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B325DC-63EF-8FF9-F636-433F17549FBE}" v="3" dt="2020-03-09T07:14:08.339"/>
    <p1510:client id="{48D387FF-9C4F-74AD-02A2-4760AE413C00}" v="637" dt="2020-03-11T19:25:51.416"/>
    <p1510:client id="{4B945F61-DBBC-CA43-7D55-812C5DF0AD1D}" v="9" dt="2020-03-11T19:30:34.9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tableStyles" Target="tableStyles.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theme" Target="theme/theme1.xml" Id="rId12"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viewProps" Target="viewProps.xml" Id="rId11" /><Relationship Type="http://schemas.openxmlformats.org/officeDocument/2006/relationships/slide" Target="slides/slide4.xml" Id="rId5" /><Relationship Type="http://schemas.microsoft.com/office/2015/10/relationships/revisionInfo" Target="revisionInfo.xml" Id="rId15" /><Relationship Type="http://schemas.openxmlformats.org/officeDocument/2006/relationships/presProps" Target="presProps.xml" Id="rId10" /><Relationship Type="http://schemas.openxmlformats.org/officeDocument/2006/relationships/slide" Target="slides/slide3.xml" Id="rId4" /><Relationship Type="http://schemas.openxmlformats.org/officeDocument/2006/relationships/notesMaster" Target="notesMasters/notesMaster1.xml" Id="rId9"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0FF6F1-5FF6-40C4-B28E-1B6F1F289243}" type="datetimeFigureOut">
              <a:rPr lang="en-GB"/>
              <a:t>11/03/2020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1A0957-D291-4AB4-8C8C-645CEE980B4D}" type="slidenum">
              <a:rPr lang="en-GB"/>
              <a:t>‹#›</a:t>
            </a:fld>
            <a:endParaRPr lang="en-GB"/>
          </a:p>
        </p:txBody>
      </p:sp>
    </p:spTree>
    <p:extLst>
      <p:ext uri="{BB962C8B-B14F-4D97-AF65-F5344CB8AC3E}">
        <p14:creationId xmlns:p14="http://schemas.microsoft.com/office/powerpoint/2010/main" val="8599492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3" Type="http://schemas.openxmlformats.org/officeDocument/2006/relationships/hyperlink" Target="http://Notes:-" TargetMode="External" /><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Relationships xmlns="http://schemas.openxmlformats.org/package/2006/relationships"><Relationship Id="rId3" Type="http://schemas.openxmlformats.org/officeDocument/2006/relationships/hyperlink" Target="http://Notes:-" TargetMode="External" /><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Relationships xmlns="http://schemas.openxmlformats.org/package/2006/relationships"><Relationship Id="rId3" Type="http://schemas.openxmlformats.org/officeDocument/2006/relationships/hyperlink" Target="http://Notes:-" TargetMode="External" /><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Relationships xmlns="http://schemas.openxmlformats.org/package/2006/relationships"><Relationship Id="rId3" Type="http://schemas.openxmlformats.org/officeDocument/2006/relationships/hyperlink" Target="http://Notes:-" TargetMode="External" /><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Relationships xmlns="http://schemas.openxmlformats.org/package/2006/relationships"><Relationship Id="rId3" Type="http://schemas.openxmlformats.org/officeDocument/2006/relationships/hyperlink" Target="http://Notes:-" TargetMode="External" /><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Notes:-</a:t>
            </a:r>
            <a:r>
              <a:rPr lang="en-GB" dirty="0"/>
              <a:t> Job analysis is actions that a business takes to collect information about skills, knowledge, responsibilities and the end result required when carrying out a particular job. For this reason, the more data that is collated, the better it is for the business that is looking to hire people for these specific positions/jobs, as it will not only increase the chances of hiring the most competent and fit for need person for the job, but it will also ensure that the business saves economically in the long run as they may not be required to invest a lot of their time and money in to developing the skills required from these new staff members joining the business.</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BC1A0957-D291-4AB4-8C8C-645CEE980B4D}" type="slidenum">
              <a:rPr lang="en-GB"/>
              <a:t>3</a:t>
            </a:fld>
            <a:endParaRPr lang="en-GB"/>
          </a:p>
        </p:txBody>
      </p:sp>
    </p:spTree>
    <p:extLst>
      <p:ext uri="{BB962C8B-B14F-4D97-AF65-F5344CB8AC3E}">
        <p14:creationId xmlns:p14="http://schemas.microsoft.com/office/powerpoint/2010/main" val="25914324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90000"/>
              </a:lnSpc>
              <a:spcBef>
                <a:spcPts val="1000"/>
              </a:spcBef>
              <a:buFont typeface="Arial"/>
              <a:buChar char="•"/>
            </a:pPr>
            <a:r>
              <a:rPr lang="en-US" dirty="0">
                <a:cs typeface="Calibri"/>
                <a:hlinkClick r:id="rId3"/>
              </a:rPr>
              <a:t>Notes:-</a:t>
            </a:r>
            <a:r>
              <a:rPr lang="en-US" dirty="0">
                <a:cs typeface="Calibri"/>
              </a:rPr>
              <a:t> </a:t>
            </a:r>
            <a:r>
              <a:rPr lang="en-GB" dirty="0"/>
              <a:t>There are many ways to perform a job analysis and some of these include but are not limited to; carrying out job responsibility reviews on the current employee within the business, carrying out research in to the roles that are of exact specification to the one the business is looking to hire on (this could be online and/or offline) and researching other companies and businesses within the same sector/industry to identify and accomplish the expectations from those who hold these positions and the outcome/contribution they should be bringing to the business as well as examining what the duties of the work would be for the advertised role.</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BC1A0957-D291-4AB4-8C8C-645CEE980B4D}" type="slidenum">
              <a:rPr lang="en-GB"/>
              <a:t>4</a:t>
            </a:fld>
            <a:endParaRPr lang="en-GB"/>
          </a:p>
        </p:txBody>
      </p:sp>
    </p:spTree>
    <p:extLst>
      <p:ext uri="{BB962C8B-B14F-4D97-AF65-F5344CB8AC3E}">
        <p14:creationId xmlns:p14="http://schemas.microsoft.com/office/powerpoint/2010/main" val="3254849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hlinkClick r:id="rId3"/>
              </a:rPr>
              <a:t>Notes:-</a:t>
            </a:r>
            <a:r>
              <a:rPr lang="en-US" dirty="0">
                <a:cs typeface="Calibri"/>
              </a:rPr>
              <a:t> </a:t>
            </a:r>
            <a:r>
              <a:rPr lang="en-GB" dirty="0"/>
              <a:t>There are many ways a business can choose to advertise a job, some of these can include but are not limited to; job agencies, local newspapers, online recruitment sites, social media platforms and local job centres.</a:t>
            </a:r>
            <a:endParaRPr lang="en-US" dirty="0"/>
          </a:p>
        </p:txBody>
      </p:sp>
      <p:sp>
        <p:nvSpPr>
          <p:cNvPr id="4" name="Slide Number Placeholder 3"/>
          <p:cNvSpPr>
            <a:spLocks noGrp="1"/>
          </p:cNvSpPr>
          <p:nvPr>
            <p:ph type="sldNum" sz="quarter" idx="5"/>
          </p:nvPr>
        </p:nvSpPr>
        <p:spPr/>
        <p:txBody>
          <a:bodyPr/>
          <a:lstStyle/>
          <a:p>
            <a:fld id="{BC1A0957-D291-4AB4-8C8C-645CEE980B4D}" type="slidenum">
              <a:rPr lang="en-GB"/>
              <a:t>5</a:t>
            </a:fld>
            <a:endParaRPr lang="en-GB"/>
          </a:p>
        </p:txBody>
      </p:sp>
    </p:spTree>
    <p:extLst>
      <p:ext uri="{BB962C8B-B14F-4D97-AF65-F5344CB8AC3E}">
        <p14:creationId xmlns:p14="http://schemas.microsoft.com/office/powerpoint/2010/main" val="27913644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hlinkClick r:id="rId3"/>
              </a:rPr>
              <a:t>Notes:-</a:t>
            </a:r>
            <a:r>
              <a:rPr lang="en-US" dirty="0">
                <a:cs typeface="Calibri"/>
              </a:rPr>
              <a:t> </a:t>
            </a:r>
            <a:endParaRPr lang="en-US"/>
          </a:p>
          <a:p>
            <a:r>
              <a:rPr lang="en-GB" dirty="0"/>
              <a:t>Your job posting should contain;</a:t>
            </a:r>
            <a:endParaRPr lang="en-GB" dirty="0">
              <a:cs typeface="Calibri"/>
            </a:endParaRPr>
          </a:p>
          <a:p>
            <a:pPr marL="171450" indent="-171450">
              <a:buFont typeface="Symbol"/>
              <a:buChar char="•"/>
            </a:pPr>
            <a:r>
              <a:rPr lang="en-GB" dirty="0"/>
              <a:t>Job Title </a:t>
            </a:r>
            <a:endParaRPr lang="en-GB" dirty="0">
              <a:cs typeface="Calibri"/>
            </a:endParaRPr>
          </a:p>
          <a:p>
            <a:pPr marL="171450" indent="-171450">
              <a:buFont typeface="Symbol"/>
              <a:buChar char="•"/>
            </a:pPr>
            <a:r>
              <a:rPr lang="en-GB" dirty="0"/>
              <a:t>Location</a:t>
            </a:r>
            <a:endParaRPr lang="en-GB" dirty="0">
              <a:cs typeface="Calibri"/>
            </a:endParaRPr>
          </a:p>
          <a:p>
            <a:pPr marL="171450" indent="-171450">
              <a:buFont typeface="Symbol"/>
              <a:buChar char="•"/>
            </a:pPr>
            <a:r>
              <a:rPr lang="en-GB" dirty="0"/>
              <a:t>Salary</a:t>
            </a:r>
            <a:endParaRPr lang="en-GB" dirty="0">
              <a:cs typeface="Calibri"/>
            </a:endParaRPr>
          </a:p>
          <a:p>
            <a:pPr marL="171450" indent="-171450">
              <a:buFont typeface="Symbol"/>
              <a:buChar char="•"/>
            </a:pPr>
            <a:r>
              <a:rPr lang="en-GB" dirty="0"/>
              <a:t>Why the candidate would be interested in the role – what’s in it for them</a:t>
            </a:r>
            <a:endParaRPr lang="en-GB" dirty="0">
              <a:cs typeface="Calibri"/>
            </a:endParaRPr>
          </a:p>
          <a:p>
            <a:pPr marL="171450" indent="-171450">
              <a:buFont typeface="Symbol"/>
              <a:buChar char="•"/>
            </a:pPr>
            <a:r>
              <a:rPr lang="en-GB" dirty="0"/>
              <a:t>Summary of the role’s responsibilities in everyday language – avoid industry jargon</a:t>
            </a:r>
            <a:endParaRPr lang="en-GB" dirty="0">
              <a:cs typeface="Calibri"/>
            </a:endParaRPr>
          </a:p>
          <a:p>
            <a:pPr marL="171450" indent="-171450">
              <a:buFont typeface="Symbol"/>
              <a:buChar char="•"/>
            </a:pPr>
            <a:r>
              <a:rPr lang="en-GB" dirty="0"/>
              <a:t>How to apply for the role (online application/phone call/email)</a:t>
            </a:r>
            <a:endParaRPr lang="en-GB" dirty="0">
              <a:cs typeface="Calibri"/>
            </a:endParaRPr>
          </a:p>
          <a:p>
            <a:pPr marL="171450" indent="-171450">
              <a:buFont typeface="Symbol"/>
              <a:buChar char="•"/>
            </a:pPr>
            <a:r>
              <a:rPr lang="en-GB" dirty="0"/>
              <a:t>What to include in their application (e.g. cover letter, resumé and references)</a:t>
            </a:r>
            <a:endParaRPr lang="en-GB" dirty="0">
              <a:cs typeface="Calibri"/>
            </a:endParaRPr>
          </a:p>
          <a:p>
            <a:pPr marL="171450" indent="-171450">
              <a:buFont typeface="Symbol"/>
              <a:buChar char="•"/>
            </a:pPr>
            <a:r>
              <a:rPr lang="en-GB" dirty="0"/>
              <a:t>When applications close (cut-off date for receiving applications)</a:t>
            </a:r>
            <a:endParaRPr lang="en-GB"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BC1A0957-D291-4AB4-8C8C-645CEE980B4D}" type="slidenum">
              <a:rPr lang="en-GB"/>
              <a:t>6</a:t>
            </a:fld>
            <a:endParaRPr lang="en-GB"/>
          </a:p>
        </p:txBody>
      </p:sp>
    </p:spTree>
    <p:extLst>
      <p:ext uri="{BB962C8B-B14F-4D97-AF65-F5344CB8AC3E}">
        <p14:creationId xmlns:p14="http://schemas.microsoft.com/office/powerpoint/2010/main" val="7000387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hlinkClick r:id="rId3"/>
              </a:rPr>
              <a:t>Notes:-</a:t>
            </a:r>
            <a:r>
              <a:rPr lang="en-US" dirty="0">
                <a:cs typeface="Calibri"/>
              </a:rPr>
              <a:t> </a:t>
            </a:r>
          </a:p>
          <a:p>
            <a:r>
              <a:rPr lang="en-GB" dirty="0"/>
              <a:t>Selection methods;</a:t>
            </a:r>
            <a:endParaRPr lang="en-GB" dirty="0">
              <a:cs typeface="Calibri"/>
            </a:endParaRPr>
          </a:p>
          <a:p>
            <a:r>
              <a:rPr lang="en-GB" dirty="0"/>
              <a:t>C.V’s and/or application forms are one of the selection methods that businesses tend to use at an early stage in the sifting process of any jobs they advertise. This not only helps save the business time and money spent to identify candidates who are best fit for the job, but it also enables them to focus on individuals application forms and C.V’s that stand out from the rest of them and makes them more interesting to the eye of the business and therefore allowing the business to focus on those applicants who the business sees as best possible candidates.</a:t>
            </a:r>
            <a:endParaRPr lang="en-GB" dirty="0">
              <a:cs typeface="Calibri"/>
            </a:endParaRPr>
          </a:p>
          <a:p>
            <a:r>
              <a:rPr lang="en-GB" dirty="0"/>
              <a:t>Panel interviews are one of the selection methods that businesses tend to use. It consists of 2 or more interviewers, one of which would normally lead the interview and the rest of the panel members would then play their parts in testing, identifying and observing the candidate/s throughout the interview to establish what they witness from the candidates part to be the best qualities and characteristics of those individuals and most importantly what they witness that matches the requirements and expectations of the company.</a:t>
            </a:r>
            <a:endParaRPr lang="en-GB"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BC1A0957-D291-4AB4-8C8C-645CEE980B4D}" type="slidenum">
              <a:rPr lang="en-GB"/>
              <a:t>7</a:t>
            </a:fld>
            <a:endParaRPr lang="en-GB"/>
          </a:p>
        </p:txBody>
      </p:sp>
    </p:spTree>
    <p:extLst>
      <p:ext uri="{BB962C8B-B14F-4D97-AF65-F5344CB8AC3E}">
        <p14:creationId xmlns:p14="http://schemas.microsoft.com/office/powerpoint/2010/main" val="2916026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11/03/2020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11/03/2020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11/03/2020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i="1" dirty="0">
                <a:solidFill>
                  <a:srgbClr val="0070C0"/>
                </a:solidFill>
                <a:ea typeface="+mj-lt"/>
                <a:cs typeface="+mj-lt"/>
              </a:rPr>
              <a:t>Recruitment and selection process</a:t>
            </a:r>
            <a:endParaRPr lang="en-GB">
              <a:solidFill>
                <a:srgbClr val="0070C0"/>
              </a:solidFill>
              <a:ea typeface="+mj-lt"/>
              <a:cs typeface="+mj-lt"/>
            </a:endParaRPr>
          </a:p>
        </p:txBody>
      </p:sp>
      <p:sp>
        <p:nvSpPr>
          <p:cNvPr id="4" name="TextBox 3">
            <a:extLst>
              <a:ext uri="{FF2B5EF4-FFF2-40B4-BE49-F238E27FC236}">
                <a16:creationId xmlns:a16="http://schemas.microsoft.com/office/drawing/2014/main" id="{F195A64F-1B18-4C54-BD93-E180FC44406F}"/>
              </a:ext>
            </a:extLst>
          </p:cNvPr>
          <p:cNvSpPr txBox="1"/>
          <p:nvPr/>
        </p:nvSpPr>
        <p:spPr>
          <a:xfrm>
            <a:off x="4809066" y="554687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By: Fatema Ebrahim</a:t>
            </a:r>
            <a:endParaRPr lang="en-US" b="1" dirty="0">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90268-962A-4026-BDCB-CD5B71DA3A68}"/>
              </a:ext>
            </a:extLst>
          </p:cNvPr>
          <p:cNvSpPr>
            <a:spLocks noGrp="1"/>
          </p:cNvSpPr>
          <p:nvPr>
            <p:ph type="title"/>
          </p:nvPr>
        </p:nvSpPr>
        <p:spPr/>
        <p:txBody>
          <a:bodyPr/>
          <a:lstStyle/>
          <a:p>
            <a:r>
              <a:rPr lang="en-GB" b="1" dirty="0">
                <a:solidFill>
                  <a:srgbClr val="0070C0"/>
                </a:solidFill>
                <a:cs typeface="Calibri Light"/>
              </a:rPr>
              <a:t>The difference between recruitment selection process:-</a:t>
            </a:r>
            <a:endParaRPr lang="en-GB" b="1">
              <a:solidFill>
                <a:srgbClr val="0070C0"/>
              </a:solidFill>
              <a:cs typeface="Calibri Light"/>
            </a:endParaRPr>
          </a:p>
        </p:txBody>
      </p:sp>
      <p:sp>
        <p:nvSpPr>
          <p:cNvPr id="3" name="Content Placeholder 2">
            <a:extLst>
              <a:ext uri="{FF2B5EF4-FFF2-40B4-BE49-F238E27FC236}">
                <a16:creationId xmlns:a16="http://schemas.microsoft.com/office/drawing/2014/main" id="{F6B163FF-705B-4E47-BDBB-89D3835BC05B}"/>
              </a:ext>
            </a:extLst>
          </p:cNvPr>
          <p:cNvSpPr>
            <a:spLocks noGrp="1"/>
          </p:cNvSpPr>
          <p:nvPr>
            <p:ph idx="1"/>
          </p:nvPr>
        </p:nvSpPr>
        <p:spPr>
          <a:xfrm>
            <a:off x="838200" y="2397125"/>
            <a:ext cx="10515600" cy="4065588"/>
          </a:xfrm>
        </p:spPr>
        <p:txBody>
          <a:bodyPr vert="horz" lIns="91440" tIns="45720" rIns="91440" bIns="45720" rtlCol="0" anchor="t">
            <a:normAutofit/>
          </a:bodyPr>
          <a:lstStyle/>
          <a:p>
            <a:pPr marL="0" indent="0">
              <a:buNone/>
            </a:pPr>
            <a:r>
              <a:rPr lang="en-GB" b="1" dirty="0">
                <a:ea typeface="+mn-lt"/>
                <a:cs typeface="+mn-lt"/>
              </a:rPr>
              <a:t>"Recruitment</a:t>
            </a:r>
            <a:r>
              <a:rPr lang="en-GB" dirty="0">
                <a:ea typeface="+mn-lt"/>
                <a:cs typeface="+mn-lt"/>
              </a:rPr>
              <a:t> is the </a:t>
            </a:r>
            <a:r>
              <a:rPr lang="en-GB" b="1" dirty="0">
                <a:ea typeface="+mn-lt"/>
                <a:cs typeface="+mn-lt"/>
              </a:rPr>
              <a:t>process</a:t>
            </a:r>
            <a:r>
              <a:rPr lang="en-GB" dirty="0">
                <a:ea typeface="+mn-lt"/>
                <a:cs typeface="+mn-lt"/>
              </a:rPr>
              <a:t> of identifying that the organisation needs to employ someone up to the point at which application forms for the post have arrived at the organisation. </a:t>
            </a:r>
            <a:r>
              <a:rPr lang="en-GB" b="1" dirty="0">
                <a:ea typeface="+mn-lt"/>
                <a:cs typeface="+mn-lt"/>
              </a:rPr>
              <a:t>Selection</a:t>
            </a:r>
            <a:r>
              <a:rPr lang="en-GB" dirty="0">
                <a:ea typeface="+mn-lt"/>
                <a:cs typeface="+mn-lt"/>
              </a:rPr>
              <a:t> then consists of the </a:t>
            </a:r>
            <a:r>
              <a:rPr lang="en-GB" b="1" dirty="0">
                <a:ea typeface="+mn-lt"/>
                <a:cs typeface="+mn-lt"/>
              </a:rPr>
              <a:t>processes</a:t>
            </a:r>
            <a:r>
              <a:rPr lang="en-GB" dirty="0">
                <a:ea typeface="+mn-lt"/>
                <a:cs typeface="+mn-lt"/>
              </a:rPr>
              <a:t> involved in choosing from applicants a suitable candidate to fill a post." </a:t>
            </a:r>
          </a:p>
          <a:p>
            <a:pPr marL="0" indent="0" algn="r">
              <a:buNone/>
            </a:pPr>
            <a:endParaRPr lang="en-GB" sz="1000" i="1" dirty="0">
              <a:ea typeface="+mn-lt"/>
              <a:cs typeface="+mn-lt"/>
            </a:endParaRPr>
          </a:p>
          <a:p>
            <a:pPr marL="0" indent="0" algn="r">
              <a:buNone/>
            </a:pPr>
            <a:endParaRPr lang="en-GB" sz="1000" i="1" dirty="0">
              <a:ea typeface="+mn-lt"/>
              <a:cs typeface="+mn-lt"/>
            </a:endParaRPr>
          </a:p>
          <a:p>
            <a:pPr marL="0" indent="0" algn="r">
              <a:buNone/>
            </a:pPr>
            <a:r>
              <a:rPr lang="en-GB" sz="1000" i="1" dirty="0">
                <a:ea typeface="+mn-lt"/>
                <a:cs typeface="+mn-lt"/>
              </a:rPr>
              <a:t>Reference (https://businesscasestudies.co.uk/people-in-organisations/)</a:t>
            </a:r>
            <a:endParaRPr lang="en-GB" sz="1000" i="1" dirty="0">
              <a:cs typeface="Calibri" panose="020F0502020204030204"/>
            </a:endParaRPr>
          </a:p>
        </p:txBody>
      </p:sp>
    </p:spTree>
    <p:extLst>
      <p:ext uri="{BB962C8B-B14F-4D97-AF65-F5344CB8AC3E}">
        <p14:creationId xmlns:p14="http://schemas.microsoft.com/office/powerpoint/2010/main" val="2679049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DA2C7-06D8-4B32-8A8E-9D816ADF6329}"/>
              </a:ext>
            </a:extLst>
          </p:cNvPr>
          <p:cNvSpPr>
            <a:spLocks noGrp="1"/>
          </p:cNvSpPr>
          <p:nvPr>
            <p:ph type="title"/>
          </p:nvPr>
        </p:nvSpPr>
        <p:spPr/>
        <p:txBody>
          <a:bodyPr/>
          <a:lstStyle/>
          <a:p>
            <a:r>
              <a:rPr lang="en-GB" dirty="0">
                <a:solidFill>
                  <a:srgbClr val="0070C0"/>
                </a:solidFill>
                <a:cs typeface="Calibri Light"/>
              </a:rPr>
              <a:t>Job analysis:-</a:t>
            </a:r>
            <a:endParaRPr lang="en-GB" dirty="0">
              <a:solidFill>
                <a:srgbClr val="0070C0"/>
              </a:solidFill>
            </a:endParaRPr>
          </a:p>
        </p:txBody>
      </p:sp>
      <p:sp>
        <p:nvSpPr>
          <p:cNvPr id="3" name="Content Placeholder 2">
            <a:extLst>
              <a:ext uri="{FF2B5EF4-FFF2-40B4-BE49-F238E27FC236}">
                <a16:creationId xmlns:a16="http://schemas.microsoft.com/office/drawing/2014/main" id="{4E7147B5-47AC-413D-81D5-7D8B3B377DD5}"/>
              </a:ext>
            </a:extLst>
          </p:cNvPr>
          <p:cNvSpPr>
            <a:spLocks noGrp="1"/>
          </p:cNvSpPr>
          <p:nvPr>
            <p:ph idx="1"/>
          </p:nvPr>
        </p:nvSpPr>
        <p:spPr/>
        <p:txBody>
          <a:bodyPr vert="horz" lIns="91440" tIns="45720" rIns="91440" bIns="45720" rtlCol="0" anchor="t">
            <a:normAutofit/>
          </a:bodyPr>
          <a:lstStyle/>
          <a:p>
            <a:r>
              <a:rPr lang="en-GB" dirty="0">
                <a:ea typeface="+mn-lt"/>
                <a:cs typeface="+mn-lt"/>
              </a:rPr>
              <a:t>Job analysis is actions that a business takes to collect information about the job they would like to advertise</a:t>
            </a:r>
            <a:endParaRPr lang="en-US" dirty="0">
              <a:ea typeface="+mn-lt"/>
              <a:cs typeface="+mn-lt"/>
            </a:endParaRPr>
          </a:p>
          <a:p>
            <a:endParaRPr lang="en-GB" dirty="0">
              <a:ea typeface="+mn-lt"/>
              <a:cs typeface="+mn-lt"/>
            </a:endParaRPr>
          </a:p>
          <a:p>
            <a:r>
              <a:rPr lang="en-GB" dirty="0">
                <a:ea typeface="+mn-lt"/>
                <a:cs typeface="+mn-lt"/>
              </a:rPr>
              <a:t>More data that is collated, the better it is for the business when preparing the job description, specifications, responsibilities etc.</a:t>
            </a:r>
            <a:endParaRPr lang="en-US" dirty="0">
              <a:ea typeface="+mn-lt"/>
              <a:cs typeface="+mn-lt"/>
            </a:endParaRPr>
          </a:p>
          <a:p>
            <a:endParaRPr lang="en-GB" dirty="0">
              <a:cs typeface="Calibri"/>
            </a:endParaRPr>
          </a:p>
          <a:p>
            <a:r>
              <a:rPr lang="en-GB" dirty="0">
                <a:ea typeface="+mn-lt"/>
                <a:cs typeface="+mn-lt"/>
              </a:rPr>
              <a:t>Job analysis plays a crucial role in ensuring that the business provides an overview of the most important requirements of its position that it is expecting the applicants to meet once hired.</a:t>
            </a:r>
          </a:p>
          <a:p>
            <a:endParaRPr lang="en-US">
              <a:cs typeface="Calibri"/>
            </a:endParaRPr>
          </a:p>
        </p:txBody>
      </p:sp>
    </p:spTree>
    <p:extLst>
      <p:ext uri="{BB962C8B-B14F-4D97-AF65-F5344CB8AC3E}">
        <p14:creationId xmlns:p14="http://schemas.microsoft.com/office/powerpoint/2010/main" val="16846406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D64CE-FB5C-4AFC-933F-DDE612F0BECA}"/>
              </a:ext>
            </a:extLst>
          </p:cNvPr>
          <p:cNvSpPr>
            <a:spLocks noGrp="1"/>
          </p:cNvSpPr>
          <p:nvPr>
            <p:ph type="title"/>
          </p:nvPr>
        </p:nvSpPr>
        <p:spPr/>
        <p:txBody>
          <a:bodyPr/>
          <a:lstStyle/>
          <a:p>
            <a:r>
              <a:rPr lang="en-GB" dirty="0">
                <a:solidFill>
                  <a:srgbClr val="0070C0"/>
                </a:solidFill>
                <a:cs typeface="Calibri Light"/>
              </a:rPr>
              <a:t>Performing job analysis:-</a:t>
            </a:r>
            <a:endParaRPr lang="en-GB">
              <a:solidFill>
                <a:srgbClr val="0070C0"/>
              </a:solidFill>
              <a:cs typeface="Calibri Light"/>
            </a:endParaRPr>
          </a:p>
        </p:txBody>
      </p:sp>
      <p:sp>
        <p:nvSpPr>
          <p:cNvPr id="3" name="Content Placeholder 2">
            <a:extLst>
              <a:ext uri="{FF2B5EF4-FFF2-40B4-BE49-F238E27FC236}">
                <a16:creationId xmlns:a16="http://schemas.microsoft.com/office/drawing/2014/main" id="{9D1C34C5-DCEF-4E1F-A2D1-53B34C5EC3CD}"/>
              </a:ext>
            </a:extLst>
          </p:cNvPr>
          <p:cNvSpPr>
            <a:spLocks noGrp="1"/>
          </p:cNvSpPr>
          <p:nvPr>
            <p:ph idx="1"/>
          </p:nvPr>
        </p:nvSpPr>
        <p:spPr/>
        <p:txBody>
          <a:bodyPr vert="horz" lIns="91440" tIns="45720" rIns="91440" bIns="45720" rtlCol="0" anchor="t">
            <a:normAutofit/>
          </a:bodyPr>
          <a:lstStyle/>
          <a:p>
            <a:r>
              <a:rPr lang="en-GB" dirty="0">
                <a:ea typeface="+mn-lt"/>
                <a:cs typeface="+mn-lt"/>
              </a:rPr>
              <a:t>Carrying out job responsibility reviews on the current employees </a:t>
            </a:r>
            <a:endParaRPr lang="en-US" dirty="0"/>
          </a:p>
          <a:p>
            <a:endParaRPr lang="en-GB" dirty="0">
              <a:ea typeface="+mn-lt"/>
              <a:cs typeface="+mn-lt"/>
            </a:endParaRPr>
          </a:p>
          <a:p>
            <a:r>
              <a:rPr lang="en-GB" dirty="0">
                <a:ea typeface="+mn-lt"/>
                <a:cs typeface="+mn-lt"/>
              </a:rPr>
              <a:t>Carrying out research into the roles  (online or offline) </a:t>
            </a:r>
          </a:p>
          <a:p>
            <a:endParaRPr lang="en-GB" dirty="0">
              <a:ea typeface="+mn-lt"/>
              <a:cs typeface="+mn-lt"/>
            </a:endParaRPr>
          </a:p>
          <a:p>
            <a:r>
              <a:rPr lang="en-GB" dirty="0">
                <a:ea typeface="+mn-lt"/>
                <a:cs typeface="+mn-lt"/>
              </a:rPr>
              <a:t>Researching other companies and businesses within the same sector/industry </a:t>
            </a:r>
            <a:endParaRPr lang="en-GB">
              <a:cs typeface="Calibri"/>
            </a:endParaRPr>
          </a:p>
        </p:txBody>
      </p:sp>
    </p:spTree>
    <p:extLst>
      <p:ext uri="{BB962C8B-B14F-4D97-AF65-F5344CB8AC3E}">
        <p14:creationId xmlns:p14="http://schemas.microsoft.com/office/powerpoint/2010/main" val="21974352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57611-367B-4607-BDCF-0D6DCFC16476}"/>
              </a:ext>
            </a:extLst>
          </p:cNvPr>
          <p:cNvSpPr>
            <a:spLocks noGrp="1"/>
          </p:cNvSpPr>
          <p:nvPr>
            <p:ph type="title"/>
          </p:nvPr>
        </p:nvSpPr>
        <p:spPr/>
        <p:txBody>
          <a:bodyPr/>
          <a:lstStyle/>
          <a:p>
            <a:r>
              <a:rPr lang="en-GB" dirty="0">
                <a:solidFill>
                  <a:srgbClr val="0070C0"/>
                </a:solidFill>
                <a:cs typeface="Calibri Light"/>
              </a:rPr>
              <a:t>Advertising a job:-</a:t>
            </a:r>
            <a:endParaRPr lang="en-GB">
              <a:solidFill>
                <a:srgbClr val="0070C0"/>
              </a:solidFill>
              <a:cs typeface="Calibri Light"/>
            </a:endParaRPr>
          </a:p>
        </p:txBody>
      </p:sp>
      <p:sp>
        <p:nvSpPr>
          <p:cNvPr id="3" name="Content Placeholder 2">
            <a:extLst>
              <a:ext uri="{FF2B5EF4-FFF2-40B4-BE49-F238E27FC236}">
                <a16:creationId xmlns:a16="http://schemas.microsoft.com/office/drawing/2014/main" id="{45C33E1D-31A2-493F-80B9-A6879E4272E4}"/>
              </a:ext>
            </a:extLst>
          </p:cNvPr>
          <p:cNvSpPr>
            <a:spLocks noGrp="1"/>
          </p:cNvSpPr>
          <p:nvPr>
            <p:ph idx="1"/>
          </p:nvPr>
        </p:nvSpPr>
        <p:spPr/>
        <p:txBody>
          <a:bodyPr vert="horz" lIns="91440" tIns="45720" rIns="91440" bIns="45720" rtlCol="0" anchor="t">
            <a:normAutofit lnSpcReduction="10000"/>
          </a:bodyPr>
          <a:lstStyle/>
          <a:p>
            <a:r>
              <a:rPr lang="en-GB" dirty="0">
                <a:ea typeface="+mn-lt"/>
                <a:cs typeface="+mn-lt"/>
              </a:rPr>
              <a:t>Job agencies, </a:t>
            </a:r>
            <a:endParaRPr lang="en-US" dirty="0">
              <a:ea typeface="+mn-lt"/>
              <a:cs typeface="+mn-lt"/>
            </a:endParaRPr>
          </a:p>
          <a:p>
            <a:endParaRPr lang="en-GB" dirty="0">
              <a:cs typeface="Calibri"/>
            </a:endParaRPr>
          </a:p>
          <a:p>
            <a:r>
              <a:rPr lang="en-GB" dirty="0">
                <a:ea typeface="+mn-lt"/>
                <a:cs typeface="+mn-lt"/>
              </a:rPr>
              <a:t>Local newspapers, </a:t>
            </a:r>
            <a:endParaRPr lang="en-GB">
              <a:ea typeface="+mn-lt"/>
              <a:cs typeface="+mn-lt"/>
            </a:endParaRPr>
          </a:p>
          <a:p>
            <a:endParaRPr lang="en-GB" dirty="0">
              <a:ea typeface="+mn-lt"/>
              <a:cs typeface="+mn-lt"/>
            </a:endParaRPr>
          </a:p>
          <a:p>
            <a:r>
              <a:rPr lang="en-GB" dirty="0">
                <a:ea typeface="+mn-lt"/>
                <a:cs typeface="+mn-lt"/>
              </a:rPr>
              <a:t>Online recruitment sites, </a:t>
            </a:r>
            <a:endParaRPr lang="en-GB">
              <a:ea typeface="+mn-lt"/>
              <a:cs typeface="+mn-lt"/>
            </a:endParaRPr>
          </a:p>
          <a:p>
            <a:endParaRPr lang="en-GB" dirty="0">
              <a:ea typeface="+mn-lt"/>
              <a:cs typeface="+mn-lt"/>
            </a:endParaRPr>
          </a:p>
          <a:p>
            <a:r>
              <a:rPr lang="en-GB" dirty="0">
                <a:ea typeface="+mn-lt"/>
                <a:cs typeface="+mn-lt"/>
              </a:rPr>
              <a:t>Social media platforms </a:t>
            </a:r>
          </a:p>
          <a:p>
            <a:endParaRPr lang="en-GB" dirty="0">
              <a:ea typeface="+mn-lt"/>
              <a:cs typeface="+mn-lt"/>
            </a:endParaRPr>
          </a:p>
          <a:p>
            <a:r>
              <a:rPr lang="en-GB" dirty="0">
                <a:ea typeface="+mn-lt"/>
                <a:cs typeface="+mn-lt"/>
              </a:rPr>
              <a:t>Local job centres.</a:t>
            </a:r>
            <a:endParaRPr lang="en-GB" dirty="0">
              <a:cs typeface="Calibri"/>
            </a:endParaRPr>
          </a:p>
        </p:txBody>
      </p:sp>
    </p:spTree>
    <p:extLst>
      <p:ext uri="{BB962C8B-B14F-4D97-AF65-F5344CB8AC3E}">
        <p14:creationId xmlns:p14="http://schemas.microsoft.com/office/powerpoint/2010/main" val="30016673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84253-013A-46F8-A7D0-3EB5311D3605}"/>
              </a:ext>
            </a:extLst>
          </p:cNvPr>
          <p:cNvSpPr>
            <a:spLocks noGrp="1"/>
          </p:cNvSpPr>
          <p:nvPr>
            <p:ph type="title"/>
          </p:nvPr>
        </p:nvSpPr>
        <p:spPr/>
        <p:txBody>
          <a:bodyPr/>
          <a:lstStyle/>
          <a:p>
            <a:r>
              <a:rPr lang="en-GB" dirty="0">
                <a:solidFill>
                  <a:srgbClr val="0070C0"/>
                </a:solidFill>
                <a:cs typeface="Calibri Light"/>
              </a:rPr>
              <a:t>What should your job posting/advert contain?</a:t>
            </a:r>
          </a:p>
        </p:txBody>
      </p:sp>
      <p:sp>
        <p:nvSpPr>
          <p:cNvPr id="3" name="Content Placeholder 2">
            <a:extLst>
              <a:ext uri="{FF2B5EF4-FFF2-40B4-BE49-F238E27FC236}">
                <a16:creationId xmlns:a16="http://schemas.microsoft.com/office/drawing/2014/main" id="{5314FD35-D6DA-4656-AB6F-ED21E52DEFFD}"/>
              </a:ext>
            </a:extLst>
          </p:cNvPr>
          <p:cNvSpPr>
            <a:spLocks noGrp="1"/>
          </p:cNvSpPr>
          <p:nvPr>
            <p:ph idx="1"/>
          </p:nvPr>
        </p:nvSpPr>
        <p:spPr/>
        <p:txBody>
          <a:bodyPr vert="horz" lIns="91440" tIns="45720" rIns="91440" bIns="45720" rtlCol="0" anchor="t">
            <a:normAutofit fontScale="92500" lnSpcReduction="10000"/>
          </a:bodyPr>
          <a:lstStyle/>
          <a:p>
            <a:endParaRPr lang="en-GB" dirty="0">
              <a:ea typeface="+mn-lt"/>
              <a:cs typeface="+mn-lt"/>
            </a:endParaRPr>
          </a:p>
          <a:p>
            <a:r>
              <a:rPr lang="en-GB" dirty="0">
                <a:ea typeface="+mn-lt"/>
                <a:cs typeface="+mn-lt"/>
              </a:rPr>
              <a:t>Job Title</a:t>
            </a:r>
          </a:p>
          <a:p>
            <a:r>
              <a:rPr lang="en-GB" dirty="0">
                <a:ea typeface="+mn-lt"/>
                <a:cs typeface="+mn-lt"/>
              </a:rPr>
              <a:t>Location</a:t>
            </a:r>
          </a:p>
          <a:p>
            <a:r>
              <a:rPr lang="en-GB" dirty="0">
                <a:ea typeface="+mn-lt"/>
                <a:cs typeface="+mn-lt"/>
              </a:rPr>
              <a:t>Salary</a:t>
            </a:r>
          </a:p>
          <a:p>
            <a:r>
              <a:rPr lang="en-GB" dirty="0">
                <a:ea typeface="+mn-lt"/>
                <a:cs typeface="+mn-lt"/>
              </a:rPr>
              <a:t>Why the candidate would be interested in the role – what’s in it for them</a:t>
            </a:r>
          </a:p>
          <a:p>
            <a:r>
              <a:rPr lang="en-GB" dirty="0">
                <a:ea typeface="+mn-lt"/>
                <a:cs typeface="+mn-lt"/>
              </a:rPr>
              <a:t>Summary of the role’s responsibilities in everyday language</a:t>
            </a:r>
          </a:p>
          <a:p>
            <a:r>
              <a:rPr lang="en-GB" dirty="0">
                <a:ea typeface="+mn-lt"/>
                <a:cs typeface="+mn-lt"/>
              </a:rPr>
              <a:t>How to apply for the role (online application/phone call/email)</a:t>
            </a:r>
          </a:p>
          <a:p>
            <a:r>
              <a:rPr lang="en-GB" dirty="0">
                <a:ea typeface="+mn-lt"/>
                <a:cs typeface="+mn-lt"/>
              </a:rPr>
              <a:t>What to include in their application (e.g. cover letter, resumé and references)</a:t>
            </a:r>
          </a:p>
          <a:p>
            <a:r>
              <a:rPr lang="en-GB" dirty="0">
                <a:ea typeface="+mn-lt"/>
                <a:cs typeface="+mn-lt"/>
              </a:rPr>
              <a:t>When applications close (cut-off date for receiving applications)</a:t>
            </a:r>
          </a:p>
          <a:p>
            <a:endParaRPr lang="en-GB" dirty="0">
              <a:cs typeface="Calibri"/>
            </a:endParaRPr>
          </a:p>
        </p:txBody>
      </p:sp>
    </p:spTree>
    <p:extLst>
      <p:ext uri="{BB962C8B-B14F-4D97-AF65-F5344CB8AC3E}">
        <p14:creationId xmlns:p14="http://schemas.microsoft.com/office/powerpoint/2010/main" val="4235025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DE0C4-FE12-460C-BF5F-1E0F213A32AF}"/>
              </a:ext>
            </a:extLst>
          </p:cNvPr>
          <p:cNvSpPr>
            <a:spLocks noGrp="1"/>
          </p:cNvSpPr>
          <p:nvPr>
            <p:ph type="title"/>
          </p:nvPr>
        </p:nvSpPr>
        <p:spPr/>
        <p:txBody>
          <a:bodyPr/>
          <a:lstStyle/>
          <a:p>
            <a:r>
              <a:rPr lang="en-GB" b="1" dirty="0">
                <a:solidFill>
                  <a:srgbClr val="0070C0"/>
                </a:solidFill>
                <a:cs typeface="Calibri Light"/>
              </a:rPr>
              <a:t>Selection methods include but are not limited to:-</a:t>
            </a:r>
          </a:p>
        </p:txBody>
      </p:sp>
      <p:sp>
        <p:nvSpPr>
          <p:cNvPr id="3" name="Content Placeholder 2">
            <a:extLst>
              <a:ext uri="{FF2B5EF4-FFF2-40B4-BE49-F238E27FC236}">
                <a16:creationId xmlns:a16="http://schemas.microsoft.com/office/drawing/2014/main" id="{6D45AC9D-AEAC-4DB5-A713-BBE1F50C9F59}"/>
              </a:ext>
            </a:extLst>
          </p:cNvPr>
          <p:cNvSpPr>
            <a:spLocks noGrp="1"/>
          </p:cNvSpPr>
          <p:nvPr>
            <p:ph idx="1"/>
          </p:nvPr>
        </p:nvSpPr>
        <p:spPr/>
        <p:txBody>
          <a:bodyPr vert="horz" lIns="91440" tIns="45720" rIns="91440" bIns="45720" rtlCol="0" anchor="t">
            <a:normAutofit fontScale="92500" lnSpcReduction="20000"/>
          </a:bodyPr>
          <a:lstStyle/>
          <a:p>
            <a:endParaRPr lang="en-GB" dirty="0">
              <a:ea typeface="+mn-lt"/>
              <a:cs typeface="+mn-lt"/>
            </a:endParaRPr>
          </a:p>
          <a:p>
            <a:r>
              <a:rPr lang="en-GB" dirty="0">
                <a:ea typeface="+mn-lt"/>
                <a:cs typeface="+mn-lt"/>
              </a:rPr>
              <a:t>C.V’s and/or application forms </a:t>
            </a:r>
          </a:p>
          <a:p>
            <a:endParaRPr lang="en-GB" dirty="0">
              <a:ea typeface="+mn-lt"/>
              <a:cs typeface="+mn-lt"/>
            </a:endParaRPr>
          </a:p>
          <a:p>
            <a:r>
              <a:rPr lang="en-GB" dirty="0">
                <a:ea typeface="+mn-lt"/>
                <a:cs typeface="+mn-lt"/>
              </a:rPr>
              <a:t>Panel interviews </a:t>
            </a:r>
          </a:p>
          <a:p>
            <a:endParaRPr lang="en-GB" dirty="0">
              <a:ea typeface="+mn-lt"/>
              <a:cs typeface="+mn-lt"/>
            </a:endParaRPr>
          </a:p>
          <a:p>
            <a:r>
              <a:rPr lang="en-GB" dirty="0">
                <a:ea typeface="+mn-lt"/>
                <a:cs typeface="+mn-lt"/>
              </a:rPr>
              <a:t>Online screening and shortlisting</a:t>
            </a:r>
            <a:endParaRPr lang="en-GB" dirty="0">
              <a:cs typeface="Calibri"/>
            </a:endParaRPr>
          </a:p>
          <a:p>
            <a:endParaRPr lang="en-GB" dirty="0">
              <a:ea typeface="+mn-lt"/>
              <a:cs typeface="+mn-lt"/>
            </a:endParaRPr>
          </a:p>
          <a:p>
            <a:r>
              <a:rPr lang="en-GB" dirty="0">
                <a:ea typeface="+mn-lt"/>
                <a:cs typeface="+mn-lt"/>
              </a:rPr>
              <a:t>Presentations</a:t>
            </a:r>
            <a:endParaRPr lang="en-GB" dirty="0">
              <a:cs typeface="Calibri"/>
            </a:endParaRPr>
          </a:p>
          <a:p>
            <a:endParaRPr lang="en-GB" dirty="0">
              <a:ea typeface="+mn-lt"/>
              <a:cs typeface="+mn-lt"/>
            </a:endParaRPr>
          </a:p>
          <a:p>
            <a:r>
              <a:rPr lang="en-GB" dirty="0">
                <a:ea typeface="+mn-lt"/>
                <a:cs typeface="+mn-lt"/>
              </a:rPr>
              <a:t>Group exercises</a:t>
            </a:r>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328402681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5</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Recruitment and selection process</vt:lpstr>
      <vt:lpstr>The difference between recruitment selection process:-</vt:lpstr>
      <vt:lpstr>Job analysis:-</vt:lpstr>
      <vt:lpstr>Performing job analysis:-</vt:lpstr>
      <vt:lpstr>Advertising a job:-</vt:lpstr>
      <vt:lpstr>What should your job posting/advert contain?</vt:lpstr>
      <vt:lpstr>Selection methods include but are not limited to:-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175</cp:revision>
  <dcterms:created xsi:type="dcterms:W3CDTF">2020-03-09T07:12:28Z</dcterms:created>
  <dcterms:modified xsi:type="dcterms:W3CDTF">2020-03-11T19:30:38Z</dcterms:modified>
</cp:coreProperties>
</file>