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60" r:id="rId4"/>
    <p:sldId id="261" r:id="rId5"/>
    <p:sldId id="259" r:id="rId6"/>
    <p:sldId id="258"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54" d="100"/>
          <a:sy n="54" d="100"/>
        </p:scale>
        <p:origin x="77"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3CDFD80-18AF-4155-915F-202177F0AA92}" type="doc">
      <dgm:prSet loTypeId="urn:microsoft.com/office/officeart/2005/8/layout/hChevron3" loCatId="process" qsTypeId="urn:microsoft.com/office/officeart/2005/8/quickstyle/simple4" qsCatId="simple" csTypeId="urn:microsoft.com/office/officeart/2005/8/colors/accent5_3" csCatId="accent5"/>
      <dgm:spPr/>
      <dgm:t>
        <a:bodyPr/>
        <a:lstStyle/>
        <a:p>
          <a:endParaRPr lang="en-US"/>
        </a:p>
      </dgm:t>
    </dgm:pt>
    <dgm:pt modelId="{8DFB0BD1-BFDE-4925-8553-C4D529C8D4F7}">
      <dgm:prSet custT="1"/>
      <dgm:spPr/>
      <dgm:t>
        <a:bodyPr/>
        <a:lstStyle/>
        <a:p>
          <a:r>
            <a:rPr lang="en-GB" sz="3600" dirty="0"/>
            <a:t>Cultural difference</a:t>
          </a:r>
          <a:endParaRPr lang="en-US" sz="3600" dirty="0"/>
        </a:p>
      </dgm:t>
    </dgm:pt>
    <dgm:pt modelId="{8CE517F4-993E-4A7D-8023-7E7C835B08BE}" type="parTrans" cxnId="{6144814A-85A6-40F1-A2E7-C0E96752A342}">
      <dgm:prSet/>
      <dgm:spPr/>
      <dgm:t>
        <a:bodyPr/>
        <a:lstStyle/>
        <a:p>
          <a:endParaRPr lang="en-US"/>
        </a:p>
      </dgm:t>
    </dgm:pt>
    <dgm:pt modelId="{18883D0F-AA7A-4764-B78D-92D1476F0F98}" type="sibTrans" cxnId="{6144814A-85A6-40F1-A2E7-C0E96752A342}">
      <dgm:prSet/>
      <dgm:spPr/>
      <dgm:t>
        <a:bodyPr/>
        <a:lstStyle/>
        <a:p>
          <a:endParaRPr lang="en-US"/>
        </a:p>
      </dgm:t>
    </dgm:pt>
    <dgm:pt modelId="{D04B98AC-10E2-4071-8219-3F851E80A759}">
      <dgm:prSet custT="1"/>
      <dgm:spPr/>
      <dgm:t>
        <a:bodyPr/>
        <a:lstStyle/>
        <a:p>
          <a:r>
            <a:rPr lang="en-US" sz="1800" b="0" dirty="0">
              <a:solidFill>
                <a:schemeClr val="tx2">
                  <a:lumMod val="75000"/>
                </a:schemeClr>
              </a:solidFill>
            </a:rPr>
            <a:t>Dolls are popular in China, but unfortunately, the brand of Barbie is not particularly popular in China. Unlike the meaning of Barbie dolls to Americans, Chinese people have no special feelings about Barbie dolls.</a:t>
          </a:r>
        </a:p>
      </dgm:t>
    </dgm:pt>
    <dgm:pt modelId="{C6DD23FE-343C-42B7-8048-FF697FB1374E}" type="parTrans" cxnId="{45F143E1-353C-4A8F-A37B-24F79F9F322D}">
      <dgm:prSet/>
      <dgm:spPr/>
      <dgm:t>
        <a:bodyPr/>
        <a:lstStyle/>
        <a:p>
          <a:endParaRPr lang="en-US"/>
        </a:p>
      </dgm:t>
    </dgm:pt>
    <dgm:pt modelId="{2B97F335-E5CB-4421-8064-61B11DA51742}" type="sibTrans" cxnId="{45F143E1-353C-4A8F-A37B-24F79F9F322D}">
      <dgm:prSet/>
      <dgm:spPr/>
      <dgm:t>
        <a:bodyPr/>
        <a:lstStyle/>
        <a:p>
          <a:endParaRPr lang="en-US"/>
        </a:p>
      </dgm:t>
    </dgm:pt>
    <dgm:pt modelId="{30AD30E2-2D14-4ACD-9500-2709024A9776}" type="pres">
      <dgm:prSet presAssocID="{43CDFD80-18AF-4155-915F-202177F0AA92}" presName="Name0" presStyleCnt="0">
        <dgm:presLayoutVars>
          <dgm:dir/>
          <dgm:resizeHandles val="exact"/>
        </dgm:presLayoutVars>
      </dgm:prSet>
      <dgm:spPr/>
    </dgm:pt>
    <dgm:pt modelId="{F7082C0C-F1E5-4BCE-9D5B-00F621B0E785}" type="pres">
      <dgm:prSet presAssocID="{8DFB0BD1-BFDE-4925-8553-C4D529C8D4F7}" presName="parTxOnly" presStyleLbl="node1" presStyleIdx="0" presStyleCnt="2">
        <dgm:presLayoutVars>
          <dgm:bulletEnabled val="1"/>
        </dgm:presLayoutVars>
      </dgm:prSet>
      <dgm:spPr/>
    </dgm:pt>
    <dgm:pt modelId="{B45D3065-B9EF-4892-9209-D708F87961D7}" type="pres">
      <dgm:prSet presAssocID="{18883D0F-AA7A-4764-B78D-92D1476F0F98}" presName="parSpace" presStyleCnt="0"/>
      <dgm:spPr/>
    </dgm:pt>
    <dgm:pt modelId="{F4664D43-F12B-4CE1-AB54-2527ED982E88}" type="pres">
      <dgm:prSet presAssocID="{D04B98AC-10E2-4071-8219-3F851E80A759}" presName="parTxOnly" presStyleLbl="node1" presStyleIdx="1" presStyleCnt="2">
        <dgm:presLayoutVars>
          <dgm:bulletEnabled val="1"/>
        </dgm:presLayoutVars>
      </dgm:prSet>
      <dgm:spPr/>
    </dgm:pt>
  </dgm:ptLst>
  <dgm:cxnLst>
    <dgm:cxn modelId="{6144814A-85A6-40F1-A2E7-C0E96752A342}" srcId="{43CDFD80-18AF-4155-915F-202177F0AA92}" destId="{8DFB0BD1-BFDE-4925-8553-C4D529C8D4F7}" srcOrd="0" destOrd="0" parTransId="{8CE517F4-993E-4A7D-8023-7E7C835B08BE}" sibTransId="{18883D0F-AA7A-4764-B78D-92D1476F0F98}"/>
    <dgm:cxn modelId="{6F3BD087-0EF0-4684-9924-BB71DF3B6529}" type="presOf" srcId="{8DFB0BD1-BFDE-4925-8553-C4D529C8D4F7}" destId="{F7082C0C-F1E5-4BCE-9D5B-00F621B0E785}" srcOrd="0" destOrd="0" presId="urn:microsoft.com/office/officeart/2005/8/layout/hChevron3"/>
    <dgm:cxn modelId="{9ABE2AC6-38CD-4C22-9A02-8B0929B65233}" type="presOf" srcId="{D04B98AC-10E2-4071-8219-3F851E80A759}" destId="{F4664D43-F12B-4CE1-AB54-2527ED982E88}" srcOrd="0" destOrd="0" presId="urn:microsoft.com/office/officeart/2005/8/layout/hChevron3"/>
    <dgm:cxn modelId="{45F143E1-353C-4A8F-A37B-24F79F9F322D}" srcId="{43CDFD80-18AF-4155-915F-202177F0AA92}" destId="{D04B98AC-10E2-4071-8219-3F851E80A759}" srcOrd="1" destOrd="0" parTransId="{C6DD23FE-343C-42B7-8048-FF697FB1374E}" sibTransId="{2B97F335-E5CB-4421-8064-61B11DA51742}"/>
    <dgm:cxn modelId="{85931EF3-2464-44D5-8B2A-460747403C94}" type="presOf" srcId="{43CDFD80-18AF-4155-915F-202177F0AA92}" destId="{30AD30E2-2D14-4ACD-9500-2709024A9776}" srcOrd="0" destOrd="0" presId="urn:microsoft.com/office/officeart/2005/8/layout/hChevron3"/>
    <dgm:cxn modelId="{638FF3A7-4B73-4F8D-9FB0-59B2529D6CD8}" type="presParOf" srcId="{30AD30E2-2D14-4ACD-9500-2709024A9776}" destId="{F7082C0C-F1E5-4BCE-9D5B-00F621B0E785}" srcOrd="0" destOrd="0" presId="urn:microsoft.com/office/officeart/2005/8/layout/hChevron3"/>
    <dgm:cxn modelId="{FE1AA40C-5B90-4DB2-A30E-3CB7DBB55066}" type="presParOf" srcId="{30AD30E2-2D14-4ACD-9500-2709024A9776}" destId="{B45D3065-B9EF-4892-9209-D708F87961D7}" srcOrd="1" destOrd="0" presId="urn:microsoft.com/office/officeart/2005/8/layout/hChevron3"/>
    <dgm:cxn modelId="{18DAEEC5-53FC-4E83-9783-3E87CF543354}" type="presParOf" srcId="{30AD30E2-2D14-4ACD-9500-2709024A9776}" destId="{F4664D43-F12B-4CE1-AB54-2527ED982E88}"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0BCDEF-7E9F-4FDF-9078-452637875962}"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725BB16E-71A5-4AB5-82C4-8D9F70B51AF1}">
      <dgm:prSet custT="1"/>
      <dgm:spPr/>
      <dgm:t>
        <a:bodyPr/>
        <a:lstStyle/>
        <a:p>
          <a:r>
            <a:rPr lang="en-GB" sz="3600" dirty="0">
              <a:latin typeface="Times New Roman" panose="02020603050405020304" pitchFamily="18" charset="0"/>
              <a:cs typeface="Times New Roman" panose="02020603050405020304" pitchFamily="18" charset="0"/>
            </a:rPr>
            <a:t>A wrong product positioning</a:t>
          </a:r>
          <a:endParaRPr lang="en-US" sz="3600" dirty="0">
            <a:latin typeface="Times New Roman" panose="02020603050405020304" pitchFamily="18" charset="0"/>
            <a:cs typeface="Times New Roman" panose="02020603050405020304" pitchFamily="18" charset="0"/>
          </a:endParaRPr>
        </a:p>
      </dgm:t>
    </dgm:pt>
    <dgm:pt modelId="{965DE4F0-A1F4-4CC4-B52C-03EC37161B6D}" type="parTrans" cxnId="{A541F70A-AAFB-441D-9CA7-CA6B4AAA9833}">
      <dgm:prSet/>
      <dgm:spPr/>
      <dgm:t>
        <a:bodyPr/>
        <a:lstStyle/>
        <a:p>
          <a:endParaRPr lang="en-US"/>
        </a:p>
      </dgm:t>
    </dgm:pt>
    <dgm:pt modelId="{090A8339-A886-4D4C-AE38-B7D03862E462}" type="sibTrans" cxnId="{A541F70A-AAFB-441D-9CA7-CA6B4AAA9833}">
      <dgm:prSet/>
      <dgm:spPr/>
      <dgm:t>
        <a:bodyPr/>
        <a:lstStyle/>
        <a:p>
          <a:endParaRPr lang="en-US"/>
        </a:p>
      </dgm:t>
    </dgm:pt>
    <dgm:pt modelId="{70D0836D-223D-4B83-BBDC-9FC956044AB2}">
      <dgm:prSet/>
      <dgm:spPr/>
      <dgm:t>
        <a:bodyPr/>
        <a:lstStyle/>
        <a:p>
          <a:r>
            <a:rPr lang="en-US" dirty="0">
              <a:latin typeface="Times New Roman" panose="02020603050405020304" pitchFamily="18" charset="0"/>
              <a:cs typeface="Times New Roman" panose="02020603050405020304" pitchFamily="18" charset="0"/>
            </a:rPr>
            <a:t>In China, the Mattel Inc focuses its products on the related products of Barbie dolls, such as Barbie's clothing, food and so on. On the contrary, the most important market - child toys was ignored.</a:t>
          </a:r>
        </a:p>
      </dgm:t>
    </dgm:pt>
    <dgm:pt modelId="{E73FDC1A-25FB-4AB4-96C8-49661BCF2061}" type="parTrans" cxnId="{2609AA18-9008-48EE-B795-73A8E634048E}">
      <dgm:prSet/>
      <dgm:spPr/>
      <dgm:t>
        <a:bodyPr/>
        <a:lstStyle/>
        <a:p>
          <a:endParaRPr lang="en-US"/>
        </a:p>
      </dgm:t>
    </dgm:pt>
    <dgm:pt modelId="{EA3EBCEC-3E3B-4016-A503-5B462B31E295}" type="sibTrans" cxnId="{2609AA18-9008-48EE-B795-73A8E634048E}">
      <dgm:prSet/>
      <dgm:spPr/>
      <dgm:t>
        <a:bodyPr/>
        <a:lstStyle/>
        <a:p>
          <a:endParaRPr lang="en-US"/>
        </a:p>
      </dgm:t>
    </dgm:pt>
    <dgm:pt modelId="{F0AE0617-0C46-4666-BE7A-48E66364A33E}" type="pres">
      <dgm:prSet presAssocID="{8E0BCDEF-7E9F-4FDF-9078-452637875962}" presName="Name0" presStyleCnt="0">
        <dgm:presLayoutVars>
          <dgm:dir/>
          <dgm:resizeHandles val="exact"/>
        </dgm:presLayoutVars>
      </dgm:prSet>
      <dgm:spPr/>
    </dgm:pt>
    <dgm:pt modelId="{FD2CE802-964C-4DDD-A517-15E9BFB70549}" type="pres">
      <dgm:prSet presAssocID="{725BB16E-71A5-4AB5-82C4-8D9F70B51AF1}" presName="node" presStyleLbl="node1" presStyleIdx="0" presStyleCnt="2">
        <dgm:presLayoutVars>
          <dgm:bulletEnabled val="1"/>
        </dgm:presLayoutVars>
      </dgm:prSet>
      <dgm:spPr/>
    </dgm:pt>
    <dgm:pt modelId="{D085290A-C374-4ABD-821F-1F0DFA364A5F}" type="pres">
      <dgm:prSet presAssocID="{090A8339-A886-4D4C-AE38-B7D03862E462}" presName="sibTrans" presStyleLbl="sibTrans1D1" presStyleIdx="0" presStyleCnt="1"/>
      <dgm:spPr/>
    </dgm:pt>
    <dgm:pt modelId="{AA4A8E05-30E7-4ED5-B7A0-7C3B28CEFEB0}" type="pres">
      <dgm:prSet presAssocID="{090A8339-A886-4D4C-AE38-B7D03862E462}" presName="connectorText" presStyleLbl="sibTrans1D1" presStyleIdx="0" presStyleCnt="1"/>
      <dgm:spPr/>
    </dgm:pt>
    <dgm:pt modelId="{9ED7C9D9-BF8C-4773-86A7-FA4FB8AC767C}" type="pres">
      <dgm:prSet presAssocID="{70D0836D-223D-4B83-BBDC-9FC956044AB2}" presName="node" presStyleLbl="node1" presStyleIdx="1" presStyleCnt="2">
        <dgm:presLayoutVars>
          <dgm:bulletEnabled val="1"/>
        </dgm:presLayoutVars>
      </dgm:prSet>
      <dgm:spPr/>
    </dgm:pt>
  </dgm:ptLst>
  <dgm:cxnLst>
    <dgm:cxn modelId="{A541F70A-AAFB-441D-9CA7-CA6B4AAA9833}" srcId="{8E0BCDEF-7E9F-4FDF-9078-452637875962}" destId="{725BB16E-71A5-4AB5-82C4-8D9F70B51AF1}" srcOrd="0" destOrd="0" parTransId="{965DE4F0-A1F4-4CC4-B52C-03EC37161B6D}" sibTransId="{090A8339-A886-4D4C-AE38-B7D03862E462}"/>
    <dgm:cxn modelId="{2609AA18-9008-48EE-B795-73A8E634048E}" srcId="{8E0BCDEF-7E9F-4FDF-9078-452637875962}" destId="{70D0836D-223D-4B83-BBDC-9FC956044AB2}" srcOrd="1" destOrd="0" parTransId="{E73FDC1A-25FB-4AB4-96C8-49661BCF2061}" sibTransId="{EA3EBCEC-3E3B-4016-A503-5B462B31E295}"/>
    <dgm:cxn modelId="{4F6C2E77-C9D6-437D-B28B-CC36446E2570}" type="presOf" srcId="{090A8339-A886-4D4C-AE38-B7D03862E462}" destId="{D085290A-C374-4ABD-821F-1F0DFA364A5F}" srcOrd="0" destOrd="0" presId="urn:microsoft.com/office/officeart/2016/7/layout/RepeatingBendingProcessNew"/>
    <dgm:cxn modelId="{EF75BC8C-2A29-49DF-A32C-DF1FA53F0E03}" type="presOf" srcId="{725BB16E-71A5-4AB5-82C4-8D9F70B51AF1}" destId="{FD2CE802-964C-4DDD-A517-15E9BFB70549}" srcOrd="0" destOrd="0" presId="urn:microsoft.com/office/officeart/2016/7/layout/RepeatingBendingProcessNew"/>
    <dgm:cxn modelId="{BED1E296-77C3-4271-9F08-AD3E13A1C06B}" type="presOf" srcId="{090A8339-A886-4D4C-AE38-B7D03862E462}" destId="{AA4A8E05-30E7-4ED5-B7A0-7C3B28CEFEB0}" srcOrd="1" destOrd="0" presId="urn:microsoft.com/office/officeart/2016/7/layout/RepeatingBendingProcessNew"/>
    <dgm:cxn modelId="{07A81399-C293-4CC4-993E-B85167C07D40}" type="presOf" srcId="{8E0BCDEF-7E9F-4FDF-9078-452637875962}" destId="{F0AE0617-0C46-4666-BE7A-48E66364A33E}" srcOrd="0" destOrd="0" presId="urn:microsoft.com/office/officeart/2016/7/layout/RepeatingBendingProcessNew"/>
    <dgm:cxn modelId="{44812DBB-98D3-453A-8479-6AD02DE1AC44}" type="presOf" srcId="{70D0836D-223D-4B83-BBDC-9FC956044AB2}" destId="{9ED7C9D9-BF8C-4773-86A7-FA4FB8AC767C}" srcOrd="0" destOrd="0" presId="urn:microsoft.com/office/officeart/2016/7/layout/RepeatingBendingProcessNew"/>
    <dgm:cxn modelId="{80E72904-115F-4B51-B793-8FEEF75ED686}" type="presParOf" srcId="{F0AE0617-0C46-4666-BE7A-48E66364A33E}" destId="{FD2CE802-964C-4DDD-A517-15E9BFB70549}" srcOrd="0" destOrd="0" presId="urn:microsoft.com/office/officeart/2016/7/layout/RepeatingBendingProcessNew"/>
    <dgm:cxn modelId="{D1CEE298-5952-42BE-A5ED-04D56AA7709F}" type="presParOf" srcId="{F0AE0617-0C46-4666-BE7A-48E66364A33E}" destId="{D085290A-C374-4ABD-821F-1F0DFA364A5F}" srcOrd="1" destOrd="0" presId="urn:microsoft.com/office/officeart/2016/7/layout/RepeatingBendingProcessNew"/>
    <dgm:cxn modelId="{008D859C-BFC5-4752-9767-B60C81D90611}" type="presParOf" srcId="{D085290A-C374-4ABD-821F-1F0DFA364A5F}" destId="{AA4A8E05-30E7-4ED5-B7A0-7C3B28CEFEB0}" srcOrd="0" destOrd="0" presId="urn:microsoft.com/office/officeart/2016/7/layout/RepeatingBendingProcessNew"/>
    <dgm:cxn modelId="{63615E63-4CD4-464D-A118-8A71D974C179}" type="presParOf" srcId="{F0AE0617-0C46-4666-BE7A-48E66364A33E}" destId="{9ED7C9D9-BF8C-4773-86A7-FA4FB8AC767C}" srcOrd="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082C0C-F1E5-4BCE-9D5B-00F621B0E785}">
      <dsp:nvSpPr>
        <dsp:cNvPr id="0" name=""/>
        <dsp:cNvSpPr/>
      </dsp:nvSpPr>
      <dsp:spPr>
        <a:xfrm>
          <a:off x="7858" y="777186"/>
          <a:ext cx="5579268" cy="2231707"/>
        </a:xfrm>
        <a:prstGeom prst="homePlate">
          <a:avLst/>
        </a:prstGeom>
        <a:gradFill rotWithShape="0">
          <a:gsLst>
            <a:gs pos="0">
              <a:schemeClr val="accent5">
                <a:shade val="80000"/>
                <a:hueOff val="0"/>
                <a:satOff val="0"/>
                <a:lumOff val="0"/>
                <a:alphaOff val="0"/>
                <a:shade val="85000"/>
                <a:satMod val="130000"/>
              </a:schemeClr>
            </a:gs>
            <a:gs pos="34000">
              <a:schemeClr val="accent5">
                <a:shade val="80000"/>
                <a:hueOff val="0"/>
                <a:satOff val="0"/>
                <a:lumOff val="0"/>
                <a:alphaOff val="0"/>
                <a:shade val="87000"/>
                <a:satMod val="125000"/>
              </a:schemeClr>
            </a:gs>
            <a:gs pos="70000">
              <a:schemeClr val="accent5">
                <a:shade val="80000"/>
                <a:hueOff val="0"/>
                <a:satOff val="0"/>
                <a:lumOff val="0"/>
                <a:alphaOff val="0"/>
                <a:tint val="100000"/>
                <a:shade val="90000"/>
                <a:satMod val="130000"/>
              </a:schemeClr>
            </a:gs>
            <a:gs pos="100000">
              <a:schemeClr val="accent5">
                <a:shade val="8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2024" tIns="96012" rIns="48006" bIns="96012" numCol="1" spcCol="1270" anchor="ctr" anchorCtr="0">
          <a:noAutofit/>
        </a:bodyPr>
        <a:lstStyle/>
        <a:p>
          <a:pPr marL="0" lvl="0" indent="0" algn="ctr" defTabSz="1600200">
            <a:lnSpc>
              <a:spcPct val="90000"/>
            </a:lnSpc>
            <a:spcBef>
              <a:spcPct val="0"/>
            </a:spcBef>
            <a:spcAft>
              <a:spcPct val="35000"/>
            </a:spcAft>
            <a:buNone/>
          </a:pPr>
          <a:r>
            <a:rPr lang="en-GB" sz="3600" kern="1200" dirty="0"/>
            <a:t>Cultural difference</a:t>
          </a:r>
          <a:endParaRPr lang="en-US" sz="3600" kern="1200" dirty="0"/>
        </a:p>
      </dsp:txBody>
      <dsp:txXfrm>
        <a:off x="7858" y="777186"/>
        <a:ext cx="5021341" cy="2231707"/>
      </dsp:txXfrm>
    </dsp:sp>
    <dsp:sp modelId="{F4664D43-F12B-4CE1-AB54-2527ED982E88}">
      <dsp:nvSpPr>
        <dsp:cNvPr id="0" name=""/>
        <dsp:cNvSpPr/>
      </dsp:nvSpPr>
      <dsp:spPr>
        <a:xfrm>
          <a:off x="4471273" y="777186"/>
          <a:ext cx="5579268" cy="2231707"/>
        </a:xfrm>
        <a:prstGeom prst="chevron">
          <a:avLst/>
        </a:prstGeom>
        <a:gradFill rotWithShape="0">
          <a:gsLst>
            <a:gs pos="0">
              <a:schemeClr val="accent5">
                <a:shade val="80000"/>
                <a:hueOff val="-40494"/>
                <a:satOff val="3249"/>
                <a:lumOff val="20170"/>
                <a:alphaOff val="0"/>
                <a:shade val="85000"/>
                <a:satMod val="130000"/>
              </a:schemeClr>
            </a:gs>
            <a:gs pos="34000">
              <a:schemeClr val="accent5">
                <a:shade val="80000"/>
                <a:hueOff val="-40494"/>
                <a:satOff val="3249"/>
                <a:lumOff val="20170"/>
                <a:alphaOff val="0"/>
                <a:shade val="87000"/>
                <a:satMod val="125000"/>
              </a:schemeClr>
            </a:gs>
            <a:gs pos="70000">
              <a:schemeClr val="accent5">
                <a:shade val="80000"/>
                <a:hueOff val="-40494"/>
                <a:satOff val="3249"/>
                <a:lumOff val="20170"/>
                <a:alphaOff val="0"/>
                <a:tint val="100000"/>
                <a:shade val="90000"/>
                <a:satMod val="130000"/>
              </a:schemeClr>
            </a:gs>
            <a:gs pos="100000">
              <a:schemeClr val="accent5">
                <a:shade val="80000"/>
                <a:hueOff val="-40494"/>
                <a:satOff val="3249"/>
                <a:lumOff val="2017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2009" tIns="48006" rIns="24003" bIns="48006" numCol="1" spcCol="1270" anchor="ctr" anchorCtr="0">
          <a:noAutofit/>
        </a:bodyPr>
        <a:lstStyle/>
        <a:p>
          <a:pPr marL="0" lvl="0" indent="0" algn="ctr" defTabSz="800100">
            <a:lnSpc>
              <a:spcPct val="90000"/>
            </a:lnSpc>
            <a:spcBef>
              <a:spcPct val="0"/>
            </a:spcBef>
            <a:spcAft>
              <a:spcPct val="35000"/>
            </a:spcAft>
            <a:buNone/>
          </a:pPr>
          <a:r>
            <a:rPr lang="en-US" sz="1800" b="0" kern="1200" dirty="0">
              <a:solidFill>
                <a:schemeClr val="tx2">
                  <a:lumMod val="75000"/>
                </a:schemeClr>
              </a:solidFill>
            </a:rPr>
            <a:t>Dolls are popular in China, but unfortunately, the brand of Barbie is not particularly popular in China. Unlike the meaning of Barbie dolls to Americans, Chinese people have no special feelings about Barbie dolls.</a:t>
          </a:r>
        </a:p>
      </dsp:txBody>
      <dsp:txXfrm>
        <a:off x="5587127" y="777186"/>
        <a:ext cx="3347561" cy="22317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290A-C374-4ABD-821F-1F0DFA364A5F}">
      <dsp:nvSpPr>
        <dsp:cNvPr id="0" name=""/>
        <dsp:cNvSpPr/>
      </dsp:nvSpPr>
      <dsp:spPr>
        <a:xfrm>
          <a:off x="4508911" y="1847320"/>
          <a:ext cx="1006377" cy="91440"/>
        </a:xfrm>
        <a:custGeom>
          <a:avLst/>
          <a:gdLst/>
          <a:ahLst/>
          <a:cxnLst/>
          <a:rect l="0" t="0" r="0" b="0"/>
          <a:pathLst>
            <a:path>
              <a:moveTo>
                <a:pt x="0" y="45720"/>
              </a:moveTo>
              <a:lnTo>
                <a:pt x="1006377" y="45720"/>
              </a:lnTo>
            </a:path>
          </a:pathLst>
        </a:custGeom>
        <a:noFill/>
        <a:ln w="12700"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86175" y="1887855"/>
        <a:ext cx="51848" cy="10369"/>
      </dsp:txXfrm>
    </dsp:sp>
    <dsp:sp modelId="{FD2CE802-964C-4DDD-A517-15E9BFB70549}">
      <dsp:nvSpPr>
        <dsp:cNvPr id="0" name=""/>
        <dsp:cNvSpPr/>
      </dsp:nvSpPr>
      <dsp:spPr>
        <a:xfrm>
          <a:off x="2111" y="540460"/>
          <a:ext cx="4508599" cy="270515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925" tIns="231900" rIns="220925" bIns="23190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Times New Roman" panose="02020603050405020304" pitchFamily="18" charset="0"/>
              <a:cs typeface="Times New Roman" panose="02020603050405020304" pitchFamily="18" charset="0"/>
            </a:rPr>
            <a:t>A wrong product positioning</a:t>
          </a:r>
          <a:endParaRPr lang="en-US" sz="3600" kern="1200" dirty="0">
            <a:latin typeface="Times New Roman" panose="02020603050405020304" pitchFamily="18" charset="0"/>
            <a:cs typeface="Times New Roman" panose="02020603050405020304" pitchFamily="18" charset="0"/>
          </a:endParaRPr>
        </a:p>
      </dsp:txBody>
      <dsp:txXfrm>
        <a:off x="2111" y="540460"/>
        <a:ext cx="4508599" cy="2705159"/>
      </dsp:txXfrm>
    </dsp:sp>
    <dsp:sp modelId="{9ED7C9D9-BF8C-4773-86A7-FA4FB8AC767C}">
      <dsp:nvSpPr>
        <dsp:cNvPr id="0" name=""/>
        <dsp:cNvSpPr/>
      </dsp:nvSpPr>
      <dsp:spPr>
        <a:xfrm>
          <a:off x="5547688" y="540460"/>
          <a:ext cx="4508599" cy="2705159"/>
        </a:xfrm>
        <a:prstGeom prst="rect">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0925" tIns="231900" rIns="220925" bIns="23190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In China, the Mattel Inc focuses its products on the related products of Barbie dolls, such as Barbie's clothing, food and so on. On the contrary, the most important market - child toys was ignored.</a:t>
          </a:r>
        </a:p>
      </dsp:txBody>
      <dsp:txXfrm>
        <a:off x="5547688" y="540460"/>
        <a:ext cx="4508599" cy="2705159"/>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标题幻灯片">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zh-CN" altLang="en-US"/>
              <a:t>单击此处编辑母版标题样式</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zh-CN" altLang="en-US"/>
              <a:t>单击以编辑母版副标题样式</a:t>
            </a:r>
            <a:endParaRPr lang="en-US" dirty="0"/>
          </a:p>
        </p:txBody>
      </p:sp>
      <p:sp>
        <p:nvSpPr>
          <p:cNvPr id="4" name="Date Placeholder 3"/>
          <p:cNvSpPr>
            <a:spLocks noGrp="1"/>
          </p:cNvSpPr>
          <p:nvPr>
            <p:ph type="dt" sz="half" idx="10"/>
          </p:nvPr>
        </p:nvSpPr>
        <p:spPr/>
        <p:txBody>
          <a:bodyPr/>
          <a:lstStyle/>
          <a:p>
            <a:fld id="{772B647F-78FC-4D85-BE36-F6BF9093BA68}"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461D3-7864-4E1C-A480-A5CCBE05013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5405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772B647F-78FC-4D85-BE36-F6BF9093BA68}"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3395901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zh-CN" altLang="en-US"/>
              <a:t>单击此处编辑母版标题样式</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772B647F-78FC-4D85-BE36-F6BF9093BA68}"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461D3-7864-4E1C-A480-A5CCBE05013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8452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772B647F-78FC-4D85-BE36-F6BF9093BA68}"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253022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4" name="Content Placeholder 3"/>
          <p:cNvSpPr>
            <a:spLocks noGrp="1"/>
          </p:cNvSpPr>
          <p:nvPr>
            <p:ph sz="half" idx="2"/>
          </p:nvPr>
        </p:nvSpPr>
        <p:spPr>
          <a:xfrm>
            <a:off x="1097280" y="2582334"/>
            <a:ext cx="4937760" cy="33782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编辑母版文本样式</a:t>
            </a:r>
          </a:p>
        </p:txBody>
      </p:sp>
      <p:sp>
        <p:nvSpPr>
          <p:cNvPr id="6" name="Content Placeholder 5"/>
          <p:cNvSpPr>
            <a:spLocks noGrp="1"/>
          </p:cNvSpPr>
          <p:nvPr>
            <p:ph sz="quarter" idx="4"/>
          </p:nvPr>
        </p:nvSpPr>
        <p:spPr>
          <a:xfrm>
            <a:off x="6217920" y="2582334"/>
            <a:ext cx="4937760" cy="33782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772B647F-78FC-4D85-BE36-F6BF9093BA68}" type="datetimeFigureOut">
              <a:rPr lang="en-GB" smtClean="0"/>
              <a:t>04/12/2017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17915202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772B647F-78FC-4D85-BE36-F6BF9093BA68}" type="datetimeFigureOut">
              <a:rPr lang="en-GB" smtClean="0"/>
              <a:t>04/12/2017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3298956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空白">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772B647F-78FC-4D85-BE36-F6BF9093BA68}" type="datetimeFigureOut">
              <a:rPr lang="en-GB" smtClean="0"/>
              <a:t>04/12/2017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1679969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内容与标题">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zh-CN" altLang="en-US"/>
              <a:t>单击此处编辑母版标题样式</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772B647F-78FC-4D85-BE36-F6BF9093BA68}" type="datetimeFigureOut">
              <a:rPr lang="en-GB" smtClean="0"/>
              <a:t>04/12/2017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26461D3-7864-4E1C-A480-A5CCBE05013F}" type="slidenum">
              <a:rPr lang="en-GB" smtClean="0"/>
              <a:t>‹#›</a:t>
            </a:fld>
            <a:endParaRPr lang="en-GB"/>
          </a:p>
        </p:txBody>
      </p:sp>
    </p:spTree>
    <p:extLst>
      <p:ext uri="{BB962C8B-B14F-4D97-AF65-F5344CB8AC3E}">
        <p14:creationId xmlns:p14="http://schemas.microsoft.com/office/powerpoint/2010/main" val="1541593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图片与标题">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772B647F-78FC-4D85-BE36-F6BF9093BA68}" type="datetimeFigureOut">
              <a:rPr lang="en-GB" smtClean="0"/>
              <a:t>04/12/2017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2565601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772B647F-78FC-4D85-BE36-F6BF9093BA68}"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2575008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772B647F-78FC-4D85-BE36-F6BF9093BA68}" type="datetimeFigureOut">
              <a:rPr lang="en-GB" smtClean="0"/>
              <a:t>04/12/2017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461D3-7864-4E1C-A480-A5CCBE05013F}" type="slidenum">
              <a:rPr lang="en-GB" smtClean="0"/>
              <a:t>‹#›</a:t>
            </a:fld>
            <a:endParaRPr lang="en-GB"/>
          </a:p>
        </p:txBody>
      </p:sp>
    </p:spTree>
    <p:extLst>
      <p:ext uri="{BB962C8B-B14F-4D97-AF65-F5344CB8AC3E}">
        <p14:creationId xmlns:p14="http://schemas.microsoft.com/office/powerpoint/2010/main" val="27055715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772B647F-78FC-4D85-BE36-F6BF9093BA68}" type="datetimeFigureOut">
              <a:rPr lang="en-GB" smtClean="0"/>
              <a:t>04/12/2017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26461D3-7864-4E1C-A480-A5CCBE05013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9397054"/>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9">
            <a:extLst>
              <a:ext uri="{FF2B5EF4-FFF2-40B4-BE49-F238E27FC236}">
                <a16:creationId xmlns:a16="http://schemas.microsoft.com/office/drawing/2014/main" id="{5AE6C737-FF55-4064-94B7-0B21D2EB604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11">
            <a:extLst>
              <a:ext uri="{FF2B5EF4-FFF2-40B4-BE49-F238E27FC236}">
                <a16:creationId xmlns:a16="http://schemas.microsoft.com/office/drawing/2014/main" id="{2D3DCA99-84AF-487A-BF72-91C5FA6B0B7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13">
            <a:extLst>
              <a:ext uri="{FF2B5EF4-FFF2-40B4-BE49-F238E27FC236}">
                <a16:creationId xmlns:a16="http://schemas.microsoft.com/office/drawing/2014/main" id="{D8218D9F-38B6-4AE0-9051-5434D19A527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6" name="Straight Connector 15">
            <a:extLst>
              <a:ext uri="{FF2B5EF4-FFF2-40B4-BE49-F238E27FC236}">
                <a16:creationId xmlns:a16="http://schemas.microsoft.com/office/drawing/2014/main" id="{6B5B1DD8-6224-4137-8621-32982B00F9F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pic>
        <p:nvPicPr>
          <p:cNvPr id="5" name="图片 4">
            <a:extLst>
              <a:ext uri="{FF2B5EF4-FFF2-40B4-BE49-F238E27FC236}">
                <a16:creationId xmlns:a16="http://schemas.microsoft.com/office/drawing/2014/main" id="{B9D60D46-1719-4FC3-91EE-36C83CD8F1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3192" y="640081"/>
            <a:ext cx="5003614" cy="5054156"/>
          </a:xfrm>
          <a:prstGeom prst="rect">
            <a:avLst/>
          </a:prstGeom>
        </p:spPr>
      </p:pic>
      <p:sp>
        <p:nvSpPr>
          <p:cNvPr id="2" name="Title 1"/>
          <p:cNvSpPr>
            <a:spLocks noGrp="1"/>
          </p:cNvSpPr>
          <p:nvPr>
            <p:ph type="ctrTitle"/>
          </p:nvPr>
        </p:nvSpPr>
        <p:spPr>
          <a:xfrm>
            <a:off x="6730000" y="639097"/>
            <a:ext cx="4813072" cy="3686015"/>
          </a:xfrm>
        </p:spPr>
        <p:txBody>
          <a:bodyPr>
            <a:normAutofit/>
          </a:bodyPr>
          <a:lstStyle/>
          <a:p>
            <a:r>
              <a:rPr lang="en-GB" dirty="0">
                <a:latin typeface="Times New Roman" panose="02020603050405020304" pitchFamily="18" charset="0"/>
                <a:cs typeface="Times New Roman" panose="02020603050405020304" pitchFamily="18" charset="0"/>
              </a:rPr>
              <a:t>Mattel in China</a:t>
            </a:r>
          </a:p>
        </p:txBody>
      </p:sp>
    </p:spTree>
    <p:extLst>
      <p:ext uri="{BB962C8B-B14F-4D97-AF65-F5344CB8AC3E}">
        <p14:creationId xmlns:p14="http://schemas.microsoft.com/office/powerpoint/2010/main" val="2193227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3">
            <a:extLst>
              <a:ext uri="{FF2B5EF4-FFF2-40B4-BE49-F238E27FC236}">
                <a16:creationId xmlns:a16="http://schemas.microsoft.com/office/drawing/2014/main" id="{284B70D5-875B-433D-BDBD-1522A85D6C1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17FC539C-B783-4B03-9F9E-D13430F3F64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7">
            <a:extLst>
              <a:ext uri="{FF2B5EF4-FFF2-40B4-BE49-F238E27FC236}">
                <a16:creationId xmlns:a16="http://schemas.microsoft.com/office/drawing/2014/main" id="{1E299956-A9E7-4FC1-A0B1-D590CA9730E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9">
            <a:extLst>
              <a:ext uri="{FF2B5EF4-FFF2-40B4-BE49-F238E27FC236}">
                <a16:creationId xmlns:a16="http://schemas.microsoft.com/office/drawing/2014/main" id="{C947DF4A-614C-4B4C-8B80-E5B9D8E8CFED}"/>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9" name="图片 8">
            <a:extLst>
              <a:ext uri="{FF2B5EF4-FFF2-40B4-BE49-F238E27FC236}">
                <a16:creationId xmlns:a16="http://schemas.microsoft.com/office/drawing/2014/main" id="{6E717F5F-8772-42EB-8654-6942A867D49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3999" y="998205"/>
            <a:ext cx="6909801" cy="4598158"/>
          </a:xfrm>
          <a:prstGeom prst="rect">
            <a:avLst/>
          </a:prstGeom>
        </p:spPr>
      </p:pic>
      <p:sp>
        <p:nvSpPr>
          <p:cNvPr id="2" name="Title 1"/>
          <p:cNvSpPr>
            <a:spLocks noGrp="1"/>
          </p:cNvSpPr>
          <p:nvPr>
            <p:ph type="title"/>
          </p:nvPr>
        </p:nvSpPr>
        <p:spPr>
          <a:xfrm>
            <a:off x="7859485" y="634946"/>
            <a:ext cx="3690257" cy="1450757"/>
          </a:xfrm>
        </p:spPr>
        <p:txBody>
          <a:bodyPr>
            <a:normAutofit/>
          </a:bodyPr>
          <a:lstStyle/>
          <a:p>
            <a:r>
              <a:rPr lang="en-GB" dirty="0">
                <a:latin typeface="Times New Roman" panose="02020603050405020304" pitchFamily="18" charset="0"/>
                <a:cs typeface="Times New Roman" panose="02020603050405020304" pitchFamily="18" charset="0"/>
              </a:rPr>
              <a:t>Mattel in China Market</a:t>
            </a:r>
          </a:p>
        </p:txBody>
      </p:sp>
      <p:sp>
        <p:nvSpPr>
          <p:cNvPr id="3" name="Content Placeholder 2"/>
          <p:cNvSpPr>
            <a:spLocks noGrp="1"/>
          </p:cNvSpPr>
          <p:nvPr>
            <p:ph idx="1"/>
          </p:nvPr>
        </p:nvSpPr>
        <p:spPr>
          <a:xfrm>
            <a:off x="7859485" y="2198914"/>
            <a:ext cx="3690257" cy="3670180"/>
          </a:xfrm>
        </p:spPr>
        <p:txBody>
          <a:bodyPr>
            <a:normAutofit lnSpcReduction="10000"/>
          </a:bodyPr>
          <a:lstStyle/>
          <a:p>
            <a:r>
              <a:rPr lang="en-US" dirty="0">
                <a:latin typeface="Times New Roman" panose="02020603050405020304" pitchFamily="18" charset="0"/>
                <a:cs typeface="Times New Roman" panose="02020603050405020304" pitchFamily="18" charset="0"/>
              </a:rPr>
              <a:t>In 2009, Mattel Inc, one of the largest toy brands in the world, entered China. The Mattel Inc opened China's first store in Shanghai.</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But shortly after the opening, the six - story flagship store, worth 30 million, was closed. It is obvious that the Mattel Inc has not building relationship in International Business Communication.</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9770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37230" y="586854"/>
            <a:ext cx="9921922" cy="5186150"/>
          </a:xfrm>
        </p:spPr>
        <p:txBody>
          <a:bodyPr>
            <a:normAutofit/>
          </a:bodyPr>
          <a:lstStyle/>
          <a:p>
            <a:pPr marL="0" indent="0">
              <a:buNone/>
            </a:pPr>
            <a:r>
              <a:rPr lang="en-US" sz="2800" b="1" dirty="0">
                <a:latin typeface="Times New Roman" panose="02020603050405020304" pitchFamily="18" charset="0"/>
                <a:cs typeface="Times New Roman" panose="02020603050405020304" pitchFamily="18" charset="0"/>
              </a:rPr>
              <a:t>THE REASONS FOR THE FAILURE OF MATTEL IN CHINA</a:t>
            </a:r>
            <a:endParaRPr lang="en-GB" sz="1800" dirty="0">
              <a:latin typeface="Times New Roman" panose="02020603050405020304" pitchFamily="18" charset="0"/>
              <a:cs typeface="Times New Roman" panose="02020603050405020304" pitchFamily="18" charset="0"/>
            </a:endParaRPr>
          </a:p>
          <a:p>
            <a:pPr marL="0" indent="0">
              <a:buNone/>
            </a:pPr>
            <a:r>
              <a:rPr lang="en-GB" sz="3200" b="1" dirty="0">
                <a:latin typeface="Times New Roman" panose="02020603050405020304" pitchFamily="18" charset="0"/>
                <a:cs typeface="Times New Roman" panose="02020603050405020304" pitchFamily="18" charset="0"/>
              </a:rPr>
              <a:t>Higher cost</a:t>
            </a:r>
          </a:p>
          <a:p>
            <a:endParaRPr lang="en-GB" sz="2000" dirty="0"/>
          </a:p>
        </p:txBody>
      </p:sp>
      <p:graphicFrame>
        <p:nvGraphicFramePr>
          <p:cNvPr id="4" name="表格 3">
            <a:extLst>
              <a:ext uri="{FF2B5EF4-FFF2-40B4-BE49-F238E27FC236}">
                <a16:creationId xmlns:a16="http://schemas.microsoft.com/office/drawing/2014/main" id="{670FE0C0-5E74-479D-BC82-C6A7AB2B294A}"/>
              </a:ext>
            </a:extLst>
          </p:cNvPr>
          <p:cNvGraphicFramePr>
            <a:graphicFrameLocks noGrp="1"/>
          </p:cNvGraphicFramePr>
          <p:nvPr>
            <p:extLst>
              <p:ext uri="{D42A27DB-BD31-4B8C-83A1-F6EECF244321}">
                <p14:modId xmlns:p14="http://schemas.microsoft.com/office/powerpoint/2010/main" val="1762123706"/>
              </p:ext>
            </p:extLst>
          </p:nvPr>
        </p:nvGraphicFramePr>
        <p:xfrm>
          <a:off x="2709080" y="2442949"/>
          <a:ext cx="6578221" cy="3043451"/>
        </p:xfrm>
        <a:graphic>
          <a:graphicData uri="http://schemas.openxmlformats.org/drawingml/2006/table">
            <a:tbl>
              <a:tblPr firstRow="1" bandRow="1">
                <a:tableStyleId>{5C22544A-7EE6-4342-B048-85BDC9FD1C3A}</a:tableStyleId>
              </a:tblPr>
              <a:tblGrid>
                <a:gridCol w="2166150">
                  <a:extLst>
                    <a:ext uri="{9D8B030D-6E8A-4147-A177-3AD203B41FA5}">
                      <a16:colId xmlns:a16="http://schemas.microsoft.com/office/drawing/2014/main" val="1889001373"/>
                    </a:ext>
                  </a:extLst>
                </a:gridCol>
                <a:gridCol w="2219330">
                  <a:extLst>
                    <a:ext uri="{9D8B030D-6E8A-4147-A177-3AD203B41FA5}">
                      <a16:colId xmlns:a16="http://schemas.microsoft.com/office/drawing/2014/main" val="1099183937"/>
                    </a:ext>
                  </a:extLst>
                </a:gridCol>
                <a:gridCol w="2192741">
                  <a:extLst>
                    <a:ext uri="{9D8B030D-6E8A-4147-A177-3AD203B41FA5}">
                      <a16:colId xmlns:a16="http://schemas.microsoft.com/office/drawing/2014/main" val="3214047736"/>
                    </a:ext>
                  </a:extLst>
                </a:gridCol>
              </a:tblGrid>
              <a:tr h="920113">
                <a:tc>
                  <a:txBody>
                    <a:bodyPr/>
                    <a:lstStyle/>
                    <a:p>
                      <a:endParaRPr lang="zh-CN" altLang="en-US" sz="2400" dirty="0">
                        <a:latin typeface="Times New Roman" panose="02020603050405020304" pitchFamily="18" charset="0"/>
                        <a:cs typeface="Times New Roman" panose="02020603050405020304" pitchFamily="18" charset="0"/>
                      </a:endParaRPr>
                    </a:p>
                  </a:txBody>
                  <a:tcPr/>
                </a:tc>
                <a:tc>
                  <a:txBody>
                    <a:bodyPr/>
                    <a:lstStyle/>
                    <a:p>
                      <a:r>
                        <a:rPr lang="en-US" altLang="zh-CN" sz="2400" b="1" dirty="0">
                          <a:latin typeface="Times New Roman" panose="02020603050405020304" pitchFamily="18" charset="0"/>
                          <a:cs typeface="Times New Roman" panose="02020603050405020304" pitchFamily="18" charset="0"/>
                        </a:rPr>
                        <a:t>Price/yuan</a:t>
                      </a:r>
                      <a:endParaRPr lang="zh-CN" altLang="en-US" sz="2400" b="1" dirty="0">
                        <a:latin typeface="Times New Roman" panose="02020603050405020304" pitchFamily="18" charset="0"/>
                        <a:cs typeface="Times New Roman" panose="02020603050405020304" pitchFamily="18" charset="0"/>
                      </a:endParaRPr>
                    </a:p>
                  </a:txBody>
                  <a:tcPr/>
                </a:tc>
                <a:tc>
                  <a:txBody>
                    <a:bodyPr/>
                    <a:lstStyle/>
                    <a:p>
                      <a:r>
                        <a:rPr lang="en-US" altLang="zh-CN" sz="2400" b="1" dirty="0">
                          <a:latin typeface="Times New Roman" panose="02020603050405020304" pitchFamily="18" charset="0"/>
                          <a:cs typeface="Times New Roman" panose="02020603050405020304" pitchFamily="18" charset="0"/>
                        </a:rPr>
                        <a:t> price/pound</a:t>
                      </a:r>
                      <a:endParaRPr lang="zh-CN" altLang="en-US" sz="2400" b="1"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844451635"/>
                  </a:ext>
                </a:extLst>
              </a:tr>
              <a:tr h="920113">
                <a:tc>
                  <a:txBody>
                    <a:bodyPr/>
                    <a:lstStyle/>
                    <a:p>
                      <a:r>
                        <a:rPr lang="en-US" altLang="zh-CN" sz="2400" b="1" dirty="0">
                          <a:latin typeface="Times New Roman" panose="02020603050405020304" pitchFamily="18" charset="0"/>
                          <a:cs typeface="Times New Roman" panose="02020603050405020304" pitchFamily="18" charset="0"/>
                        </a:rPr>
                        <a:t>Mattel Barbie dolls</a:t>
                      </a:r>
                      <a:endParaRPr lang="zh-CN" altLang="en-US" sz="2400" b="1" dirty="0">
                        <a:latin typeface="Times New Roman" panose="02020603050405020304" pitchFamily="18" charset="0"/>
                        <a:cs typeface="Times New Roman" panose="02020603050405020304" pitchFamily="18" charset="0"/>
                      </a:endParaRPr>
                    </a:p>
                  </a:txBody>
                  <a:tcPr/>
                </a:tc>
                <a:tc>
                  <a:txBody>
                    <a:bodyPr/>
                    <a:lstStyle/>
                    <a:p>
                      <a:r>
                        <a:rPr lang="en-US" altLang="zh-CN" sz="2400" dirty="0">
                          <a:latin typeface="Times New Roman" panose="02020603050405020304" pitchFamily="18" charset="0"/>
                          <a:cs typeface="Times New Roman" panose="02020603050405020304" pitchFamily="18" charset="0"/>
                        </a:rPr>
                        <a:t>79 </a:t>
                      </a:r>
                      <a:endParaRPr lang="zh-CN" altLang="en-US" sz="2400" dirty="0">
                        <a:latin typeface="Times New Roman" panose="02020603050405020304" pitchFamily="18" charset="0"/>
                        <a:cs typeface="Times New Roman" panose="02020603050405020304" pitchFamily="18" charset="0"/>
                      </a:endParaRPr>
                    </a:p>
                  </a:txBody>
                  <a:tcPr/>
                </a:tc>
                <a:tc>
                  <a:txBody>
                    <a:bodyPr/>
                    <a:lstStyle/>
                    <a:p>
                      <a:r>
                        <a:rPr lang="en-US" altLang="zh-CN" sz="2400" dirty="0">
                          <a:latin typeface="Times New Roman" panose="02020603050405020304" pitchFamily="18" charset="0"/>
                          <a:cs typeface="Times New Roman" panose="02020603050405020304" pitchFamily="18" charset="0"/>
                        </a:rPr>
                        <a:t>9</a:t>
                      </a:r>
                      <a:endParaRPr lang="zh-CN" altLang="en-US"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46054105"/>
                  </a:ext>
                </a:extLst>
              </a:tr>
              <a:tr h="1203225">
                <a:tc>
                  <a:txBody>
                    <a:bodyPr/>
                    <a:lstStyle/>
                    <a:p>
                      <a:r>
                        <a:rPr lang="en-US" altLang="zh-CN" sz="2400" b="1" dirty="0">
                          <a:latin typeface="Times New Roman" panose="02020603050405020304" pitchFamily="18" charset="0"/>
                          <a:cs typeface="Times New Roman" panose="02020603050405020304" pitchFamily="18" charset="0"/>
                        </a:rPr>
                        <a:t>Less-known brands dolls</a:t>
                      </a:r>
                      <a:endParaRPr lang="zh-CN" altLang="en-US" sz="2400" b="1" dirty="0">
                        <a:latin typeface="Times New Roman" panose="02020603050405020304" pitchFamily="18" charset="0"/>
                        <a:cs typeface="Times New Roman" panose="02020603050405020304" pitchFamily="18" charset="0"/>
                      </a:endParaRPr>
                    </a:p>
                  </a:txBody>
                  <a:tcPr/>
                </a:tc>
                <a:tc>
                  <a:txBody>
                    <a:bodyPr/>
                    <a:lstStyle/>
                    <a:p>
                      <a:r>
                        <a:rPr lang="en-US" altLang="zh-CN" sz="2400" dirty="0">
                          <a:latin typeface="Times New Roman" panose="02020603050405020304" pitchFamily="18" charset="0"/>
                          <a:cs typeface="Times New Roman" panose="02020603050405020304" pitchFamily="18" charset="0"/>
                        </a:rPr>
                        <a:t>20</a:t>
                      </a:r>
                      <a:endParaRPr lang="zh-CN" altLang="en-US" sz="2400" dirty="0">
                        <a:latin typeface="Times New Roman" panose="02020603050405020304" pitchFamily="18" charset="0"/>
                        <a:cs typeface="Times New Roman" panose="02020603050405020304" pitchFamily="18" charset="0"/>
                      </a:endParaRPr>
                    </a:p>
                  </a:txBody>
                  <a:tcPr/>
                </a:tc>
                <a:tc>
                  <a:txBody>
                    <a:bodyPr/>
                    <a:lstStyle/>
                    <a:p>
                      <a:r>
                        <a:rPr lang="en-US" altLang="zh-CN" sz="2400" dirty="0">
                          <a:latin typeface="Times New Roman" panose="02020603050405020304" pitchFamily="18" charset="0"/>
                          <a:cs typeface="Times New Roman" panose="02020603050405020304" pitchFamily="18" charset="0"/>
                        </a:rPr>
                        <a:t>2.25</a:t>
                      </a:r>
                      <a:endParaRPr lang="zh-CN" altLang="en-US" sz="2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7932574"/>
                  </a:ext>
                </a:extLst>
              </a:tr>
            </a:tbl>
          </a:graphicData>
        </a:graphic>
      </p:graphicFrame>
    </p:spTree>
    <p:extLst>
      <p:ext uri="{BB962C8B-B14F-4D97-AF65-F5344CB8AC3E}">
        <p14:creationId xmlns:p14="http://schemas.microsoft.com/office/powerpoint/2010/main" val="324390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3" name="Content Placeholder 2"/>
          <p:cNvGraphicFramePr>
            <a:graphicFrameLocks noGrp="1"/>
          </p:cNvGraphicFramePr>
          <p:nvPr>
            <p:ph idx="1"/>
            <p:extLst>
              <p:ext uri="{D42A27DB-BD31-4B8C-83A1-F6EECF244321}">
                <p14:modId xmlns:p14="http://schemas.microsoft.com/office/powerpoint/2010/main" val="304210871"/>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4501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7" name="Content Placeholder 2"/>
          <p:cNvGraphicFramePr>
            <a:graphicFrameLocks noGrp="1"/>
          </p:cNvGraphicFramePr>
          <p:nvPr>
            <p:ph idx="1"/>
            <p:extLst>
              <p:ext uri="{D42A27DB-BD31-4B8C-83A1-F6EECF244321}">
                <p14:modId xmlns:p14="http://schemas.microsoft.com/office/powerpoint/2010/main" val="1726281289"/>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984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34">
            <a:extLst>
              <a:ext uri="{FF2B5EF4-FFF2-40B4-BE49-F238E27FC236}">
                <a16:creationId xmlns:a16="http://schemas.microsoft.com/office/drawing/2014/main" id="{52ABB703-2B0E-4C3B-B4A2-F3973548E56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6">
            <a:extLst>
              <a:ext uri="{FF2B5EF4-FFF2-40B4-BE49-F238E27FC236}">
                <a16:creationId xmlns:a16="http://schemas.microsoft.com/office/drawing/2014/main" id="{82A73093-4B9D-420D-B17E-52293703A1D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Rectangle 38">
            <a:extLst>
              <a:ext uri="{FF2B5EF4-FFF2-40B4-BE49-F238E27FC236}">
                <a16:creationId xmlns:a16="http://schemas.microsoft.com/office/drawing/2014/main" id="{E95DA498-D9A2-4DA9-B9DA-B3776E08CF7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6" name="Straight Connector 40">
            <a:extLst>
              <a:ext uri="{FF2B5EF4-FFF2-40B4-BE49-F238E27FC236}">
                <a16:creationId xmlns:a16="http://schemas.microsoft.com/office/drawing/2014/main" id="{9C21570E-E159-49A6-9891-FA397B7A92D3}"/>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5" name="内容占位符 4">
            <a:extLst>
              <a:ext uri="{FF2B5EF4-FFF2-40B4-BE49-F238E27FC236}">
                <a16:creationId xmlns:a16="http://schemas.microsoft.com/office/drawing/2014/main" id="{4A9DD70B-06FB-459F-969C-DE5443B3D1D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643192" y="1803855"/>
            <a:ext cx="5451627" cy="2930249"/>
          </a:xfrm>
          <a:prstGeom prst="rect">
            <a:avLst/>
          </a:prstGeom>
        </p:spPr>
      </p:pic>
      <p:sp>
        <p:nvSpPr>
          <p:cNvPr id="2" name="Title 1"/>
          <p:cNvSpPr>
            <a:spLocks noGrp="1"/>
          </p:cNvSpPr>
          <p:nvPr>
            <p:ph type="title"/>
          </p:nvPr>
        </p:nvSpPr>
        <p:spPr>
          <a:xfrm>
            <a:off x="6411685" y="634946"/>
            <a:ext cx="5127171" cy="1450757"/>
          </a:xfrm>
        </p:spPr>
        <p:txBody>
          <a:bodyPr vert="horz" lIns="91440" tIns="45720" rIns="91440" bIns="45720" rtlCol="0" anchor="b">
            <a:normAutofit/>
          </a:bodyPr>
          <a:lstStyle/>
          <a:p>
            <a:r>
              <a:rPr lang="en-US" dirty="0">
                <a:latin typeface="Times New Roman" panose="02020603050405020304" pitchFamily="18" charset="0"/>
                <a:cs typeface="Times New Roman" panose="02020603050405020304" pitchFamily="18" charset="0"/>
              </a:rPr>
              <a:t>Recommendation for Mattel</a:t>
            </a:r>
          </a:p>
        </p:txBody>
      </p:sp>
      <p:sp>
        <p:nvSpPr>
          <p:cNvPr id="6" name="文本框 5">
            <a:extLst>
              <a:ext uri="{FF2B5EF4-FFF2-40B4-BE49-F238E27FC236}">
                <a16:creationId xmlns:a16="http://schemas.microsoft.com/office/drawing/2014/main" id="{9BBDE3E8-99A8-468A-9311-8D12A83FCB8E}"/>
              </a:ext>
            </a:extLst>
          </p:cNvPr>
          <p:cNvSpPr txBox="1"/>
          <p:nvPr/>
        </p:nvSpPr>
        <p:spPr>
          <a:xfrm>
            <a:off x="6411684" y="2198914"/>
            <a:ext cx="5127172"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altLang="zh-CN" dirty="0">
                <a:solidFill>
                  <a:schemeClr val="tx1">
                    <a:lumMod val="75000"/>
                    <a:lumOff val="25000"/>
                  </a:schemeClr>
                </a:solidFill>
              </a:rPr>
              <a:t>○</a:t>
            </a:r>
            <a:r>
              <a:rPr lang="en-US" altLang="zh-CN" sz="2400" dirty="0">
                <a:solidFill>
                  <a:schemeClr val="tx1">
                    <a:lumMod val="75000"/>
                    <a:lumOff val="25000"/>
                  </a:schemeClr>
                </a:solidFill>
                <a:latin typeface="Times New Roman" panose="02020603050405020304" pitchFamily="18" charset="0"/>
                <a:cs typeface="Times New Roman" panose="02020603050405020304" pitchFamily="18" charset="0"/>
              </a:rPr>
              <a:t>Building a correct relationship in business communication</a:t>
            </a:r>
          </a:p>
          <a:p>
            <a:pPr defTabSz="914400">
              <a:lnSpc>
                <a:spcPct val="90000"/>
              </a:lnSpc>
              <a:spcAft>
                <a:spcPts val="600"/>
              </a:spcAft>
              <a:buClr>
                <a:schemeClr val="accent1"/>
              </a:buClr>
              <a:buFont typeface="Calibri" panose="020F0502020204030204" pitchFamily="34" charset="0"/>
            </a:pPr>
            <a:endParaRPr lang="en-US" altLang="zh-CN"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defTabSz="914400">
              <a:lnSpc>
                <a:spcPct val="90000"/>
              </a:lnSpc>
              <a:spcAft>
                <a:spcPts val="600"/>
              </a:spcAft>
              <a:buClr>
                <a:schemeClr val="accent1"/>
              </a:buClr>
              <a:buFont typeface="Calibri" panose="020F0502020204030204" pitchFamily="34" charset="0"/>
            </a:pPr>
            <a:r>
              <a:rPr lang="en-US" altLang="zh-CN" sz="2400" dirty="0">
                <a:solidFill>
                  <a:schemeClr val="tx1">
                    <a:lumMod val="75000"/>
                    <a:lumOff val="25000"/>
                  </a:schemeClr>
                </a:solidFill>
                <a:latin typeface="Times New Roman" panose="02020603050405020304" pitchFamily="18" charset="0"/>
                <a:cs typeface="Times New Roman" panose="02020603050405020304" pitchFamily="18" charset="0"/>
              </a:rPr>
              <a:t>○Adapt to the style of Chinese people</a:t>
            </a:r>
          </a:p>
          <a:p>
            <a:pPr defTabSz="914400">
              <a:lnSpc>
                <a:spcPct val="90000"/>
              </a:lnSpc>
              <a:spcAft>
                <a:spcPts val="600"/>
              </a:spcAft>
              <a:buClr>
                <a:schemeClr val="accent1"/>
              </a:buClr>
              <a:buFont typeface="Calibri" panose="020F0502020204030204" pitchFamily="34" charset="0"/>
            </a:pPr>
            <a:endParaRPr lang="en-US" altLang="zh-CN"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defTabSz="914400">
              <a:lnSpc>
                <a:spcPct val="90000"/>
              </a:lnSpc>
              <a:spcAft>
                <a:spcPts val="600"/>
              </a:spcAft>
              <a:buClr>
                <a:schemeClr val="accent1"/>
              </a:buClr>
              <a:buFont typeface="Calibri" panose="020F0502020204030204" pitchFamily="34" charset="0"/>
            </a:pPr>
            <a:r>
              <a:rPr lang="en-US" altLang="zh-CN" sz="2400" dirty="0">
                <a:solidFill>
                  <a:schemeClr val="tx1">
                    <a:lumMod val="75000"/>
                    <a:lumOff val="25000"/>
                  </a:schemeClr>
                </a:solidFill>
                <a:latin typeface="Times New Roman" panose="02020603050405020304" pitchFamily="18" charset="0"/>
                <a:cs typeface="Times New Roman" panose="02020603050405020304" pitchFamily="18" charset="0"/>
              </a:rPr>
              <a:t>○Improving the position of Barbie in Chinese children's heart</a:t>
            </a:r>
          </a:p>
        </p:txBody>
      </p:sp>
    </p:spTree>
    <p:extLst>
      <p:ext uri="{BB962C8B-B14F-4D97-AF65-F5344CB8AC3E}">
        <p14:creationId xmlns:p14="http://schemas.microsoft.com/office/powerpoint/2010/main" val="1837962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8">
            <a:extLst>
              <a:ext uri="{FF2B5EF4-FFF2-40B4-BE49-F238E27FC236}">
                <a16:creationId xmlns:a16="http://schemas.microsoft.com/office/drawing/2014/main" id="{52C0B2E1-0268-42EC-ABD3-94F81A05BCB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10">
            <a:extLst>
              <a:ext uri="{FF2B5EF4-FFF2-40B4-BE49-F238E27FC236}">
                <a16:creationId xmlns:a16="http://schemas.microsoft.com/office/drawing/2014/main" id="{7D2256B4-48EA-40FC-BBC0-AA1EE6E0080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12">
            <a:extLst>
              <a:ext uri="{FF2B5EF4-FFF2-40B4-BE49-F238E27FC236}">
                <a16:creationId xmlns:a16="http://schemas.microsoft.com/office/drawing/2014/main" id="{3D44BCCA-102D-4A9D-B1E4-2450CAF0B05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1" name="Rectangle 14">
            <a:extLst>
              <a:ext uri="{FF2B5EF4-FFF2-40B4-BE49-F238E27FC236}">
                <a16:creationId xmlns:a16="http://schemas.microsoft.com/office/drawing/2014/main" id="{FBDCECDC-EEE3-4128-AA5E-82A8C08796E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6">
            <a:extLst>
              <a:ext uri="{FF2B5EF4-FFF2-40B4-BE49-F238E27FC236}">
                <a16:creationId xmlns:a16="http://schemas.microsoft.com/office/drawing/2014/main" id="{4260EDE0-989C-4E16-AF94-F652294D828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18">
            <a:extLst>
              <a:ext uri="{FF2B5EF4-FFF2-40B4-BE49-F238E27FC236}">
                <a16:creationId xmlns:a16="http://schemas.microsoft.com/office/drawing/2014/main" id="{1F3985C0-E548-44D2-B30E-F3E42DADE13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文本框 3">
            <a:extLst>
              <a:ext uri="{FF2B5EF4-FFF2-40B4-BE49-F238E27FC236}">
                <a16:creationId xmlns:a16="http://schemas.microsoft.com/office/drawing/2014/main" id="{76FE8CFB-EE7B-4435-ACEF-49E50FCF3D9B}"/>
              </a:ext>
            </a:extLst>
          </p:cNvPr>
          <p:cNvSpPr txBox="1"/>
          <p:nvPr/>
        </p:nvSpPr>
        <p:spPr>
          <a:xfrm>
            <a:off x="1097280" y="758952"/>
            <a:ext cx="10058400" cy="3892168"/>
          </a:xfrm>
          <a:prstGeom prst="rect">
            <a:avLst/>
          </a:prstGeom>
        </p:spPr>
        <p:txBody>
          <a:bodyPr vert="horz" lIns="91440" tIns="45720" rIns="91440" bIns="45720" rtlCol="0" anchor="b">
            <a:normAutofit/>
          </a:bodyPr>
          <a:lstStyle/>
          <a:p>
            <a:pPr defTabSz="914400">
              <a:lnSpc>
                <a:spcPct val="85000"/>
              </a:lnSpc>
              <a:spcBef>
                <a:spcPct val="0"/>
              </a:spcBef>
              <a:spcAft>
                <a:spcPts val="600"/>
              </a:spcAft>
            </a:pPr>
            <a:r>
              <a:rPr lang="en-US" altLang="zh-CN" sz="8000" spc="-50">
                <a:solidFill>
                  <a:schemeClr val="tx1">
                    <a:lumMod val="85000"/>
                    <a:lumOff val="15000"/>
                  </a:schemeClr>
                </a:solidFill>
                <a:latin typeface="+mj-lt"/>
                <a:ea typeface="+mj-ea"/>
                <a:cs typeface="+mj-cs"/>
              </a:rPr>
              <a:t>Thank you</a:t>
            </a:r>
          </a:p>
        </p:txBody>
      </p:sp>
    </p:spTree>
    <p:extLst>
      <p:ext uri="{BB962C8B-B14F-4D97-AF65-F5344CB8AC3E}">
        <p14:creationId xmlns:p14="http://schemas.microsoft.com/office/powerpoint/2010/main" val="1156818781"/>
      </p:ext>
    </p:extLst>
  </p:cSld>
  <p:clrMapOvr>
    <a:masterClrMapping/>
  </p:clrMapOvr>
</p:sld>
</file>

<file path=ppt/theme/theme1.xml><?xml version="1.0" encoding="utf-8"?>
<a:theme xmlns:a="http://schemas.openxmlformats.org/drawingml/2006/main" name="回顾">
  <a:themeElements>
    <a:clrScheme name="回顾">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回顾">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回顾">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376</TotalTime>
  <Words>217</Words>
  <Application>Microsoft Office PowerPoint</Application>
  <PresentationFormat>宽屏</PresentationFormat>
  <Paragraphs>26</Paragraphs>
  <Slides>7</Slides>
  <Notes>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7</vt:i4>
      </vt:variant>
    </vt:vector>
  </HeadingPairs>
  <TitlesOfParts>
    <vt:vector size="12" baseType="lpstr">
      <vt:lpstr>宋体</vt:lpstr>
      <vt:lpstr>Calibri</vt:lpstr>
      <vt:lpstr>Calibri Light</vt:lpstr>
      <vt:lpstr>Times New Roman</vt:lpstr>
      <vt:lpstr>回顾</vt:lpstr>
      <vt:lpstr>Mattel in China</vt:lpstr>
      <vt:lpstr>Mattel in China Market</vt:lpstr>
      <vt:lpstr>PowerPoint 演示文稿</vt:lpstr>
      <vt:lpstr>PowerPoint 演示文稿</vt:lpstr>
      <vt:lpstr>PowerPoint 演示文稿</vt:lpstr>
      <vt:lpstr>Recommendation for Mattel</vt:lpstr>
      <vt:lpstr>PowerPoint 演示文稿</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Mattel in China</dc:title>
  <dc:creator>Yuying Lin (1703807)</dc:creator>
  <cp:lastModifiedBy>林钰莹</cp:lastModifiedBy>
  <cp:revision>17</cp:revision>
  <dcterms:created xsi:type="dcterms:W3CDTF">2017-11-08T11:31:32Z</dcterms:created>
  <dcterms:modified xsi:type="dcterms:W3CDTF">2017-12-04T23:32:13Z</dcterms:modified>
</cp:coreProperties>
</file>