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handoutMasterIdLst>
    <p:handoutMasterId r:id="rId22"/>
  </p:handoutMasterIdLst>
  <p:sldIdLst>
    <p:sldId id="256" r:id="rId5"/>
    <p:sldId id="257" r:id="rId6"/>
    <p:sldId id="260" r:id="rId7"/>
    <p:sldId id="258" r:id="rId8"/>
    <p:sldId id="261" r:id="rId9"/>
    <p:sldId id="286" r:id="rId10"/>
    <p:sldId id="287" r:id="rId11"/>
    <p:sldId id="291" r:id="rId12"/>
    <p:sldId id="288" r:id="rId13"/>
    <p:sldId id="289" r:id="rId14"/>
    <p:sldId id="290" r:id="rId15"/>
    <p:sldId id="268" r:id="rId16"/>
    <p:sldId id="285" r:id="rId17"/>
    <p:sldId id="292" r:id="rId18"/>
    <p:sldId id="293" r:id="rId19"/>
    <p:sldId id="29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1E20EF4-CD28-A2CE-307A-E8E8E3B6D011}" name="Fay Sellick" initials="FS" userId="S::f.sellick@uwtsd.ac.uk::33e49df2-1a5e-4b6f-a058-8ffa3744167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B7C6"/>
    <a:srgbClr val="0C75AC"/>
    <a:srgbClr val="103350"/>
    <a:srgbClr val="0C4360"/>
    <a:srgbClr val="1B6872"/>
    <a:srgbClr val="002136"/>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guide orient="horz" pos="2160"/>
        <p:guide pos="3840"/>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y Sellick" userId="33e49df2-1a5e-4b6f-a058-8ffa37441678" providerId="ADAL" clId="{618A9430-4DA9-454E-AF06-29666B771166}"/>
    <pc:docChg chg="undo custSel modSld">
      <pc:chgData name="Fay Sellick" userId="33e49df2-1a5e-4b6f-a058-8ffa37441678" providerId="ADAL" clId="{618A9430-4DA9-454E-AF06-29666B771166}" dt="2026-03-09T09:56:21.708" v="13" actId="14100"/>
      <pc:docMkLst>
        <pc:docMk/>
      </pc:docMkLst>
      <pc:sldChg chg="addSp delSp modSp mod">
        <pc:chgData name="Fay Sellick" userId="33e49df2-1a5e-4b6f-a058-8ffa37441678" providerId="ADAL" clId="{618A9430-4DA9-454E-AF06-29666B771166}" dt="2026-03-09T09:56:21.708" v="13" actId="14100"/>
        <pc:sldMkLst>
          <pc:docMk/>
          <pc:sldMk cId="709828751" sldId="260"/>
        </pc:sldMkLst>
        <pc:spChg chg="mod">
          <ac:chgData name="Fay Sellick" userId="33e49df2-1a5e-4b6f-a058-8ffa37441678" providerId="ADAL" clId="{618A9430-4DA9-454E-AF06-29666B771166}" dt="2026-03-09T09:55:53.575" v="9" actId="1076"/>
          <ac:spMkLst>
            <pc:docMk/>
            <pc:sldMk cId="709828751" sldId="260"/>
            <ac:spMk id="4" creationId="{BD179B88-D43C-4A31-9A52-3498E9430782}"/>
          </ac:spMkLst>
        </pc:spChg>
        <pc:spChg chg="add mod">
          <ac:chgData name="Fay Sellick" userId="33e49df2-1a5e-4b6f-a058-8ffa37441678" providerId="ADAL" clId="{618A9430-4DA9-454E-AF06-29666B771166}" dt="2026-03-09T09:55:32.837" v="8" actId="14100"/>
          <ac:spMkLst>
            <pc:docMk/>
            <pc:sldMk cId="709828751" sldId="260"/>
            <ac:spMk id="6" creationId="{6B7232F4-F46A-02F2-7860-155A31B754DA}"/>
          </ac:spMkLst>
        </pc:spChg>
        <pc:spChg chg="add mod">
          <ac:chgData name="Fay Sellick" userId="33e49df2-1a5e-4b6f-a058-8ffa37441678" providerId="ADAL" clId="{618A9430-4DA9-454E-AF06-29666B771166}" dt="2026-03-09T09:56:21.708" v="13" actId="14100"/>
          <ac:spMkLst>
            <pc:docMk/>
            <pc:sldMk cId="709828751" sldId="260"/>
            <ac:spMk id="7" creationId="{33242E33-7A17-FBDA-896A-217FD58DC0CA}"/>
          </ac:spMkLst>
        </pc:spChg>
        <pc:picChg chg="mod">
          <ac:chgData name="Fay Sellick" userId="33e49df2-1a5e-4b6f-a058-8ffa37441678" providerId="ADAL" clId="{618A9430-4DA9-454E-AF06-29666B771166}" dt="2026-03-09T09:56:01.771" v="11" actId="1076"/>
          <ac:picMkLst>
            <pc:docMk/>
            <pc:sldMk cId="709828751" sldId="260"/>
            <ac:picMk id="8" creationId="{92D22E31-5141-5723-6045-C925DA9A6E50}"/>
          </ac:picMkLst>
        </pc:picChg>
        <pc:picChg chg="mod">
          <ac:chgData name="Fay Sellick" userId="33e49df2-1a5e-4b6f-a058-8ffa37441678" providerId="ADAL" clId="{618A9430-4DA9-454E-AF06-29666B771166}" dt="2026-03-09T09:55:26.986" v="6" actId="1076"/>
          <ac:picMkLst>
            <pc:docMk/>
            <pc:sldMk cId="709828751" sldId="260"/>
            <ac:picMk id="10" creationId="{222E8DE9-A736-5549-68B2-D491A3D8AD2B}"/>
          </ac:picMkLst>
        </pc:picChg>
        <pc:cxnChg chg="add del mod">
          <ac:chgData name="Fay Sellick" userId="33e49df2-1a5e-4b6f-a058-8ffa37441678" providerId="ADAL" clId="{618A9430-4DA9-454E-AF06-29666B771166}" dt="2026-03-09T09:54:51.190" v="4" actId="11529"/>
          <ac:cxnSpMkLst>
            <pc:docMk/>
            <pc:sldMk cId="709828751" sldId="260"/>
            <ac:cxnSpMk id="3" creationId="{FCB43950-8A89-F845-4691-185AB59DDFA6}"/>
          </ac:cxnSpMkLst>
        </pc:cxn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CA5457B-CDAE-4DEB-AEC8-C82DE2312E37}" type="datetimeFigureOut">
              <a:rPr lang="en-US" smtClean="0"/>
              <a:t>3/9/2026</a:t>
            </a:fld>
            <a:endParaRPr lang="en-US" dirty="0"/>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831430A-4AA4-45C8-AC23-CD6B61C41A4C}" type="slidenum">
              <a:rPr lang="en-US" smtClean="0"/>
              <a:t>‹#›</a:t>
            </a:fld>
            <a:endParaRPr lang="en-US" dirty="0"/>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B78EA-28CE-41D8-9043-90E391E5F567}" type="datetimeFigureOut">
              <a:rPr lang="en-US" noProof="0" smtClean="0"/>
              <a:t>3/9/2026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34D747-9380-41EE-9946-EC9EC0CA5D1E}" type="slidenum">
              <a:rPr lang="en-US" noProof="0" smtClean="0"/>
              <a:t>‹#›</a:t>
            </a:fld>
            <a:endParaRPr lang="en-US" noProof="0" dirty="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a:r>
              <a:rPr lang="en-US"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a:r>
              <a:rPr lang="en-US" noProof="0"/>
              <a:t>Click to edit Master subtitle style</a:t>
            </a:r>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a:r>
              <a:rPr lang="en-US" sz="18400" noProof="0" dirty="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a:r>
              <a:rPr lang="en-US"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7" name="Text Placeholder 6">
            <a:extLst>
              <a:ext uri="{FF2B5EF4-FFF2-40B4-BE49-F238E27FC236}">
                <a16:creationId xmlns:a16="http://schemas.microsoft.com/office/drawing/2014/main" id="{7E0C167E-2626-40DB-AACF-D02543E29BB3}"/>
              </a:ext>
            </a:extLst>
          </p:cNvPr>
          <p:cNvSpPr>
            <a:spLocks noGrp="1"/>
          </p:cNvSpPr>
          <p:nvPr>
            <p:ph type="body" sz="quarter" idx="13"/>
          </p:nvPr>
        </p:nvSpPr>
        <p:spPr>
          <a:xfrm>
            <a:off x="1409700" y="1749570"/>
            <a:ext cx="9372600" cy="3358860"/>
          </a:xfrm>
        </p:spPr>
        <p:txBody>
          <a:bodyPr anchor="ctr">
            <a:normAutofit/>
          </a:bodyPr>
          <a:lstStyle>
            <a:lvl1pPr marL="0" indent="0" algn="ctr">
              <a:buNone/>
              <a:defRPr sz="6000">
                <a:solidFill>
                  <a:schemeClr val="bg1"/>
                </a:solidFill>
              </a:defRPr>
            </a:lvl1pPr>
          </a:lstStyle>
          <a:p>
            <a:pPr lvl="0"/>
            <a:r>
              <a:rPr lang="en-US" noProof="0"/>
              <a:t>Click to edit Master text styles</a:t>
            </a:r>
          </a:p>
        </p:txBody>
      </p:sp>
    </p:spTree>
    <p:extLst>
      <p:ext uri="{BB962C8B-B14F-4D97-AF65-F5344CB8AC3E}">
        <p14:creationId xmlns:p14="http://schemas.microsoft.com/office/powerpoint/2010/main" val="2904744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p:nvPr>
        </p:nvSpPr>
        <p:spPr>
          <a:xfrm>
            <a:off x="443365" y="1825625"/>
            <a:ext cx="11215235"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p:nvPr>
        </p:nvSpPr>
        <p:spPr>
          <a:xfrm>
            <a:off x="444500" y="1681163"/>
            <a:ext cx="5157787"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p:nvPr>
        </p:nvSpPr>
        <p:spPr>
          <a:xfrm>
            <a:off x="6500812" y="1681163"/>
            <a:ext cx="5157788"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p:nvPr>
        </p:nvSpPr>
        <p:spPr>
          <a:xfrm>
            <a:off x="444500" y="2505075"/>
            <a:ext cx="5157787"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p:nvPr>
        </p:nvSpPr>
        <p:spPr>
          <a:xfrm>
            <a:off x="6475412" y="2505075"/>
            <a:ext cx="5183188"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p:nvPr>
        </p:nvSpPr>
        <p:spPr>
          <a:xfrm>
            <a:off x="443365" y="1517715"/>
            <a:ext cx="5184437" cy="4659248"/>
          </a:xfrm>
        </p:spPr>
        <p:txBody>
          <a:bodyPr>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p:nvPr>
        </p:nvSpPr>
        <p:spPr>
          <a:xfrm>
            <a:off x="6474163" y="1517715"/>
            <a:ext cx="5184437" cy="465924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719894"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p:nvPr>
        </p:nvSpPr>
        <p:spPr>
          <a:xfrm>
            <a:off x="2963912"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p:nvPr>
        </p:nvSpPr>
        <p:spPr>
          <a:xfrm>
            <a:off x="5207930"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p:nvPr>
        </p:nvSpPr>
        <p:spPr>
          <a:xfrm>
            <a:off x="7451948"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p:nvPr>
        </p:nvSpPr>
        <p:spPr>
          <a:xfrm>
            <a:off x="9695965"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76266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p:nvPr>
        </p:nvSpPr>
        <p:spPr>
          <a:xfrm>
            <a:off x="4444169"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p:nvPr>
        </p:nvSpPr>
        <p:spPr>
          <a:xfrm>
            <a:off x="834624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9402006" cy="1463040"/>
          </a:xfrm>
        </p:spPr>
        <p:txBody>
          <a:bodyPr lIns="0" tIns="0" rIns="0" bIns="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p:nvPr>
        </p:nvSpPr>
        <p:spPr>
          <a:xfrm>
            <a:off x="3964290" y="1444649"/>
            <a:ext cx="7694310" cy="4579079"/>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2672304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Tree>
    <p:extLst>
      <p:ext uri="{BB962C8B-B14F-4D97-AF65-F5344CB8AC3E}">
        <p14:creationId xmlns:p14="http://schemas.microsoft.com/office/powerpoint/2010/main" val="121851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63D6C4-4840-40CC-AC84-17E24B3B7BDE}" type="slidenum">
              <a:rPr lang="en-US" noProof="0" smtClean="0"/>
              <a:t>‹#›</a:t>
            </a:fld>
            <a:endParaRPr lang="en-US" noProof="0" dirty="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r>
              <a:rPr lang="en-US" noProof="0" dirty="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7" r:id="rId7"/>
    <p:sldLayoutId id="2147483674" r:id="rId8"/>
    <p:sldLayoutId id="2147483665" r:id="rId9"/>
    <p:sldLayoutId id="2147483673" r:id="rId10"/>
    <p:sldLayoutId id="2147483662" r:id="rId11"/>
    <p:sldLayoutId id="2147483663" r:id="rId12"/>
    <p:sldLayoutId id="2147483664" r:id="rId13"/>
    <p:sldLayoutId id="2147483675" r:id="rId14"/>
    <p:sldLayoutId id="2147483676" r:id="rId15"/>
    <p:sldLayoutId id="2147483672" r:id="rId16"/>
    <p:sldLayoutId id="2147483667" r:id="rId17"/>
    <p:sldLayoutId id="2147483668"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36" userDrawn="1">
          <p15:clr>
            <a:srgbClr val="F26B43"/>
          </p15:clr>
        </p15:guide>
        <p15:guide id="4" orient="horz" pos="336" userDrawn="1">
          <p15:clr>
            <a:srgbClr val="F26B43"/>
          </p15:clr>
        </p15:guide>
        <p15:guide id="5" pos="7344"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simplypsychology.org/bronfenbrenner.html" TargetMode="External"/><Relationship Id="rId7" Type="http://schemas.openxmlformats.org/officeDocument/2006/relationships/hyperlink" Target="https://nya.org.uk/document/youth-work-code-of-ethics/" TargetMode="External"/><Relationship Id="rId2" Type="http://schemas.openxmlformats.org/officeDocument/2006/relationships/hyperlink" Target="https://www.gov.uk/government/publications/youth-worker-interactions-with-other-sectors-better-understanding-multi-agency-working-to-support-young-people/youth-worker-interactions-with-other-sectors-better-understanding-multi-agency-working-to-support-young-people#what-are-the-benefits-of-multi-sector-interactions" TargetMode="External"/><Relationship Id="rId1" Type="http://schemas.openxmlformats.org/officeDocument/2006/relationships/slideLayout" Target="../slideLayouts/slideLayout1.xml"/><Relationship Id="rId6" Type="http://schemas.openxmlformats.org/officeDocument/2006/relationships/hyperlink" Target="https://www.mind.org.uk/workplace/my-mental-health-at-work/five-ways-to-wellbeing/" TargetMode="External"/><Relationship Id="rId5" Type="http://schemas.openxmlformats.org/officeDocument/2006/relationships/hyperlink" Target="https://www.mind.org.uk/information-support/tips-for-everyday-living/nature-and-mental-health/how-nature-benefits-mental-health/" TargetMode="External"/><Relationship Id="rId4" Type="http://schemas.openxmlformats.org/officeDocument/2006/relationships/hyperlink" Target="https://www.simplypsychology.org/maslow.html"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papyrus-uk.org/papyrus-launch-new-guide-for-parents/" TargetMode="External"/><Relationship Id="rId2" Type="http://schemas.openxmlformats.org/officeDocument/2006/relationships/hyperlink" Target="https://eur01.safelinks.protection.outlook.com/?url=https%3A%2F%2Fdigital.nhs.uk%2Fdata-and-information%2Fareas-of-interest%2Fpublic-health%2Fnational-study-of-health-and-wellbeing-children-and-young-people&amp;data=05%7C02%7C2105599%40student.uwtsd.ac.uk%7Cee356f4dbd1143f272ca08de7e0d0aab%7C4e0f11f9046e45059cb8db2152311e21%7C0%7C0%7C639086791648596695%7CUnknown%7CTWFpbGZsb3d8eyJFbXB0eU1hcGkiOnRydWUsIlYiOiIwLjAuMDAwMCIsIlAiOiJXaW4zMiIsIkFOIjoiTWFpbCIsIldUIjoyfQ%3D%3D%7C0%7C%7C%7C&amp;sdata=ZaCBDmcMQvZz%2BCkeLlT4M5n5MpPvBMG7c9jFQoiB368%3D&amp;reserved=0" TargetMode="External"/><Relationship Id="rId1" Type="http://schemas.openxmlformats.org/officeDocument/2006/relationships/slideLayout" Target="../slideLayouts/slideLayout1.xml"/><Relationship Id="rId5" Type="http://schemas.openxmlformats.org/officeDocument/2006/relationships/hyperlink" Target="https://www.youngminds.org.uk/about-us/media-centre/mental-health-statistics/" TargetMode="External"/><Relationship Id="rId4" Type="http://schemas.openxmlformats.org/officeDocument/2006/relationships/hyperlink" Target="https://www.youngminds.org.uk/parent/how-to-talk-to-your-child-about-mental-healt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3293333" y="1980329"/>
            <a:ext cx="7077456" cy="2568158"/>
          </a:xfrm>
        </p:spPr>
        <p:txBody>
          <a:bodyPr/>
          <a:lstStyle/>
          <a:p>
            <a:r>
              <a:rPr lang="en-US" dirty="0"/>
              <a:t>Youth In Action Today</a:t>
            </a: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a:xfrm>
            <a:off x="1259259" y="5690367"/>
            <a:ext cx="7077456" cy="868680"/>
          </a:xfrm>
        </p:spPr>
        <p:txBody>
          <a:bodyPr/>
          <a:lstStyle/>
          <a:p>
            <a:pPr marL="0" indent="0">
              <a:buNone/>
            </a:pPr>
            <a:r>
              <a:rPr lang="en-US" dirty="0"/>
              <a:t>Gethin Cardy</a:t>
            </a:r>
          </a:p>
          <a:p>
            <a:pPr marL="0" indent="0">
              <a:buNone/>
            </a:pPr>
            <a:r>
              <a:rPr lang="en-US" dirty="0"/>
              <a:t>2105599</a:t>
            </a:r>
          </a:p>
        </p:txBody>
      </p:sp>
    </p:spTree>
    <p:extLst>
      <p:ext uri="{BB962C8B-B14F-4D97-AF65-F5344CB8AC3E}">
        <p14:creationId xmlns:p14="http://schemas.microsoft.com/office/powerpoint/2010/main" val="39469345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3BD8413-C238-49D7-A4E1-E8FEF1811A0E}"/>
              </a:ext>
            </a:extLst>
          </p:cNvPr>
          <p:cNvSpPr>
            <a:spLocks noGrp="1"/>
          </p:cNvSpPr>
          <p:nvPr>
            <p:ph type="title"/>
          </p:nvPr>
        </p:nvSpPr>
        <p:spPr>
          <a:xfrm>
            <a:off x="617500" y="1460241"/>
            <a:ext cx="7781544" cy="859055"/>
          </a:xfrm>
        </p:spPr>
        <p:txBody>
          <a:bodyPr/>
          <a:lstStyle/>
          <a:p>
            <a:r>
              <a:rPr lang="en-US" dirty="0"/>
              <a:t>Contexts</a:t>
            </a:r>
          </a:p>
        </p:txBody>
      </p:sp>
      <p:sp>
        <p:nvSpPr>
          <p:cNvPr id="5" name="Text Placeholder 4">
            <a:extLst>
              <a:ext uri="{FF2B5EF4-FFF2-40B4-BE49-F238E27FC236}">
                <a16:creationId xmlns:a16="http://schemas.microsoft.com/office/drawing/2014/main" id="{0A95F4DE-39B7-4CE2-BC1E-8B8AE662A895}"/>
              </a:ext>
            </a:extLst>
          </p:cNvPr>
          <p:cNvSpPr>
            <a:spLocks noGrp="1"/>
          </p:cNvSpPr>
          <p:nvPr>
            <p:ph type="body" idx="1"/>
          </p:nvPr>
        </p:nvSpPr>
        <p:spPr>
          <a:xfrm>
            <a:off x="1027792" y="2832773"/>
            <a:ext cx="6803136" cy="3138817"/>
          </a:xfrm>
        </p:spPr>
        <p:txBody>
          <a:bodyPr>
            <a:normAutofit/>
          </a:bodyPr>
          <a:lstStyle/>
          <a:p>
            <a:pPr marL="285750" indent="-285750">
              <a:buFont typeface="Arial" panose="020B0604020202020204" pitchFamily="34" charset="0"/>
              <a:buChar char="•"/>
            </a:pPr>
            <a:r>
              <a:rPr lang="en-US" sz="2400" dirty="0"/>
              <a:t>The Whole Leaflet.</a:t>
            </a:r>
          </a:p>
          <a:p>
            <a:pPr marL="285750" indent="-285750">
              <a:buFont typeface="Arial" panose="020B0604020202020204" pitchFamily="34" charset="0"/>
              <a:buChar char="•"/>
            </a:pPr>
            <a:r>
              <a:rPr lang="en-US" sz="2400" dirty="0"/>
              <a:t>Leaflet Broken Down.</a:t>
            </a:r>
          </a:p>
          <a:p>
            <a:pPr marL="342900" indent="-342900">
              <a:buFont typeface="Arial" panose="020B0604020202020204" pitchFamily="34" charset="0"/>
              <a:buChar char="•"/>
            </a:pPr>
            <a:r>
              <a:rPr lang="en-US" sz="2400" dirty="0"/>
              <a:t>Perspective From The Youth Worker.</a:t>
            </a:r>
          </a:p>
          <a:p>
            <a:pPr marL="285750" indent="-285750">
              <a:buFont typeface="Arial" panose="020B0604020202020204" pitchFamily="34" charset="0"/>
              <a:buChar char="•"/>
            </a:pPr>
            <a:r>
              <a:rPr lang="en-US" sz="2400" dirty="0"/>
              <a:t>The Bigger Picture.</a:t>
            </a:r>
          </a:p>
          <a:p>
            <a:pPr marL="285750" indent="-285750">
              <a:buFont typeface="Arial" panose="020B0604020202020204" pitchFamily="34" charset="0"/>
              <a:buChar char="•"/>
            </a:pPr>
            <a:r>
              <a:rPr lang="en-US" sz="2400" dirty="0"/>
              <a:t>Conclusion.</a:t>
            </a:r>
          </a:p>
          <a:p>
            <a:pPr marL="285750" indent="-285750">
              <a:buFont typeface="Arial" panose="020B0604020202020204" pitchFamily="34" charset="0"/>
              <a:buChar char="•"/>
            </a:pPr>
            <a:endParaRPr lang="en-US" sz="2000" dirty="0"/>
          </a:p>
        </p:txBody>
      </p:sp>
    </p:spTree>
    <p:extLst>
      <p:ext uri="{BB962C8B-B14F-4D97-AF65-F5344CB8AC3E}">
        <p14:creationId xmlns:p14="http://schemas.microsoft.com/office/powerpoint/2010/main" val="2902794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179B88-D43C-4A31-9A52-3498E9430782}"/>
              </a:ext>
            </a:extLst>
          </p:cNvPr>
          <p:cNvSpPr>
            <a:spLocks noGrp="1"/>
          </p:cNvSpPr>
          <p:nvPr>
            <p:ph type="title"/>
          </p:nvPr>
        </p:nvSpPr>
        <p:spPr>
          <a:xfrm>
            <a:off x="1387825" y="1038352"/>
            <a:ext cx="7781544" cy="859055"/>
          </a:xfrm>
        </p:spPr>
        <p:txBody>
          <a:bodyPr/>
          <a:lstStyle/>
          <a:p>
            <a:r>
              <a:rPr lang="en-US" dirty="0"/>
              <a:t>The Leaflet</a:t>
            </a:r>
          </a:p>
        </p:txBody>
      </p:sp>
      <p:pic>
        <p:nvPicPr>
          <p:cNvPr id="3" name="Picture 2">
            <a:extLst>
              <a:ext uri="{FF2B5EF4-FFF2-40B4-BE49-F238E27FC236}">
                <a16:creationId xmlns:a16="http://schemas.microsoft.com/office/drawing/2014/main" id="{67716EA4-012E-0395-46AC-974A46EA634C}"/>
              </a:ext>
            </a:extLst>
          </p:cNvPr>
          <p:cNvPicPr>
            <a:picLocks noChangeAspect="1"/>
          </p:cNvPicPr>
          <p:nvPr/>
        </p:nvPicPr>
        <p:blipFill>
          <a:blip r:embed="rId2"/>
          <a:stretch>
            <a:fillRect/>
          </a:stretch>
        </p:blipFill>
        <p:spPr>
          <a:xfrm>
            <a:off x="770132" y="2662243"/>
            <a:ext cx="5006502" cy="3539596"/>
          </a:xfrm>
          <a:prstGeom prst="rect">
            <a:avLst/>
          </a:prstGeom>
        </p:spPr>
      </p:pic>
      <p:pic>
        <p:nvPicPr>
          <p:cNvPr id="9" name="Picture 8">
            <a:extLst>
              <a:ext uri="{FF2B5EF4-FFF2-40B4-BE49-F238E27FC236}">
                <a16:creationId xmlns:a16="http://schemas.microsoft.com/office/drawing/2014/main" id="{C3A875E3-0B55-46E8-215A-4DD37676384F}"/>
              </a:ext>
            </a:extLst>
          </p:cNvPr>
          <p:cNvPicPr>
            <a:picLocks noChangeAspect="1"/>
          </p:cNvPicPr>
          <p:nvPr/>
        </p:nvPicPr>
        <p:blipFill>
          <a:blip r:embed="rId3"/>
          <a:stretch>
            <a:fillRect/>
          </a:stretch>
        </p:blipFill>
        <p:spPr>
          <a:xfrm>
            <a:off x="6096000" y="537883"/>
            <a:ext cx="5508003" cy="3894158"/>
          </a:xfrm>
          <a:prstGeom prst="rect">
            <a:avLst/>
          </a:prstGeom>
        </p:spPr>
      </p:pic>
    </p:spTree>
    <p:extLst>
      <p:ext uri="{BB962C8B-B14F-4D97-AF65-F5344CB8AC3E}">
        <p14:creationId xmlns:p14="http://schemas.microsoft.com/office/powerpoint/2010/main" val="709828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201904" y="323092"/>
            <a:ext cx="11214100" cy="535531"/>
          </a:xfrm>
        </p:spPr>
        <p:txBody>
          <a:bodyPr wrap="square" anchor="t">
            <a:normAutofit/>
          </a:bodyPr>
          <a:lstStyle/>
          <a:p>
            <a:r>
              <a:rPr lang="en-US" dirty="0"/>
              <a:t>Leaflet In More Contexts</a:t>
            </a:r>
          </a:p>
        </p:txBody>
      </p:sp>
      <p:pic>
        <p:nvPicPr>
          <p:cNvPr id="3" name="Picture 2">
            <a:extLst>
              <a:ext uri="{FF2B5EF4-FFF2-40B4-BE49-F238E27FC236}">
                <a16:creationId xmlns:a16="http://schemas.microsoft.com/office/drawing/2014/main" id="{CB7139C8-328F-B6F8-4D77-BED08931B400}"/>
              </a:ext>
            </a:extLst>
          </p:cNvPr>
          <p:cNvPicPr>
            <a:picLocks noChangeAspect="1"/>
          </p:cNvPicPr>
          <p:nvPr/>
        </p:nvPicPr>
        <p:blipFill>
          <a:blip r:embed="rId2"/>
          <a:stretch>
            <a:fillRect/>
          </a:stretch>
        </p:blipFill>
        <p:spPr>
          <a:xfrm>
            <a:off x="2034477" y="1110343"/>
            <a:ext cx="7548954" cy="5337110"/>
          </a:xfrm>
          <a:prstGeom prst="rect">
            <a:avLst/>
          </a:prstGeom>
        </p:spPr>
      </p:pic>
    </p:spTree>
    <p:extLst>
      <p:ext uri="{BB962C8B-B14F-4D97-AF65-F5344CB8AC3E}">
        <p14:creationId xmlns:p14="http://schemas.microsoft.com/office/powerpoint/2010/main" val="373348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15E3981-F0D7-482C-A8E0-6A57700BECA7}"/>
              </a:ext>
            </a:extLst>
          </p:cNvPr>
          <p:cNvSpPr>
            <a:spLocks noGrp="1"/>
          </p:cNvSpPr>
          <p:nvPr>
            <p:ph type="title"/>
          </p:nvPr>
        </p:nvSpPr>
        <p:spPr/>
        <p:txBody>
          <a:bodyPr/>
          <a:lstStyle/>
          <a:p>
            <a:r>
              <a:rPr lang="en-US" dirty="0"/>
              <a:t>Toxic Childhood</a:t>
            </a:r>
          </a:p>
        </p:txBody>
      </p:sp>
      <p:sp>
        <p:nvSpPr>
          <p:cNvPr id="19" name="TextBox 18">
            <a:extLst>
              <a:ext uri="{FF2B5EF4-FFF2-40B4-BE49-F238E27FC236}">
                <a16:creationId xmlns:a16="http://schemas.microsoft.com/office/drawing/2014/main" id="{0D6C24ED-86EB-FBD4-12A6-056F79CFE720}"/>
              </a:ext>
            </a:extLst>
          </p:cNvPr>
          <p:cNvSpPr txBox="1"/>
          <p:nvPr/>
        </p:nvSpPr>
        <p:spPr>
          <a:xfrm>
            <a:off x="721354" y="1766958"/>
            <a:ext cx="609755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70" normalizeH="0" baseline="0" noProof="0" dirty="0">
                <a:ln>
                  <a:noFill/>
                </a:ln>
                <a:solidFill>
                  <a:schemeClr val="bg1"/>
                </a:solidFill>
                <a:effectLst/>
                <a:uLnTx/>
                <a:uFillTx/>
                <a:latin typeface="Trebuchet MS"/>
                <a:ea typeface="+mn-ea"/>
                <a:cs typeface="+mn-cs"/>
              </a:rPr>
              <a:t>Palmer (2007) </a:t>
            </a:r>
            <a:r>
              <a:rPr lang="en-US" sz="2800" b="1" spc="-70" dirty="0">
                <a:solidFill>
                  <a:schemeClr val="bg1"/>
                </a:solidFill>
                <a:latin typeface="Trebuchet MS"/>
              </a:rPr>
              <a:t>states: </a:t>
            </a:r>
            <a:r>
              <a:rPr kumimoji="0" lang="en-US" sz="2800" b="1" i="0" u="none" strike="noStrike" kern="1200" cap="none" spc="-70" normalizeH="0" baseline="0" noProof="0" dirty="0">
                <a:ln>
                  <a:noFill/>
                </a:ln>
                <a:solidFill>
                  <a:schemeClr val="bg1"/>
                </a:solidFill>
                <a:effectLst/>
                <a:uLnTx/>
                <a:uFillTx/>
                <a:latin typeface="Trebuchet MS"/>
                <a:ea typeface="+mn-ea"/>
                <a:cs typeface="+mn-cs"/>
              </a:rPr>
              <a:t>these are the six social changes.</a:t>
            </a:r>
            <a:endParaRPr kumimoji="0" lang="en-GB" sz="1600" b="0" i="0" u="none" strike="noStrike" kern="1200" cap="none" spc="0" normalizeH="0" baseline="0" noProof="0" dirty="0">
              <a:ln>
                <a:noFill/>
              </a:ln>
              <a:solidFill>
                <a:schemeClr val="bg1"/>
              </a:solidFill>
              <a:effectLst/>
              <a:uLnTx/>
              <a:uFillTx/>
              <a:latin typeface="Arial"/>
              <a:ea typeface="+mn-ea"/>
              <a:cs typeface="+mn-cs"/>
            </a:endParaRPr>
          </a:p>
        </p:txBody>
      </p:sp>
      <p:sp>
        <p:nvSpPr>
          <p:cNvPr id="21" name="TextBox 20">
            <a:extLst>
              <a:ext uri="{FF2B5EF4-FFF2-40B4-BE49-F238E27FC236}">
                <a16:creationId xmlns:a16="http://schemas.microsoft.com/office/drawing/2014/main" id="{94927B36-858E-686A-0BDC-7A70BEFBACEE}"/>
              </a:ext>
            </a:extLst>
          </p:cNvPr>
          <p:cNvSpPr txBox="1"/>
          <p:nvPr/>
        </p:nvSpPr>
        <p:spPr>
          <a:xfrm>
            <a:off x="2028497" y="3428999"/>
            <a:ext cx="4941166"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70" normalizeH="0" baseline="0" noProof="0" dirty="0">
                <a:ln>
                  <a:noFill/>
                </a:ln>
                <a:solidFill>
                  <a:srgbClr val="FFFFFF"/>
                </a:solidFill>
                <a:effectLst/>
                <a:uLnTx/>
                <a:uFillTx/>
                <a:latin typeface="Trebuchet MS"/>
                <a:ea typeface="+mn-ea"/>
                <a:cs typeface="+mn-cs"/>
              </a:rPr>
              <a:t>These changes can have a profound impact </a:t>
            </a:r>
            <a:r>
              <a:rPr lang="en-US" sz="2400" b="1" spc="-70" dirty="0">
                <a:solidFill>
                  <a:srgbClr val="FFFFFF"/>
                </a:solidFill>
                <a:latin typeface="Trebuchet MS"/>
              </a:rPr>
              <a:t>on young people’s mental health and well-being. </a:t>
            </a:r>
            <a:endParaRPr kumimoji="0" lang="en-GB" sz="1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3" name="Picture 2">
            <a:extLst>
              <a:ext uri="{FF2B5EF4-FFF2-40B4-BE49-F238E27FC236}">
                <a16:creationId xmlns:a16="http://schemas.microsoft.com/office/drawing/2014/main" id="{0595CDA7-546D-681A-18B0-996634F945E0}"/>
              </a:ext>
            </a:extLst>
          </p:cNvPr>
          <p:cNvPicPr>
            <a:picLocks noChangeAspect="1"/>
          </p:cNvPicPr>
          <p:nvPr/>
        </p:nvPicPr>
        <p:blipFill>
          <a:blip r:embed="rId2"/>
          <a:stretch>
            <a:fillRect/>
          </a:stretch>
        </p:blipFill>
        <p:spPr>
          <a:xfrm>
            <a:off x="7671464" y="942391"/>
            <a:ext cx="2745794" cy="5570376"/>
          </a:xfrm>
          <a:prstGeom prst="rect">
            <a:avLst/>
          </a:prstGeom>
        </p:spPr>
      </p:pic>
    </p:spTree>
    <p:extLst>
      <p:ext uri="{BB962C8B-B14F-4D97-AF65-F5344CB8AC3E}">
        <p14:creationId xmlns:p14="http://schemas.microsoft.com/office/powerpoint/2010/main" val="3607270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D0EA8-E724-AA3C-B99D-07991AFD3E55}"/>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331F85F-324D-ED9B-6431-CC8E74E79B8B}"/>
              </a:ext>
            </a:extLst>
          </p:cNvPr>
          <p:cNvSpPr>
            <a:spLocks noGrp="1"/>
          </p:cNvSpPr>
          <p:nvPr>
            <p:ph type="title"/>
          </p:nvPr>
        </p:nvSpPr>
        <p:spPr/>
        <p:txBody>
          <a:bodyPr/>
          <a:lstStyle/>
          <a:p>
            <a:r>
              <a:rPr lang="en-US" dirty="0"/>
              <a:t>The Point</a:t>
            </a:r>
          </a:p>
        </p:txBody>
      </p:sp>
      <p:sp>
        <p:nvSpPr>
          <p:cNvPr id="6" name="TextBox 5">
            <a:extLst>
              <a:ext uri="{FF2B5EF4-FFF2-40B4-BE49-F238E27FC236}">
                <a16:creationId xmlns:a16="http://schemas.microsoft.com/office/drawing/2014/main" id="{FFF8A46F-4C6B-CEFE-396E-72A233EF77A6}"/>
              </a:ext>
            </a:extLst>
          </p:cNvPr>
          <p:cNvSpPr txBox="1"/>
          <p:nvPr/>
        </p:nvSpPr>
        <p:spPr>
          <a:xfrm>
            <a:off x="289249" y="1979616"/>
            <a:ext cx="6795017" cy="1569660"/>
          </a:xfrm>
          <a:prstGeom prst="rect">
            <a:avLst/>
          </a:prstGeom>
          <a:noFill/>
        </p:spPr>
        <p:txBody>
          <a:bodyPr wrap="square">
            <a:spAutoFit/>
          </a:bodyPr>
          <a:lstStyle/>
          <a:p>
            <a:r>
              <a:rPr kumimoji="0" lang="en-US" sz="3200" b="1" i="0" u="none" strike="noStrike" kern="1200" cap="none" spc="-70" normalizeH="0" baseline="0" noProof="0" dirty="0">
                <a:ln>
                  <a:noFill/>
                </a:ln>
                <a:solidFill>
                  <a:srgbClr val="FFFFFF"/>
                </a:solidFill>
                <a:effectLst/>
                <a:uLnTx/>
                <a:uFillTx/>
                <a:latin typeface="Trebuchet MS"/>
                <a:ea typeface="+mj-ea"/>
                <a:cs typeface="+mj-cs"/>
              </a:rPr>
              <a:t>Statistics on young people’s mental health and the affordability of extracurricular activities.</a:t>
            </a:r>
            <a:endParaRPr lang="en-GB" dirty="0"/>
          </a:p>
        </p:txBody>
      </p:sp>
      <p:sp>
        <p:nvSpPr>
          <p:cNvPr id="8" name="TextBox 7">
            <a:extLst>
              <a:ext uri="{FF2B5EF4-FFF2-40B4-BE49-F238E27FC236}">
                <a16:creationId xmlns:a16="http://schemas.microsoft.com/office/drawing/2014/main" id="{BF4D3160-8BA9-0EEC-DC05-B1D5F58B341A}"/>
              </a:ext>
            </a:extLst>
          </p:cNvPr>
          <p:cNvSpPr txBox="1"/>
          <p:nvPr/>
        </p:nvSpPr>
        <p:spPr>
          <a:xfrm>
            <a:off x="1486196" y="4450436"/>
            <a:ext cx="609755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70" normalizeH="0" baseline="0" noProof="0" dirty="0">
                <a:ln>
                  <a:noFill/>
                </a:ln>
                <a:solidFill>
                  <a:srgbClr val="FFFFFF"/>
                </a:solidFill>
                <a:effectLst/>
                <a:uLnTx/>
                <a:uFillTx/>
                <a:latin typeface="Trebuchet MS"/>
                <a:ea typeface="+mn-ea"/>
                <a:cs typeface="+mn-cs"/>
              </a:rPr>
              <a:t>Stated by NHS (2023) and Young Minds (2026)</a:t>
            </a:r>
            <a:endParaRPr kumimoji="0" lang="en-GB" sz="1600" b="0" i="0" u="none" strike="noStrike" kern="1200" cap="none" spc="0" normalizeH="0" baseline="0" noProof="0" dirty="0">
              <a:ln>
                <a:noFill/>
              </a:ln>
              <a:solidFill>
                <a:srgbClr val="000000"/>
              </a:solidFill>
              <a:effectLst/>
              <a:uLnTx/>
              <a:uFillTx/>
              <a:latin typeface="Arial"/>
              <a:ea typeface="+mn-ea"/>
              <a:cs typeface="+mn-cs"/>
            </a:endParaRPr>
          </a:p>
        </p:txBody>
      </p:sp>
      <p:pic>
        <p:nvPicPr>
          <p:cNvPr id="5" name="Picture 4">
            <a:extLst>
              <a:ext uri="{FF2B5EF4-FFF2-40B4-BE49-F238E27FC236}">
                <a16:creationId xmlns:a16="http://schemas.microsoft.com/office/drawing/2014/main" id="{2608527D-9FCC-9B2B-BB4A-1BDBBD175504}"/>
              </a:ext>
            </a:extLst>
          </p:cNvPr>
          <p:cNvPicPr>
            <a:picLocks noChangeAspect="1"/>
          </p:cNvPicPr>
          <p:nvPr/>
        </p:nvPicPr>
        <p:blipFill>
          <a:blip r:embed="rId2"/>
          <a:stretch>
            <a:fillRect/>
          </a:stretch>
        </p:blipFill>
        <p:spPr>
          <a:xfrm>
            <a:off x="7892882" y="654892"/>
            <a:ext cx="2521522" cy="5962261"/>
          </a:xfrm>
          <a:prstGeom prst="rect">
            <a:avLst/>
          </a:prstGeom>
        </p:spPr>
      </p:pic>
    </p:spTree>
    <p:extLst>
      <p:ext uri="{BB962C8B-B14F-4D97-AF65-F5344CB8AC3E}">
        <p14:creationId xmlns:p14="http://schemas.microsoft.com/office/powerpoint/2010/main" val="2847067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1E894-B818-C6BA-9742-16DF836770D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94A6338-362A-5576-098E-E196D4FD07F2}"/>
              </a:ext>
            </a:extLst>
          </p:cNvPr>
          <p:cNvSpPr>
            <a:spLocks noGrp="1"/>
          </p:cNvSpPr>
          <p:nvPr>
            <p:ph type="title"/>
          </p:nvPr>
        </p:nvSpPr>
        <p:spPr/>
        <p:txBody>
          <a:bodyPr/>
          <a:lstStyle/>
          <a:p>
            <a:r>
              <a:rPr lang="en-US" dirty="0"/>
              <a:t>How To Improve</a:t>
            </a:r>
          </a:p>
        </p:txBody>
      </p:sp>
      <p:pic>
        <p:nvPicPr>
          <p:cNvPr id="3" name="Picture 2">
            <a:extLst>
              <a:ext uri="{FF2B5EF4-FFF2-40B4-BE49-F238E27FC236}">
                <a16:creationId xmlns:a16="http://schemas.microsoft.com/office/drawing/2014/main" id="{310BF6AD-A4A5-0676-886A-2D2128ED9235}"/>
              </a:ext>
            </a:extLst>
          </p:cNvPr>
          <p:cNvPicPr>
            <a:picLocks noChangeAspect="1"/>
          </p:cNvPicPr>
          <p:nvPr/>
        </p:nvPicPr>
        <p:blipFill>
          <a:blip r:embed="rId2"/>
          <a:stretch>
            <a:fillRect/>
          </a:stretch>
        </p:blipFill>
        <p:spPr>
          <a:xfrm>
            <a:off x="7833573" y="191277"/>
            <a:ext cx="2903418" cy="6475445"/>
          </a:xfrm>
          <a:prstGeom prst="rect">
            <a:avLst/>
          </a:prstGeom>
        </p:spPr>
      </p:pic>
      <p:sp>
        <p:nvSpPr>
          <p:cNvPr id="6" name="TextBox 5">
            <a:extLst>
              <a:ext uri="{FF2B5EF4-FFF2-40B4-BE49-F238E27FC236}">
                <a16:creationId xmlns:a16="http://schemas.microsoft.com/office/drawing/2014/main" id="{53E257ED-0A88-83D5-CB9E-B24E02D110C0}"/>
              </a:ext>
            </a:extLst>
          </p:cNvPr>
          <p:cNvSpPr txBox="1"/>
          <p:nvPr/>
        </p:nvSpPr>
        <p:spPr>
          <a:xfrm>
            <a:off x="315819" y="1561684"/>
            <a:ext cx="6097554"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70" normalizeH="0" baseline="0" noProof="0" dirty="0">
                <a:ln>
                  <a:noFill/>
                </a:ln>
                <a:solidFill>
                  <a:srgbClr val="FFFFFF"/>
                </a:solidFill>
                <a:effectLst/>
                <a:uLnTx/>
                <a:uFillTx/>
                <a:latin typeface="Trebuchet MS"/>
                <a:ea typeface="+mn-ea"/>
                <a:cs typeface="+mn-cs"/>
              </a:rPr>
              <a:t>These are just some of the many ways young people can improve their mental health.</a:t>
            </a:r>
            <a:endParaRPr kumimoji="0" lang="en-GB" sz="1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a16="http://schemas.microsoft.com/office/drawing/2014/main" id="{85297CD5-2ECD-ADB6-2BC7-F8283BA01A6C}"/>
              </a:ext>
            </a:extLst>
          </p:cNvPr>
          <p:cNvSpPr txBox="1"/>
          <p:nvPr/>
        </p:nvSpPr>
        <p:spPr>
          <a:xfrm>
            <a:off x="594826" y="3080325"/>
            <a:ext cx="6097554" cy="2523768"/>
          </a:xfrm>
          <a:prstGeom prst="rect">
            <a:avLst/>
          </a:prstGeom>
          <a:noFill/>
        </p:spPr>
        <p:txBody>
          <a:bodyPr wrap="square">
            <a:spAutoFit/>
          </a:bodyPr>
          <a:lstStyle/>
          <a:p>
            <a:pPr marL="342900" lvl="0" indent="-342900">
              <a:buFont typeface="Arial" panose="020B0604020202020204" pitchFamily="34" charset="0"/>
              <a:buChar char="•"/>
              <a:defRPr/>
            </a:pPr>
            <a:r>
              <a:rPr kumimoji="0" lang="en-US" sz="2000" b="1" i="0" u="none" strike="noStrike" kern="1200" cap="none" spc="-70" normalizeH="0" baseline="0" noProof="0" dirty="0">
                <a:ln>
                  <a:noFill/>
                </a:ln>
                <a:solidFill>
                  <a:srgbClr val="FFFFFF"/>
                </a:solidFill>
                <a:effectLst/>
                <a:uLnTx/>
                <a:uFillTx/>
                <a:latin typeface="+mj-lt"/>
                <a:ea typeface="+mn-ea"/>
                <a:cs typeface="+mn-cs"/>
              </a:rPr>
              <a:t>As we know food and rest are two of the basic needs mentioned in</a:t>
            </a:r>
            <a:r>
              <a:rPr kumimoji="0" lang="en-US" sz="2000" b="1" i="0" u="none" strike="noStrike" kern="1200" cap="none" spc="-70" normalizeH="0" baseline="0" noProof="0" dirty="0">
                <a:ln>
                  <a:noFill/>
                </a:ln>
                <a:solidFill>
                  <a:schemeClr val="bg1"/>
                </a:solidFill>
                <a:effectLst/>
                <a:uLnTx/>
                <a:uFillTx/>
                <a:latin typeface="+mj-lt"/>
                <a:ea typeface="+mn-ea"/>
                <a:cs typeface="+mn-cs"/>
              </a:rPr>
              <a:t> </a:t>
            </a:r>
            <a:r>
              <a:rPr lang="en-US" b="1" dirty="0">
                <a:solidFill>
                  <a:schemeClr val="bg1"/>
                </a:solidFill>
                <a:latin typeface="+mj-lt"/>
              </a:rPr>
              <a:t>Maslow’s Hierarchy of Needs theory (1943, cited in McLeod, 2026).</a:t>
            </a:r>
          </a:p>
          <a:p>
            <a:pPr marL="342900" lvl="0" indent="-342900">
              <a:buFont typeface="Arial" panose="020B0604020202020204" pitchFamily="34" charset="0"/>
              <a:buChar char="•"/>
              <a:defRPr/>
            </a:pPr>
            <a:endParaRPr lang="en-US" sz="2000" b="1" spc="-70" dirty="0">
              <a:solidFill>
                <a:srgbClr val="FFFFFF"/>
              </a:solidFill>
              <a:highlight>
                <a:srgbClr val="63B7C6"/>
              </a:highlight>
              <a:latin typeface="Trebuchet M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1" spc="-70" dirty="0">
                <a:solidFill>
                  <a:srgbClr val="FFFFFF"/>
                </a:solidFill>
                <a:latin typeface="Trebuchet MS"/>
              </a:rPr>
              <a:t>Mind (2021) states that </a:t>
            </a:r>
            <a:r>
              <a:rPr kumimoji="0" lang="en-US" sz="2000" b="1" i="0" u="none" strike="noStrike" kern="1200" cap="none" spc="-70" normalizeH="0" baseline="0" noProof="0" dirty="0">
                <a:ln>
                  <a:noFill/>
                </a:ln>
                <a:solidFill>
                  <a:srgbClr val="FFFFFF"/>
                </a:solidFill>
                <a:effectLst/>
                <a:uLnTx/>
                <a:uFillTx/>
                <a:latin typeface="Trebuchet MS"/>
                <a:ea typeface="+mn-ea"/>
                <a:cs typeface="+mn-cs"/>
              </a:rPr>
              <a:t>spending time in green space or bringing nature into your everyday life can benefit both your mental and physical wellbeing.</a:t>
            </a:r>
          </a:p>
        </p:txBody>
      </p:sp>
    </p:spTree>
    <p:extLst>
      <p:ext uri="{BB962C8B-B14F-4D97-AF65-F5344CB8AC3E}">
        <p14:creationId xmlns:p14="http://schemas.microsoft.com/office/powerpoint/2010/main" val="872577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61930-9408-B228-5592-4320204DEA8F}"/>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C1BA0659-E472-7812-3980-36EAC74F3DE8}"/>
              </a:ext>
            </a:extLst>
          </p:cNvPr>
          <p:cNvSpPr>
            <a:spLocks noGrp="1"/>
          </p:cNvSpPr>
          <p:nvPr>
            <p:ph type="title"/>
          </p:nvPr>
        </p:nvSpPr>
        <p:spPr>
          <a:xfrm>
            <a:off x="323202" y="272337"/>
            <a:ext cx="11214100" cy="535531"/>
          </a:xfrm>
        </p:spPr>
        <p:txBody>
          <a:bodyPr/>
          <a:lstStyle/>
          <a:p>
            <a:r>
              <a:rPr lang="en-US" dirty="0"/>
              <a:t>Leaflet In More Contexts</a:t>
            </a:r>
          </a:p>
        </p:txBody>
      </p:sp>
      <p:pic>
        <p:nvPicPr>
          <p:cNvPr id="4" name="Picture 3">
            <a:extLst>
              <a:ext uri="{FF2B5EF4-FFF2-40B4-BE49-F238E27FC236}">
                <a16:creationId xmlns:a16="http://schemas.microsoft.com/office/drawing/2014/main" id="{439B9545-D2D0-C0D3-7861-C030F1DACA86}"/>
              </a:ext>
            </a:extLst>
          </p:cNvPr>
          <p:cNvPicPr>
            <a:picLocks noChangeAspect="1"/>
          </p:cNvPicPr>
          <p:nvPr/>
        </p:nvPicPr>
        <p:blipFill>
          <a:blip r:embed="rId2"/>
          <a:stretch>
            <a:fillRect/>
          </a:stretch>
        </p:blipFill>
        <p:spPr>
          <a:xfrm>
            <a:off x="1891825" y="875328"/>
            <a:ext cx="8076853" cy="5710335"/>
          </a:xfrm>
          <a:prstGeom prst="rect">
            <a:avLst/>
          </a:prstGeom>
        </p:spPr>
      </p:pic>
    </p:spTree>
    <p:extLst>
      <p:ext uri="{BB962C8B-B14F-4D97-AF65-F5344CB8AC3E}">
        <p14:creationId xmlns:p14="http://schemas.microsoft.com/office/powerpoint/2010/main" val="871774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260FC-3FE4-2F41-FEA1-E47E3701F73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FE58D76-D00C-97F4-A620-92AA6361A7B7}"/>
              </a:ext>
            </a:extLst>
          </p:cNvPr>
          <p:cNvSpPr>
            <a:spLocks noGrp="1"/>
          </p:cNvSpPr>
          <p:nvPr>
            <p:ph type="title"/>
          </p:nvPr>
        </p:nvSpPr>
        <p:spPr/>
        <p:txBody>
          <a:bodyPr/>
          <a:lstStyle/>
          <a:p>
            <a:r>
              <a:rPr lang="en-US" dirty="0"/>
              <a:t>Other Services</a:t>
            </a:r>
          </a:p>
        </p:txBody>
      </p:sp>
      <p:sp>
        <p:nvSpPr>
          <p:cNvPr id="5" name="TextBox 4">
            <a:extLst>
              <a:ext uri="{FF2B5EF4-FFF2-40B4-BE49-F238E27FC236}">
                <a16:creationId xmlns:a16="http://schemas.microsoft.com/office/drawing/2014/main" id="{A68A4E17-A36E-AF76-B36D-02987405BC5C}"/>
              </a:ext>
            </a:extLst>
          </p:cNvPr>
          <p:cNvSpPr txBox="1"/>
          <p:nvPr/>
        </p:nvSpPr>
        <p:spPr>
          <a:xfrm>
            <a:off x="444500" y="1563631"/>
            <a:ext cx="6097554" cy="101566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000" b="1" i="0" u="none" strike="noStrike" kern="1200" cap="none" spc="-70" normalizeH="0" baseline="0" noProof="0" dirty="0">
                <a:ln>
                  <a:noFill/>
                </a:ln>
                <a:solidFill>
                  <a:srgbClr val="FFFFFF"/>
                </a:solidFill>
                <a:effectLst/>
                <a:uLnTx/>
                <a:uFillTx/>
                <a:latin typeface="Trebuchet MS"/>
                <a:ea typeface="+mn-ea"/>
                <a:cs typeface="+mn-cs"/>
              </a:rPr>
              <a:t>These </a:t>
            </a:r>
            <a:r>
              <a:rPr kumimoji="0" lang="en-US" sz="2000" b="1" i="0" u="none" strike="noStrike" kern="1200" cap="none" spc="-70" normalizeH="0" baseline="0" noProof="0" dirty="0" err="1">
                <a:ln>
                  <a:noFill/>
                </a:ln>
                <a:solidFill>
                  <a:srgbClr val="FFFFFF"/>
                </a:solidFill>
                <a:effectLst/>
                <a:uLnTx/>
                <a:uFillTx/>
                <a:latin typeface="Trebuchet MS"/>
                <a:ea typeface="+mn-ea"/>
                <a:cs typeface="+mn-cs"/>
              </a:rPr>
              <a:t>ar</a:t>
            </a:r>
            <a:r>
              <a:rPr lang="en-US" sz="2000" b="1" spc="-70" dirty="0">
                <a:solidFill>
                  <a:srgbClr val="FFFFFF"/>
                </a:solidFill>
                <a:latin typeface="Trebuchet MS"/>
              </a:rPr>
              <a:t>e just a few other services where young people can access support and guidance from other trained professionals.</a:t>
            </a:r>
          </a:p>
        </p:txBody>
      </p:sp>
      <p:sp>
        <p:nvSpPr>
          <p:cNvPr id="6" name="TextBox 5">
            <a:extLst>
              <a:ext uri="{FF2B5EF4-FFF2-40B4-BE49-F238E27FC236}">
                <a16:creationId xmlns:a16="http://schemas.microsoft.com/office/drawing/2014/main" id="{1DA61570-C077-B60B-3824-AFE437244940}"/>
              </a:ext>
            </a:extLst>
          </p:cNvPr>
          <p:cNvSpPr txBox="1"/>
          <p:nvPr/>
        </p:nvSpPr>
        <p:spPr>
          <a:xfrm>
            <a:off x="1024035" y="3064469"/>
            <a:ext cx="6097554" cy="1200329"/>
          </a:xfrm>
          <a:prstGeom prst="rect">
            <a:avLst/>
          </a:prstGeom>
          <a:noFill/>
        </p:spPr>
        <p:txBody>
          <a:bodyPr wrap="square">
            <a:spAutoFit/>
          </a:bodyPr>
          <a:lstStyle/>
          <a:p>
            <a:pPr lvl="0">
              <a:defRPr/>
            </a:pPr>
            <a:r>
              <a:rPr lang="en-US" dirty="0">
                <a:solidFill>
                  <a:schemeClr val="bg1"/>
                </a:solidFill>
              </a:rPr>
              <a:t>“Remember that when your child is struggling, it doesn’t mean you’ve ‘failed’. You’re showing how much you love and support them by being there to listen.” (Young Minds,2026)</a:t>
            </a:r>
            <a:endParaRPr kumimoji="0" lang="en-US" sz="2000" b="1" i="0" u="none" strike="noStrike" kern="1200" cap="none" spc="-70" normalizeH="0" baseline="0" noProof="0" dirty="0">
              <a:ln>
                <a:noFill/>
              </a:ln>
              <a:solidFill>
                <a:schemeClr val="bg1"/>
              </a:solidFill>
              <a:effectLst/>
              <a:uLnTx/>
              <a:uFillTx/>
              <a:latin typeface="Trebuchet MS"/>
              <a:ea typeface="+mn-ea"/>
              <a:cs typeface="+mn-cs"/>
            </a:endParaRPr>
          </a:p>
        </p:txBody>
      </p:sp>
      <p:sp>
        <p:nvSpPr>
          <p:cNvPr id="8" name="TextBox 7">
            <a:extLst>
              <a:ext uri="{FF2B5EF4-FFF2-40B4-BE49-F238E27FC236}">
                <a16:creationId xmlns:a16="http://schemas.microsoft.com/office/drawing/2014/main" id="{23FBF66D-D5C4-8F0C-EE77-0FD38A99539F}"/>
              </a:ext>
            </a:extLst>
          </p:cNvPr>
          <p:cNvSpPr txBox="1"/>
          <p:nvPr/>
        </p:nvSpPr>
        <p:spPr>
          <a:xfrm>
            <a:off x="1024035" y="4650056"/>
            <a:ext cx="6097554" cy="923330"/>
          </a:xfrm>
          <a:prstGeom prst="rect">
            <a:avLst/>
          </a:prstGeom>
          <a:noFill/>
        </p:spPr>
        <p:txBody>
          <a:bodyPr wrap="square">
            <a:spAutoFit/>
          </a:bodyPr>
          <a:lstStyle/>
          <a:p>
            <a:r>
              <a:rPr lang="en-US" b="0" i="0" dirty="0">
                <a:solidFill>
                  <a:schemeClr val="bg1"/>
                </a:solidFill>
                <a:effectLst/>
                <a:latin typeface="Roboto" panose="02000000000000000000" pitchFamily="2" charset="0"/>
              </a:rPr>
              <a:t>“We are very keen to get the message out to parents and caregivers that you are not alone. We are here for you.” (Papyrus, 2026)</a:t>
            </a:r>
            <a:endParaRPr lang="en-GB" dirty="0">
              <a:solidFill>
                <a:schemeClr val="bg1"/>
              </a:solidFill>
            </a:endParaRPr>
          </a:p>
        </p:txBody>
      </p:sp>
      <p:pic>
        <p:nvPicPr>
          <p:cNvPr id="7" name="Picture 6">
            <a:extLst>
              <a:ext uri="{FF2B5EF4-FFF2-40B4-BE49-F238E27FC236}">
                <a16:creationId xmlns:a16="http://schemas.microsoft.com/office/drawing/2014/main" id="{C1D0E0BC-4480-56CB-C521-EA89BC5492C3}"/>
              </a:ext>
            </a:extLst>
          </p:cNvPr>
          <p:cNvPicPr>
            <a:picLocks noChangeAspect="1"/>
          </p:cNvPicPr>
          <p:nvPr/>
        </p:nvPicPr>
        <p:blipFill>
          <a:blip r:embed="rId2"/>
          <a:stretch>
            <a:fillRect/>
          </a:stretch>
        </p:blipFill>
        <p:spPr>
          <a:xfrm>
            <a:off x="7800408" y="271462"/>
            <a:ext cx="3081614" cy="6315075"/>
          </a:xfrm>
          <a:prstGeom prst="rect">
            <a:avLst/>
          </a:prstGeom>
        </p:spPr>
      </p:pic>
    </p:spTree>
    <p:extLst>
      <p:ext uri="{BB962C8B-B14F-4D97-AF65-F5344CB8AC3E}">
        <p14:creationId xmlns:p14="http://schemas.microsoft.com/office/powerpoint/2010/main" val="483641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F4589-4501-48D4-DCA2-5595F4E1A68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28D73F0-0C0D-DDAE-9DE4-F2BFDC596BDF}"/>
              </a:ext>
            </a:extLst>
          </p:cNvPr>
          <p:cNvSpPr>
            <a:spLocks noGrp="1"/>
          </p:cNvSpPr>
          <p:nvPr>
            <p:ph type="title"/>
          </p:nvPr>
        </p:nvSpPr>
        <p:spPr/>
        <p:txBody>
          <a:bodyPr/>
          <a:lstStyle/>
          <a:p>
            <a:r>
              <a:rPr lang="en-US" dirty="0"/>
              <a:t>Make Our Mark</a:t>
            </a:r>
          </a:p>
        </p:txBody>
      </p:sp>
      <p:pic>
        <p:nvPicPr>
          <p:cNvPr id="3" name="Picture 2">
            <a:extLst>
              <a:ext uri="{FF2B5EF4-FFF2-40B4-BE49-F238E27FC236}">
                <a16:creationId xmlns:a16="http://schemas.microsoft.com/office/drawing/2014/main" id="{A89A8D33-AC5C-CC32-9C1D-C077725B945F}"/>
              </a:ext>
            </a:extLst>
          </p:cNvPr>
          <p:cNvPicPr>
            <a:picLocks noChangeAspect="1"/>
          </p:cNvPicPr>
          <p:nvPr/>
        </p:nvPicPr>
        <p:blipFill>
          <a:blip r:embed="rId2"/>
          <a:stretch>
            <a:fillRect/>
          </a:stretch>
        </p:blipFill>
        <p:spPr>
          <a:xfrm>
            <a:off x="8303061" y="457200"/>
            <a:ext cx="2645644" cy="6214188"/>
          </a:xfrm>
          <a:prstGeom prst="rect">
            <a:avLst/>
          </a:prstGeom>
        </p:spPr>
      </p:pic>
      <p:sp>
        <p:nvSpPr>
          <p:cNvPr id="5" name="TextBox 4">
            <a:extLst>
              <a:ext uri="{FF2B5EF4-FFF2-40B4-BE49-F238E27FC236}">
                <a16:creationId xmlns:a16="http://schemas.microsoft.com/office/drawing/2014/main" id="{886F111D-C327-28B0-C73B-6DC8C8892506}"/>
              </a:ext>
            </a:extLst>
          </p:cNvPr>
          <p:cNvSpPr txBox="1"/>
          <p:nvPr/>
        </p:nvSpPr>
        <p:spPr>
          <a:xfrm>
            <a:off x="444500" y="1721210"/>
            <a:ext cx="6097554"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70" normalizeH="0" baseline="0" noProof="0" dirty="0">
                <a:ln>
                  <a:noFill/>
                </a:ln>
                <a:solidFill>
                  <a:srgbClr val="FFFFFF"/>
                </a:solidFill>
                <a:effectLst/>
                <a:uLnTx/>
                <a:uFillTx/>
                <a:latin typeface="Trebuchet MS"/>
                <a:ea typeface="+mn-ea"/>
                <a:cs typeface="+mn-cs"/>
              </a:rPr>
              <a:t>Working in partnership with other services and professions would be a greater benefit to young people.</a:t>
            </a:r>
          </a:p>
        </p:txBody>
      </p:sp>
      <p:sp>
        <p:nvSpPr>
          <p:cNvPr id="6" name="TextBox 5">
            <a:extLst>
              <a:ext uri="{FF2B5EF4-FFF2-40B4-BE49-F238E27FC236}">
                <a16:creationId xmlns:a16="http://schemas.microsoft.com/office/drawing/2014/main" id="{31260FB8-BFFD-275B-9863-6AAB5AAB138F}"/>
              </a:ext>
            </a:extLst>
          </p:cNvPr>
          <p:cNvSpPr txBox="1"/>
          <p:nvPr/>
        </p:nvSpPr>
        <p:spPr>
          <a:xfrm>
            <a:off x="1200270" y="3359020"/>
            <a:ext cx="6097554" cy="2308324"/>
          </a:xfrm>
          <a:prstGeom prst="rect">
            <a:avLst/>
          </a:prstGeom>
          <a:noFill/>
        </p:spPr>
        <p:txBody>
          <a:bodyPr wrap="square">
            <a:spAutoFit/>
          </a:bodyPr>
          <a:lstStyle/>
          <a:p>
            <a:r>
              <a:rPr lang="en-US" b="0" i="0" dirty="0">
                <a:solidFill>
                  <a:schemeClr val="bg1"/>
                </a:solidFill>
                <a:effectLst/>
                <a:latin typeface="GDS Transport"/>
              </a:rPr>
              <a:t>“Multi-sector interactions increase practitioners’ access to different support mechanisms and activities, thereby broadening the offer available for young people. This helps practitioners make more appropriate referrals and increases the likelihood that a young person will be supported by the right services and by the right professionals with the right skills and knowledge.</a:t>
            </a:r>
            <a:r>
              <a:rPr lang="en-US" dirty="0">
                <a:solidFill>
                  <a:schemeClr val="bg1"/>
                </a:solidFill>
                <a:latin typeface="GDS Transport"/>
              </a:rPr>
              <a:t>”</a:t>
            </a:r>
          </a:p>
          <a:p>
            <a:r>
              <a:rPr lang="en-US" dirty="0">
                <a:solidFill>
                  <a:schemeClr val="bg1"/>
                </a:solidFill>
                <a:latin typeface="GDS Transport"/>
              </a:rPr>
              <a:t>                                                                                 (GOV.UK, 2025)</a:t>
            </a:r>
            <a:endParaRPr lang="en-GB" dirty="0">
              <a:solidFill>
                <a:schemeClr val="bg1"/>
              </a:solidFill>
            </a:endParaRPr>
          </a:p>
        </p:txBody>
      </p:sp>
    </p:spTree>
    <p:extLst>
      <p:ext uri="{BB962C8B-B14F-4D97-AF65-F5344CB8AC3E}">
        <p14:creationId xmlns:p14="http://schemas.microsoft.com/office/powerpoint/2010/main" val="4120118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F1145-0DC6-8357-49A6-3E8F52F41C7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36FEEC-793A-2144-15FC-E0B8E53BCDCA}"/>
              </a:ext>
            </a:extLst>
          </p:cNvPr>
          <p:cNvSpPr>
            <a:spLocks noGrp="1"/>
          </p:cNvSpPr>
          <p:nvPr>
            <p:ph type="title"/>
          </p:nvPr>
        </p:nvSpPr>
        <p:spPr/>
        <p:txBody>
          <a:bodyPr/>
          <a:lstStyle/>
          <a:p>
            <a:r>
              <a:rPr lang="en-US" dirty="0"/>
              <a:t>What Can We Do</a:t>
            </a:r>
          </a:p>
        </p:txBody>
      </p:sp>
      <p:pic>
        <p:nvPicPr>
          <p:cNvPr id="3" name="Picture 2">
            <a:extLst>
              <a:ext uri="{FF2B5EF4-FFF2-40B4-BE49-F238E27FC236}">
                <a16:creationId xmlns:a16="http://schemas.microsoft.com/office/drawing/2014/main" id="{4D407527-ACFB-B715-D472-B2E12AB6A36D}"/>
              </a:ext>
            </a:extLst>
          </p:cNvPr>
          <p:cNvPicPr>
            <a:picLocks noChangeAspect="1"/>
          </p:cNvPicPr>
          <p:nvPr/>
        </p:nvPicPr>
        <p:blipFill>
          <a:blip r:embed="rId2"/>
          <a:stretch>
            <a:fillRect/>
          </a:stretch>
        </p:blipFill>
        <p:spPr>
          <a:xfrm>
            <a:off x="8375240" y="271462"/>
            <a:ext cx="3059284" cy="6315075"/>
          </a:xfrm>
          <a:prstGeom prst="rect">
            <a:avLst/>
          </a:prstGeom>
        </p:spPr>
      </p:pic>
      <p:sp>
        <p:nvSpPr>
          <p:cNvPr id="5" name="TextBox 4">
            <a:extLst>
              <a:ext uri="{FF2B5EF4-FFF2-40B4-BE49-F238E27FC236}">
                <a16:creationId xmlns:a16="http://schemas.microsoft.com/office/drawing/2014/main" id="{AAB8BFE5-1394-4E4A-34DA-9F843B2C1EC3}"/>
              </a:ext>
            </a:extLst>
          </p:cNvPr>
          <p:cNvSpPr txBox="1"/>
          <p:nvPr/>
        </p:nvSpPr>
        <p:spPr>
          <a:xfrm>
            <a:off x="612451" y="1951671"/>
            <a:ext cx="6097554" cy="1477328"/>
          </a:xfrm>
          <a:prstGeom prst="rect">
            <a:avLst/>
          </a:prstGeom>
          <a:noFill/>
        </p:spPr>
        <p:txBody>
          <a:bodyPr wrap="square">
            <a:spAutoFit/>
          </a:bodyPr>
          <a:lstStyle/>
          <a:p>
            <a:r>
              <a:rPr lang="en-US" dirty="0">
                <a:solidFill>
                  <a:schemeClr val="bg1"/>
                </a:solidFill>
              </a:rPr>
              <a:t>Stated in The National Youth Work Strategy For Wales (Welsh Government, 2025) document, “Strategically we </a:t>
            </a:r>
            <a:r>
              <a:rPr lang="en-US" dirty="0" err="1">
                <a:solidFill>
                  <a:schemeClr val="bg1"/>
                </a:solidFill>
              </a:rPr>
              <a:t>recognise</a:t>
            </a:r>
            <a:r>
              <a:rPr lang="en-US" dirty="0">
                <a:solidFill>
                  <a:schemeClr val="bg1"/>
                </a:solidFill>
              </a:rPr>
              <a:t> the importance and value of good-quality open access youth work provision and the role this can play in engaging and supporting young people.”</a:t>
            </a:r>
          </a:p>
        </p:txBody>
      </p:sp>
      <p:sp>
        <p:nvSpPr>
          <p:cNvPr id="7" name="TextBox 6">
            <a:extLst>
              <a:ext uri="{FF2B5EF4-FFF2-40B4-BE49-F238E27FC236}">
                <a16:creationId xmlns:a16="http://schemas.microsoft.com/office/drawing/2014/main" id="{EEB44645-7E79-5874-4504-90AABBA1A945}"/>
              </a:ext>
            </a:extLst>
          </p:cNvPr>
          <p:cNvSpPr txBox="1"/>
          <p:nvPr/>
        </p:nvSpPr>
        <p:spPr>
          <a:xfrm>
            <a:off x="1880526" y="4467940"/>
            <a:ext cx="6097554" cy="1200329"/>
          </a:xfrm>
          <a:prstGeom prst="rect">
            <a:avLst/>
          </a:prstGeom>
          <a:noFill/>
        </p:spPr>
        <p:txBody>
          <a:bodyPr wrap="square">
            <a:spAutoFit/>
          </a:bodyPr>
          <a:lstStyle/>
          <a:p>
            <a:r>
              <a:rPr kumimoji="0" lang="en-US" sz="1800" i="0" u="none" strike="noStrike" kern="1200" cap="none" spc="0" normalizeH="0" baseline="0" noProof="0" dirty="0">
                <a:ln>
                  <a:noFill/>
                </a:ln>
                <a:solidFill>
                  <a:srgbClr val="FFFFFF"/>
                </a:solidFill>
                <a:effectLst/>
                <a:uLnTx/>
                <a:uFillTx/>
                <a:latin typeface="Arial"/>
                <a:ea typeface="+mn-ea"/>
                <a:cs typeface="+mn-cs"/>
              </a:rPr>
              <a:t>As seen in the leaflet</a:t>
            </a:r>
            <a:r>
              <a:rPr lang="en-US" dirty="0">
                <a:solidFill>
                  <a:srgbClr val="FFFFFF"/>
                </a:solidFill>
                <a:latin typeface="Arial"/>
              </a:rPr>
              <a:t>, the ways in which youth workers can help</a:t>
            </a:r>
            <a:r>
              <a:rPr lang="en-GB" dirty="0">
                <a:solidFill>
                  <a:srgbClr val="FFFFFF"/>
                </a:solidFill>
                <a:latin typeface="Arial"/>
              </a:rPr>
              <a:t> can be found in the Youth Work in Wales: Principles and Purpose document (Youth Work in Wales Review Group, 2022).</a:t>
            </a:r>
            <a:endParaRPr lang="en-US" dirty="0">
              <a:solidFill>
                <a:srgbClr val="FFFFFF"/>
              </a:solidFill>
              <a:latin typeface="Arial"/>
            </a:endParaRPr>
          </a:p>
        </p:txBody>
      </p:sp>
    </p:spTree>
    <p:extLst>
      <p:ext uri="{BB962C8B-B14F-4D97-AF65-F5344CB8AC3E}">
        <p14:creationId xmlns:p14="http://schemas.microsoft.com/office/powerpoint/2010/main" val="3896108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2CF1433-5490-2ED6-1265-63CFF00F43B4}"/>
              </a:ext>
            </a:extLst>
          </p:cNvPr>
          <p:cNvSpPr txBox="1"/>
          <p:nvPr/>
        </p:nvSpPr>
        <p:spPr>
          <a:xfrm>
            <a:off x="807100" y="1291767"/>
            <a:ext cx="6106884" cy="1077218"/>
          </a:xfrm>
          <a:prstGeom prst="rect">
            <a:avLst/>
          </a:prstGeom>
          <a:noFill/>
        </p:spPr>
        <p:txBody>
          <a:bodyPr wrap="square">
            <a:spAutoFit/>
          </a:bodyPr>
          <a:lstStyle/>
          <a:p>
            <a:r>
              <a:rPr kumimoji="0" lang="en-US" sz="3200" b="1" i="0" u="none" strike="noStrike" kern="1200" cap="none" spc="-70" normalizeH="0" baseline="0" noProof="0" dirty="0">
                <a:ln>
                  <a:noFill/>
                </a:ln>
                <a:solidFill>
                  <a:srgbClr val="FFFFFF"/>
                </a:solidFill>
                <a:effectLst/>
                <a:uLnTx/>
                <a:uFillTx/>
                <a:latin typeface="Trebuchet MS"/>
                <a:ea typeface="+mj-ea"/>
                <a:cs typeface="+mj-cs"/>
              </a:rPr>
              <a:t>Perspective From The </a:t>
            </a:r>
          </a:p>
          <a:p>
            <a:r>
              <a:rPr kumimoji="0" lang="en-US" sz="3200" b="1" i="0" u="none" strike="noStrike" kern="1200" cap="none" spc="-70" normalizeH="0" baseline="0" noProof="0" dirty="0">
                <a:ln>
                  <a:noFill/>
                </a:ln>
                <a:solidFill>
                  <a:srgbClr val="FFFFFF"/>
                </a:solidFill>
                <a:effectLst/>
                <a:uLnTx/>
                <a:uFillTx/>
                <a:latin typeface="Trebuchet MS"/>
                <a:ea typeface="+mj-ea"/>
                <a:cs typeface="+mj-cs"/>
              </a:rPr>
              <a:t>Youth Worker</a:t>
            </a:r>
            <a:endParaRPr lang="en-GB" dirty="0"/>
          </a:p>
        </p:txBody>
      </p:sp>
      <p:sp>
        <p:nvSpPr>
          <p:cNvPr id="8" name="TextBox 7">
            <a:extLst>
              <a:ext uri="{FF2B5EF4-FFF2-40B4-BE49-F238E27FC236}">
                <a16:creationId xmlns:a16="http://schemas.microsoft.com/office/drawing/2014/main" id="{EC50C8C2-EC9E-9182-66EC-A21475652A8A}"/>
              </a:ext>
            </a:extLst>
          </p:cNvPr>
          <p:cNvSpPr txBox="1"/>
          <p:nvPr/>
        </p:nvSpPr>
        <p:spPr>
          <a:xfrm>
            <a:off x="7716416" y="807881"/>
            <a:ext cx="3897861"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bg1"/>
                </a:solidFill>
                <a:effectLst/>
                <a:uLnTx/>
                <a:uFillTx/>
                <a:latin typeface="Arial"/>
                <a:ea typeface="+mn-ea"/>
                <a:cs typeface="+mn-cs"/>
              </a:rPr>
              <a:t>Maslow’s Hierarchy of Needs (1943), Bronfenbrenner</a:t>
            </a:r>
            <a:r>
              <a:rPr lang="en-GB" sz="2000" b="1" dirty="0">
                <a:solidFill>
                  <a:schemeClr val="bg1"/>
                </a:solidFill>
                <a:latin typeface="Arial"/>
              </a:rPr>
              <a:t>’s Ecological System (1979) and The Five Ways to Wellbeing (2008). This gives us the knowledge to educate parents on the needs of young people.</a:t>
            </a:r>
          </a:p>
        </p:txBody>
      </p:sp>
      <p:sp>
        <p:nvSpPr>
          <p:cNvPr id="3" name="TextBox 2">
            <a:extLst>
              <a:ext uri="{FF2B5EF4-FFF2-40B4-BE49-F238E27FC236}">
                <a16:creationId xmlns:a16="http://schemas.microsoft.com/office/drawing/2014/main" id="{ADFC530C-3EA6-A540-CB22-014C69444B0F}"/>
              </a:ext>
            </a:extLst>
          </p:cNvPr>
          <p:cNvSpPr txBox="1"/>
          <p:nvPr/>
        </p:nvSpPr>
        <p:spPr>
          <a:xfrm>
            <a:off x="5832800" y="4111127"/>
            <a:ext cx="4401716"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FF"/>
                </a:solidFill>
                <a:effectLst/>
                <a:uLnTx/>
                <a:uFillTx/>
                <a:latin typeface="Arial"/>
                <a:ea typeface="+mn-ea"/>
                <a:cs typeface="+mn-cs"/>
              </a:rPr>
              <a:t>The leaflet can be used in the Youth Work setting to help support and signpost Parents. </a:t>
            </a:r>
            <a:r>
              <a:rPr lang="en-GB" sz="2000" b="1" dirty="0">
                <a:solidFill>
                  <a:srgbClr val="FFFFFF"/>
                </a:solidFill>
                <a:latin typeface="Arial"/>
              </a:rPr>
              <a:t>It</a:t>
            </a:r>
            <a:r>
              <a:rPr kumimoji="0" lang="en-GB" sz="2000" b="1" i="0" u="none" strike="noStrike" kern="1200" cap="none" spc="0" normalizeH="0" baseline="0" noProof="0" dirty="0">
                <a:ln>
                  <a:noFill/>
                </a:ln>
                <a:solidFill>
                  <a:srgbClr val="FFFFFF"/>
                </a:solidFill>
                <a:effectLst/>
                <a:uLnTx/>
                <a:uFillTx/>
                <a:latin typeface="Arial"/>
                <a:ea typeface="+mn-ea"/>
                <a:cs typeface="+mn-cs"/>
              </a:rPr>
              <a:t> can also be used to inform others of what Youth Workers do as a profession.</a:t>
            </a:r>
          </a:p>
        </p:txBody>
      </p:sp>
    </p:spTree>
    <p:extLst>
      <p:ext uri="{BB962C8B-B14F-4D97-AF65-F5344CB8AC3E}">
        <p14:creationId xmlns:p14="http://schemas.microsoft.com/office/powerpoint/2010/main" val="44069682"/>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7EB37E4-E26C-8467-F6E2-64D5F9857455}"/>
              </a:ext>
            </a:extLst>
          </p:cNvPr>
          <p:cNvSpPr txBox="1"/>
          <p:nvPr/>
        </p:nvSpPr>
        <p:spPr>
          <a:xfrm>
            <a:off x="118964" y="433788"/>
            <a:ext cx="6505769" cy="923330"/>
          </a:xfrm>
          <a:prstGeom prst="rect">
            <a:avLst/>
          </a:prstGeom>
          <a:noFill/>
        </p:spPr>
        <p:txBody>
          <a:bodyPr wrap="square">
            <a:spAutoFit/>
          </a:bodyPr>
          <a:lstStyle/>
          <a:p>
            <a:r>
              <a:rPr kumimoji="0" lang="en-US" sz="5400" b="1" i="0" u="none" strike="noStrike" kern="1200" cap="none" spc="0" normalizeH="0" baseline="0" noProof="0" dirty="0">
                <a:ln>
                  <a:noFill/>
                </a:ln>
                <a:solidFill>
                  <a:srgbClr val="FFFFFF"/>
                </a:solidFill>
                <a:effectLst/>
                <a:uLnTx/>
                <a:uFillTx/>
                <a:latin typeface="Trebuchet MS"/>
                <a:ea typeface="+mj-ea"/>
                <a:cs typeface="+mj-cs"/>
              </a:rPr>
              <a:t>The Bigger Picture</a:t>
            </a:r>
            <a:endParaRPr lang="en-GB" dirty="0"/>
          </a:p>
        </p:txBody>
      </p:sp>
      <p:sp>
        <p:nvSpPr>
          <p:cNvPr id="5" name="TextBox 4">
            <a:extLst>
              <a:ext uri="{FF2B5EF4-FFF2-40B4-BE49-F238E27FC236}">
                <a16:creationId xmlns:a16="http://schemas.microsoft.com/office/drawing/2014/main" id="{DAA63317-B6F0-725B-CACD-C004595A2634}"/>
              </a:ext>
            </a:extLst>
          </p:cNvPr>
          <p:cNvSpPr txBox="1"/>
          <p:nvPr/>
        </p:nvSpPr>
        <p:spPr>
          <a:xfrm>
            <a:off x="4592220" y="3412782"/>
            <a:ext cx="7053941"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rPr>
              <a:t>“The Code of Ethics is our commitment as youth workers to young people. It’s about making sure we always act in the best interests of the young people we support, keeping them safe and treating them with respect.”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bg1"/>
                </a:solidFill>
                <a:effectLst/>
                <a:uLnTx/>
                <a:uFillTx/>
                <a:latin typeface="Arial"/>
                <a:ea typeface="+mn-ea"/>
                <a:cs typeface="+mn-cs"/>
              </a:rPr>
              <a:t>                              (Nation</a:t>
            </a:r>
            <a:r>
              <a:rPr lang="en-US" sz="2400" b="1" dirty="0">
                <a:solidFill>
                  <a:schemeClr val="bg1"/>
                </a:solidFill>
                <a:latin typeface="Arial"/>
              </a:rPr>
              <a:t>al Youth Agency, 2025)</a:t>
            </a:r>
            <a:endParaRPr kumimoji="0" lang="en-GB" sz="2400" b="1" i="0" u="none" strike="noStrike" kern="1200" cap="none" spc="0" normalizeH="0" baseline="0" noProof="0" dirty="0">
              <a:ln>
                <a:noFill/>
              </a:ln>
              <a:solidFill>
                <a:schemeClr val="bg1"/>
              </a:solidFill>
              <a:effectLst/>
              <a:uLnTx/>
              <a:uFillTx/>
              <a:latin typeface="Arial"/>
              <a:ea typeface="+mn-ea"/>
              <a:cs typeface="+mn-cs"/>
            </a:endParaRPr>
          </a:p>
        </p:txBody>
      </p:sp>
      <p:sp>
        <p:nvSpPr>
          <p:cNvPr id="7" name="TextBox 6">
            <a:extLst>
              <a:ext uri="{FF2B5EF4-FFF2-40B4-BE49-F238E27FC236}">
                <a16:creationId xmlns:a16="http://schemas.microsoft.com/office/drawing/2014/main" id="{D9EA15D2-22A0-0DAE-B2A6-125836734929}"/>
              </a:ext>
            </a:extLst>
          </p:cNvPr>
          <p:cNvSpPr txBox="1"/>
          <p:nvPr/>
        </p:nvSpPr>
        <p:spPr>
          <a:xfrm>
            <a:off x="424543" y="1541994"/>
            <a:ext cx="6200190"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solidFill>
                  <a:srgbClr val="FFFFFF"/>
                </a:solidFill>
                <a:latin typeface="Arial"/>
              </a:rPr>
              <a:t>Young People face challenging times in today society, so we as Youth Workers must be equipped with the knowledge and tools to help support them in challenging times. </a:t>
            </a:r>
            <a:endParaRPr kumimoji="0" lang="en-GB" sz="2400" b="1" i="0" u="none" strike="noStrike" kern="1200" cap="none" spc="0" normalizeH="0" baseline="0" noProof="0" dirty="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59582380"/>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A57A8873-AAD4-2A7F-A5B0-D2F633840C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EC0CDF-E7AB-B411-09D9-210F15A6923D}"/>
              </a:ext>
            </a:extLst>
          </p:cNvPr>
          <p:cNvSpPr>
            <a:spLocks noGrp="1"/>
          </p:cNvSpPr>
          <p:nvPr>
            <p:ph type="ctrTitle"/>
          </p:nvPr>
        </p:nvSpPr>
        <p:spPr>
          <a:xfrm>
            <a:off x="7044239" y="377889"/>
            <a:ext cx="4796308" cy="1119487"/>
          </a:xfrm>
        </p:spPr>
        <p:txBody>
          <a:bodyPr/>
          <a:lstStyle/>
          <a:p>
            <a:r>
              <a:rPr lang="en-US" dirty="0">
                <a:solidFill>
                  <a:schemeClr val="bg1"/>
                </a:solidFill>
              </a:rPr>
              <a:t>Conclusion</a:t>
            </a:r>
          </a:p>
        </p:txBody>
      </p:sp>
      <p:sp>
        <p:nvSpPr>
          <p:cNvPr id="7" name="TextBox 6">
            <a:extLst>
              <a:ext uri="{FF2B5EF4-FFF2-40B4-BE49-F238E27FC236}">
                <a16:creationId xmlns:a16="http://schemas.microsoft.com/office/drawing/2014/main" id="{DA102E61-4ED4-DAA6-4C88-50A0EC4C1BFD}"/>
              </a:ext>
            </a:extLst>
          </p:cNvPr>
          <p:cNvSpPr txBox="1"/>
          <p:nvPr/>
        </p:nvSpPr>
        <p:spPr>
          <a:xfrm>
            <a:off x="3613279" y="1979617"/>
            <a:ext cx="6106884" cy="403187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70" normalizeH="0" baseline="0" noProof="0" dirty="0">
                <a:ln>
                  <a:noFill/>
                </a:ln>
                <a:solidFill>
                  <a:srgbClr val="FFFFFF"/>
                </a:solidFill>
                <a:effectLst/>
                <a:uLnTx/>
                <a:uFillTx/>
                <a:latin typeface="Trebuchet MS"/>
                <a:ea typeface="+mn-ea"/>
                <a:cs typeface="+mn-cs"/>
              </a:rPr>
              <a:t>In conclusion, there are many ways </a:t>
            </a:r>
            <a:r>
              <a:rPr lang="en-US" sz="3200" b="1" spc="-70" dirty="0">
                <a:solidFill>
                  <a:srgbClr val="FFFFFF"/>
                </a:solidFill>
                <a:latin typeface="Trebuchet MS"/>
              </a:rPr>
              <a:t>in which</a:t>
            </a:r>
            <a:r>
              <a:rPr kumimoji="0" lang="en-US" sz="3200" b="1" i="0" u="none" strike="noStrike" kern="1200" cap="none" spc="-70" normalizeH="0" baseline="0" noProof="0" dirty="0">
                <a:ln>
                  <a:noFill/>
                </a:ln>
                <a:solidFill>
                  <a:srgbClr val="FFFFFF"/>
                </a:solidFill>
                <a:effectLst/>
                <a:uLnTx/>
                <a:uFillTx/>
                <a:latin typeface="Trebuchet MS"/>
                <a:ea typeface="+mn-ea"/>
                <a:cs typeface="+mn-cs"/>
              </a:rPr>
              <a:t> Youth Workers can </a:t>
            </a:r>
            <a:r>
              <a:rPr lang="en-US" sz="3200" b="1" spc="-70" dirty="0">
                <a:solidFill>
                  <a:srgbClr val="FFFFFF"/>
                </a:solidFill>
                <a:latin typeface="Trebuchet MS"/>
              </a:rPr>
              <a:t>help both Young People and Parents when navigating society. The evidence and information we know can be vital and it is our duty to give the best standard of support.</a:t>
            </a: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16948232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FFF28850-4AB7-7BDA-0BCA-005554E30C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649EBB-0152-17FF-FA02-217CEE728B52}"/>
              </a:ext>
            </a:extLst>
          </p:cNvPr>
          <p:cNvSpPr>
            <a:spLocks noGrp="1"/>
          </p:cNvSpPr>
          <p:nvPr>
            <p:ph type="ctrTitle"/>
          </p:nvPr>
        </p:nvSpPr>
        <p:spPr>
          <a:xfrm>
            <a:off x="9078686" y="401217"/>
            <a:ext cx="2668555" cy="554984"/>
          </a:xfrm>
        </p:spPr>
        <p:txBody>
          <a:bodyPr/>
          <a:lstStyle/>
          <a:p>
            <a:r>
              <a:rPr lang="en-US" sz="2800" dirty="0">
                <a:solidFill>
                  <a:schemeClr val="bg1"/>
                </a:solidFill>
              </a:rPr>
              <a:t>Reference List</a:t>
            </a:r>
          </a:p>
        </p:txBody>
      </p:sp>
      <p:sp>
        <p:nvSpPr>
          <p:cNvPr id="4" name="TextBox 3">
            <a:extLst>
              <a:ext uri="{FF2B5EF4-FFF2-40B4-BE49-F238E27FC236}">
                <a16:creationId xmlns:a16="http://schemas.microsoft.com/office/drawing/2014/main" id="{80865A22-F1F1-1872-ACE1-D51D9E085B46}"/>
              </a:ext>
            </a:extLst>
          </p:cNvPr>
          <p:cNvSpPr txBox="1"/>
          <p:nvPr/>
        </p:nvSpPr>
        <p:spPr>
          <a:xfrm>
            <a:off x="2267339" y="1716044"/>
            <a:ext cx="9311950" cy="4668970"/>
          </a:xfrm>
          <a:prstGeom prst="rect">
            <a:avLst/>
          </a:prstGeom>
          <a:noFill/>
        </p:spPr>
        <p:txBody>
          <a:bodyPr wrap="square">
            <a:spAutoFit/>
          </a:bodyPr>
          <a:lstStyle/>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GOV.UK (2025)</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Interactions with Other Sectors: Better understanding multi=agency working to support young people.</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Youth Worker Interactions with Other Sectors: Better understanding multi-agency working to support young people - GOV.UK</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5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Guy-Evans, O. (2025)</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Bronfenbrenner’s Ecological Systems Theory</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Bronfenbrenner's Ecological Systems Theory</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5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McLeod, S.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Maslow’s Hierarchy of Needs. </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Maslow's Hierarchy of Needs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3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McLeod, S.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Maslow’s Hierarchy of Needs. </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Maslow's Hierarchy of Needs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3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Mind (2021) </a:t>
            </a:r>
            <a:r>
              <a:rPr lang="en-GB"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Nature and mental health</a:t>
            </a:r>
            <a:r>
              <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How nature benefits mental health – Mind</a:t>
            </a:r>
            <a:r>
              <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2 March 2026).</a:t>
            </a: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Mind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5 Ways to Wellbeing</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5 Ways to Wellbeing | Mind</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5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buNone/>
            </a:pPr>
            <a:r>
              <a:rPr lang="en-GB" sz="1600" dirty="0">
                <a:solidFill>
                  <a:schemeClr val="bg1"/>
                </a:solidFill>
                <a:effectLst/>
                <a:latin typeface="Aptos" panose="020B0004020202020204" pitchFamily="34" charset="0"/>
                <a:ea typeface="Aptos" panose="020B0004020202020204" pitchFamily="34" charset="0"/>
                <a:cs typeface="Arial" panose="020B0604020202020204" pitchFamily="34" charset="0"/>
              </a:rPr>
              <a:t>National Youth Agency (2025) </a:t>
            </a:r>
            <a:r>
              <a:rPr lang="en-GB" sz="1600" i="1" dirty="0">
                <a:solidFill>
                  <a:schemeClr val="bg1"/>
                </a:solidFill>
                <a:effectLst/>
                <a:latin typeface="Aptos" panose="020B0004020202020204" pitchFamily="34" charset="0"/>
                <a:ea typeface="Aptos" panose="020B0004020202020204" pitchFamily="34" charset="0"/>
                <a:cs typeface="Arial" panose="020B0604020202020204" pitchFamily="34" charset="0"/>
              </a:rPr>
              <a:t>The Youth Work Code of Ethics</a:t>
            </a:r>
            <a:r>
              <a:rPr lang="en-GB" sz="16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Youth Work Code of Ethics - National Youth Agency</a:t>
            </a:r>
            <a:r>
              <a:rPr lang="en-GB" sz="16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4 March 2026).</a:t>
            </a:r>
            <a:endParaRPr lang="en-GB" sz="2800" dirty="0">
              <a:solidFill>
                <a:schemeClr val="bg1"/>
              </a:solidFill>
            </a:endParaRPr>
          </a:p>
        </p:txBody>
      </p:sp>
    </p:spTree>
    <p:extLst>
      <p:ext uri="{BB962C8B-B14F-4D97-AF65-F5344CB8AC3E}">
        <p14:creationId xmlns:p14="http://schemas.microsoft.com/office/powerpoint/2010/main" val="2668030200"/>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F73CA760-AD46-F257-9F58-1DA30E2FE7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60A9A2-85FD-9930-EB0C-5FDB222F21BB}"/>
              </a:ext>
            </a:extLst>
          </p:cNvPr>
          <p:cNvSpPr>
            <a:spLocks noGrp="1"/>
          </p:cNvSpPr>
          <p:nvPr>
            <p:ph type="ctrTitle"/>
          </p:nvPr>
        </p:nvSpPr>
        <p:spPr>
          <a:xfrm>
            <a:off x="9078686" y="401217"/>
            <a:ext cx="2668555" cy="554984"/>
          </a:xfrm>
        </p:spPr>
        <p:txBody>
          <a:bodyPr/>
          <a:lstStyle/>
          <a:p>
            <a:r>
              <a:rPr lang="en-US" sz="2800" dirty="0">
                <a:solidFill>
                  <a:schemeClr val="bg1"/>
                </a:solidFill>
              </a:rPr>
              <a:t>Reference List</a:t>
            </a:r>
          </a:p>
        </p:txBody>
      </p:sp>
      <p:sp>
        <p:nvSpPr>
          <p:cNvPr id="5" name="TextBox 4">
            <a:extLst>
              <a:ext uri="{FF2B5EF4-FFF2-40B4-BE49-F238E27FC236}">
                <a16:creationId xmlns:a16="http://schemas.microsoft.com/office/drawing/2014/main" id="{1B770AF3-51FB-F7B3-32F4-5CA5AEB3099C}"/>
              </a:ext>
            </a:extLst>
          </p:cNvPr>
          <p:cNvSpPr txBox="1"/>
          <p:nvPr/>
        </p:nvSpPr>
        <p:spPr>
          <a:xfrm>
            <a:off x="2689548" y="1564831"/>
            <a:ext cx="8955055" cy="5012078"/>
          </a:xfrm>
          <a:prstGeom prst="rect">
            <a:avLst/>
          </a:prstGeom>
          <a:noFill/>
        </p:spPr>
        <p:txBody>
          <a:bodyPr wrap="square">
            <a:spAutoFit/>
          </a:bodyPr>
          <a:lstStyle/>
          <a:p>
            <a:pPr>
              <a:lnSpc>
                <a:spcPct val="115000"/>
              </a:lnSpc>
              <a:spcAft>
                <a:spcPts val="800"/>
              </a:spcAft>
              <a:buNone/>
            </a:pPr>
            <a:r>
              <a:rPr lang="en-GB" sz="1600" kern="100" dirty="0">
                <a:solidFill>
                  <a:schemeClr val="bg1"/>
                </a:solidFill>
                <a:effectLst/>
                <a:latin typeface="Calibri" panose="020F0502020204030204" pitchFamily="34" charset="0"/>
                <a:ea typeface="Aptos" panose="020B0004020202020204" pitchFamily="34" charset="0"/>
                <a:cs typeface="Arial" panose="020B0604020202020204" pitchFamily="34" charset="0"/>
              </a:rPr>
              <a:t>NHS (2025) </a:t>
            </a:r>
            <a:r>
              <a:rPr lang="en-GB" sz="1600" i="1" kern="100" dirty="0">
                <a:solidFill>
                  <a:schemeClr val="bg1"/>
                </a:solidFill>
                <a:effectLst/>
                <a:latin typeface="Calibri" panose="020F0502020204030204" pitchFamily="34" charset="0"/>
                <a:ea typeface="Aptos" panose="020B0004020202020204" pitchFamily="34" charset="0"/>
                <a:cs typeface="Arial" panose="020B0604020202020204" pitchFamily="34" charset="0"/>
              </a:rPr>
              <a:t>National Study of Health and Wellbeing: Children and Young People</a:t>
            </a:r>
            <a:r>
              <a:rPr lang="en-GB" sz="1600" kern="100" dirty="0">
                <a:solidFill>
                  <a:schemeClr val="bg1"/>
                </a:solidFill>
                <a:effectLst/>
                <a:latin typeface="Calibri" panose="020F0502020204030204" pitchFamily="34" charset="0"/>
                <a:ea typeface="Aptos" panose="020B0004020202020204" pitchFamily="34" charset="0"/>
                <a:cs typeface="Arial" panose="020B0604020202020204" pitchFamily="34" charset="0"/>
              </a:rPr>
              <a:t>. Available at: </a:t>
            </a:r>
            <a:r>
              <a:rPr lang="en-GB" sz="1600" u="sng" kern="100" dirty="0">
                <a:solidFill>
                  <a:schemeClr val="bg1"/>
                </a:solidFill>
                <a:effectLst/>
                <a:latin typeface="Calibri" panose="020F0502020204030204" pitchFamily="34" charset="0"/>
                <a:ea typeface="Aptos" panose="020B0004020202020204" pitchFamily="34" charset="0"/>
                <a:cs typeface="Arial" panose="020B0604020202020204" pitchFamily="34" charset="0"/>
                <a:hlinkClick r:id="rId2" tooltip="Original URL: https://digital.nhs.uk/data-and-information/areas-of-interest/public-health/national-study-of-health-and-wellbeing-children-and-young-people. Click or tap if you trust this link.">
                  <a:extLst>
                    <a:ext uri="{A12FA001-AC4F-418D-AE19-62706E023703}">
                      <ahyp:hlinkClr xmlns:ahyp="http://schemas.microsoft.com/office/drawing/2018/hyperlinkcolor" val="tx"/>
                    </a:ext>
                  </a:extLst>
                </a:hlinkClick>
              </a:rPr>
              <a:t>National Study of Health and Wellbeing: Children and Young People - NHS England Digital</a:t>
            </a:r>
            <a:r>
              <a:rPr lang="en-GB" sz="1600" kern="100" dirty="0">
                <a:solidFill>
                  <a:schemeClr val="bg1"/>
                </a:solidFill>
                <a:effectLst/>
                <a:latin typeface="Calibri" panose="020F0502020204030204" pitchFamily="34" charset="0"/>
                <a:ea typeface="Aptos" panose="020B0004020202020204" pitchFamily="34" charset="0"/>
                <a:cs typeface="Arial" panose="020B0604020202020204" pitchFamily="34" charset="0"/>
              </a:rPr>
              <a:t> (Accessed: 3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Palmer, S. (2007) </a:t>
            </a:r>
            <a:r>
              <a:rPr lang="en-GB"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Toxic childhood: How the modern world is damaging our children and what we can do about it. (New ed.)</a:t>
            </a:r>
            <a:r>
              <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London: Orion.</a:t>
            </a: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Papyrus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New Guide for Parents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chemeClr val="bg1"/>
                </a:solidFill>
                <a:effectLst/>
                <a:latin typeface="Aptos" panose="020B0004020202020204" pitchFamily="34" charset="0"/>
                <a:ea typeface="Aptos" panose="020B00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PAPYRUS Launch New Guide For Parents | Papyrus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5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Welsh Government (2025)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National Youth Strategy for Wales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Cardiff: Welsh Local Government Association.</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Young Minds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How to talk to your Child about Mental Health.</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rgbClr val="00559A"/>
                </a:solidFill>
                <a:effectLst/>
                <a:latin typeface="Aptos" panose="020B0004020202020204" pitchFamily="34" charset="0"/>
                <a:ea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How to Talk to Your Child about Mental Health | </a:t>
            </a:r>
            <a:r>
              <a:rPr lang="en-GB" sz="1600" u="sng" kern="100" dirty="0" err="1">
                <a:solidFill>
                  <a:schemeClr val="bg1"/>
                </a:solidFill>
                <a:effectLst/>
                <a:latin typeface="Aptos" panose="020B0004020202020204" pitchFamily="34" charset="0"/>
                <a:ea typeface="Aptos" panose="020B00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YoungMinds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3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Young Minds (2026)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Mental Health Statistics.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Available at: </a:t>
            </a:r>
            <a:r>
              <a:rPr lang="en-GB" sz="1600" u="sng" kern="100" dirty="0">
                <a:solidFill>
                  <a:srgbClr val="00559A"/>
                </a:solidFill>
                <a:effectLst/>
                <a:latin typeface="Aptos" panose="020B0004020202020204" pitchFamily="34" charset="0"/>
                <a:ea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Mental Health Statistics UK | Young People | </a:t>
            </a:r>
            <a:r>
              <a:rPr lang="en-GB" sz="1600" u="sng" kern="100" dirty="0" err="1">
                <a:solidFill>
                  <a:schemeClr val="bg1"/>
                </a:solidFill>
                <a:effectLst/>
                <a:latin typeface="Aptos" panose="020B0004020202020204" pitchFamily="34" charset="0"/>
                <a:ea typeface="Aptos" panose="020B00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YoungMinds</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 (Accessed: 3 March 2026).</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a:p>
            <a:pPr>
              <a:lnSpc>
                <a:spcPct val="115000"/>
              </a:lnSpc>
              <a:spcAft>
                <a:spcPts val="800"/>
              </a:spcAft>
              <a:buNone/>
            </a:pP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Youth Work in Wales Review Group (2022) </a:t>
            </a:r>
            <a:r>
              <a:rPr lang="en-GB" sz="1600" i="1"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Youth Work in Wales: Principles and Purposes. </a:t>
            </a:r>
            <a:r>
              <a:rPr lang="en-GB" sz="1600" kern="100" dirty="0">
                <a:solidFill>
                  <a:schemeClr val="bg1"/>
                </a:solidFill>
                <a:effectLst/>
                <a:latin typeface="Aptos" panose="020B0004020202020204" pitchFamily="34" charset="0"/>
                <a:ea typeface="Aptos" panose="020B0004020202020204" pitchFamily="34" charset="0"/>
                <a:cs typeface="Arial" panose="020B0604020202020204" pitchFamily="34" charset="0"/>
              </a:rPr>
              <a:t>Wales: CWVYS.</a:t>
            </a:r>
            <a:endParaRPr lang="en-GB" kern="100" dirty="0">
              <a:solidFill>
                <a:schemeClr val="bg1"/>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3467055731"/>
      </p:ext>
    </p:extLst>
  </p:cSld>
  <p:clrMapOvr>
    <a:masterClrMapping/>
  </p:clrMapOvr>
  <p:transition spd="slow">
    <p:wipe/>
  </p:transition>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66687569_Modern blue presentation_AAS_v5" id="{C7B59113-CD15-4341-96CA-86E715D5BE98}" vid="{5A8FDAEB-3DF3-4B3C-A708-49813F8D6F8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B26E0C9-B2AA-42E6-97B6-E1B7D9EAF129}">
  <ds:schemaRefs>
    <ds:schemaRef ds:uri="http://schemas.microsoft.com/sharepoint/v3/contenttype/forms"/>
  </ds:schemaRefs>
</ds:datastoreItem>
</file>

<file path=customXml/itemProps2.xml><?xml version="1.0" encoding="utf-8"?>
<ds:datastoreItem xmlns:ds="http://schemas.openxmlformats.org/officeDocument/2006/customXml" ds:itemID="{F5757914-1161-4661-9696-421FD6935CD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4C103400-4A22-4E35-B588-4C4D426389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Modern blue presentation</Template>
  <TotalTime>67</TotalTime>
  <Words>1057</Words>
  <Application>Microsoft Office PowerPoint</Application>
  <PresentationFormat>Widescreen</PresentationFormat>
  <Paragraphs>61</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Aptos</vt:lpstr>
      <vt:lpstr>Arial</vt:lpstr>
      <vt:lpstr>Calibri</vt:lpstr>
      <vt:lpstr>GDS Transport</vt:lpstr>
      <vt:lpstr>Roboto</vt:lpstr>
      <vt:lpstr>Trade Gothic LT Pro</vt:lpstr>
      <vt:lpstr>Trebuchet MS</vt:lpstr>
      <vt:lpstr>Office Theme</vt:lpstr>
      <vt:lpstr>Youth In Action Today</vt:lpstr>
      <vt:lpstr>Contexts</vt:lpstr>
      <vt:lpstr>The Leaflet</vt:lpstr>
      <vt:lpstr>Leaflet In More Contexts</vt:lpstr>
      <vt:lpstr>Toxic Childhood</vt:lpstr>
      <vt:lpstr>The Point</vt:lpstr>
      <vt:lpstr>How To Improve</vt:lpstr>
      <vt:lpstr>Leaflet In More Contexts</vt:lpstr>
      <vt:lpstr>Other Services</vt:lpstr>
      <vt:lpstr>Make Our Mark</vt:lpstr>
      <vt:lpstr>What Can We Do</vt:lpstr>
      <vt:lpstr>PowerPoint Presentation</vt:lpstr>
      <vt:lpstr>PowerPoint Presentation</vt:lpstr>
      <vt:lpstr>Conclusion</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Gethin Cardy (2105599)</dc:creator>
  <cp:lastModifiedBy>Gethin Cardy (2105599)</cp:lastModifiedBy>
  <cp:revision>21</cp:revision>
  <dcterms:created xsi:type="dcterms:W3CDTF">2026-03-07T09:13:46Z</dcterms:created>
  <dcterms:modified xsi:type="dcterms:W3CDTF">2026-03-09T19:52:49Z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