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4" r:id="rId6"/>
    <p:sldId id="294" r:id="rId7"/>
    <p:sldId id="295" r:id="rId8"/>
    <p:sldId id="29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4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6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0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B1520-7EBE-4055-B098-CA74BD57C6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9A005A-6E8E-4E3D-9508-28BBC47F85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03786-4547-435C-8090-B9F2AE1D6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33B0F-5A4C-4596-A0DB-73E9B2C59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B6A6B-A4F8-450E-836D-2ACAF4809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399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8EA84-5337-4000-AAB4-AEAE1578E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02414-BCB4-4D77-88F7-976C6DD82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36821-6C3F-43FE-A484-DF26AB602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76ADF-DB7E-4B65-AB77-56B3DB8EE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C754E-7B99-4C7A-8221-F46771B71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907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9253E-C3BA-48AB-94AB-0DE2EBFA0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1C3F0-F400-4153-A3E4-EFF398184C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FD761-5B9F-44B1-8489-DA62A5D31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A2135-DB6B-4205-B82B-DD0F03823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3A7EB-BE99-484D-A968-0337FC48D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384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9B9B5-2220-43AE-BAB4-582D523D2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36BB2-E0BC-424F-B106-6EA2736038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0D9905-DEB1-4DD7-A6F2-6FB5E219C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311D6A-CAF8-46DC-AD28-D1791F16E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86501-1D6D-4A23-8EEC-A51ACC064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2469B-A32B-42D9-86A5-2D5A27E94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5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77382-47FE-44C4-9355-D43F9DB6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63FECE-83F8-4E88-A478-C5D7EB21C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D0A77E-D49D-44DA-BDC9-62DACBC220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314638-5808-4070-B742-62DF5FB139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37DFFE-89AD-4010-9A4C-B13A1280D8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A3B1B6-71FC-4B85-8900-C5B378EC4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5A3B6B-3E27-49F3-804A-729332CC2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3D9DD8-7960-4387-9817-6A60504BE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974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437EE-52EE-498B-B9B8-95D0A2565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706C41-50EA-4298-B91C-F7513E5B1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D86775-AE41-456C-AB67-DA91F820E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B19713-DD4C-495C-80DB-B41B50642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450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8FD094-37E0-4D14-B2EF-EDFE52BD9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CF7A5A-AD03-4C4E-BFF1-A25397B27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A51DD9-5DB2-41D7-8CE0-ED8AC8B4C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72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E3AE-EED4-4653-8AE6-495481359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AA383-B115-4BC7-A377-A924E756F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909DE-DC1B-46A5-904F-05D616D3CE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367B45-EE28-4F9A-9AD3-36AD8597C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1A4C0-8663-4924-841A-C3A93D8E2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9BA9A-219C-426E-9FDB-CCD895A3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072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BA5CF-011A-4D18-95EF-C7FE0F905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A80806-7CCA-4FC4-AC55-1E39F02BCF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950819-02D0-4D8C-8FE4-FDB9D584CD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E1B53-D4FF-4688-8053-A9CF3A7DE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D82CB-B66D-4ACD-8C4F-99ABC2395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7E50EA-5988-47DE-8980-E4FF380E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C716E-53D8-4E6A-93F2-5BEA05188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F24078-5753-42E8-9063-AA806A11A4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B4D4B-D1F4-40C2-9CA0-BA068A9D7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C32A19-0B90-4F07-8F91-D9404A82F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9F609-F7FD-41AA-B3D4-0381F4851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89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74B272-A856-481C-9A84-88D92A2881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937A59-9609-41CF-B75F-41209B71F8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3FD4C-FE22-40AE-AFBD-C759B1260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0EA23-01CB-4800-9563-A47AD5AD1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F9A94-EEC8-4C2B-B9FA-B153B4934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265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B1A5DB-D0A7-485E-9CE2-004E8EB42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A6188-CA8C-4922-A14D-520040F435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0EC30-D0AA-4E45-BF72-0FF2D91069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2EC36-764D-4666-B387-3BC159D495B7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4403F-2158-47F9-9708-EE4D1D86B4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1E907-1225-4875-A115-E1CD4BE796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AF8051-0089-451C-B075-1D3EA02EB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05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assets.publishing.service.gov.uk/government/uploads/system/uploads/attachment_data/file/439208/Tone_from_the_top_-_CSPL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1">
            <a:extLst>
              <a:ext uri="{FF2B5EF4-FFF2-40B4-BE49-F238E27FC236}">
                <a16:creationId xmlns:a16="http://schemas.microsoft.com/office/drawing/2014/main" id="{86295E7F-EA66-480B-B001-C8BE7CD6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0040" y="4892040"/>
            <a:ext cx="11548872" cy="1645920"/>
          </a:xfrm>
          <a:prstGeom prst="rect">
            <a:avLst/>
          </a:prstGeom>
          <a:solidFill>
            <a:srgbClr val="262626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FACA7-8B1F-4559-B37D-A1CBC51695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686" y="5091762"/>
            <a:ext cx="7484787" cy="1264588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Tone from the Top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C5259-148F-4ED1-9CB0-51A65FAB63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04810" y="5091763"/>
            <a:ext cx="3222589" cy="1264588"/>
          </a:xfrm>
        </p:spPr>
        <p:txBody>
          <a:bodyPr anchor="ctr">
            <a:normAutofit lnSpcReduction="10000"/>
          </a:bodyPr>
          <a:lstStyle/>
          <a:p>
            <a:pPr algn="l"/>
            <a:r>
              <a:rPr lang="en-GB" sz="2000" dirty="0">
                <a:solidFill>
                  <a:srgbClr val="FFC000"/>
                </a:solidFill>
              </a:rPr>
              <a:t>Leadership, ethics and accountability in policing</a:t>
            </a:r>
          </a:p>
          <a:p>
            <a:pPr algn="l"/>
            <a:r>
              <a:rPr lang="en-GB" sz="2000" dirty="0">
                <a:solidFill>
                  <a:srgbClr val="FFC000"/>
                </a:solidFill>
              </a:rPr>
              <a:t>Committee on Standards in Public Life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380CC9-53E1-48E7-A636-D4B17C329D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8" b="1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cxnSp>
        <p:nvCxnSpPr>
          <p:cNvPr id="29" name="Straight Connector 23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01493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0998B-E5DA-49AA-AC63-815A9615D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Structure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32B3F-CBF3-4415-B25A-CDFED835E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2267338"/>
            <a:ext cx="4586513" cy="3289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Chapter 1 Context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Chapter 2 Leadership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Chapter 3 Accountability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Chapter 4 Integrity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Chapter 5 Openness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FEE65B20-CF01-416C-AE4E-D8B6EAD3A8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14374"/>
          <a:stretch/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103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12825-5173-4312-8C66-553E0509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Headlines and scandal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8DBA30-C110-4C7F-9105-9D2E4BF382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06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DCD8BC-6360-47A8-BEEE-A9CCAF6824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124909" y="2516188"/>
            <a:ext cx="2647782" cy="3660775"/>
          </a:xfrm>
        </p:spPr>
      </p:pic>
    </p:spTree>
    <p:extLst>
      <p:ext uri="{BB962C8B-B14F-4D97-AF65-F5344CB8AC3E}">
        <p14:creationId xmlns:p14="http://schemas.microsoft.com/office/powerpoint/2010/main" val="2911469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BC5DD-07BF-4313-9A0C-2BA27220A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 in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8D244-4378-4E5B-92AD-A87279FF0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08388" cy="4351338"/>
          </a:xfrm>
        </p:spPr>
        <p:txBody>
          <a:bodyPr/>
          <a:lstStyle/>
          <a:p>
            <a:r>
              <a:rPr lang="en-GB" dirty="0"/>
              <a:t>Are there difference in the level of trust and confidence in the police across communities and demographic groups</a:t>
            </a:r>
          </a:p>
          <a:p>
            <a:r>
              <a:rPr lang="en-GB" dirty="0"/>
              <a:t>Social class</a:t>
            </a:r>
          </a:p>
          <a:p>
            <a:r>
              <a:rPr lang="en-GB" dirty="0"/>
              <a:t>‘Deprivation’ level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5EF1B1-B298-4565-AA88-6C94454FC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6588" y="1986643"/>
            <a:ext cx="6353175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09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7209-6F11-4CF6-BC31-7C4B59AFA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565"/>
            <a:ext cx="10515600" cy="1325563"/>
          </a:xfrm>
        </p:spPr>
        <p:txBody>
          <a:bodyPr/>
          <a:lstStyle/>
          <a:p>
            <a:r>
              <a:rPr lang="en-GB" dirty="0"/>
              <a:t>Accountability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D8BB-A31E-4AAE-A7B9-784EC8198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1263"/>
            <a:ext cx="5992752" cy="2014855"/>
          </a:xfrm>
        </p:spPr>
        <p:txBody>
          <a:bodyPr>
            <a:normAutofit/>
          </a:bodyPr>
          <a:lstStyle/>
          <a:p>
            <a:r>
              <a:rPr lang="en-GB" dirty="0"/>
              <a:t>Core values</a:t>
            </a:r>
          </a:p>
          <a:p>
            <a:r>
              <a:rPr lang="en-GB" dirty="0"/>
              <a:t>Outputs and outcomes</a:t>
            </a:r>
          </a:p>
          <a:p>
            <a:r>
              <a:rPr lang="en-GB" dirty="0"/>
              <a:t>Local accountability and scrutiny</a:t>
            </a:r>
          </a:p>
          <a:p>
            <a:r>
              <a:rPr lang="en-GB" dirty="0"/>
              <a:t>National and other relationships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805515-2031-E596-9760-EFD039BD7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0952" y="288872"/>
            <a:ext cx="4657790" cy="25924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95CD49-3058-D34E-F24C-21DC173A7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952" y="2881315"/>
            <a:ext cx="4689356" cy="38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70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6B92329-2805-2F24-0039-2E0BD14D3A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237696"/>
              </p:ext>
            </p:extLst>
          </p:nvPr>
        </p:nvGraphicFramePr>
        <p:xfrm>
          <a:off x="1588770" y="1531620"/>
          <a:ext cx="9577070" cy="37947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8535">
                  <a:extLst>
                    <a:ext uri="{9D8B030D-6E8A-4147-A177-3AD203B41FA5}">
                      <a16:colId xmlns:a16="http://schemas.microsoft.com/office/drawing/2014/main" val="818637959"/>
                    </a:ext>
                  </a:extLst>
                </a:gridCol>
                <a:gridCol w="4788535">
                  <a:extLst>
                    <a:ext uri="{9D8B030D-6E8A-4147-A177-3AD203B41FA5}">
                      <a16:colId xmlns:a16="http://schemas.microsoft.com/office/drawing/2014/main" val="1465200287"/>
                    </a:ext>
                  </a:extLst>
                </a:gridCol>
              </a:tblGrid>
              <a:tr h="983827">
                <a:tc>
                  <a:txBody>
                    <a:bodyPr/>
                    <a:lstStyle/>
                    <a:p>
                      <a:r>
                        <a:rPr lang="en-GB" sz="3600" dirty="0"/>
                        <a:t>Core Policing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28381"/>
                  </a:ext>
                </a:extLst>
              </a:tr>
              <a:tr h="702733">
                <a:tc>
                  <a:txBody>
                    <a:bodyPr/>
                    <a:lstStyle/>
                    <a:p>
                      <a:r>
                        <a:rPr lang="en-GB" sz="2400" dirty="0"/>
                        <a:t>Seven Principles of Public Life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4841862"/>
                  </a:ext>
                </a:extLst>
              </a:tr>
              <a:tr h="702733">
                <a:tc>
                  <a:txBody>
                    <a:bodyPr/>
                    <a:lstStyle/>
                    <a:p>
                      <a:r>
                        <a:rPr lang="en-GB" sz="2400" dirty="0"/>
                        <a:t>Ethical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Peelian</a:t>
                      </a:r>
                      <a:r>
                        <a:rPr lang="en-GB" sz="2400" dirty="0"/>
                        <a:t> Principles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1137045"/>
                  </a:ext>
                </a:extLst>
              </a:tr>
              <a:tr h="702733">
                <a:tc>
                  <a:txBody>
                    <a:bodyPr/>
                    <a:lstStyle/>
                    <a:p>
                      <a:r>
                        <a:rPr lang="en-GB" sz="2400" dirty="0"/>
                        <a:t>Care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Integrity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187500"/>
                  </a:ext>
                </a:extLst>
              </a:tr>
              <a:tr h="702733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34411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1940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8C6EB08-6DEE-5E03-EFF8-63AFBF27F4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407740"/>
              </p:ext>
            </p:extLst>
          </p:nvPr>
        </p:nvGraphicFramePr>
        <p:xfrm>
          <a:off x="1108710" y="1308259"/>
          <a:ext cx="10426372" cy="381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3186">
                  <a:extLst>
                    <a:ext uri="{9D8B030D-6E8A-4147-A177-3AD203B41FA5}">
                      <a16:colId xmlns:a16="http://schemas.microsoft.com/office/drawing/2014/main" val="818637959"/>
                    </a:ext>
                  </a:extLst>
                </a:gridCol>
                <a:gridCol w="5213186">
                  <a:extLst>
                    <a:ext uri="{9D8B030D-6E8A-4147-A177-3AD203B41FA5}">
                      <a16:colId xmlns:a16="http://schemas.microsoft.com/office/drawing/2014/main" val="1465200287"/>
                    </a:ext>
                  </a:extLst>
                </a:gridCol>
              </a:tblGrid>
              <a:tr h="1080611">
                <a:tc>
                  <a:txBody>
                    <a:bodyPr/>
                    <a:lstStyle/>
                    <a:p>
                      <a:r>
                        <a:rPr lang="en-GB" sz="3600" dirty="0"/>
                        <a:t>Outputs and Outcomes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28381"/>
                  </a:ext>
                </a:extLst>
              </a:tr>
              <a:tr h="991906">
                <a:tc>
                  <a:txBody>
                    <a:bodyPr/>
                    <a:lstStyle/>
                    <a:p>
                      <a:r>
                        <a:rPr lang="en-GB" sz="2400" dirty="0"/>
                        <a:t>Police and Crime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Commissioned and partnership outcomes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4841862"/>
                  </a:ext>
                </a:extLst>
              </a:tr>
              <a:tr h="580281">
                <a:tc>
                  <a:txBody>
                    <a:bodyPr/>
                    <a:lstStyle/>
                    <a:p>
                      <a:r>
                        <a:rPr lang="en-GB" sz="2400" dirty="0"/>
                        <a:t>Public confidence and trust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Confidence in complaints handling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1137045"/>
                  </a:ext>
                </a:extLst>
              </a:tr>
              <a:tr h="580281">
                <a:tc>
                  <a:txBody>
                    <a:bodyPr/>
                    <a:lstStyle/>
                    <a:p>
                      <a:r>
                        <a:rPr lang="en-GB" sz="2400" dirty="0"/>
                        <a:t>Annual report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Rule of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187500"/>
                  </a:ext>
                </a:extLst>
              </a:tr>
              <a:tr h="580281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34411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3581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01241-39A9-D866-D960-FB40FCDF7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02A1B-5B94-BC8D-30DD-6642C85E6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65" y="1204119"/>
            <a:ext cx="4675335" cy="3806825"/>
          </a:xfrm>
        </p:spPr>
        <p:txBody>
          <a:bodyPr>
            <a:normAutofit/>
          </a:bodyPr>
          <a:lstStyle/>
          <a:p>
            <a:pPr algn="r"/>
            <a:r>
              <a:rPr lang="en-GB" sz="6000" dirty="0"/>
              <a:t>Accountability Model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6B6E23A-CBF1-C663-5294-7175D5781E0E}"/>
              </a:ext>
            </a:extLst>
          </p:cNvPr>
          <p:cNvSpPr/>
          <p:nvPr/>
        </p:nvSpPr>
        <p:spPr>
          <a:xfrm>
            <a:off x="5932928" y="501254"/>
            <a:ext cx="4948432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Local Accountability and Scrutiny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6911B8-5C3A-FCD6-838F-93F04240C974}"/>
              </a:ext>
            </a:extLst>
          </p:cNvPr>
          <p:cNvSpPr/>
          <p:nvPr/>
        </p:nvSpPr>
        <p:spPr>
          <a:xfrm>
            <a:off x="5458769" y="1781969"/>
            <a:ext cx="2789487" cy="10501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The public, electorate and victims of crime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F0AC6E-5EE6-779B-00D9-C9F0DE0E562E}"/>
              </a:ext>
            </a:extLst>
          </p:cNvPr>
          <p:cNvSpPr/>
          <p:nvPr/>
        </p:nvSpPr>
        <p:spPr>
          <a:xfrm>
            <a:off x="8934348" y="1781969"/>
            <a:ext cx="2789487" cy="10501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Police and Crime Panel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3D3DAE-A43A-88BB-49E3-2FC2F63032D5}"/>
              </a:ext>
            </a:extLst>
          </p:cNvPr>
          <p:cNvSpPr/>
          <p:nvPr/>
        </p:nvSpPr>
        <p:spPr>
          <a:xfrm>
            <a:off x="7555702" y="3107531"/>
            <a:ext cx="202291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Police and Crime Commissioner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A352B4-61CA-83A2-C12B-B11F3BA917D6}"/>
              </a:ext>
            </a:extLst>
          </p:cNvPr>
          <p:cNvSpPr/>
          <p:nvPr/>
        </p:nvSpPr>
        <p:spPr>
          <a:xfrm>
            <a:off x="7555701" y="4302402"/>
            <a:ext cx="202291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Chief Constable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E56830-C446-B11E-0CB6-FFE93BACEF7E}"/>
              </a:ext>
            </a:extLst>
          </p:cNvPr>
          <p:cNvSpPr/>
          <p:nvPr/>
        </p:nvSpPr>
        <p:spPr>
          <a:xfrm>
            <a:off x="7555701" y="5442346"/>
            <a:ext cx="202291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Police Force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C12084E-6501-8937-27A3-2B703F5935CE}"/>
              </a:ext>
            </a:extLst>
          </p:cNvPr>
          <p:cNvCxnSpPr>
            <a:cxnSpLocks/>
          </p:cNvCxnSpPr>
          <p:nvPr/>
        </p:nvCxnSpPr>
        <p:spPr>
          <a:xfrm flipV="1">
            <a:off x="10111921" y="3542307"/>
            <a:ext cx="0" cy="243459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C53ABE2-FFD9-D0AB-4C82-35773F959ADF}"/>
              </a:ext>
            </a:extLst>
          </p:cNvPr>
          <p:cNvCxnSpPr>
            <a:cxnSpLocks/>
          </p:cNvCxnSpPr>
          <p:nvPr/>
        </p:nvCxnSpPr>
        <p:spPr>
          <a:xfrm flipV="1">
            <a:off x="8567162" y="2432051"/>
            <a:ext cx="0" cy="65111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559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C3060-44E9-4BA9-8660-DF10ED2A0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1558925"/>
            <a:ext cx="3276600" cy="3578225"/>
          </a:xfrm>
        </p:spPr>
        <p:txBody>
          <a:bodyPr>
            <a:normAutofit/>
          </a:bodyPr>
          <a:lstStyle/>
          <a:p>
            <a:r>
              <a:rPr lang="en-GB" sz="6000" dirty="0"/>
              <a:t>What is a PCC?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66C227-7CBD-42FA-A09C-5AF53361A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8434" y="1042987"/>
            <a:ext cx="8039100" cy="47720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68512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0BA64-DE50-4AA2-89C8-FF091A83F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What is a Police and Crime Panel?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B4ACB-00FC-4DBC-92FC-9497A920D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FEEBF0-7F05-43F7-89DC-A89A9D5EA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7852" y="1613634"/>
            <a:ext cx="8456295" cy="47753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62481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3160F-2DA0-41A4-913A-5FD6C7025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Accountability in London?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B1469-7E1F-4E18-8025-77BDF1862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D400FF-211F-44A8-B4BE-10940C2F1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0270" y="1509126"/>
            <a:ext cx="8195310" cy="51021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8352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F0BB9-4561-4649-8334-EED71DA4D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890" y="365125"/>
            <a:ext cx="2974910" cy="1594304"/>
          </a:xfrm>
        </p:spPr>
        <p:txBody>
          <a:bodyPr/>
          <a:lstStyle/>
          <a:p>
            <a:r>
              <a:rPr lang="en-GB" dirty="0"/>
              <a:t>National to local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DE684-0AC2-4DB1-9683-E63BB404E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8890" y="2220685"/>
            <a:ext cx="2974910" cy="3956277"/>
          </a:xfrm>
        </p:spPr>
        <p:txBody>
          <a:bodyPr/>
          <a:lstStyle/>
          <a:p>
            <a:r>
              <a:rPr lang="en-GB" dirty="0"/>
              <a:t>Watch Committees</a:t>
            </a:r>
          </a:p>
          <a:p>
            <a:r>
              <a:rPr lang="en-GB" dirty="0"/>
              <a:t>Police Committees</a:t>
            </a:r>
          </a:p>
          <a:p>
            <a:r>
              <a:rPr lang="en-GB" dirty="0"/>
              <a:t>Police Authorities</a:t>
            </a:r>
          </a:p>
          <a:p>
            <a:r>
              <a:rPr lang="en-GB" dirty="0"/>
              <a:t>PCCs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46FD14-F61D-448C-A0DE-CFEF7512F0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64" y="83977"/>
            <a:ext cx="74388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00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32115D0-EEF6-427D-B4C7-89AD18698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71" y="212884"/>
            <a:ext cx="9316790" cy="64322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9DA343-9BE9-4E3D-AFE8-8D5B32601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38" y="2766218"/>
            <a:ext cx="4586934" cy="1325563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Police Force leadership structure</a:t>
            </a:r>
          </a:p>
        </p:txBody>
      </p:sp>
    </p:spTree>
    <p:extLst>
      <p:ext uri="{BB962C8B-B14F-4D97-AF65-F5344CB8AC3E}">
        <p14:creationId xmlns:p14="http://schemas.microsoft.com/office/powerpoint/2010/main" val="4118691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2CE0DE-54B9-4DCE-AB7B-EA8EF165A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38" y="481968"/>
            <a:ext cx="9193862" cy="63760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E3E6D3-CBD3-4706-8632-65CDD2618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9273" y="2460255"/>
            <a:ext cx="4704425" cy="1325563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PCC leadership structure</a:t>
            </a:r>
          </a:p>
        </p:txBody>
      </p:sp>
    </p:spTree>
    <p:extLst>
      <p:ext uri="{BB962C8B-B14F-4D97-AF65-F5344CB8AC3E}">
        <p14:creationId xmlns:p14="http://schemas.microsoft.com/office/powerpoint/2010/main" val="789109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C9B45-AEE6-4669-911E-73CC7B62A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8909"/>
            <a:ext cx="2933700" cy="9715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Thoughts?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AA67F0-508F-4C5C-A184-18A55B6BB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4090" y="245341"/>
            <a:ext cx="9243240" cy="636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87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EB6429-A69C-420F-A17B-3490500FE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002" y="9525"/>
            <a:ext cx="8010525" cy="6838950"/>
          </a:xfrm>
          <a:prstGeom prst="rect">
            <a:avLst/>
          </a:prstGeom>
        </p:spPr>
      </p:pic>
      <p:sp>
        <p:nvSpPr>
          <p:cNvPr id="4" name="Arrow: Left 3">
            <a:extLst>
              <a:ext uri="{FF2B5EF4-FFF2-40B4-BE49-F238E27FC236}">
                <a16:creationId xmlns:a16="http://schemas.microsoft.com/office/drawing/2014/main" id="{53B289F1-036C-4DF4-9391-F1A9361F5B57}"/>
              </a:ext>
            </a:extLst>
          </p:cNvPr>
          <p:cNvSpPr/>
          <p:nvPr/>
        </p:nvSpPr>
        <p:spPr>
          <a:xfrm rot="892175">
            <a:off x="7464344" y="1182202"/>
            <a:ext cx="1723810" cy="4474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D11BA6AA-8A79-406D-BB49-0DABE2A62690}"/>
              </a:ext>
            </a:extLst>
          </p:cNvPr>
          <p:cNvSpPr/>
          <p:nvPr/>
        </p:nvSpPr>
        <p:spPr>
          <a:xfrm rot="1240289">
            <a:off x="7782901" y="2309292"/>
            <a:ext cx="1723810" cy="4474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398459F1-13D8-4231-B504-EDEDC5CEBC28}"/>
              </a:ext>
            </a:extLst>
          </p:cNvPr>
          <p:cNvSpPr/>
          <p:nvPr/>
        </p:nvSpPr>
        <p:spPr>
          <a:xfrm>
            <a:off x="8326249" y="4897737"/>
            <a:ext cx="1723810" cy="4474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89C076-0A0B-44DC-BCBB-AC2FD81BA455}"/>
              </a:ext>
            </a:extLst>
          </p:cNvPr>
          <p:cNvSpPr txBox="1"/>
          <p:nvPr/>
        </p:nvSpPr>
        <p:spPr>
          <a:xfrm>
            <a:off x="9375981" y="1405920"/>
            <a:ext cx="26940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Accountability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Scrutiny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PCC role</a:t>
            </a:r>
          </a:p>
        </p:txBody>
      </p:sp>
    </p:spTree>
    <p:extLst>
      <p:ext uri="{BB962C8B-B14F-4D97-AF65-F5344CB8AC3E}">
        <p14:creationId xmlns:p14="http://schemas.microsoft.com/office/powerpoint/2010/main" val="65803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FEEF3-B4AC-47ED-AEF8-C57CFC3C9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48921-CE18-4E1C-99EE-CAA930E39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77D30F-4EE9-49C8-9B1E-D7EB4072C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62" y="42862"/>
            <a:ext cx="7762875" cy="677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358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878BF-8A83-481C-903E-D39A823D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7556" y="365125"/>
            <a:ext cx="3266243" cy="1325563"/>
          </a:xfrm>
        </p:spPr>
        <p:txBody>
          <a:bodyPr/>
          <a:lstStyle/>
          <a:p>
            <a:r>
              <a:rPr lang="en-GB" dirty="0"/>
              <a:t>PCC elections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D3DC9-2B34-4A30-A2DF-CFA6B3D9E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5010" y="1825625"/>
            <a:ext cx="3008790" cy="4351338"/>
          </a:xfrm>
        </p:spPr>
        <p:txBody>
          <a:bodyPr/>
          <a:lstStyle/>
          <a:p>
            <a:r>
              <a:rPr lang="en-GB" dirty="0"/>
              <a:t>2012 - 15%</a:t>
            </a:r>
          </a:p>
          <a:p>
            <a:endParaRPr lang="en-GB" dirty="0"/>
          </a:p>
          <a:p>
            <a:r>
              <a:rPr lang="en-GB" dirty="0"/>
              <a:t>Electoral Commission – lowest ever participation</a:t>
            </a:r>
          </a:p>
          <a:p>
            <a:endParaRPr lang="en-GB" dirty="0"/>
          </a:p>
          <a:p>
            <a:r>
              <a:rPr lang="en-GB" dirty="0"/>
              <a:t>Local government turnout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6BDF78-A572-40B0-AF84-F1E40CA60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54" y="19050"/>
            <a:ext cx="7972425" cy="681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2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566DA-8552-43CD-BBC4-23430DA13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C38FF-BFBD-4449-9512-71A59B0B6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BED3EC-CEB5-431A-894F-12A8ABD1E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711" y="681037"/>
            <a:ext cx="8430577" cy="55483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3898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20B9DC-6FAB-4A5B-B91F-80ABD9C40A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507" y="1825625"/>
            <a:ext cx="8666104" cy="45523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F30C64-5781-48BF-A439-24B80E517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Visibility, answerability and legitimacy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85E2A-795F-4446-9E69-EE800B9F2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89" y="2628900"/>
            <a:ext cx="3036071" cy="3749040"/>
          </a:xfrm>
        </p:spPr>
        <p:txBody>
          <a:bodyPr>
            <a:normAutofit/>
          </a:bodyPr>
          <a:lstStyle/>
          <a:p>
            <a:r>
              <a:rPr lang="en-GB" sz="3600" dirty="0"/>
              <a:t>What about people who already have a democratic mandate?</a:t>
            </a:r>
          </a:p>
        </p:txBody>
      </p:sp>
    </p:spTree>
    <p:extLst>
      <p:ext uri="{BB962C8B-B14F-4D97-AF65-F5344CB8AC3E}">
        <p14:creationId xmlns:p14="http://schemas.microsoft.com/office/powerpoint/2010/main" val="14263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33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48B121-BDC9-4BDE-9360-B247B2CCD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6536" y="643467"/>
            <a:ext cx="873892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6065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B3747-6569-482C-BC5A-7A809B216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Chief Constables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55A65-1FC5-4274-A9D0-3494EBA47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42071" y="507913"/>
            <a:ext cx="2567940" cy="1686647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/>
              <a:t>Direction and control of the police force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64AB06-8611-4394-9FA5-5972B5337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816" y="1898030"/>
            <a:ext cx="9820368" cy="44520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08673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E07B69-7103-4FCD-8B94-FD5F8B7BC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227" y="457200"/>
            <a:ext cx="752354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3839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BD7CC6-2F7F-4587-8E92-D041AB2CE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E7ED1F4-19EF-4BC2-A6EA-DF1525142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EE7C14F-442F-4416-A4A9-6DA10263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7AC4CCD-70AA-4916-97EA-D9C12FED1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5694289-EA59-4679-9DB4-0646321A8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2EDAD0A-6995-496D-9789-A34C66F5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CBBB211-248C-4F94-900A-80CD8D52F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8DCC953-87D5-419D-A529-94A94625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F67D0B7-A0F4-47EB-8DF7-2630C056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A3919D60-F174-4FEB-9E9D-5AF6BD659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8EF7474-F1F7-47A7-AF33-E38A86EBF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B14C3B3-01E7-4DD2-80BC-D6605BDB3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9E2ED25-9BE8-462A-BE54-D3E506DBA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3E48329-07A0-4DBB-9D0C-0614AE372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ED609B4-86D5-44D5-8511-42AE9B129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912E1BF-76C2-49D5-A5AC-1CE20255C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4E6722B-B0C0-4A43-91F6-6E2D6E2D7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8EAB6DA-9741-4668-8E47-957CD515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36EC6AA-9E44-4DD2-B718-EE0411141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38DE653-B3C7-49E5-A3B0-6C00B2608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90AE89EB-4F51-4181-9475-7E1048FB3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78285A0-9022-40FD-B520-91444BA16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E2EED1A-F137-41BB-A555-7CDFF9C33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E1EC980-DEDC-41BF-995C-1D471C90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A2F9486-DC13-4EDD-82CE-7FFC6F484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646A2475-19E5-46B8-B7FE-C2CF42971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B1F3F2-987B-40DD-8FDF-6A41A27B4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640" y="4038037"/>
            <a:ext cx="5107366" cy="208742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Police and Crime Panels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D537A6-0C75-348A-7F0A-F4BC12F1332F}"/>
              </a:ext>
            </a:extLst>
          </p:cNvPr>
          <p:cNvSpPr txBox="1"/>
          <p:nvPr/>
        </p:nvSpPr>
        <p:spPr>
          <a:xfrm>
            <a:off x="6454996" y="4655166"/>
            <a:ext cx="5017030" cy="645607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Scrutiny and Support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469FB1-F925-4B86-8D68-4DE9D62ECA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359" y="1057666"/>
            <a:ext cx="10843065" cy="2385474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91CD8CAA-4614-4393-ADD7-7FDFD8AB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9F5BF84-4D12-40EB-B3CA-72B55341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ACF91815-2B4A-44C8-BAC2-6732AD11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23960DB-F7E9-40C5-BDC7-9700C71B1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95623C8-E3C3-425E-B186-ADFF5B670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356650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D3E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C85108-04AD-47E8-AAB0-4F349E96D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613" y="643467"/>
            <a:ext cx="6022774" cy="5571066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2829569-7F90-C66D-C82B-7195AFEF35A3}"/>
              </a:ext>
            </a:extLst>
          </p:cNvPr>
          <p:cNvCxnSpPr>
            <a:cxnSpLocks/>
          </p:cNvCxnSpPr>
          <p:nvPr/>
        </p:nvCxnSpPr>
        <p:spPr>
          <a:xfrm>
            <a:off x="8309610" y="857250"/>
            <a:ext cx="69723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B62A2A3-57DF-0369-3E8D-560A0A7DBD95}"/>
              </a:ext>
            </a:extLst>
          </p:cNvPr>
          <p:cNvCxnSpPr>
            <a:cxnSpLocks/>
          </p:cNvCxnSpPr>
          <p:nvPr/>
        </p:nvCxnSpPr>
        <p:spPr>
          <a:xfrm>
            <a:off x="6221730" y="1032510"/>
            <a:ext cx="216789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A556705-7BB2-AAED-F747-87DD559AECA4}"/>
              </a:ext>
            </a:extLst>
          </p:cNvPr>
          <p:cNvCxnSpPr>
            <a:cxnSpLocks/>
          </p:cNvCxnSpPr>
          <p:nvPr/>
        </p:nvCxnSpPr>
        <p:spPr>
          <a:xfrm>
            <a:off x="3467100" y="1169670"/>
            <a:ext cx="10591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FA9A803-295E-9FA9-2BA8-B694722497FB}"/>
              </a:ext>
            </a:extLst>
          </p:cNvPr>
          <p:cNvCxnSpPr>
            <a:cxnSpLocks/>
          </p:cNvCxnSpPr>
          <p:nvPr/>
        </p:nvCxnSpPr>
        <p:spPr>
          <a:xfrm>
            <a:off x="5307330" y="1661160"/>
            <a:ext cx="69723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3931260-9CAE-532D-D9E3-05955908C933}"/>
              </a:ext>
            </a:extLst>
          </p:cNvPr>
          <p:cNvCxnSpPr>
            <a:cxnSpLocks/>
          </p:cNvCxnSpPr>
          <p:nvPr/>
        </p:nvCxnSpPr>
        <p:spPr>
          <a:xfrm>
            <a:off x="8462010" y="1009650"/>
            <a:ext cx="69723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0BDC05-2E3C-D0B9-7DE0-41E31582AB4D}"/>
              </a:ext>
            </a:extLst>
          </p:cNvPr>
          <p:cNvCxnSpPr>
            <a:cxnSpLocks/>
          </p:cNvCxnSpPr>
          <p:nvPr/>
        </p:nvCxnSpPr>
        <p:spPr>
          <a:xfrm>
            <a:off x="3489960" y="3162300"/>
            <a:ext cx="49720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3DA6805-7065-1094-43BB-714FAC92CC37}"/>
              </a:ext>
            </a:extLst>
          </p:cNvPr>
          <p:cNvCxnSpPr>
            <a:cxnSpLocks/>
          </p:cNvCxnSpPr>
          <p:nvPr/>
        </p:nvCxnSpPr>
        <p:spPr>
          <a:xfrm>
            <a:off x="5524500" y="4842510"/>
            <a:ext cx="69723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5437A52-4B06-438A-EDF8-1C5564204414}"/>
              </a:ext>
            </a:extLst>
          </p:cNvPr>
          <p:cNvCxnSpPr>
            <a:cxnSpLocks/>
          </p:cNvCxnSpPr>
          <p:nvPr/>
        </p:nvCxnSpPr>
        <p:spPr>
          <a:xfrm>
            <a:off x="6957060" y="5459730"/>
            <a:ext cx="69723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F04608-DD31-5CBF-A0FD-F38EE095C33E}"/>
              </a:ext>
            </a:extLst>
          </p:cNvPr>
          <p:cNvCxnSpPr>
            <a:cxnSpLocks/>
          </p:cNvCxnSpPr>
          <p:nvPr/>
        </p:nvCxnSpPr>
        <p:spPr>
          <a:xfrm>
            <a:off x="6957060" y="6054090"/>
            <a:ext cx="20497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70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BD7CC6-2F7F-4587-8E92-D041AB2CE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E7ED1F4-19EF-4BC2-A6EA-DF1525142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EE7C14F-442F-4416-A4A9-6DA10263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7AC4CCD-70AA-4916-97EA-D9C12FED1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5694289-EA59-4679-9DB4-0646321A8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2EDAD0A-6995-496D-9789-A34C66F5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CBBB211-248C-4F94-900A-80CD8D52F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8DCC953-87D5-419D-A529-94A94625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F67D0B7-A0F4-47EB-8DF7-2630C056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A3919D60-F174-4FEB-9E9D-5AF6BD659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8EF7474-F1F7-47A7-AF33-E38A86EBF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B14C3B3-01E7-4DD2-80BC-D6605BDB3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9E2ED25-9BE8-462A-BE54-D3E506DBA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3E48329-07A0-4DBB-9D0C-0614AE372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ED609B4-86D5-44D5-8511-42AE9B129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912E1BF-76C2-49D5-A5AC-1CE20255C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4E6722B-B0C0-4A43-91F6-6E2D6E2D7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8EAB6DA-9741-4668-8E47-957CD515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36EC6AA-9E44-4DD2-B718-EE0411141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38DE653-B3C7-49E5-A3B0-6C00B2608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90AE89EB-4F51-4181-9475-7E1048FB3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78285A0-9022-40FD-B520-91444BA16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E2EED1A-F137-41BB-A555-7CDFF9C33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E1EC980-DEDC-41BF-995C-1D471C90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A2F9486-DC13-4EDD-82CE-7FFC6F484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646A2475-19E5-46B8-B7FE-C2CF42971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316718-A63F-4572-B4E7-691E413EF27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9640" y="4038037"/>
            <a:ext cx="5107366" cy="208742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PCP Power?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C7E52B-FE43-44C0-B370-0E5086D07B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637" y="1406961"/>
            <a:ext cx="10843065" cy="2304151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91CD8CAA-4614-4393-ADD7-7FDFD8AB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9F5BF84-4D12-40EB-B3CA-72B55341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ACF91815-2B4A-44C8-BAC2-6732AD11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23960DB-F7E9-40C5-BDC7-9700C71B1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95623C8-E3C3-425E-B186-ADFF5B670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67853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B4039BD-7DA4-49F7-AF79-CF07125686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35" y="317624"/>
            <a:ext cx="9262027" cy="62227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A6DD6-FC21-4292-8B80-B655BFC6E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3541" y="902902"/>
            <a:ext cx="5592209" cy="9797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/>
              <a:t>Declarations and honesty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AEADF43-58B0-B75B-F075-CFA6FE250258}"/>
              </a:ext>
            </a:extLst>
          </p:cNvPr>
          <p:cNvCxnSpPr>
            <a:cxnSpLocks/>
          </p:cNvCxnSpPr>
          <p:nvPr/>
        </p:nvCxnSpPr>
        <p:spPr>
          <a:xfrm>
            <a:off x="1151491" y="6225540"/>
            <a:ext cx="7592459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034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42E12-05A9-4E56-A577-3A46B2BC1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Loyalty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45AEA-8E93-444D-B055-A490B1437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1242" y="409526"/>
            <a:ext cx="3585210" cy="1416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Being a PCC and Councillor?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341142-FBE5-4F58-936B-407190ACC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9796" y="2065655"/>
            <a:ext cx="9612408" cy="41968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69553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742BA-4464-4E0D-9AC2-BE798B526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4C121-0929-4AFF-95AE-F7B0F5840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19F485-74E8-491A-9A5D-A5C5B5A58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4070" y="1690688"/>
            <a:ext cx="8820150" cy="492162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69402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D2E0E-244D-4304-8440-BE0A50FF0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23658"/>
          </a:xfrm>
        </p:spPr>
        <p:txBody>
          <a:bodyPr>
            <a:normAutofit/>
          </a:bodyPr>
          <a:lstStyle/>
          <a:p>
            <a:r>
              <a:rPr lang="en-GB" sz="6000" dirty="0"/>
              <a:t>PCC Contact 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76B85-E94E-4562-A74D-E0EE64657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A9007C-CB49-4F48-B6D0-6BE1B5F76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227" y="1388783"/>
            <a:ext cx="8371523" cy="51040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76747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B02DD-ADEF-4953-B30C-441193E0D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Public Interest in policing 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D160B-D2F2-4B53-880A-508AB53FB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6049"/>
            <a:ext cx="3049905" cy="34909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60% not interested in finding out about policing in their local area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10C859-2403-41BC-A90F-0641353FE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845" y="1768475"/>
            <a:ext cx="7867650" cy="4724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20553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C8339-1161-46CC-877E-98FBD60E3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B21049-B348-4978-9339-1E8A5C6AD1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7325" y="0"/>
            <a:ext cx="7037350" cy="6858000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0B1E88C-7414-7D46-0D8F-CDEE8AD66CA4}"/>
              </a:ext>
            </a:extLst>
          </p:cNvPr>
          <p:cNvCxnSpPr>
            <a:cxnSpLocks/>
          </p:cNvCxnSpPr>
          <p:nvPr/>
        </p:nvCxnSpPr>
        <p:spPr>
          <a:xfrm>
            <a:off x="3924300" y="499110"/>
            <a:ext cx="54483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4098DD-202C-548F-53BD-BD35DEC45E6D}"/>
              </a:ext>
            </a:extLst>
          </p:cNvPr>
          <p:cNvCxnSpPr>
            <a:cxnSpLocks/>
          </p:cNvCxnSpPr>
          <p:nvPr/>
        </p:nvCxnSpPr>
        <p:spPr>
          <a:xfrm>
            <a:off x="3215640" y="2282190"/>
            <a:ext cx="639903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2BC5FBD-1BB5-A146-2462-E6C524400614}"/>
              </a:ext>
            </a:extLst>
          </p:cNvPr>
          <p:cNvCxnSpPr>
            <a:cxnSpLocks/>
          </p:cNvCxnSpPr>
          <p:nvPr/>
        </p:nvCxnSpPr>
        <p:spPr>
          <a:xfrm>
            <a:off x="3215640" y="1962150"/>
            <a:ext cx="39281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1CF460-B25D-7234-2220-0ECEB7F9C717}"/>
              </a:ext>
            </a:extLst>
          </p:cNvPr>
          <p:cNvCxnSpPr>
            <a:cxnSpLocks/>
          </p:cNvCxnSpPr>
          <p:nvPr/>
        </p:nvCxnSpPr>
        <p:spPr>
          <a:xfrm>
            <a:off x="4084320" y="2990850"/>
            <a:ext cx="388239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6141B24-AFBE-E35A-A45E-EE91A8987F6C}"/>
              </a:ext>
            </a:extLst>
          </p:cNvPr>
          <p:cNvCxnSpPr>
            <a:cxnSpLocks/>
          </p:cNvCxnSpPr>
          <p:nvPr/>
        </p:nvCxnSpPr>
        <p:spPr>
          <a:xfrm>
            <a:off x="3215640" y="3322320"/>
            <a:ext cx="49720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DC2D375-6A61-A702-101E-661D39D3FC84}"/>
              </a:ext>
            </a:extLst>
          </p:cNvPr>
          <p:cNvCxnSpPr>
            <a:cxnSpLocks/>
          </p:cNvCxnSpPr>
          <p:nvPr/>
        </p:nvCxnSpPr>
        <p:spPr>
          <a:xfrm>
            <a:off x="3078480" y="3859530"/>
            <a:ext cx="49720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F4029E1-35E8-80BA-42C8-9F6E45949B81}"/>
              </a:ext>
            </a:extLst>
          </p:cNvPr>
          <p:cNvCxnSpPr>
            <a:cxnSpLocks/>
          </p:cNvCxnSpPr>
          <p:nvPr/>
        </p:nvCxnSpPr>
        <p:spPr>
          <a:xfrm>
            <a:off x="2994660" y="5414010"/>
            <a:ext cx="5943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4D5D9A6-0544-C4E5-39E1-CDCFE01F0A65}"/>
              </a:ext>
            </a:extLst>
          </p:cNvPr>
          <p:cNvCxnSpPr>
            <a:cxnSpLocks/>
          </p:cNvCxnSpPr>
          <p:nvPr/>
        </p:nvCxnSpPr>
        <p:spPr>
          <a:xfrm>
            <a:off x="4400550" y="5779770"/>
            <a:ext cx="49720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4B476CC-92C6-6C57-66F3-92AA4E66EAC9}"/>
              </a:ext>
            </a:extLst>
          </p:cNvPr>
          <p:cNvCxnSpPr>
            <a:cxnSpLocks/>
          </p:cNvCxnSpPr>
          <p:nvPr/>
        </p:nvCxnSpPr>
        <p:spPr>
          <a:xfrm>
            <a:off x="2994660" y="5985510"/>
            <a:ext cx="414909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5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40801B-A103-4629-A14F-57B605ED3E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65554"/>
            <a:ext cx="11277600" cy="332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4710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B7681-9543-4A9B-ACF6-0AD0F2DF6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" y="365125"/>
            <a:ext cx="4037786" cy="1854292"/>
          </a:xfrm>
        </p:spPr>
        <p:txBody>
          <a:bodyPr>
            <a:noAutofit/>
          </a:bodyPr>
          <a:lstStyle/>
          <a:p>
            <a:r>
              <a:rPr lang="en-GB" sz="6000" dirty="0"/>
              <a:t>Chief Constables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35580-1BB2-4402-B485-135AB8ABE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909" y="2620962"/>
            <a:ext cx="3929617" cy="38719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/>
              <a:t>Is appointment a fair process</a:t>
            </a:r>
          </a:p>
          <a:p>
            <a:pPr marL="0" indent="0">
              <a:buNone/>
            </a:pPr>
            <a:r>
              <a:rPr lang="en-GB" sz="3600" dirty="0"/>
              <a:t>Incestuous?</a:t>
            </a:r>
          </a:p>
          <a:p>
            <a:pPr marL="0" indent="0">
              <a:buNone/>
            </a:pPr>
            <a:r>
              <a:rPr lang="en-GB" sz="3600" dirty="0"/>
              <a:t>Internal opportunities?</a:t>
            </a:r>
          </a:p>
          <a:p>
            <a:pPr marL="0" indent="0">
              <a:buNone/>
            </a:pPr>
            <a:r>
              <a:rPr lang="en-GB" sz="3600" dirty="0"/>
              <a:t>Personal relationships?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539246-6482-4BE0-BABA-C492D9992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466" y="0"/>
            <a:ext cx="8048625" cy="684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95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D3753-230B-4DB0-9C68-1EBE27DA1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1A494-4055-4201-9CCE-1B2A3CB38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11144F-EF07-47E7-AB1D-D62F1B3FA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040" y="2281473"/>
            <a:ext cx="9931919" cy="190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8338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ED03AB-2346-47FD-997C-CF1DC11650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668" r="-2" b="30117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439939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83F8E-40AE-6426-B6B0-7ECEE5E07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A0F5D-6DF8-54ED-694C-D9ADE3C63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266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281</Words>
  <Application>Microsoft Office PowerPoint</Application>
  <PresentationFormat>Widescreen</PresentationFormat>
  <Paragraphs>83</Paragraphs>
  <Slides>37</Slides>
  <Notes>0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Calibri Light</vt:lpstr>
      <vt:lpstr>Office Theme</vt:lpstr>
      <vt:lpstr>Tone from the Top</vt:lpstr>
      <vt:lpstr>Structure</vt:lpstr>
      <vt:lpstr>Headlines and scandal</vt:lpstr>
      <vt:lpstr>Trust in the police</vt:lpstr>
      <vt:lpstr>Accountability Model</vt:lpstr>
      <vt:lpstr>PowerPoint Presentation</vt:lpstr>
      <vt:lpstr>PowerPoint Presentation</vt:lpstr>
      <vt:lpstr>Accountability Model</vt:lpstr>
      <vt:lpstr>What is a PCC?</vt:lpstr>
      <vt:lpstr>What is a Police and Crime Panel?</vt:lpstr>
      <vt:lpstr>Accountability in London?</vt:lpstr>
      <vt:lpstr>National to local</vt:lpstr>
      <vt:lpstr>Police Force leadership structure</vt:lpstr>
      <vt:lpstr>PCC leadership structure</vt:lpstr>
      <vt:lpstr>PowerPoint Presentation</vt:lpstr>
      <vt:lpstr>PowerPoint Presentation</vt:lpstr>
      <vt:lpstr>PowerPoint Presentation</vt:lpstr>
      <vt:lpstr>PCC elections</vt:lpstr>
      <vt:lpstr>PowerPoint Presentation</vt:lpstr>
      <vt:lpstr>Visibility, answerability and legitimacy</vt:lpstr>
      <vt:lpstr>PowerPoint Presentation</vt:lpstr>
      <vt:lpstr>Chief Constables</vt:lpstr>
      <vt:lpstr>PowerPoint Presentation</vt:lpstr>
      <vt:lpstr>Police and Crime Panels</vt:lpstr>
      <vt:lpstr>PowerPoint Presentation</vt:lpstr>
      <vt:lpstr>PCP Power?</vt:lpstr>
      <vt:lpstr>PowerPoint Presentation</vt:lpstr>
      <vt:lpstr>Loyalty</vt:lpstr>
      <vt:lpstr>Transparency</vt:lpstr>
      <vt:lpstr>PCC Contact %</vt:lpstr>
      <vt:lpstr>Public Interest in policing %</vt:lpstr>
      <vt:lpstr>PowerPoint Presentation</vt:lpstr>
      <vt:lpstr>PowerPoint Presentation</vt:lpstr>
      <vt:lpstr>Chief Constables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Tone from the Top</dc:title>
  <dc:creator>Mike Durke</dc:creator>
  <cp:lastModifiedBy>Mike Durke</cp:lastModifiedBy>
  <cp:revision>7</cp:revision>
  <dcterms:created xsi:type="dcterms:W3CDTF">2020-12-01T19:13:18Z</dcterms:created>
  <dcterms:modified xsi:type="dcterms:W3CDTF">2024-10-23T12:59:09Z</dcterms:modified>
</cp:coreProperties>
</file>