
<file path=[Content_Types].xml><?xml version="1.0" encoding="utf-8"?>
<Types xmlns="http://schemas.openxmlformats.org/package/2006/content-types">
  <Default Extension="0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1" r:id="rId9"/>
    <p:sldId id="266" r:id="rId10"/>
    <p:sldId id="267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0C2004-AB5C-40B0-8515-9242BE29CA8F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34CAF-5355-431A-B3E7-97A3565A473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73204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734CAF-5355-431A-B3E7-97A3565A4738}" type="slidenum">
              <a:rPr lang="ro-RO" smtClean="0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41931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734CAF-5355-431A-B3E7-97A3565A4738}" type="slidenum">
              <a:rPr lang="ro-RO" smtClean="0"/>
              <a:t>5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81831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1BABB7E-090C-A19E-C005-E39F85FD42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72ECB2CD-01DD-36A4-A012-8C65D436C3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1D06EFA-8968-E044-AEB0-171BA777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25571269-8C02-2213-19AA-013A46D58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2429F31-DC27-5983-D3C0-55CAA48DA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9971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744A60B-9199-8C10-2173-D2F7F1591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4AC6DD9-D9BA-58BD-28DC-40A1F47E4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173FCA84-3E08-809E-5817-6E75AF6A5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E3A2E0E1-AF76-2485-CDED-E46379811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13C1E33-25E6-CD5D-9ED2-DA768D123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74090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4AFFBD1-4FA6-83D3-77D4-768916190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F811173A-3885-CC03-4AFC-648E99A50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BC7D5D3-C91A-7176-D814-D9E0783E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C400758F-1574-3F67-AF93-7625B6E7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08C4AF38-0DC7-E3A2-B293-4105B4BEB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41920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1B8F8D-7B11-8018-5E89-639F71F4A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DBEB99A-E84B-CF14-5718-C03570E382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15576120-75BC-BFAC-4CC9-38DCB41A5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772240A7-1365-E728-688E-D5AB19AD5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3B50E4DF-7BDE-CD66-CA4E-08136D4F8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A291F241-E2D7-6BF6-FD7E-643D53407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66160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0FEBA0E-7EAD-828E-38F5-AE0A90F22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E697EF8-E180-32FB-4AC4-DB9CFA458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FE9B333C-EE2A-6C21-BFB9-D0A9676FC8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30C3F364-CB29-321B-D39B-36A0D6D166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2F797D7D-8C6A-A778-723D-6226EB4A84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E8812D2F-4FD4-A137-F919-FA2A685E4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4470CB29-9F0D-6F6C-433A-896006E9A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80B6BF42-0E92-CF15-87F4-1571DEBDF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08257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482B5DF-F7F5-025D-BD0F-008F31FB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FB0A965E-7A37-49D4-8564-6D284B562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FE1617BD-97CB-598A-28C5-CD31FEA8C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135B704D-EF91-1CDE-E1C1-E43B38956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702049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89B9DE52-A026-10B6-5097-B218A42B9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1F0BF046-AEE9-E426-9501-4DDED1F7E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5B042E5D-B949-0C8D-B4C8-8FB06840E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21353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F652341-E8B5-2A3D-7FFE-1B45B0DA8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56B31D7-281D-5DBB-62FD-4D6C27180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DA60421-A4BB-8638-E3CC-6323B671F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EF4B6C0B-06D1-14F9-FEDB-F82AE6E67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5D14441-5EBC-D42C-0130-566251B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B434DD8-2B48-A3DA-507D-8F0BDB92B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92703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A936D46-77B2-D5FA-DACB-31B9CAF2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9A699EF8-C9DF-0EDD-D124-EAF72085AB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DDD7EFA-7794-473F-DAD9-6DDAFF94C3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4960CB49-FB17-CBD4-6F49-E1355C50A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69D4AD9C-2D0F-D286-3EED-BD8215392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4BB548E-A6B9-FAF1-83B1-3A3282F7B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42458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EDF8889-A7AF-418A-ED4B-4A126E0C6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2E84D91-0916-566C-580B-AC80A25CFA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47EB901-BB50-EA8D-3C37-83EE9E571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1E31914-62B9-2B25-7BE8-2AFEA9EBB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099923B-38E2-6009-EF20-86CD242FE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4750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71E48609-9162-A9AB-4596-36F76F18D0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D8592E8D-0B29-961F-495B-90D7EA6EC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77DD362-FA7F-9CE9-FFFA-753544191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2F92011-2297-BB3C-D72D-3033E34D1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9EC2C02-6B4F-1331-2C35-5D6F8CA28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89542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EF70544B-81CE-6F91-1086-A4A560232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B7381CEB-652D-0507-837C-7E49273A6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B13785E-767B-E231-9C81-6DB1B2CE2C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11BDECB-01CB-EED7-2B29-8F320A5483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F394C6A7-3695-F9F3-DDEE-EDAAF40794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6640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faithparent.marxhausen.net/2020/04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orientacionandujar.es/2019/02/06/programa-de-intervencion-en-el-aula-para-alumnos-con-tdah/profesores-ayudar-alumnos-con-tdah-e142443989433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heidicohen.com/how-to-build-your-social-media-tea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appingignorance.org/2019/11/25/nature-versus-nurture-how-modern-science-is-rewriting-it/" TargetMode="External"/><Relationship Id="rId2" Type="http://schemas.openxmlformats.org/officeDocument/2006/relationships/image" Target="../media/image7.0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truthfultutor.com/6-benefits-of-play-based-learning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9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51" name="Group 1050">
            <a:extLst>
              <a:ext uri="{FF2B5EF4-FFF2-40B4-BE49-F238E27FC236}">
                <a16:creationId xmlns:a16="http://schemas.microsoft.com/office/drawing/2014/main" id="{3E84BE2F-C43D-43D9-A96D-152600326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052" name="Color">
              <a:extLst>
                <a:ext uri="{FF2B5EF4-FFF2-40B4-BE49-F238E27FC236}">
                  <a16:creationId xmlns:a16="http://schemas.microsoft.com/office/drawing/2014/main" id="{E7400609-3385-4926-AD61-85A199F0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3" name="Color">
              <a:extLst>
                <a:ext uri="{FF2B5EF4-FFF2-40B4-BE49-F238E27FC236}">
                  <a16:creationId xmlns:a16="http://schemas.microsoft.com/office/drawing/2014/main" id="{9E9E1A20-C3CA-40B4-8D3A-3EAC12D69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Imagine 4">
            <a:extLst>
              <a:ext uri="{FF2B5EF4-FFF2-40B4-BE49-F238E27FC236}">
                <a16:creationId xmlns:a16="http://schemas.microsoft.com/office/drawing/2014/main" id="{B98532AA-8913-1A3F-32E7-23CEEB5B0C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083" y="-96850"/>
            <a:ext cx="2554234" cy="2814583"/>
          </a:xfrm>
          <a:prstGeom prst="rect">
            <a:avLst/>
          </a:prstGeom>
        </p:spPr>
      </p:pic>
      <p:pic>
        <p:nvPicPr>
          <p:cNvPr id="1026" name="Picture 2" descr="University of Wales Trinity Saint David - Wikipedia">
            <a:extLst>
              <a:ext uri="{FF2B5EF4-FFF2-40B4-BE49-F238E27FC236}">
                <a16:creationId xmlns:a16="http://schemas.microsoft.com/office/drawing/2014/main" id="{913522C7-192B-C516-2920-490A568DD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2172" y="3920357"/>
            <a:ext cx="4756760" cy="190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5" name="Group 105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Dreptunghi 1">
            <a:extLst>
              <a:ext uri="{FF2B5EF4-FFF2-40B4-BE49-F238E27FC236}">
                <a16:creationId xmlns:a16="http://schemas.microsoft.com/office/drawing/2014/main" id="{F7B17FF0-077C-AA81-E2DB-8F04A29C9549}"/>
              </a:ext>
            </a:extLst>
          </p:cNvPr>
          <p:cNvSpPr/>
          <p:nvPr/>
        </p:nvSpPr>
        <p:spPr>
          <a:xfrm>
            <a:off x="1012644" y="598260"/>
            <a:ext cx="4879001" cy="302612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ro-RO" sz="4800" dirty="0" err="1"/>
              <a:t>Applying</a:t>
            </a:r>
            <a:r>
              <a:rPr lang="ro-RO" sz="4800" dirty="0"/>
              <a:t> </a:t>
            </a:r>
            <a:r>
              <a:rPr lang="ro-RO" sz="4800" dirty="0" err="1"/>
              <a:t>Vygotsky’s</a:t>
            </a:r>
            <a:r>
              <a:rPr lang="ro-RO" sz="4800" dirty="0"/>
              <a:t> Sociocultural </a:t>
            </a:r>
            <a:r>
              <a:rPr lang="ro-RO" sz="4800" dirty="0" err="1"/>
              <a:t>Theory</a:t>
            </a:r>
            <a:r>
              <a:rPr lang="ro-RO" sz="4800" dirty="0"/>
              <a:t> </a:t>
            </a:r>
            <a:r>
              <a:rPr lang="ro-RO" sz="4800" dirty="0" err="1"/>
              <a:t>to</a:t>
            </a:r>
            <a:r>
              <a:rPr lang="ro-RO" sz="4800" dirty="0"/>
              <a:t> </a:t>
            </a:r>
            <a:r>
              <a:rPr lang="ro-RO" sz="4800" dirty="0" err="1"/>
              <a:t>Understand</a:t>
            </a:r>
            <a:r>
              <a:rPr lang="ro-RO" sz="4800" dirty="0"/>
              <a:t> </a:t>
            </a:r>
            <a:r>
              <a:rPr lang="ro-RO" sz="4800" dirty="0" err="1"/>
              <a:t>Isaac’s</a:t>
            </a:r>
            <a:r>
              <a:rPr lang="ro-RO" sz="4800" dirty="0"/>
              <a:t> Social </a:t>
            </a:r>
            <a:r>
              <a:rPr lang="ro-RO" sz="4800" dirty="0" err="1"/>
              <a:t>and</a:t>
            </a:r>
            <a:r>
              <a:rPr lang="ro-RO" sz="4800" dirty="0"/>
              <a:t> </a:t>
            </a:r>
            <a:r>
              <a:rPr lang="ro-RO" sz="4800" dirty="0" err="1"/>
              <a:t>Language</a:t>
            </a:r>
            <a:r>
              <a:rPr lang="ro-RO" sz="4800" dirty="0"/>
              <a:t> </a:t>
            </a:r>
            <a:r>
              <a:rPr lang="ro-RO" sz="4800" dirty="0" err="1"/>
              <a:t>Development</a:t>
            </a:r>
            <a:endParaRPr kumimoji="0" lang="en-US" sz="4800" b="1" i="0" u="none" strike="noStrike" cap="none" spc="0" normalizeH="0" baseline="0" noProof="0" dirty="0">
              <a:ln w="12700" cmpd="sng">
                <a:solidFill>
                  <a:srgbClr val="0F9ED5"/>
                </a:solidFill>
                <a:prstDash val="solid"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AD185F32-17C2-E8C6-501C-E64FF6760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4" y="3764655"/>
            <a:ext cx="4879001" cy="24950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b="1" dirty="0">
                <a:solidFill>
                  <a:schemeClr val="bg1"/>
                </a:solidFill>
              </a:rPr>
              <a:t>Ioana Madalina : Priboi</a:t>
            </a:r>
          </a:p>
          <a:p>
            <a:r>
              <a:rPr lang="en-US" sz="2200" b="1" dirty="0">
                <a:solidFill>
                  <a:schemeClr val="bg1"/>
                </a:solidFill>
              </a:rPr>
              <a:t>Student Number:2511525 </a:t>
            </a:r>
          </a:p>
          <a:p>
            <a:r>
              <a:rPr lang="en-US" sz="2200" b="1" dirty="0">
                <a:solidFill>
                  <a:schemeClr val="bg1"/>
                </a:solidFill>
              </a:rPr>
              <a:t>Module Name :</a:t>
            </a:r>
            <a:r>
              <a:rPr lang="ro-RO" sz="2200" b="1" dirty="0" err="1">
                <a:solidFill>
                  <a:schemeClr val="bg1"/>
                </a:solidFill>
              </a:rPr>
              <a:t>Psychology</a:t>
            </a:r>
            <a:r>
              <a:rPr lang="ro-RO" sz="2200" b="1" dirty="0">
                <a:solidFill>
                  <a:schemeClr val="bg1"/>
                </a:solidFill>
              </a:rPr>
              <a:t> in </a:t>
            </a:r>
            <a:r>
              <a:rPr lang="ro-RO" sz="2200" b="1" dirty="0" err="1">
                <a:solidFill>
                  <a:schemeClr val="bg1"/>
                </a:solidFill>
              </a:rPr>
              <a:t>Health</a:t>
            </a:r>
            <a:r>
              <a:rPr lang="ro-RO" sz="2200" b="1" dirty="0">
                <a:solidFill>
                  <a:schemeClr val="bg1"/>
                </a:solidFill>
              </a:rPr>
              <a:t> </a:t>
            </a:r>
            <a:r>
              <a:rPr lang="ro-RO" sz="2200" b="1" dirty="0" err="1">
                <a:solidFill>
                  <a:schemeClr val="bg1"/>
                </a:solidFill>
              </a:rPr>
              <a:t>and</a:t>
            </a:r>
            <a:r>
              <a:rPr lang="ro-RO" sz="2200" b="1" dirty="0">
                <a:solidFill>
                  <a:schemeClr val="bg1"/>
                </a:solidFill>
              </a:rPr>
              <a:t> Social Care</a:t>
            </a:r>
            <a:endParaRPr lang="en-US" sz="2200" b="1" dirty="0">
              <a:solidFill>
                <a:schemeClr val="bg1"/>
              </a:solidFill>
            </a:endParaRPr>
          </a:p>
          <a:p>
            <a:r>
              <a:rPr lang="en-US" sz="2200" b="1" dirty="0">
                <a:solidFill>
                  <a:schemeClr val="bg1"/>
                </a:solidFill>
              </a:rPr>
              <a:t>Module Code : LCHS4010_BIR</a:t>
            </a:r>
            <a:r>
              <a:rPr lang="ro-RO" sz="2200" b="1" dirty="0">
                <a:solidFill>
                  <a:schemeClr val="bg1"/>
                </a:solidFill>
              </a:rPr>
              <a:t>M</a:t>
            </a:r>
          </a:p>
          <a:p>
            <a:r>
              <a:rPr lang="ro-RO" sz="2200" b="1" dirty="0">
                <a:solidFill>
                  <a:schemeClr val="bg1"/>
                </a:solidFill>
              </a:rPr>
              <a:t>Module </a:t>
            </a:r>
            <a:r>
              <a:rPr lang="ro-RO" sz="2200" b="1">
                <a:solidFill>
                  <a:schemeClr val="bg1"/>
                </a:solidFill>
              </a:rPr>
              <a:t>leader</a:t>
            </a:r>
            <a:r>
              <a:rPr lang="en-US" sz="2200" b="1">
                <a:solidFill>
                  <a:schemeClr val="bg1"/>
                </a:solidFill>
              </a:rPr>
              <a:t>:</a:t>
            </a:r>
            <a:r>
              <a:rPr lang="ro-RO" sz="2200" b="1" dirty="0">
                <a:solidFill>
                  <a:schemeClr val="bg1"/>
                </a:solidFill>
              </a:rPr>
              <a:t> </a:t>
            </a:r>
            <a:r>
              <a:rPr lang="ro-RO" sz="2200" b="1" dirty="0" err="1">
                <a:solidFill>
                  <a:schemeClr val="bg1"/>
                </a:solidFill>
              </a:rPr>
              <a:t>Prabjot</a:t>
            </a:r>
            <a:r>
              <a:rPr lang="ro-RO" sz="2200" b="1" dirty="0">
                <a:solidFill>
                  <a:schemeClr val="bg1"/>
                </a:solidFill>
              </a:rPr>
              <a:t> </a:t>
            </a:r>
            <a:r>
              <a:rPr lang="ro-RO" sz="2200" b="1" dirty="0" err="1">
                <a:solidFill>
                  <a:schemeClr val="bg1"/>
                </a:solidFill>
              </a:rPr>
              <a:t>Sahota</a:t>
            </a:r>
            <a:endParaRPr lang="en-US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348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792E6D64-32CA-386E-DEA0-2C12F88F1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ro-RO" sz="4800"/>
              <a:t>Introduction</a:t>
            </a:r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2D4396E-AD96-3D3E-492E-7540F4885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ro-RO" sz="1600" dirty="0"/>
              <a:t>  Isaac </a:t>
            </a:r>
            <a:r>
              <a:rPr lang="ro-RO" sz="1600" dirty="0" err="1"/>
              <a:t>is</a:t>
            </a:r>
            <a:r>
              <a:rPr lang="ro-RO" sz="1600" dirty="0"/>
              <a:t> a </a:t>
            </a:r>
            <a:r>
              <a:rPr lang="ro-RO" sz="1600" dirty="0" err="1"/>
              <a:t>four</a:t>
            </a:r>
            <a:r>
              <a:rPr lang="ro-RO" sz="1600" dirty="0"/>
              <a:t>‑</a:t>
            </a:r>
            <a:r>
              <a:rPr lang="ro-RO" sz="1600" dirty="0" err="1"/>
              <a:t>year</a:t>
            </a:r>
            <a:r>
              <a:rPr lang="ro-RO" sz="1600" dirty="0"/>
              <a:t>‑old boy </a:t>
            </a:r>
            <a:r>
              <a:rPr lang="ro-RO" sz="1600" dirty="0" err="1"/>
              <a:t>who</a:t>
            </a:r>
            <a:r>
              <a:rPr lang="ro-RO" sz="1600" dirty="0"/>
              <a:t> </a:t>
            </a:r>
            <a:r>
              <a:rPr lang="ro-RO" sz="1600" dirty="0" err="1"/>
              <a:t>attends</a:t>
            </a:r>
            <a:r>
              <a:rPr lang="ro-RO" sz="1600" dirty="0"/>
              <a:t> a </a:t>
            </a:r>
            <a:r>
              <a:rPr lang="ro-RO" sz="1600" dirty="0" err="1"/>
              <a:t>Children’s</a:t>
            </a:r>
            <a:r>
              <a:rPr lang="ro-RO" sz="1600" dirty="0"/>
              <a:t> Centre in London. Staff </a:t>
            </a:r>
            <a:r>
              <a:rPr lang="ro-RO" sz="1600" dirty="0" err="1"/>
              <a:t>have</a:t>
            </a:r>
            <a:r>
              <a:rPr lang="ro-RO" sz="1600" dirty="0"/>
              <a:t> </a:t>
            </a:r>
            <a:r>
              <a:rPr lang="ro-RO" sz="1600" dirty="0" err="1"/>
              <a:t>noticed</a:t>
            </a:r>
            <a:r>
              <a:rPr lang="ro-RO" sz="1600" dirty="0"/>
              <a:t> </a:t>
            </a:r>
            <a:r>
              <a:rPr lang="ro-RO" sz="1600" dirty="0" err="1"/>
              <a:t>several</a:t>
            </a:r>
            <a:r>
              <a:rPr lang="ro-RO" sz="1600" dirty="0"/>
              <a:t> </a:t>
            </a:r>
            <a:r>
              <a:rPr lang="ro-RO" sz="1600" dirty="0" err="1"/>
              <a:t>behaviours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</a:t>
            </a:r>
            <a:r>
              <a:rPr lang="ro-RO" sz="1600" dirty="0" err="1"/>
              <a:t>may</a:t>
            </a:r>
            <a:r>
              <a:rPr lang="ro-RO" sz="1600" dirty="0"/>
              <a:t> </a:t>
            </a:r>
            <a:r>
              <a:rPr lang="ro-RO" sz="1600" dirty="0" err="1"/>
              <a:t>affect</a:t>
            </a:r>
            <a:r>
              <a:rPr lang="ro-RO" sz="1600" dirty="0"/>
              <a:t> </a:t>
            </a:r>
            <a:r>
              <a:rPr lang="ro-RO" sz="1600" dirty="0" err="1"/>
              <a:t>his</a:t>
            </a:r>
            <a:r>
              <a:rPr lang="ro-RO" sz="1600" dirty="0"/>
              <a:t> </a:t>
            </a:r>
            <a:r>
              <a:rPr lang="ro-RO" sz="1600" dirty="0" err="1"/>
              <a:t>development</a:t>
            </a:r>
            <a:r>
              <a:rPr lang="ro-RO" sz="1600" dirty="0"/>
              <a:t>. He </a:t>
            </a:r>
            <a:r>
              <a:rPr lang="ro-RO" sz="1600" dirty="0" err="1"/>
              <a:t>is</a:t>
            </a:r>
            <a:r>
              <a:rPr lang="ro-RO" sz="1600" dirty="0"/>
              <a:t> </a:t>
            </a:r>
            <a:r>
              <a:rPr lang="ro-RO" sz="1600" dirty="0" err="1"/>
              <a:t>often</a:t>
            </a:r>
            <a:r>
              <a:rPr lang="ro-RO" sz="1600" dirty="0"/>
              <a:t> </a:t>
            </a:r>
            <a:r>
              <a:rPr lang="ro-RO" sz="1600" dirty="0" err="1"/>
              <a:t>quiet</a:t>
            </a:r>
            <a:r>
              <a:rPr lang="ro-RO" sz="1600" dirty="0"/>
              <a:t>, </a:t>
            </a:r>
            <a:r>
              <a:rPr lang="ro-RO" sz="1600" dirty="0" err="1"/>
              <a:t>avoids</a:t>
            </a:r>
            <a:r>
              <a:rPr lang="ro-RO" sz="1600" dirty="0"/>
              <a:t> </a:t>
            </a:r>
            <a:r>
              <a:rPr lang="ro-RO" sz="1600" dirty="0" err="1"/>
              <a:t>group</a:t>
            </a:r>
            <a:r>
              <a:rPr lang="ro-RO" sz="1600" dirty="0"/>
              <a:t> play,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becomes</a:t>
            </a:r>
            <a:r>
              <a:rPr lang="ro-RO" sz="1600" dirty="0"/>
              <a:t> </a:t>
            </a:r>
            <a:r>
              <a:rPr lang="ro-RO" sz="1600" dirty="0" err="1"/>
              <a:t>upset</a:t>
            </a:r>
            <a:r>
              <a:rPr lang="ro-RO" sz="1600" dirty="0"/>
              <a:t> </a:t>
            </a:r>
            <a:r>
              <a:rPr lang="ro-RO" sz="1600" dirty="0" err="1"/>
              <a:t>when</a:t>
            </a:r>
            <a:r>
              <a:rPr lang="ro-RO" sz="1600" dirty="0"/>
              <a:t> </a:t>
            </a:r>
            <a:r>
              <a:rPr lang="ro-RO" sz="1600" dirty="0" err="1"/>
              <a:t>separating</a:t>
            </a:r>
            <a:r>
              <a:rPr lang="ro-RO" sz="1600" dirty="0"/>
              <a:t> </a:t>
            </a:r>
            <a:r>
              <a:rPr lang="ro-RO" sz="1600" dirty="0" err="1"/>
              <a:t>from</a:t>
            </a:r>
            <a:r>
              <a:rPr lang="ro-RO" sz="1600" dirty="0"/>
              <a:t> </a:t>
            </a:r>
            <a:r>
              <a:rPr lang="ro-RO" sz="1600" dirty="0" err="1"/>
              <a:t>his</a:t>
            </a:r>
            <a:r>
              <a:rPr lang="ro-RO" sz="1600" dirty="0"/>
              <a:t> </a:t>
            </a:r>
            <a:r>
              <a:rPr lang="ro-RO" sz="1600" dirty="0" err="1"/>
              <a:t>mother</a:t>
            </a:r>
            <a:r>
              <a:rPr lang="ro-RO" sz="1600" dirty="0"/>
              <a:t>. </a:t>
            </a:r>
            <a:r>
              <a:rPr lang="ro-RO" sz="1600" dirty="0" err="1"/>
              <a:t>These</a:t>
            </a:r>
            <a:r>
              <a:rPr lang="ro-RO" sz="1600" dirty="0"/>
              <a:t> </a:t>
            </a:r>
            <a:r>
              <a:rPr lang="ro-RO" sz="1600" dirty="0" err="1"/>
              <a:t>behaviours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</a:t>
            </a:r>
            <a:r>
              <a:rPr lang="ro-RO" sz="1600" dirty="0" err="1"/>
              <a:t>influence</a:t>
            </a:r>
            <a:r>
              <a:rPr lang="ro-RO" sz="1600" dirty="0"/>
              <a:t> </a:t>
            </a:r>
            <a:r>
              <a:rPr lang="ro-RO" sz="1600" dirty="0" err="1"/>
              <a:t>how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learns</a:t>
            </a:r>
            <a:r>
              <a:rPr lang="ro-RO" sz="1600" dirty="0"/>
              <a:t> </a:t>
            </a:r>
            <a:r>
              <a:rPr lang="ro-RO" sz="1600" dirty="0" err="1"/>
              <a:t>to</a:t>
            </a:r>
            <a:r>
              <a:rPr lang="ro-RO" sz="1600" dirty="0"/>
              <a:t> </a:t>
            </a:r>
            <a:r>
              <a:rPr lang="ro-RO" sz="1600" dirty="0" err="1"/>
              <a:t>communicate</a:t>
            </a:r>
            <a:r>
              <a:rPr lang="ro-RO" sz="1600" dirty="0"/>
              <a:t>, </a:t>
            </a:r>
            <a:r>
              <a:rPr lang="ro-RO" sz="1600" dirty="0" err="1"/>
              <a:t>how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builds</a:t>
            </a:r>
            <a:r>
              <a:rPr lang="ro-RO" sz="1600" dirty="0"/>
              <a:t> </a:t>
            </a:r>
            <a:r>
              <a:rPr lang="ro-RO" sz="1600" dirty="0" err="1"/>
              <a:t>relationships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how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manages</a:t>
            </a:r>
            <a:r>
              <a:rPr lang="ro-RO" sz="1600" dirty="0"/>
              <a:t> </a:t>
            </a:r>
            <a:r>
              <a:rPr lang="ro-RO" sz="1600" dirty="0" err="1"/>
              <a:t>emotions</a:t>
            </a:r>
            <a:r>
              <a:rPr lang="ro-RO" sz="1600" dirty="0"/>
              <a:t>.</a:t>
            </a:r>
          </a:p>
          <a:p>
            <a:pPr marL="0" indent="0">
              <a:buNone/>
            </a:pPr>
            <a:r>
              <a:rPr lang="ro-RO" sz="1600" dirty="0"/>
              <a:t>  It </a:t>
            </a:r>
            <a:r>
              <a:rPr lang="ro-RO" sz="1600" dirty="0" err="1"/>
              <a:t>is</a:t>
            </a:r>
            <a:r>
              <a:rPr lang="ro-RO" sz="1600" dirty="0"/>
              <a:t> important </a:t>
            </a:r>
            <a:r>
              <a:rPr lang="ro-RO" sz="1600" dirty="0" err="1"/>
              <a:t>to</a:t>
            </a:r>
            <a:r>
              <a:rPr lang="ro-RO" sz="1600" dirty="0"/>
              <a:t> </a:t>
            </a:r>
            <a:r>
              <a:rPr lang="ro-RO" sz="1600" dirty="0" err="1"/>
              <a:t>understand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Isaac </a:t>
            </a:r>
            <a:r>
              <a:rPr lang="ro-RO" sz="1600" dirty="0" err="1"/>
              <a:t>is</a:t>
            </a:r>
            <a:r>
              <a:rPr lang="ro-RO" sz="1600" dirty="0"/>
              <a:t> </a:t>
            </a:r>
            <a:r>
              <a:rPr lang="ro-RO" sz="1600" dirty="0" err="1"/>
              <a:t>not</a:t>
            </a:r>
            <a:r>
              <a:rPr lang="ro-RO" sz="1600" dirty="0"/>
              <a:t> “</a:t>
            </a:r>
            <a:r>
              <a:rPr lang="ro-RO" sz="1600" dirty="0" err="1"/>
              <a:t>misbehaving</a:t>
            </a:r>
            <a:r>
              <a:rPr lang="ro-RO" sz="1600" dirty="0"/>
              <a:t>”. His </a:t>
            </a:r>
            <a:r>
              <a:rPr lang="ro-RO" sz="1600" dirty="0" err="1"/>
              <a:t>behaviour</a:t>
            </a:r>
            <a:r>
              <a:rPr lang="ro-RO" sz="1600" dirty="0"/>
              <a:t> </a:t>
            </a:r>
            <a:r>
              <a:rPr lang="ro-RO" sz="1600" dirty="0" err="1"/>
              <a:t>is</a:t>
            </a:r>
            <a:r>
              <a:rPr lang="ro-RO" sz="1600" dirty="0"/>
              <a:t> a </a:t>
            </a:r>
            <a:r>
              <a:rPr lang="ro-RO" sz="1600" dirty="0" err="1"/>
              <a:t>sign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may</a:t>
            </a:r>
            <a:r>
              <a:rPr lang="ro-RO" sz="1600" dirty="0"/>
              <a:t> </a:t>
            </a:r>
            <a:r>
              <a:rPr lang="ro-RO" sz="1600" dirty="0" err="1"/>
              <a:t>feel</a:t>
            </a:r>
            <a:r>
              <a:rPr lang="ro-RO" sz="1600" dirty="0"/>
              <a:t> </a:t>
            </a:r>
            <a:r>
              <a:rPr lang="ro-RO" sz="1600" dirty="0" err="1"/>
              <a:t>insecure</a:t>
            </a:r>
            <a:r>
              <a:rPr lang="ro-RO" sz="1600" dirty="0"/>
              <a:t> or </a:t>
            </a:r>
            <a:r>
              <a:rPr lang="ro-RO" sz="1600" dirty="0" err="1"/>
              <a:t>overwhelmed</a:t>
            </a:r>
            <a:r>
              <a:rPr lang="ro-RO" sz="1600" dirty="0"/>
              <a:t>. </a:t>
            </a:r>
            <a:r>
              <a:rPr lang="ro-RO" sz="1600" dirty="0" err="1"/>
              <a:t>Bowlby</a:t>
            </a:r>
            <a:r>
              <a:rPr lang="ro-RO" sz="1600" dirty="0"/>
              <a:t> (1969, p. 194) </a:t>
            </a:r>
            <a:r>
              <a:rPr lang="ro-RO" sz="1600" dirty="0" err="1"/>
              <a:t>explains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“</a:t>
            </a:r>
            <a:r>
              <a:rPr lang="ro-RO" sz="1600" dirty="0" err="1"/>
              <a:t>attachment</a:t>
            </a:r>
            <a:r>
              <a:rPr lang="ro-RO" sz="1600" dirty="0"/>
              <a:t> </a:t>
            </a:r>
            <a:r>
              <a:rPr lang="ro-RO" sz="1600" dirty="0" err="1"/>
              <a:t>is</a:t>
            </a:r>
            <a:r>
              <a:rPr lang="ro-RO" sz="1600" dirty="0"/>
              <a:t> a </a:t>
            </a:r>
            <a:r>
              <a:rPr lang="ro-RO" sz="1600" dirty="0" err="1"/>
              <a:t>lasting</a:t>
            </a:r>
            <a:r>
              <a:rPr lang="ro-RO" sz="1600" dirty="0"/>
              <a:t> </a:t>
            </a:r>
            <a:r>
              <a:rPr lang="ro-RO" sz="1600" dirty="0" err="1"/>
              <a:t>psychological</a:t>
            </a:r>
            <a:r>
              <a:rPr lang="ro-RO" sz="1600" dirty="0"/>
              <a:t> </a:t>
            </a:r>
            <a:r>
              <a:rPr lang="ro-RO" sz="1600" dirty="0" err="1"/>
              <a:t>connectedness</a:t>
            </a:r>
            <a:r>
              <a:rPr lang="ro-RO" sz="1600" dirty="0"/>
              <a:t> </a:t>
            </a:r>
            <a:r>
              <a:rPr lang="ro-RO" sz="1600" dirty="0" err="1"/>
              <a:t>between</a:t>
            </a:r>
            <a:r>
              <a:rPr lang="ro-RO" sz="1600" dirty="0"/>
              <a:t> </a:t>
            </a:r>
            <a:r>
              <a:rPr lang="ro-RO" sz="1600" dirty="0" err="1"/>
              <a:t>human</a:t>
            </a:r>
            <a:r>
              <a:rPr lang="ro-RO" sz="1600" dirty="0"/>
              <a:t> </a:t>
            </a:r>
            <a:r>
              <a:rPr lang="ro-RO" sz="1600" dirty="0" err="1"/>
              <a:t>beings</a:t>
            </a:r>
            <a:r>
              <a:rPr lang="ro-RO" sz="1600" dirty="0"/>
              <a:t>”. </a:t>
            </a:r>
            <a:r>
              <a:rPr lang="ro-RO" sz="1600" dirty="0" err="1"/>
              <a:t>If</a:t>
            </a:r>
            <a:r>
              <a:rPr lang="ro-RO" sz="1600" dirty="0"/>
              <a:t> a </a:t>
            </a:r>
            <a:r>
              <a:rPr lang="ro-RO" sz="1600" dirty="0" err="1"/>
              <a:t>child</a:t>
            </a:r>
            <a:r>
              <a:rPr lang="ro-RO" sz="1600" dirty="0"/>
              <a:t> </a:t>
            </a:r>
            <a:r>
              <a:rPr lang="ro-RO" sz="1600" dirty="0" err="1"/>
              <a:t>does</a:t>
            </a:r>
            <a:r>
              <a:rPr lang="ro-RO" sz="1600" dirty="0"/>
              <a:t> </a:t>
            </a:r>
            <a:r>
              <a:rPr lang="ro-RO" sz="1600" dirty="0" err="1"/>
              <a:t>not</a:t>
            </a:r>
            <a:r>
              <a:rPr lang="ro-RO" sz="1600" dirty="0"/>
              <a:t> </a:t>
            </a:r>
            <a:r>
              <a:rPr lang="ro-RO" sz="1600" dirty="0" err="1"/>
              <a:t>feel</a:t>
            </a:r>
            <a:r>
              <a:rPr lang="ro-RO" sz="1600" dirty="0"/>
              <a:t> safe in </a:t>
            </a:r>
            <a:r>
              <a:rPr lang="ro-RO" sz="1600" dirty="0" err="1"/>
              <a:t>their</a:t>
            </a:r>
            <a:r>
              <a:rPr lang="ro-RO" sz="1600" dirty="0"/>
              <a:t> </a:t>
            </a:r>
            <a:r>
              <a:rPr lang="ro-RO" sz="1600" dirty="0" err="1"/>
              <a:t>relationships</a:t>
            </a:r>
            <a:r>
              <a:rPr lang="ro-RO" sz="1600" dirty="0"/>
              <a:t>,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world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</a:t>
            </a:r>
            <a:r>
              <a:rPr lang="ro-RO" sz="1600" dirty="0" err="1"/>
              <a:t>feel</a:t>
            </a:r>
            <a:r>
              <a:rPr lang="ro-RO" sz="1600" dirty="0"/>
              <a:t> </a:t>
            </a:r>
            <a:r>
              <a:rPr lang="ro-RO" sz="1600" dirty="0" err="1"/>
              <a:t>confusing</a:t>
            </a:r>
            <a:r>
              <a:rPr lang="ro-RO" sz="1600" dirty="0"/>
              <a:t>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unpredictable</a:t>
            </a:r>
            <a:r>
              <a:rPr lang="ro-RO" sz="1600" dirty="0"/>
              <a:t>.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may</a:t>
            </a:r>
            <a:r>
              <a:rPr lang="ro-RO" sz="1600" dirty="0"/>
              <a:t> </a:t>
            </a:r>
            <a:r>
              <a:rPr lang="ro-RO" sz="1600" dirty="0" err="1"/>
              <a:t>help</a:t>
            </a:r>
            <a:r>
              <a:rPr lang="ro-RO" sz="1600" dirty="0"/>
              <a:t> </a:t>
            </a:r>
            <a:r>
              <a:rPr lang="ro-RO" sz="1600" dirty="0" err="1"/>
              <a:t>explain</a:t>
            </a:r>
            <a:r>
              <a:rPr lang="ro-RO" sz="1600" dirty="0"/>
              <a:t> </a:t>
            </a:r>
            <a:r>
              <a:rPr lang="ro-RO" sz="1600" dirty="0" err="1"/>
              <a:t>Isaac’s</a:t>
            </a:r>
            <a:r>
              <a:rPr lang="ro-RO" sz="1600" dirty="0"/>
              <a:t> </a:t>
            </a:r>
            <a:r>
              <a:rPr lang="ro-RO" sz="1600" dirty="0" err="1"/>
              <a:t>reactions</a:t>
            </a:r>
            <a:r>
              <a:rPr lang="ro-RO" sz="1600" dirty="0"/>
              <a:t>.</a:t>
            </a:r>
          </a:p>
          <a:p>
            <a:pPr marL="0" indent="0">
              <a:buNone/>
            </a:pPr>
            <a:endParaRPr lang="ro-RO" sz="1300" dirty="0"/>
          </a:p>
        </p:txBody>
      </p:sp>
      <p:pic>
        <p:nvPicPr>
          <p:cNvPr id="11" name="Imagine 10">
            <a:extLst>
              <a:ext uri="{FF2B5EF4-FFF2-40B4-BE49-F238E27FC236}">
                <a16:creationId xmlns:a16="http://schemas.microsoft.com/office/drawing/2014/main" id="{094981E9-206C-343E-900D-D5D6A899B0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209" r="8458" b="-1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D6587BFF-7FB2-AF12-1FA7-5DC86793D3E5}"/>
              </a:ext>
            </a:extLst>
          </p:cNvPr>
          <p:cNvSpPr txBox="1"/>
          <p:nvPr/>
        </p:nvSpPr>
        <p:spPr>
          <a:xfrm>
            <a:off x="7916397" y="5998444"/>
            <a:ext cx="31454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://faithparent.marxhausen.net/2020/0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113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0AC5790-EEE8-D356-EFEA-0290EE5AC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ro-RO" sz="5400"/>
              <a:t>Vygotsky’s Sociocultural Theory .Why?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FFF0AF6-CC7B-73F1-8910-151BBC376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85000" lnSpcReduction="20000"/>
          </a:bodyPr>
          <a:lstStyle/>
          <a:p>
            <a:r>
              <a:rPr lang="ro-RO" sz="2400" dirty="0"/>
              <a:t>I </a:t>
            </a:r>
            <a:r>
              <a:rPr lang="ro-RO" sz="2400" dirty="0" err="1"/>
              <a:t>chose</a:t>
            </a:r>
            <a:r>
              <a:rPr lang="ro-RO" sz="2400" dirty="0"/>
              <a:t> </a:t>
            </a:r>
            <a:r>
              <a:rPr lang="ro-RO" sz="2400" dirty="0" err="1"/>
              <a:t>Vygotsky’s</a:t>
            </a:r>
            <a:r>
              <a:rPr lang="ro-RO" sz="2400" dirty="0"/>
              <a:t> Sociocultural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because</a:t>
            </a:r>
            <a:r>
              <a:rPr lang="ro-RO" sz="2400" dirty="0"/>
              <a:t> it </a:t>
            </a:r>
            <a:r>
              <a:rPr lang="ro-RO" sz="2400" dirty="0" err="1"/>
              <a:t>focuses</a:t>
            </a:r>
            <a:r>
              <a:rPr lang="ro-RO" sz="2400" dirty="0"/>
              <a:t> on </a:t>
            </a:r>
            <a:r>
              <a:rPr lang="ro-RO" sz="2400" dirty="0" err="1"/>
              <a:t>how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 </a:t>
            </a:r>
            <a:r>
              <a:rPr lang="ro-RO" sz="2400" dirty="0" err="1"/>
              <a:t>learn</a:t>
            </a:r>
            <a:r>
              <a:rPr lang="ro-RO" sz="2400" dirty="0"/>
              <a:t> </a:t>
            </a:r>
            <a:r>
              <a:rPr lang="ro-RO" sz="2400" dirty="0" err="1"/>
              <a:t>through</a:t>
            </a:r>
            <a:r>
              <a:rPr lang="ro-RO" sz="2400" dirty="0"/>
              <a:t> </a:t>
            </a:r>
            <a:r>
              <a:rPr lang="ro-RO" sz="2400" dirty="0" err="1"/>
              <a:t>interaction</a:t>
            </a:r>
            <a:r>
              <a:rPr lang="ro-RO" sz="2400" dirty="0"/>
              <a:t> </a:t>
            </a:r>
            <a:r>
              <a:rPr lang="ro-RO" sz="2400" dirty="0" err="1"/>
              <a:t>with</a:t>
            </a:r>
            <a:r>
              <a:rPr lang="ro-RO" sz="2400" dirty="0"/>
              <a:t> </a:t>
            </a:r>
            <a:r>
              <a:rPr lang="ro-RO" sz="2400" dirty="0" err="1"/>
              <a:t>others</a:t>
            </a:r>
            <a:r>
              <a:rPr lang="ro-RO" sz="2400" dirty="0"/>
              <a:t>. </a:t>
            </a:r>
            <a:r>
              <a:rPr lang="ro-RO" sz="2400" dirty="0" err="1"/>
              <a:t>Vygotsky</a:t>
            </a:r>
            <a:r>
              <a:rPr lang="ro-RO" sz="2400" dirty="0"/>
              <a:t> (1978, p. 88) </a:t>
            </a:r>
            <a:r>
              <a:rPr lang="ro-RO" sz="2400" dirty="0" err="1"/>
              <a:t>states</a:t>
            </a:r>
            <a:r>
              <a:rPr lang="ro-RO" sz="2400" dirty="0"/>
              <a:t> </a:t>
            </a:r>
            <a:r>
              <a:rPr lang="ro-RO" sz="2400" dirty="0" err="1"/>
              <a:t>that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 </a:t>
            </a:r>
            <a:r>
              <a:rPr lang="ro-RO" sz="2400" dirty="0" err="1"/>
              <a:t>develop</a:t>
            </a:r>
            <a:r>
              <a:rPr lang="ro-RO" sz="2400" dirty="0"/>
              <a:t> “</a:t>
            </a:r>
            <a:r>
              <a:rPr lang="ro-RO" sz="2400" dirty="0" err="1"/>
              <a:t>through</a:t>
            </a:r>
            <a:r>
              <a:rPr lang="ro-RO" sz="2400" dirty="0"/>
              <a:t> </a:t>
            </a:r>
            <a:r>
              <a:rPr lang="ro-RO" sz="2400" dirty="0" err="1"/>
              <a:t>others</a:t>
            </a:r>
            <a:r>
              <a:rPr lang="ro-RO" sz="2400" dirty="0"/>
              <a:t>, </a:t>
            </a:r>
            <a:r>
              <a:rPr lang="ro-RO" sz="2400" dirty="0" err="1"/>
              <a:t>through</a:t>
            </a:r>
            <a:r>
              <a:rPr lang="ro-RO" sz="2400" dirty="0"/>
              <a:t> </a:t>
            </a:r>
            <a:r>
              <a:rPr lang="ro-RO" sz="2400" dirty="0" err="1"/>
              <a:t>society</a:t>
            </a:r>
            <a:r>
              <a:rPr lang="ro-RO" sz="2400" dirty="0"/>
              <a:t>”. </a:t>
            </a:r>
            <a:r>
              <a:rPr lang="ro-RO" sz="2400" dirty="0" err="1"/>
              <a:t>This</a:t>
            </a:r>
            <a:r>
              <a:rPr lang="ro-RO" sz="2400" dirty="0"/>
              <a:t> </a:t>
            </a:r>
            <a:r>
              <a:rPr lang="ro-RO" sz="2400" dirty="0" err="1"/>
              <a:t>means</a:t>
            </a:r>
            <a:r>
              <a:rPr lang="ro-RO" sz="2400" dirty="0"/>
              <a:t> </a:t>
            </a:r>
            <a:r>
              <a:rPr lang="ro-RO" sz="2400" dirty="0" err="1"/>
              <a:t>that</a:t>
            </a:r>
            <a:r>
              <a:rPr lang="ro-RO" sz="2400" dirty="0"/>
              <a:t> </a:t>
            </a:r>
            <a:r>
              <a:rPr lang="ro-RO" sz="2400" dirty="0" err="1"/>
              <a:t>learning</a:t>
            </a:r>
            <a:r>
              <a:rPr lang="ro-RO" sz="2400" dirty="0"/>
              <a:t> </a:t>
            </a:r>
            <a:r>
              <a:rPr lang="ro-RO" sz="2400" dirty="0" err="1"/>
              <a:t>happens</a:t>
            </a:r>
            <a:r>
              <a:rPr lang="ro-RO" sz="2400" dirty="0"/>
              <a:t> </a:t>
            </a:r>
            <a:r>
              <a:rPr lang="ro-RO" sz="2400" dirty="0" err="1"/>
              <a:t>when</a:t>
            </a:r>
            <a:r>
              <a:rPr lang="ro-RO" sz="2400" dirty="0"/>
              <a:t> </a:t>
            </a:r>
            <a:r>
              <a:rPr lang="ro-RO" sz="2400" dirty="0" err="1"/>
              <a:t>adults</a:t>
            </a:r>
            <a:r>
              <a:rPr lang="ro-RO" sz="2400" dirty="0"/>
              <a:t> </a:t>
            </a:r>
            <a:r>
              <a:rPr lang="ro-RO" sz="2400" dirty="0" err="1"/>
              <a:t>guide</a:t>
            </a:r>
            <a:r>
              <a:rPr lang="ro-RO" sz="2400" dirty="0"/>
              <a:t>, </a:t>
            </a:r>
            <a:r>
              <a:rPr lang="ro-RO" sz="2400" dirty="0" err="1"/>
              <a:t>support</a:t>
            </a:r>
            <a:r>
              <a:rPr lang="ro-RO" sz="2400" dirty="0"/>
              <a:t>, </a:t>
            </a:r>
            <a:r>
              <a:rPr lang="ro-RO" sz="2400" dirty="0" err="1"/>
              <a:t>and</a:t>
            </a:r>
            <a:r>
              <a:rPr lang="ro-RO" sz="2400" dirty="0"/>
              <a:t> talk </a:t>
            </a:r>
            <a:r>
              <a:rPr lang="ro-RO" sz="2400" dirty="0" err="1"/>
              <a:t>with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.</a:t>
            </a:r>
          </a:p>
          <a:p>
            <a:r>
              <a:rPr lang="ro-RO" sz="2400" dirty="0"/>
              <a:t>For </a:t>
            </a:r>
            <a:r>
              <a:rPr lang="ro-RO" sz="2400" dirty="0" err="1"/>
              <a:t>example</a:t>
            </a:r>
            <a:r>
              <a:rPr lang="ro-RO" sz="2400" dirty="0"/>
              <a:t>:</a:t>
            </a:r>
          </a:p>
          <a:p>
            <a:r>
              <a:rPr lang="ro-RO" sz="2400" dirty="0"/>
              <a:t>A </a:t>
            </a:r>
            <a:r>
              <a:rPr lang="ro-RO" sz="2400" dirty="0" err="1"/>
              <a:t>child</a:t>
            </a:r>
            <a:r>
              <a:rPr lang="ro-RO" sz="2400" dirty="0"/>
              <a:t> </a:t>
            </a:r>
            <a:r>
              <a:rPr lang="ro-RO" sz="2400" dirty="0" err="1"/>
              <a:t>alone</a:t>
            </a:r>
            <a:r>
              <a:rPr lang="ro-RO" sz="2400" dirty="0"/>
              <a:t> </a:t>
            </a:r>
            <a:r>
              <a:rPr lang="ro-RO" sz="2400" dirty="0" err="1"/>
              <a:t>may</a:t>
            </a:r>
            <a:r>
              <a:rPr lang="ro-RO" sz="2400" dirty="0"/>
              <a:t> </a:t>
            </a:r>
            <a:r>
              <a:rPr lang="ro-RO" sz="2400" dirty="0" err="1"/>
              <a:t>not</a:t>
            </a:r>
            <a:r>
              <a:rPr lang="ro-RO" sz="2400" dirty="0"/>
              <a:t> </a:t>
            </a:r>
            <a:r>
              <a:rPr lang="ro-RO" sz="2400" dirty="0" err="1"/>
              <a:t>know</a:t>
            </a:r>
            <a:r>
              <a:rPr lang="ro-RO" sz="2400" dirty="0"/>
              <a:t> </a:t>
            </a:r>
            <a:r>
              <a:rPr lang="ro-RO" sz="2400" dirty="0" err="1"/>
              <a:t>how</a:t>
            </a:r>
            <a:r>
              <a:rPr lang="ro-RO" sz="2400" dirty="0"/>
              <a:t> </a:t>
            </a:r>
            <a:r>
              <a:rPr lang="ro-RO" sz="2400" dirty="0" err="1"/>
              <a:t>to</a:t>
            </a:r>
            <a:r>
              <a:rPr lang="ro-RO" sz="2400" dirty="0"/>
              <a:t> start a task.</a:t>
            </a:r>
          </a:p>
          <a:p>
            <a:r>
              <a:rPr lang="ro-RO" sz="2400" dirty="0" err="1"/>
              <a:t>When</a:t>
            </a:r>
            <a:r>
              <a:rPr lang="ro-RO" sz="2400" dirty="0"/>
              <a:t> an adult </a:t>
            </a:r>
            <a:r>
              <a:rPr lang="ro-RO" sz="2400" dirty="0" err="1"/>
              <a:t>shows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steps</a:t>
            </a:r>
            <a:r>
              <a:rPr lang="ro-RO" sz="2400" dirty="0"/>
              <a:t>,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child</a:t>
            </a:r>
            <a:r>
              <a:rPr lang="ro-RO" sz="2400" dirty="0"/>
              <a:t> </a:t>
            </a:r>
            <a:r>
              <a:rPr lang="ro-RO" sz="2400" dirty="0" err="1"/>
              <a:t>begins</a:t>
            </a:r>
            <a:r>
              <a:rPr lang="ro-RO" sz="2400" dirty="0"/>
              <a:t> </a:t>
            </a:r>
            <a:r>
              <a:rPr lang="ro-RO" sz="2400" dirty="0" err="1"/>
              <a:t>to</a:t>
            </a:r>
            <a:r>
              <a:rPr lang="ro-RO" sz="2400" dirty="0"/>
              <a:t> </a:t>
            </a:r>
            <a:r>
              <a:rPr lang="ro-RO" sz="2400" dirty="0" err="1"/>
              <a:t>understand</a:t>
            </a:r>
            <a:r>
              <a:rPr lang="ro-RO" sz="2400" dirty="0"/>
              <a:t>.</a:t>
            </a:r>
          </a:p>
          <a:p>
            <a:r>
              <a:rPr lang="ro-RO" sz="2400" dirty="0" err="1"/>
              <a:t>When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adult </a:t>
            </a:r>
            <a:r>
              <a:rPr lang="ro-RO" sz="2400" dirty="0" err="1"/>
              <a:t>encourages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child</a:t>
            </a:r>
            <a:r>
              <a:rPr lang="ro-RO" sz="2400" dirty="0"/>
              <a:t>, </a:t>
            </a:r>
            <a:r>
              <a:rPr lang="ro-RO" sz="2400" dirty="0" err="1"/>
              <a:t>confidence</a:t>
            </a:r>
            <a:r>
              <a:rPr lang="ro-RO" sz="2400" dirty="0"/>
              <a:t> </a:t>
            </a:r>
            <a:r>
              <a:rPr lang="ro-RO" sz="2400" dirty="0" err="1"/>
              <a:t>grows</a:t>
            </a:r>
            <a:r>
              <a:rPr lang="ro-RO" sz="2400" dirty="0"/>
              <a:t>.</a:t>
            </a:r>
          </a:p>
          <a:p>
            <a:r>
              <a:rPr lang="ro-RO" sz="2400" dirty="0" err="1"/>
              <a:t>This</a:t>
            </a:r>
            <a:r>
              <a:rPr lang="ro-RO" sz="2400" dirty="0"/>
              <a:t>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is</a:t>
            </a:r>
            <a:r>
              <a:rPr lang="ro-RO" sz="2400" dirty="0"/>
              <a:t> </a:t>
            </a:r>
            <a:r>
              <a:rPr lang="ro-RO" sz="2400" dirty="0" err="1"/>
              <a:t>very</a:t>
            </a:r>
            <a:r>
              <a:rPr lang="ro-RO" sz="2400" dirty="0"/>
              <a:t> </a:t>
            </a:r>
            <a:r>
              <a:rPr lang="ro-RO" sz="2400" dirty="0" err="1"/>
              <a:t>useful</a:t>
            </a:r>
            <a:r>
              <a:rPr lang="ro-RO" sz="2400" dirty="0"/>
              <a:t> for </a:t>
            </a:r>
            <a:r>
              <a:rPr lang="ro-RO" sz="2400" dirty="0" err="1"/>
              <a:t>understanding</a:t>
            </a:r>
            <a:r>
              <a:rPr lang="ro-RO" sz="2400" dirty="0"/>
              <a:t> Isaac </a:t>
            </a:r>
            <a:r>
              <a:rPr lang="ro-RO" sz="2400" dirty="0" err="1"/>
              <a:t>because</a:t>
            </a:r>
            <a:r>
              <a:rPr lang="ro-RO" sz="2400" dirty="0"/>
              <a:t> </a:t>
            </a:r>
            <a:r>
              <a:rPr lang="ro-RO" sz="2400" dirty="0" err="1"/>
              <a:t>his</a:t>
            </a:r>
            <a:r>
              <a:rPr lang="ro-RO" sz="2400" dirty="0"/>
              <a:t> </a:t>
            </a:r>
            <a:r>
              <a:rPr lang="ro-RO" sz="2400" dirty="0" err="1"/>
              <a:t>difficulties</a:t>
            </a:r>
            <a:r>
              <a:rPr lang="ro-RO" sz="2400" dirty="0"/>
              <a:t> </a:t>
            </a:r>
            <a:r>
              <a:rPr lang="ro-RO" sz="2400" dirty="0" err="1"/>
              <a:t>appear</a:t>
            </a:r>
            <a:r>
              <a:rPr lang="ro-RO" sz="2400" dirty="0"/>
              <a:t> in </a:t>
            </a:r>
            <a:r>
              <a:rPr lang="ro-RO" sz="2400" dirty="0" err="1"/>
              <a:t>areas</a:t>
            </a:r>
            <a:r>
              <a:rPr lang="ro-RO" sz="2400" dirty="0"/>
              <a:t> </a:t>
            </a:r>
            <a:r>
              <a:rPr lang="ro-RO" sz="2400" dirty="0" err="1"/>
              <a:t>where</a:t>
            </a:r>
            <a:r>
              <a:rPr lang="ro-RO" sz="2400" dirty="0"/>
              <a:t> social </a:t>
            </a:r>
            <a:r>
              <a:rPr lang="ro-RO" sz="2400" dirty="0" err="1"/>
              <a:t>interaction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support</a:t>
            </a:r>
            <a:r>
              <a:rPr lang="ro-RO" sz="2400" dirty="0"/>
              <a:t> are </a:t>
            </a:r>
            <a:r>
              <a:rPr lang="ro-RO" sz="2400" dirty="0" err="1"/>
              <a:t>essential</a:t>
            </a:r>
            <a:r>
              <a:rPr lang="ro-RO" sz="2400" dirty="0"/>
              <a:t>.</a:t>
            </a:r>
          </a:p>
          <a:p>
            <a:pPr marL="0" indent="0">
              <a:buNone/>
            </a:pPr>
            <a:endParaRPr lang="ro-RO" sz="2200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F0BBE949-7877-4E56-3B2E-FC129FA3F1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23" r="14498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44C1D0EE-26F4-6EF4-CD42-6C218CAE2530}"/>
              </a:ext>
            </a:extLst>
          </p:cNvPr>
          <p:cNvSpPr txBox="1"/>
          <p:nvPr/>
        </p:nvSpPr>
        <p:spPr>
          <a:xfrm>
            <a:off x="8314216" y="5990433"/>
            <a:ext cx="33025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4" tooltip="https://www.orientacionandujar.es/2019/02/06/programa-de-intervencion-en-el-aula-para-alumnos-con-tdah/profesores-ayudar-alumnos-con-tdah-e142443989433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330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 descr="Chemistry teacher showing students red solution in flask">
            <a:extLst>
              <a:ext uri="{FF2B5EF4-FFF2-40B4-BE49-F238E27FC236}">
                <a16:creationId xmlns:a16="http://schemas.microsoft.com/office/drawing/2014/main" id="{200348AA-C735-6272-60C3-FBAAD3C58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" r="22917" b="2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CAD6CD8-5551-4E26-FF99-C1E37861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ro-RO" sz="3400"/>
              <a:t>Explaining the Theory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431FA9A-1235-548F-AE06-4AEDA2A54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anchor="t">
            <a:normAutofit lnSpcReduction="10000"/>
          </a:bodyPr>
          <a:lstStyle/>
          <a:p>
            <a:r>
              <a:rPr lang="ro-RO" sz="1600" dirty="0" err="1"/>
              <a:t>Vygotsky’s</a:t>
            </a:r>
            <a:r>
              <a:rPr lang="ro-RO" sz="1600" dirty="0"/>
              <a:t> </a:t>
            </a:r>
            <a:r>
              <a:rPr lang="ro-RO" sz="1600" dirty="0" err="1"/>
              <a:t>theory</a:t>
            </a:r>
            <a:r>
              <a:rPr lang="ro-RO" sz="1600" dirty="0"/>
              <a:t> </a:t>
            </a:r>
            <a:r>
              <a:rPr lang="ro-RO" sz="1600" dirty="0" err="1"/>
              <a:t>includes</a:t>
            </a:r>
            <a:r>
              <a:rPr lang="ro-RO" sz="1600" dirty="0"/>
              <a:t> </a:t>
            </a:r>
            <a:r>
              <a:rPr lang="ro-RO" sz="1600" dirty="0" err="1"/>
              <a:t>two</a:t>
            </a:r>
            <a:r>
              <a:rPr lang="ro-RO" sz="1600" dirty="0"/>
              <a:t> important </a:t>
            </a:r>
            <a:r>
              <a:rPr lang="ro-RO" sz="1600" dirty="0" err="1"/>
              <a:t>ideas</a:t>
            </a:r>
            <a:r>
              <a:rPr lang="ro-RO" sz="1600" dirty="0"/>
              <a:t>:</a:t>
            </a:r>
          </a:p>
          <a:p>
            <a:r>
              <a:rPr lang="ro-RO" sz="1600" b="1" dirty="0"/>
              <a:t>1. Zone of </a:t>
            </a:r>
            <a:r>
              <a:rPr lang="ro-RO" sz="1600" b="1" dirty="0" err="1"/>
              <a:t>Proximal</a:t>
            </a:r>
            <a:r>
              <a:rPr lang="ro-RO" sz="1600" b="1" dirty="0"/>
              <a:t> </a:t>
            </a:r>
            <a:r>
              <a:rPr lang="ro-RO" sz="1600" b="1" dirty="0" err="1"/>
              <a:t>Development</a:t>
            </a:r>
            <a:r>
              <a:rPr lang="ro-RO" sz="1600" b="1" dirty="0"/>
              <a:t> (ZPD)</a:t>
            </a:r>
            <a:r>
              <a:rPr lang="ro-RO" sz="1600" dirty="0"/>
              <a:t>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is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space</a:t>
            </a:r>
            <a:r>
              <a:rPr lang="ro-RO" sz="1600" dirty="0"/>
              <a:t> </a:t>
            </a:r>
            <a:r>
              <a:rPr lang="ro-RO" sz="1600" dirty="0" err="1"/>
              <a:t>between</a:t>
            </a:r>
            <a:r>
              <a:rPr lang="ro-RO" sz="1600" dirty="0"/>
              <a:t> </a:t>
            </a:r>
            <a:r>
              <a:rPr lang="ro-RO" sz="1600" dirty="0" err="1"/>
              <a:t>what</a:t>
            </a:r>
            <a:r>
              <a:rPr lang="ro-RO" sz="1600" dirty="0"/>
              <a:t> a </a:t>
            </a:r>
            <a:r>
              <a:rPr lang="ro-RO" sz="1600" dirty="0" err="1"/>
              <a:t>child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do </a:t>
            </a:r>
            <a:r>
              <a:rPr lang="ro-RO" sz="1600" dirty="0" err="1"/>
              <a:t>alone</a:t>
            </a:r>
            <a:r>
              <a:rPr lang="ro-RO" sz="1600" dirty="0"/>
              <a:t>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what</a:t>
            </a:r>
            <a:r>
              <a:rPr lang="ro-RO" sz="1600" dirty="0"/>
              <a:t> </a:t>
            </a:r>
            <a:r>
              <a:rPr lang="ro-RO" sz="1600" dirty="0" err="1"/>
              <a:t>they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do </a:t>
            </a:r>
            <a:r>
              <a:rPr lang="ro-RO" sz="1600" dirty="0" err="1"/>
              <a:t>with</a:t>
            </a:r>
            <a:r>
              <a:rPr lang="ro-RO" sz="1600" dirty="0"/>
              <a:t> </a:t>
            </a:r>
            <a:r>
              <a:rPr lang="ro-RO" sz="1600" dirty="0" err="1"/>
              <a:t>help</a:t>
            </a:r>
            <a:r>
              <a:rPr lang="ro-RO" sz="1600" dirty="0"/>
              <a:t>. </a:t>
            </a:r>
            <a:r>
              <a:rPr lang="ro-RO" sz="1600" dirty="0" err="1"/>
              <a:t>Learning</a:t>
            </a:r>
            <a:r>
              <a:rPr lang="ro-RO" sz="1600" dirty="0"/>
              <a:t> </a:t>
            </a:r>
            <a:r>
              <a:rPr lang="ro-RO" sz="1600" dirty="0" err="1"/>
              <a:t>happens</a:t>
            </a:r>
            <a:r>
              <a:rPr lang="ro-RO" sz="1600" dirty="0"/>
              <a:t> </a:t>
            </a:r>
            <a:r>
              <a:rPr lang="ro-RO" sz="1600" dirty="0" err="1"/>
              <a:t>inside</a:t>
            </a:r>
            <a:r>
              <a:rPr lang="ro-RO" sz="1600" dirty="0"/>
              <a:t> </a:t>
            </a:r>
            <a:r>
              <a:rPr lang="ro-RO" sz="1600" dirty="0" err="1"/>
              <a:t>this</a:t>
            </a:r>
            <a:r>
              <a:rPr lang="ro-RO" sz="1600" dirty="0"/>
              <a:t> zone.</a:t>
            </a:r>
          </a:p>
          <a:p>
            <a:r>
              <a:rPr lang="ro-RO" sz="1600" b="1" dirty="0"/>
              <a:t>2. </a:t>
            </a:r>
            <a:r>
              <a:rPr lang="ro-RO" sz="1600" b="1" dirty="0" err="1"/>
              <a:t>Scaffolding</a:t>
            </a:r>
            <a:r>
              <a:rPr lang="ro-RO" sz="1600" dirty="0"/>
              <a:t>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means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adult </a:t>
            </a:r>
            <a:r>
              <a:rPr lang="ro-RO" sz="1600" dirty="0" err="1"/>
              <a:t>gives</a:t>
            </a:r>
            <a:r>
              <a:rPr lang="ro-RO" sz="1600" dirty="0"/>
              <a:t> </a:t>
            </a:r>
            <a:r>
              <a:rPr lang="ro-RO" sz="1600" dirty="0" err="1"/>
              <a:t>support</a:t>
            </a:r>
            <a:r>
              <a:rPr lang="ro-RO" sz="1600" dirty="0"/>
              <a:t>, </a:t>
            </a:r>
            <a:r>
              <a:rPr lang="ro-RO" sz="1600" dirty="0" err="1"/>
              <a:t>guidance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encouragement</a:t>
            </a:r>
            <a:r>
              <a:rPr lang="ro-RO" sz="1600" dirty="0"/>
              <a:t>. As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child</a:t>
            </a:r>
            <a:r>
              <a:rPr lang="ro-RO" sz="1600" dirty="0"/>
              <a:t> </a:t>
            </a:r>
            <a:r>
              <a:rPr lang="ro-RO" sz="1600" dirty="0" err="1"/>
              <a:t>becomes</a:t>
            </a:r>
            <a:r>
              <a:rPr lang="ro-RO" sz="1600" dirty="0"/>
              <a:t> more confident, </a:t>
            </a:r>
            <a:r>
              <a:rPr lang="ro-RO" sz="1600" dirty="0" err="1"/>
              <a:t>the</a:t>
            </a:r>
            <a:r>
              <a:rPr lang="ro-RO" sz="1600" dirty="0"/>
              <a:t> adult </a:t>
            </a:r>
            <a:r>
              <a:rPr lang="ro-RO" sz="1600" dirty="0" err="1"/>
              <a:t>slowly</a:t>
            </a:r>
            <a:r>
              <a:rPr lang="ro-RO" sz="1600" dirty="0"/>
              <a:t> </a:t>
            </a:r>
            <a:r>
              <a:rPr lang="ro-RO" sz="1600" dirty="0" err="1"/>
              <a:t>reduces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support</a:t>
            </a:r>
            <a:r>
              <a:rPr lang="ro-RO" sz="1600" dirty="0"/>
              <a:t>.</a:t>
            </a:r>
          </a:p>
          <a:p>
            <a:r>
              <a:rPr lang="ro-RO" sz="1600" dirty="0"/>
              <a:t>The </a:t>
            </a:r>
            <a:r>
              <a:rPr lang="ro-RO" sz="1600" dirty="0" err="1"/>
              <a:t>theory</a:t>
            </a:r>
            <a:r>
              <a:rPr lang="ro-RO" sz="1600" dirty="0"/>
              <a:t> </a:t>
            </a:r>
            <a:r>
              <a:rPr lang="ro-RO" sz="1600" dirty="0" err="1"/>
              <a:t>also</a:t>
            </a:r>
            <a:r>
              <a:rPr lang="ro-RO" sz="1600" dirty="0"/>
              <a:t> </a:t>
            </a:r>
            <a:r>
              <a:rPr lang="ro-RO" sz="1600" dirty="0" err="1"/>
              <a:t>highlights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importance</a:t>
            </a:r>
            <a:r>
              <a:rPr lang="ro-RO" sz="1600" dirty="0"/>
              <a:t> of </a:t>
            </a:r>
            <a:r>
              <a:rPr lang="ro-RO" sz="1600" dirty="0" err="1"/>
              <a:t>language</a:t>
            </a:r>
            <a:r>
              <a:rPr lang="ro-RO" sz="1600" dirty="0"/>
              <a:t>, </a:t>
            </a:r>
            <a:r>
              <a:rPr lang="ro-RO" sz="1600" dirty="0" err="1"/>
              <a:t>relationships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cultural </a:t>
            </a:r>
            <a:r>
              <a:rPr lang="ro-RO" sz="1600" dirty="0" err="1"/>
              <a:t>experiences</a:t>
            </a:r>
            <a:r>
              <a:rPr lang="ro-RO" sz="1600" dirty="0"/>
              <a:t>. Young </a:t>
            </a:r>
            <a:r>
              <a:rPr lang="ro-RO" sz="1600" dirty="0" err="1"/>
              <a:t>children</a:t>
            </a:r>
            <a:r>
              <a:rPr lang="ro-RO" sz="1600" dirty="0"/>
              <a:t> </a:t>
            </a:r>
            <a:r>
              <a:rPr lang="ro-RO" sz="1600" dirty="0" err="1"/>
              <a:t>learn</a:t>
            </a:r>
            <a:r>
              <a:rPr lang="ro-RO" sz="1600" dirty="0"/>
              <a:t> </a:t>
            </a:r>
            <a:r>
              <a:rPr lang="ro-RO" sz="1600" dirty="0" err="1"/>
              <a:t>best</a:t>
            </a:r>
            <a:r>
              <a:rPr lang="ro-RO" sz="1600" dirty="0"/>
              <a:t> </a:t>
            </a:r>
            <a:r>
              <a:rPr lang="ro-RO" sz="1600" dirty="0" err="1"/>
              <a:t>through</a:t>
            </a:r>
            <a:r>
              <a:rPr lang="ro-RO" sz="1600" dirty="0"/>
              <a:t> play, </a:t>
            </a:r>
            <a:r>
              <a:rPr lang="ro-RO" sz="1600" dirty="0" err="1"/>
              <a:t>conversation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shared</a:t>
            </a:r>
            <a:r>
              <a:rPr lang="ro-RO" sz="1600" dirty="0"/>
              <a:t> </a:t>
            </a:r>
            <a:r>
              <a:rPr lang="ro-RO" sz="1600" dirty="0" err="1"/>
              <a:t>activities</a:t>
            </a:r>
            <a:r>
              <a:rPr lang="ro-RO" sz="1600" dirty="0"/>
              <a:t>.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makes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theory</a:t>
            </a:r>
            <a:r>
              <a:rPr lang="ro-RO" sz="1600" dirty="0"/>
              <a:t> </a:t>
            </a:r>
            <a:r>
              <a:rPr lang="ro-RO" sz="1600" dirty="0" err="1"/>
              <a:t>very</a:t>
            </a:r>
            <a:r>
              <a:rPr lang="ro-RO" sz="1600" dirty="0"/>
              <a:t> relevant in </a:t>
            </a:r>
            <a:r>
              <a:rPr lang="ro-RO" sz="1600" dirty="0" err="1"/>
              <a:t>early</a:t>
            </a:r>
            <a:r>
              <a:rPr lang="ro-RO" sz="1600" dirty="0"/>
              <a:t> </a:t>
            </a:r>
            <a:r>
              <a:rPr lang="ro-RO" sz="1600" dirty="0" err="1"/>
              <a:t>childhood</a:t>
            </a:r>
            <a:r>
              <a:rPr lang="ro-RO" sz="1600" dirty="0"/>
              <a:t> </a:t>
            </a:r>
            <a:r>
              <a:rPr lang="ro-RO" sz="1600" dirty="0" err="1"/>
              <a:t>settings</a:t>
            </a:r>
            <a:r>
              <a:rPr lang="ro-RO" sz="1600" dirty="0"/>
              <a:t>.</a:t>
            </a:r>
          </a:p>
          <a:p>
            <a:pPr marL="0" indent="0">
              <a:buNone/>
            </a:pPr>
            <a:endParaRPr lang="ro-RO" sz="1100" dirty="0"/>
          </a:p>
        </p:txBody>
      </p:sp>
    </p:spTree>
    <p:extLst>
      <p:ext uri="{BB962C8B-B14F-4D97-AF65-F5344CB8AC3E}">
        <p14:creationId xmlns:p14="http://schemas.microsoft.com/office/powerpoint/2010/main" val="3077035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A7197354-5644-5BFF-274E-A59E1CD3EF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2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0055C94-BE1D-752F-D322-E0C7684B4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ro-RO" sz="3100" b="1"/>
              <a:t>Applying the Theory to Isaac’s Experiences</a:t>
            </a:r>
            <a:br>
              <a:rPr lang="ro-RO" sz="3100" b="1"/>
            </a:br>
            <a:endParaRPr lang="ro-RO" sz="310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5CB3A5A-110F-943C-313D-84036CF3B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92500" lnSpcReduction="10000"/>
          </a:bodyPr>
          <a:lstStyle/>
          <a:p>
            <a:r>
              <a:rPr lang="ro-RO" sz="1500" dirty="0" err="1"/>
              <a:t>When</a:t>
            </a:r>
            <a:r>
              <a:rPr lang="ro-RO" sz="1500" dirty="0"/>
              <a:t> </a:t>
            </a:r>
            <a:r>
              <a:rPr lang="ro-RO" sz="1500" dirty="0" err="1"/>
              <a:t>we</a:t>
            </a:r>
            <a:r>
              <a:rPr lang="ro-RO" sz="1500" dirty="0"/>
              <a:t> look at Isaac </a:t>
            </a:r>
            <a:r>
              <a:rPr lang="ro-RO" sz="1500" dirty="0" err="1"/>
              <a:t>through</a:t>
            </a:r>
            <a:r>
              <a:rPr lang="ro-RO" sz="1500" dirty="0"/>
              <a:t> </a:t>
            </a:r>
            <a:r>
              <a:rPr lang="ro-RO" sz="1500" dirty="0" err="1"/>
              <a:t>Vygotsky’s</a:t>
            </a:r>
            <a:r>
              <a:rPr lang="ro-RO" sz="1500" dirty="0"/>
              <a:t> </a:t>
            </a:r>
            <a:r>
              <a:rPr lang="ro-RO" sz="1500" dirty="0" err="1"/>
              <a:t>theory</a:t>
            </a:r>
            <a:r>
              <a:rPr lang="ro-RO" sz="1500" dirty="0"/>
              <a:t>, </a:t>
            </a:r>
            <a:r>
              <a:rPr lang="ro-RO" sz="1500" dirty="0" err="1"/>
              <a:t>we</a:t>
            </a:r>
            <a:r>
              <a:rPr lang="ro-RO" sz="1500" dirty="0"/>
              <a:t> </a:t>
            </a:r>
            <a:r>
              <a:rPr lang="ro-RO" sz="1500" dirty="0" err="1"/>
              <a:t>can</a:t>
            </a:r>
            <a:r>
              <a:rPr lang="ro-RO" sz="1500" dirty="0"/>
              <a:t> </a:t>
            </a:r>
            <a:r>
              <a:rPr lang="ro-RO" sz="1500" dirty="0" err="1"/>
              <a:t>see</a:t>
            </a:r>
            <a:r>
              <a:rPr lang="ro-RO" sz="1500" dirty="0"/>
              <a:t> </a:t>
            </a:r>
            <a:r>
              <a:rPr lang="ro-RO" sz="1500" dirty="0" err="1"/>
              <a:t>that</a:t>
            </a:r>
            <a:r>
              <a:rPr lang="ro-RO" sz="1500" dirty="0"/>
              <a:t> </a:t>
            </a:r>
            <a:r>
              <a:rPr lang="ro-RO" sz="1500" dirty="0" err="1"/>
              <a:t>his</a:t>
            </a:r>
            <a:r>
              <a:rPr lang="ro-RO" sz="1500" dirty="0"/>
              <a:t> </a:t>
            </a:r>
            <a:r>
              <a:rPr lang="ro-RO" sz="1500" dirty="0" err="1"/>
              <a:t>difficulties</a:t>
            </a:r>
            <a:r>
              <a:rPr lang="ro-RO" sz="1500" dirty="0"/>
              <a:t>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be</a:t>
            </a:r>
            <a:r>
              <a:rPr lang="ro-RO" sz="1500" dirty="0"/>
              <a:t> </a:t>
            </a:r>
            <a:r>
              <a:rPr lang="ro-RO" sz="1500" dirty="0" err="1"/>
              <a:t>linked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limited </a:t>
            </a:r>
            <a:r>
              <a:rPr lang="ro-RO" sz="1500" dirty="0" err="1"/>
              <a:t>interaction</a:t>
            </a:r>
            <a:r>
              <a:rPr lang="ro-RO" sz="1500" dirty="0"/>
              <a:t>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reduced</a:t>
            </a:r>
            <a:r>
              <a:rPr lang="ro-RO" sz="1500" dirty="0"/>
              <a:t> </a:t>
            </a:r>
            <a:r>
              <a:rPr lang="ro-RO" sz="1500" dirty="0" err="1"/>
              <a:t>emotional</a:t>
            </a:r>
            <a:r>
              <a:rPr lang="ro-RO" sz="1500" dirty="0"/>
              <a:t> </a:t>
            </a:r>
            <a:r>
              <a:rPr lang="ro-RO" sz="1500" dirty="0" err="1"/>
              <a:t>support</a:t>
            </a:r>
            <a:r>
              <a:rPr lang="ro-RO" sz="1500" dirty="0"/>
              <a:t>. His </a:t>
            </a:r>
            <a:r>
              <a:rPr lang="ro-RO" sz="1500" dirty="0" err="1"/>
              <a:t>language</a:t>
            </a:r>
            <a:r>
              <a:rPr lang="ro-RO" sz="1500" dirty="0"/>
              <a:t> </a:t>
            </a:r>
            <a:r>
              <a:rPr lang="ro-RO" sz="1500" dirty="0" err="1"/>
              <a:t>delay</a:t>
            </a:r>
            <a:r>
              <a:rPr lang="ro-RO" sz="1500" dirty="0"/>
              <a:t> </a:t>
            </a:r>
            <a:r>
              <a:rPr lang="ro-RO" sz="1500" dirty="0" err="1"/>
              <a:t>and</a:t>
            </a:r>
            <a:r>
              <a:rPr lang="ro-RO" sz="1500" dirty="0"/>
              <a:t> social </a:t>
            </a:r>
            <a:r>
              <a:rPr lang="ro-RO" sz="1500" dirty="0" err="1"/>
              <a:t>withdrawal</a:t>
            </a:r>
            <a:r>
              <a:rPr lang="ro-RO" sz="1500" dirty="0"/>
              <a:t> </a:t>
            </a:r>
            <a:r>
              <a:rPr lang="ro-RO" sz="1500" dirty="0" err="1"/>
              <a:t>suggest</a:t>
            </a:r>
            <a:r>
              <a:rPr lang="ro-RO" sz="1500" dirty="0"/>
              <a:t> </a:t>
            </a:r>
            <a:r>
              <a:rPr lang="ro-RO" sz="1500" dirty="0" err="1"/>
              <a:t>that</a:t>
            </a:r>
            <a:r>
              <a:rPr lang="ro-RO" sz="1500" dirty="0"/>
              <a:t> </a:t>
            </a:r>
            <a:r>
              <a:rPr lang="ro-RO" sz="1500" dirty="0" err="1"/>
              <a:t>he</a:t>
            </a:r>
            <a:r>
              <a:rPr lang="ro-RO" sz="1500" dirty="0"/>
              <a:t>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have</a:t>
            </a:r>
            <a:r>
              <a:rPr lang="ro-RO" sz="1500" dirty="0"/>
              <a:t> </a:t>
            </a:r>
            <a:r>
              <a:rPr lang="ro-RO" sz="1500" dirty="0" err="1"/>
              <a:t>had</a:t>
            </a:r>
            <a:r>
              <a:rPr lang="ro-RO" sz="1500" dirty="0"/>
              <a:t> </a:t>
            </a:r>
            <a:r>
              <a:rPr lang="ro-RO" sz="1500" dirty="0" err="1"/>
              <a:t>enough</a:t>
            </a:r>
            <a:r>
              <a:rPr lang="ro-RO" sz="1500" dirty="0"/>
              <a:t> </a:t>
            </a:r>
            <a:r>
              <a:rPr lang="ro-RO" sz="1500" dirty="0" err="1"/>
              <a:t>opportunities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</a:t>
            </a:r>
            <a:r>
              <a:rPr lang="ro-RO" sz="1500" dirty="0" err="1"/>
              <a:t>learn</a:t>
            </a:r>
            <a:r>
              <a:rPr lang="ro-RO" sz="1500" dirty="0"/>
              <a:t> </a:t>
            </a:r>
            <a:r>
              <a:rPr lang="ro-RO" sz="1500" dirty="0" err="1"/>
              <a:t>through</a:t>
            </a:r>
            <a:r>
              <a:rPr lang="ro-RO" sz="1500" dirty="0"/>
              <a:t> </a:t>
            </a:r>
            <a:r>
              <a:rPr lang="ro-RO" sz="1500" dirty="0" err="1"/>
              <a:t>guided</a:t>
            </a:r>
            <a:r>
              <a:rPr lang="ro-RO" sz="1500" dirty="0"/>
              <a:t> play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communication</a:t>
            </a:r>
            <a:r>
              <a:rPr lang="ro-RO" sz="1500" dirty="0"/>
              <a:t>.</a:t>
            </a:r>
          </a:p>
          <a:p>
            <a:r>
              <a:rPr lang="ro-RO" sz="1500" dirty="0"/>
              <a:t>Isaac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feel</a:t>
            </a:r>
            <a:r>
              <a:rPr lang="ro-RO" sz="1500" dirty="0"/>
              <a:t> secure </a:t>
            </a:r>
            <a:r>
              <a:rPr lang="ro-RO" sz="1500" dirty="0" err="1"/>
              <a:t>enough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</a:t>
            </a:r>
            <a:r>
              <a:rPr lang="ro-RO" sz="1500" dirty="0" err="1"/>
              <a:t>join</a:t>
            </a:r>
            <a:r>
              <a:rPr lang="ro-RO" sz="1500" dirty="0"/>
              <a:t> </a:t>
            </a:r>
            <a:r>
              <a:rPr lang="ro-RO" sz="1500" dirty="0" err="1"/>
              <a:t>group</a:t>
            </a:r>
            <a:r>
              <a:rPr lang="ro-RO" sz="1500" dirty="0"/>
              <a:t> </a:t>
            </a:r>
            <a:r>
              <a:rPr lang="ro-RO" sz="1500" dirty="0" err="1"/>
              <a:t>activities</a:t>
            </a:r>
            <a:r>
              <a:rPr lang="ro-RO" sz="1500" dirty="0"/>
              <a:t>, </a:t>
            </a:r>
            <a:r>
              <a:rPr lang="ro-RO" sz="1500" dirty="0" err="1"/>
              <a:t>which</a:t>
            </a:r>
            <a:r>
              <a:rPr lang="ro-RO" sz="1500" dirty="0"/>
              <a:t> </a:t>
            </a:r>
            <a:r>
              <a:rPr lang="ro-RO" sz="1500" dirty="0" err="1"/>
              <a:t>means</a:t>
            </a:r>
            <a:r>
              <a:rPr lang="ro-RO" sz="1500" dirty="0"/>
              <a:t> </a:t>
            </a:r>
            <a:r>
              <a:rPr lang="ro-RO" sz="1500" dirty="0" err="1"/>
              <a:t>he</a:t>
            </a:r>
            <a:r>
              <a:rPr lang="ro-RO" sz="1500" dirty="0"/>
              <a:t> </a:t>
            </a:r>
            <a:r>
              <a:rPr lang="ro-RO" sz="1500" dirty="0" err="1"/>
              <a:t>is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accessing</a:t>
            </a:r>
            <a:r>
              <a:rPr lang="ro-RO" sz="1500" dirty="0"/>
              <a:t> </a:t>
            </a:r>
            <a:r>
              <a:rPr lang="ro-RO" sz="1500" dirty="0" err="1"/>
              <a:t>his</a:t>
            </a:r>
            <a:r>
              <a:rPr lang="ro-RO" sz="1500" dirty="0"/>
              <a:t> ZPD. </a:t>
            </a:r>
            <a:r>
              <a:rPr lang="ro-RO" sz="1500" dirty="0" err="1"/>
              <a:t>Without</a:t>
            </a:r>
            <a:r>
              <a:rPr lang="ro-RO" sz="1500" dirty="0"/>
              <a:t> adult </a:t>
            </a:r>
            <a:r>
              <a:rPr lang="ro-RO" sz="1500" dirty="0" err="1"/>
              <a:t>support</a:t>
            </a:r>
            <a:r>
              <a:rPr lang="ro-RO" sz="1500" dirty="0"/>
              <a:t>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positive</a:t>
            </a:r>
            <a:r>
              <a:rPr lang="ro-RO" sz="1500" dirty="0"/>
              <a:t> </a:t>
            </a:r>
            <a:r>
              <a:rPr lang="ro-RO" sz="1500" dirty="0" err="1"/>
              <a:t>relationships</a:t>
            </a:r>
            <a:r>
              <a:rPr lang="ro-RO" sz="1500" dirty="0"/>
              <a:t>, it </a:t>
            </a:r>
            <a:r>
              <a:rPr lang="ro-RO" sz="1500" dirty="0" err="1"/>
              <a:t>becomes</a:t>
            </a:r>
            <a:r>
              <a:rPr lang="ro-RO" sz="1500" dirty="0"/>
              <a:t> </a:t>
            </a:r>
            <a:r>
              <a:rPr lang="ro-RO" sz="1500" dirty="0" err="1"/>
              <a:t>harder</a:t>
            </a:r>
            <a:r>
              <a:rPr lang="ro-RO" sz="1500" dirty="0"/>
              <a:t> for </a:t>
            </a:r>
            <a:r>
              <a:rPr lang="ro-RO" sz="1500" dirty="0" err="1"/>
              <a:t>him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</a:t>
            </a:r>
            <a:r>
              <a:rPr lang="ro-RO" sz="1500" dirty="0" err="1"/>
              <a:t>develop</a:t>
            </a:r>
            <a:r>
              <a:rPr lang="ro-RO" sz="1500" dirty="0"/>
              <a:t> </a:t>
            </a:r>
            <a:r>
              <a:rPr lang="ro-RO" sz="1500" dirty="0" err="1"/>
              <a:t>new</a:t>
            </a:r>
            <a:r>
              <a:rPr lang="ro-RO" sz="1500" dirty="0"/>
              <a:t> </a:t>
            </a:r>
            <a:r>
              <a:rPr lang="ro-RO" sz="1500" dirty="0" err="1"/>
              <a:t>skills</a:t>
            </a:r>
            <a:r>
              <a:rPr lang="ro-RO" sz="1500" dirty="0"/>
              <a:t>.</a:t>
            </a:r>
          </a:p>
          <a:p>
            <a:r>
              <a:rPr lang="ro-RO" sz="1500" dirty="0" err="1"/>
              <a:t>Bruner</a:t>
            </a:r>
            <a:r>
              <a:rPr lang="ro-RO" sz="1500" dirty="0"/>
              <a:t> (1983, p. 41) </a:t>
            </a:r>
            <a:r>
              <a:rPr lang="ro-RO" sz="1500" dirty="0" err="1"/>
              <a:t>supports</a:t>
            </a:r>
            <a:r>
              <a:rPr lang="ro-RO" sz="1500" dirty="0"/>
              <a:t> </a:t>
            </a:r>
            <a:r>
              <a:rPr lang="ro-RO" sz="1500" dirty="0" err="1"/>
              <a:t>this</a:t>
            </a:r>
            <a:r>
              <a:rPr lang="ro-RO" sz="1500" dirty="0"/>
              <a:t> idea </a:t>
            </a:r>
            <a:r>
              <a:rPr lang="ro-RO" sz="1500" dirty="0" err="1"/>
              <a:t>by</a:t>
            </a:r>
            <a:r>
              <a:rPr lang="ro-RO" sz="1500" dirty="0"/>
              <a:t> </a:t>
            </a:r>
            <a:r>
              <a:rPr lang="ro-RO" sz="1500" dirty="0" err="1"/>
              <a:t>saying</a:t>
            </a:r>
            <a:r>
              <a:rPr lang="ro-RO" sz="1500" dirty="0"/>
              <a:t> </a:t>
            </a:r>
            <a:r>
              <a:rPr lang="ro-RO" sz="1500" dirty="0" err="1"/>
              <a:t>that</a:t>
            </a:r>
            <a:r>
              <a:rPr lang="ro-RO" sz="1500" dirty="0"/>
              <a:t> “</a:t>
            </a:r>
            <a:r>
              <a:rPr lang="ro-RO" sz="1500" dirty="0" err="1"/>
              <a:t>language</a:t>
            </a:r>
            <a:r>
              <a:rPr lang="ro-RO" sz="1500" dirty="0"/>
              <a:t> </a:t>
            </a:r>
            <a:r>
              <a:rPr lang="ro-RO" sz="1500" dirty="0" err="1"/>
              <a:t>develops</a:t>
            </a:r>
            <a:r>
              <a:rPr lang="ro-RO" sz="1500" dirty="0"/>
              <a:t> </a:t>
            </a:r>
            <a:r>
              <a:rPr lang="ro-RO" sz="1500" dirty="0" err="1"/>
              <a:t>through</a:t>
            </a:r>
            <a:r>
              <a:rPr lang="ro-RO" sz="1500" dirty="0"/>
              <a:t> </a:t>
            </a:r>
            <a:r>
              <a:rPr lang="ro-RO" sz="1500" dirty="0" err="1"/>
              <a:t>interaction</a:t>
            </a:r>
            <a:r>
              <a:rPr lang="ro-RO" sz="1500" dirty="0"/>
              <a:t>, </a:t>
            </a:r>
            <a:r>
              <a:rPr lang="ro-RO" sz="1500" dirty="0" err="1"/>
              <a:t>routines</a:t>
            </a:r>
            <a:r>
              <a:rPr lang="ro-RO" sz="1500" dirty="0"/>
              <a:t>,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shared</a:t>
            </a:r>
            <a:r>
              <a:rPr lang="ro-RO" sz="1500" dirty="0"/>
              <a:t> </a:t>
            </a:r>
            <a:r>
              <a:rPr lang="ro-RO" sz="1500" dirty="0" err="1"/>
              <a:t>activities</a:t>
            </a:r>
            <a:r>
              <a:rPr lang="ro-RO" sz="1500" dirty="0"/>
              <a:t> </a:t>
            </a:r>
            <a:r>
              <a:rPr lang="ro-RO" sz="1500" dirty="0" err="1"/>
              <a:t>with</a:t>
            </a:r>
            <a:r>
              <a:rPr lang="ro-RO" sz="1500" dirty="0"/>
              <a:t> </a:t>
            </a:r>
            <a:r>
              <a:rPr lang="ro-RO" sz="1500" dirty="0" err="1"/>
              <a:t>adults</a:t>
            </a:r>
            <a:r>
              <a:rPr lang="ro-RO" sz="1500" dirty="0"/>
              <a:t>”. </a:t>
            </a:r>
            <a:r>
              <a:rPr lang="ro-RO" sz="1500" dirty="0" err="1"/>
              <a:t>If</a:t>
            </a:r>
            <a:r>
              <a:rPr lang="ro-RO" sz="1500" dirty="0"/>
              <a:t> Isaac </a:t>
            </a:r>
            <a:r>
              <a:rPr lang="ro-RO" sz="1500" dirty="0" err="1"/>
              <a:t>has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experienced</a:t>
            </a:r>
            <a:r>
              <a:rPr lang="ro-RO" sz="1500" dirty="0"/>
              <a:t> </a:t>
            </a:r>
            <a:r>
              <a:rPr lang="ro-RO" sz="1500" dirty="0" err="1"/>
              <a:t>these</a:t>
            </a:r>
            <a:r>
              <a:rPr lang="ro-RO" sz="1500" dirty="0"/>
              <a:t> </a:t>
            </a:r>
            <a:r>
              <a:rPr lang="ro-RO" sz="1500" dirty="0" err="1"/>
              <a:t>consistently</a:t>
            </a:r>
            <a:r>
              <a:rPr lang="ro-RO" sz="1500" dirty="0"/>
              <a:t>, </a:t>
            </a:r>
            <a:r>
              <a:rPr lang="ro-RO" sz="1500" dirty="0" err="1"/>
              <a:t>his</a:t>
            </a:r>
            <a:r>
              <a:rPr lang="ro-RO" sz="1500" dirty="0"/>
              <a:t> </a:t>
            </a:r>
            <a:r>
              <a:rPr lang="ro-RO" sz="1500" dirty="0" err="1"/>
              <a:t>language</a:t>
            </a:r>
            <a:r>
              <a:rPr lang="ro-RO" sz="1500" dirty="0"/>
              <a:t> </a:t>
            </a:r>
            <a:r>
              <a:rPr lang="ro-RO" sz="1500" dirty="0" err="1"/>
              <a:t>development</a:t>
            </a:r>
            <a:r>
              <a:rPr lang="ro-RO" sz="1500" dirty="0"/>
              <a:t>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be</a:t>
            </a:r>
            <a:r>
              <a:rPr lang="ro-RO" sz="1500" dirty="0"/>
              <a:t> </a:t>
            </a:r>
            <a:r>
              <a:rPr lang="ro-RO" sz="1500" dirty="0" err="1"/>
              <a:t>slower</a:t>
            </a:r>
            <a:r>
              <a:rPr lang="ro-RO" sz="1500" dirty="0"/>
              <a:t>.</a:t>
            </a:r>
          </a:p>
          <a:p>
            <a:pPr marL="0" indent="0">
              <a:buNone/>
            </a:pPr>
            <a:endParaRPr lang="ro-RO" sz="1100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01E77F4E-EE15-8E36-E93B-373D9019F0C6}"/>
              </a:ext>
            </a:extLst>
          </p:cNvPr>
          <p:cNvSpPr txBox="1"/>
          <p:nvPr/>
        </p:nvSpPr>
        <p:spPr>
          <a:xfrm>
            <a:off x="6367136" y="6657945"/>
            <a:ext cx="33025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4" tooltip="http://heidicohen.com/how-to-build-your-social-media-tea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788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479E8BC8-8627-A3CF-AD11-7FCA751DDB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169" b="1490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72BB8A4-D466-BEDC-6C3E-072C51CB1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825910"/>
            <a:ext cx="3822189" cy="3090947"/>
          </a:xfrm>
        </p:spPr>
        <p:txBody>
          <a:bodyPr>
            <a:normAutofit/>
          </a:bodyPr>
          <a:lstStyle/>
          <a:p>
            <a:r>
              <a:rPr lang="ro-RO" sz="4000" dirty="0" err="1"/>
              <a:t>Nature</a:t>
            </a:r>
            <a:r>
              <a:rPr lang="ro-RO" sz="4000" dirty="0"/>
              <a:t> </a:t>
            </a:r>
            <a:r>
              <a:rPr lang="ro-RO" sz="4000" dirty="0" err="1"/>
              <a:t>and</a:t>
            </a:r>
            <a:r>
              <a:rPr lang="ro-RO" sz="4000" dirty="0"/>
              <a:t> </a:t>
            </a:r>
            <a:r>
              <a:rPr lang="ro-RO" sz="4000" dirty="0" err="1"/>
              <a:t>Nurture</a:t>
            </a:r>
            <a:endParaRPr lang="ro-RO" sz="4000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D6E96A8-892E-7826-3F86-1DC33491F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09" y="1342103"/>
            <a:ext cx="4657341" cy="5206181"/>
          </a:xfrm>
        </p:spPr>
        <p:txBody>
          <a:bodyPr>
            <a:normAutofit fontScale="85000" lnSpcReduction="10000"/>
          </a:bodyPr>
          <a:lstStyle/>
          <a:p>
            <a:r>
              <a:rPr lang="ro-RO" sz="1800" dirty="0" err="1"/>
              <a:t>Isaac’s</a:t>
            </a:r>
            <a:r>
              <a:rPr lang="ro-RO" sz="1800" dirty="0"/>
              <a:t> </a:t>
            </a:r>
            <a:r>
              <a:rPr lang="ro-RO" sz="1800" dirty="0" err="1"/>
              <a:t>development</a:t>
            </a:r>
            <a:r>
              <a:rPr lang="ro-RO" sz="1800" dirty="0"/>
              <a:t> </a:t>
            </a:r>
            <a:r>
              <a:rPr lang="ro-RO" sz="1800" dirty="0" err="1"/>
              <a:t>is</a:t>
            </a:r>
            <a:r>
              <a:rPr lang="ro-RO" sz="1800" dirty="0"/>
              <a:t> </a:t>
            </a:r>
            <a:r>
              <a:rPr lang="ro-RO" sz="1800" dirty="0" err="1"/>
              <a:t>shaped</a:t>
            </a:r>
            <a:r>
              <a:rPr lang="ro-RO" sz="1800" dirty="0"/>
              <a:t> </a:t>
            </a:r>
            <a:r>
              <a:rPr lang="ro-RO" sz="1800" dirty="0" err="1"/>
              <a:t>by</a:t>
            </a:r>
            <a:r>
              <a:rPr lang="ro-RO" sz="1800" dirty="0"/>
              <a:t> </a:t>
            </a:r>
            <a:r>
              <a:rPr lang="ro-RO" sz="1800" dirty="0" err="1"/>
              <a:t>both</a:t>
            </a:r>
            <a:r>
              <a:rPr lang="ro-RO" sz="1800" dirty="0"/>
              <a:t> </a:t>
            </a:r>
            <a:r>
              <a:rPr lang="ro-RO" sz="1800" dirty="0" err="1"/>
              <a:t>biological</a:t>
            </a:r>
            <a:r>
              <a:rPr lang="ro-RO" sz="1800" dirty="0"/>
              <a:t> </a:t>
            </a:r>
            <a:r>
              <a:rPr lang="ro-RO" sz="1800" dirty="0" err="1"/>
              <a:t>and</a:t>
            </a:r>
            <a:r>
              <a:rPr lang="ro-RO" sz="1800" dirty="0"/>
              <a:t> </a:t>
            </a:r>
            <a:r>
              <a:rPr lang="ro-RO" sz="1800" dirty="0" err="1"/>
              <a:t>environmental</a:t>
            </a:r>
            <a:r>
              <a:rPr lang="ro-RO" sz="1800" dirty="0"/>
              <a:t> </a:t>
            </a:r>
            <a:r>
              <a:rPr lang="ro-RO" sz="1800" dirty="0" err="1"/>
              <a:t>factors</a:t>
            </a:r>
            <a:r>
              <a:rPr lang="ro-RO" sz="1800" dirty="0"/>
              <a:t>.</a:t>
            </a:r>
          </a:p>
          <a:p>
            <a:r>
              <a:rPr lang="ro-RO" sz="1800" b="1" dirty="0" err="1"/>
              <a:t>Biological</a:t>
            </a:r>
            <a:r>
              <a:rPr lang="ro-RO" sz="1800" b="1" dirty="0"/>
              <a:t> </a:t>
            </a:r>
            <a:r>
              <a:rPr lang="ro-RO" sz="1800" b="1" dirty="0" err="1"/>
              <a:t>factors</a:t>
            </a:r>
            <a:r>
              <a:rPr lang="ro-RO" sz="1800" b="1" dirty="0"/>
              <a:t> (</a:t>
            </a:r>
            <a:r>
              <a:rPr lang="ro-RO" sz="1800" b="1" dirty="0" err="1"/>
              <a:t>nature</a:t>
            </a:r>
            <a:r>
              <a:rPr lang="ro-RO" sz="1800" b="1" dirty="0"/>
              <a:t>):</a:t>
            </a:r>
            <a:endParaRPr lang="ro-RO" sz="1800" dirty="0"/>
          </a:p>
          <a:p>
            <a:r>
              <a:rPr lang="ro-RO" sz="1800" dirty="0"/>
              <a:t>He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have</a:t>
            </a:r>
            <a:r>
              <a:rPr lang="ro-RO" sz="1800" dirty="0"/>
              <a:t> a </a:t>
            </a:r>
            <a:r>
              <a:rPr lang="ro-RO" sz="1800" dirty="0" err="1"/>
              <a:t>sensitive</a:t>
            </a:r>
            <a:r>
              <a:rPr lang="ro-RO" sz="1800" dirty="0"/>
              <a:t> temperament.</a:t>
            </a:r>
          </a:p>
          <a:p>
            <a:r>
              <a:rPr lang="ro-RO" sz="1800" dirty="0"/>
              <a:t>His </a:t>
            </a:r>
            <a:r>
              <a:rPr lang="ro-RO" sz="1800" dirty="0" err="1"/>
              <a:t>early</a:t>
            </a:r>
            <a:r>
              <a:rPr lang="ro-RO" sz="1800" dirty="0"/>
              <a:t> </a:t>
            </a:r>
            <a:r>
              <a:rPr lang="ro-RO" sz="1800" dirty="0" err="1"/>
              <a:t>brain</a:t>
            </a:r>
            <a:r>
              <a:rPr lang="ro-RO" sz="1800" dirty="0"/>
              <a:t> </a:t>
            </a:r>
            <a:r>
              <a:rPr lang="ro-RO" sz="1800" dirty="0" err="1"/>
              <a:t>development</a:t>
            </a:r>
            <a:r>
              <a:rPr lang="ro-RO" sz="1800" dirty="0"/>
              <a:t>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make</a:t>
            </a:r>
            <a:r>
              <a:rPr lang="ro-RO" sz="1800" dirty="0"/>
              <a:t> </a:t>
            </a:r>
            <a:r>
              <a:rPr lang="ro-RO" sz="1800" dirty="0" err="1"/>
              <a:t>him</a:t>
            </a:r>
            <a:r>
              <a:rPr lang="ro-RO" sz="1800" dirty="0"/>
              <a:t> more reactive </a:t>
            </a:r>
            <a:r>
              <a:rPr lang="ro-RO" sz="1800" dirty="0" err="1"/>
              <a:t>to</a:t>
            </a:r>
            <a:r>
              <a:rPr lang="ro-RO" sz="1800" dirty="0"/>
              <a:t> </a:t>
            </a:r>
            <a:r>
              <a:rPr lang="ro-RO" sz="1800" dirty="0" err="1"/>
              <a:t>stress</a:t>
            </a:r>
            <a:r>
              <a:rPr lang="ro-RO" sz="1800" dirty="0"/>
              <a:t>.</a:t>
            </a:r>
          </a:p>
          <a:p>
            <a:r>
              <a:rPr lang="ro-RO" sz="1800" dirty="0"/>
              <a:t>He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have</a:t>
            </a:r>
            <a:r>
              <a:rPr lang="ro-RO" sz="1800" dirty="0"/>
              <a:t> a natural </a:t>
            </a:r>
            <a:r>
              <a:rPr lang="ro-RO" sz="1800" dirty="0" err="1"/>
              <a:t>tendency</a:t>
            </a:r>
            <a:r>
              <a:rPr lang="ro-RO" sz="1800" dirty="0"/>
              <a:t> </a:t>
            </a:r>
            <a:r>
              <a:rPr lang="ro-RO" sz="1800" dirty="0" err="1"/>
              <a:t>toward</a:t>
            </a:r>
            <a:r>
              <a:rPr lang="ro-RO" sz="1800" dirty="0"/>
              <a:t> </a:t>
            </a:r>
            <a:r>
              <a:rPr lang="ro-RO" sz="1800" dirty="0" err="1"/>
              <a:t>anxiety</a:t>
            </a:r>
            <a:r>
              <a:rPr lang="ro-RO" sz="1800" dirty="0"/>
              <a:t>.</a:t>
            </a:r>
          </a:p>
          <a:p>
            <a:r>
              <a:rPr lang="ro-RO" sz="1800" b="1" dirty="0" err="1"/>
              <a:t>Environmental</a:t>
            </a:r>
            <a:r>
              <a:rPr lang="ro-RO" sz="1800" b="1" dirty="0"/>
              <a:t> </a:t>
            </a:r>
            <a:r>
              <a:rPr lang="ro-RO" sz="1800" b="1" dirty="0" err="1"/>
              <a:t>factors</a:t>
            </a:r>
            <a:r>
              <a:rPr lang="ro-RO" sz="1800" b="1" dirty="0"/>
              <a:t> (</a:t>
            </a:r>
            <a:r>
              <a:rPr lang="ro-RO" sz="1800" b="1" dirty="0" err="1"/>
              <a:t>nurture</a:t>
            </a:r>
            <a:r>
              <a:rPr lang="ro-RO" sz="1800" b="1" dirty="0"/>
              <a:t>):</a:t>
            </a:r>
            <a:endParaRPr lang="ro-RO" sz="1800" dirty="0"/>
          </a:p>
          <a:p>
            <a:r>
              <a:rPr lang="ro-RO" sz="1800" dirty="0"/>
              <a:t>His </a:t>
            </a:r>
            <a:r>
              <a:rPr lang="ro-RO" sz="1800" dirty="0" err="1"/>
              <a:t>mother’s</a:t>
            </a:r>
            <a:r>
              <a:rPr lang="ro-RO" sz="1800" dirty="0"/>
              <a:t> </a:t>
            </a:r>
            <a:r>
              <a:rPr lang="ro-RO" sz="1800" dirty="0" err="1"/>
              <a:t>depression</a:t>
            </a:r>
            <a:r>
              <a:rPr lang="ro-RO" sz="1800" dirty="0"/>
              <a:t>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affect</a:t>
            </a:r>
            <a:r>
              <a:rPr lang="ro-RO" sz="1800" dirty="0"/>
              <a:t> </a:t>
            </a:r>
            <a:r>
              <a:rPr lang="ro-RO" sz="1800" dirty="0" err="1"/>
              <a:t>emotional</a:t>
            </a:r>
            <a:r>
              <a:rPr lang="ro-RO" sz="1800" dirty="0"/>
              <a:t> </a:t>
            </a:r>
            <a:r>
              <a:rPr lang="ro-RO" sz="1800" dirty="0" err="1"/>
              <a:t>support</a:t>
            </a:r>
            <a:r>
              <a:rPr lang="ro-RO" sz="1800" dirty="0"/>
              <a:t> at </a:t>
            </a:r>
            <a:r>
              <a:rPr lang="ro-RO" sz="1800" dirty="0" err="1"/>
              <a:t>home</a:t>
            </a:r>
            <a:r>
              <a:rPr lang="ro-RO" sz="1800" dirty="0"/>
              <a:t>.</a:t>
            </a:r>
          </a:p>
          <a:p>
            <a:r>
              <a:rPr lang="ro-RO" sz="1800" dirty="0" err="1"/>
              <a:t>Frequent</a:t>
            </a:r>
            <a:r>
              <a:rPr lang="ro-RO" sz="1800" dirty="0"/>
              <a:t> </a:t>
            </a:r>
            <a:r>
              <a:rPr lang="ro-RO" sz="1800" dirty="0" err="1"/>
              <a:t>moves</a:t>
            </a:r>
            <a:r>
              <a:rPr lang="ro-RO" sz="1800" dirty="0"/>
              <a:t> </a:t>
            </a:r>
            <a:r>
              <a:rPr lang="ro-RO" sz="1800" dirty="0" err="1"/>
              <a:t>can</a:t>
            </a:r>
            <a:r>
              <a:rPr lang="ro-RO" sz="1800" dirty="0"/>
              <a:t> </a:t>
            </a:r>
            <a:r>
              <a:rPr lang="ro-RO" sz="1800" dirty="0" err="1"/>
              <a:t>disrupt</a:t>
            </a:r>
            <a:r>
              <a:rPr lang="ro-RO" sz="1800" dirty="0"/>
              <a:t> </a:t>
            </a:r>
            <a:r>
              <a:rPr lang="ro-RO" sz="1800" dirty="0" err="1"/>
              <a:t>routines</a:t>
            </a:r>
            <a:r>
              <a:rPr lang="ro-RO" sz="1800" dirty="0"/>
              <a:t> </a:t>
            </a:r>
            <a:r>
              <a:rPr lang="ro-RO" sz="1800" dirty="0" err="1"/>
              <a:t>and</a:t>
            </a:r>
            <a:r>
              <a:rPr lang="ro-RO" sz="1800" dirty="0"/>
              <a:t> </a:t>
            </a:r>
            <a:r>
              <a:rPr lang="ro-RO" sz="1800" dirty="0" err="1"/>
              <a:t>stability</a:t>
            </a:r>
            <a:r>
              <a:rPr lang="ro-RO" sz="1800" dirty="0"/>
              <a:t>.</a:t>
            </a:r>
          </a:p>
          <a:p>
            <a:r>
              <a:rPr lang="ro-RO" sz="1800" dirty="0" err="1"/>
              <a:t>Changing</a:t>
            </a:r>
            <a:r>
              <a:rPr lang="ro-RO" sz="1800" dirty="0"/>
              <a:t> </a:t>
            </a:r>
            <a:r>
              <a:rPr lang="ro-RO" sz="1800" dirty="0" err="1"/>
              <a:t>childcare</a:t>
            </a:r>
            <a:r>
              <a:rPr lang="ro-RO" sz="1800" dirty="0"/>
              <a:t> </a:t>
            </a:r>
            <a:r>
              <a:rPr lang="ro-RO" sz="1800" dirty="0" err="1"/>
              <a:t>settings</a:t>
            </a:r>
            <a:r>
              <a:rPr lang="ro-RO" sz="1800" dirty="0"/>
              <a:t>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make</a:t>
            </a:r>
            <a:r>
              <a:rPr lang="ro-RO" sz="1800" dirty="0"/>
              <a:t> it </a:t>
            </a:r>
            <a:r>
              <a:rPr lang="ro-RO" sz="1800" dirty="0" err="1"/>
              <a:t>harder</a:t>
            </a:r>
            <a:r>
              <a:rPr lang="ro-RO" sz="1800" dirty="0"/>
              <a:t> for </a:t>
            </a:r>
            <a:r>
              <a:rPr lang="ro-RO" sz="1800" dirty="0" err="1"/>
              <a:t>him</a:t>
            </a:r>
            <a:r>
              <a:rPr lang="ro-RO" sz="1800" dirty="0"/>
              <a:t> </a:t>
            </a:r>
            <a:r>
              <a:rPr lang="ro-RO" sz="1800" dirty="0" err="1"/>
              <a:t>to</a:t>
            </a:r>
            <a:r>
              <a:rPr lang="ro-RO" sz="1800" dirty="0"/>
              <a:t> </a:t>
            </a:r>
            <a:r>
              <a:rPr lang="ro-RO" sz="1800" dirty="0" err="1"/>
              <a:t>form</a:t>
            </a:r>
            <a:r>
              <a:rPr lang="ro-RO" sz="1800" dirty="0"/>
              <a:t> secure </a:t>
            </a:r>
            <a:r>
              <a:rPr lang="ro-RO" sz="1800" dirty="0" err="1"/>
              <a:t>relationships</a:t>
            </a:r>
            <a:r>
              <a:rPr lang="ro-RO" sz="1800" dirty="0"/>
              <a:t>.</a:t>
            </a:r>
          </a:p>
          <a:p>
            <a:r>
              <a:rPr lang="ro-RO" sz="1800" dirty="0"/>
              <a:t>Limited social </a:t>
            </a:r>
            <a:r>
              <a:rPr lang="ro-RO" sz="1800" dirty="0" err="1"/>
              <a:t>interaction</a:t>
            </a:r>
            <a:r>
              <a:rPr lang="ro-RO" sz="1800" dirty="0"/>
              <a:t> </a:t>
            </a:r>
            <a:r>
              <a:rPr lang="ro-RO" sz="1800" dirty="0" err="1"/>
              <a:t>reduces</a:t>
            </a:r>
            <a:r>
              <a:rPr lang="ro-RO" sz="1800" dirty="0"/>
              <a:t> </a:t>
            </a:r>
            <a:r>
              <a:rPr lang="ro-RO" sz="1800" dirty="0" err="1"/>
              <a:t>opportunities</a:t>
            </a:r>
            <a:r>
              <a:rPr lang="ro-RO" sz="1800" dirty="0"/>
              <a:t> for </a:t>
            </a:r>
            <a:r>
              <a:rPr lang="ro-RO" sz="1800" dirty="0" err="1"/>
              <a:t>communication</a:t>
            </a:r>
            <a:r>
              <a:rPr lang="ro-RO" sz="1800" dirty="0"/>
              <a:t>.</a:t>
            </a:r>
          </a:p>
          <a:p>
            <a:r>
              <a:rPr lang="ro-RO" sz="1800" dirty="0" err="1"/>
              <a:t>Bronfenbrenner</a:t>
            </a:r>
            <a:r>
              <a:rPr lang="ro-RO" sz="1800" dirty="0"/>
              <a:t> (1979, p. 22) </a:t>
            </a:r>
            <a:r>
              <a:rPr lang="ro-RO" sz="1800" dirty="0" err="1"/>
              <a:t>explains</a:t>
            </a:r>
            <a:r>
              <a:rPr lang="ro-RO" sz="1800" dirty="0"/>
              <a:t> </a:t>
            </a:r>
            <a:r>
              <a:rPr lang="ro-RO" sz="1800" dirty="0" err="1"/>
              <a:t>that</a:t>
            </a:r>
            <a:r>
              <a:rPr lang="ro-RO" sz="1800" dirty="0"/>
              <a:t> “</a:t>
            </a:r>
            <a:r>
              <a:rPr lang="ro-RO" sz="1800" dirty="0" err="1"/>
              <a:t>development</a:t>
            </a:r>
            <a:r>
              <a:rPr lang="ro-RO" sz="1800" dirty="0"/>
              <a:t> </a:t>
            </a:r>
            <a:r>
              <a:rPr lang="ro-RO" sz="1800" dirty="0" err="1"/>
              <a:t>is</a:t>
            </a:r>
            <a:r>
              <a:rPr lang="ro-RO" sz="1800" dirty="0"/>
              <a:t> </a:t>
            </a:r>
            <a:r>
              <a:rPr lang="ro-RO" sz="1800" dirty="0" err="1"/>
              <a:t>shaped</a:t>
            </a:r>
            <a:r>
              <a:rPr lang="ro-RO" sz="1800" dirty="0"/>
              <a:t> </a:t>
            </a:r>
            <a:r>
              <a:rPr lang="ro-RO" sz="1800" dirty="0" err="1"/>
              <a:t>by</a:t>
            </a:r>
            <a:r>
              <a:rPr lang="ro-RO" sz="1800" dirty="0"/>
              <a:t> multiple </a:t>
            </a:r>
            <a:r>
              <a:rPr lang="ro-RO" sz="1800" dirty="0" err="1"/>
              <a:t>environmental</a:t>
            </a:r>
            <a:r>
              <a:rPr lang="ro-RO" sz="1800" dirty="0"/>
              <a:t> </a:t>
            </a:r>
            <a:r>
              <a:rPr lang="ro-RO" sz="1800" dirty="0" err="1"/>
              <a:t>systems</a:t>
            </a:r>
            <a:r>
              <a:rPr lang="ro-RO" sz="1800" dirty="0"/>
              <a:t> </a:t>
            </a:r>
            <a:r>
              <a:rPr lang="ro-RO" sz="1800" dirty="0" err="1"/>
              <a:t>that</a:t>
            </a:r>
            <a:r>
              <a:rPr lang="ro-RO" sz="1800" dirty="0"/>
              <a:t> </a:t>
            </a:r>
            <a:r>
              <a:rPr lang="ro-RO" sz="1800" dirty="0" err="1"/>
              <a:t>interact</a:t>
            </a:r>
            <a:r>
              <a:rPr lang="ro-RO" sz="1800" dirty="0"/>
              <a:t> </a:t>
            </a:r>
            <a:r>
              <a:rPr lang="ro-RO" sz="1800" dirty="0" err="1"/>
              <a:t>with</a:t>
            </a:r>
            <a:r>
              <a:rPr lang="ro-RO" sz="1800" dirty="0"/>
              <a:t> </a:t>
            </a:r>
            <a:r>
              <a:rPr lang="ro-RO" sz="1800" dirty="0" err="1"/>
              <a:t>the</a:t>
            </a:r>
            <a:r>
              <a:rPr lang="ro-RO" sz="1800" dirty="0"/>
              <a:t> </a:t>
            </a:r>
            <a:r>
              <a:rPr lang="ro-RO" sz="1800" dirty="0" err="1"/>
              <a:t>child</a:t>
            </a:r>
            <a:r>
              <a:rPr lang="ro-RO" sz="1800" dirty="0"/>
              <a:t>”. </a:t>
            </a:r>
            <a:r>
              <a:rPr lang="ro-RO" sz="1800" dirty="0" err="1"/>
              <a:t>Isaac’s</a:t>
            </a:r>
            <a:r>
              <a:rPr lang="ro-RO" sz="1800" dirty="0"/>
              <a:t> </a:t>
            </a:r>
            <a:r>
              <a:rPr lang="ro-RO" sz="1800" dirty="0" err="1"/>
              <a:t>experiences</a:t>
            </a:r>
            <a:r>
              <a:rPr lang="ro-RO" sz="1800" dirty="0"/>
              <a:t> show </a:t>
            </a:r>
            <a:r>
              <a:rPr lang="ro-RO" sz="1800" dirty="0" err="1"/>
              <a:t>how</a:t>
            </a:r>
            <a:r>
              <a:rPr lang="ro-RO" sz="1800" dirty="0"/>
              <a:t> </a:t>
            </a:r>
            <a:r>
              <a:rPr lang="ro-RO" sz="1800" dirty="0" err="1"/>
              <a:t>instability</a:t>
            </a:r>
            <a:r>
              <a:rPr lang="ro-RO" sz="1800" dirty="0"/>
              <a:t> </a:t>
            </a:r>
            <a:r>
              <a:rPr lang="ro-RO" sz="1800" dirty="0" err="1"/>
              <a:t>can</a:t>
            </a:r>
            <a:r>
              <a:rPr lang="ro-RO" sz="1800" dirty="0"/>
              <a:t> </a:t>
            </a:r>
            <a:r>
              <a:rPr lang="ro-RO" sz="1800" dirty="0" err="1"/>
              <a:t>influence</a:t>
            </a:r>
            <a:r>
              <a:rPr lang="ro-RO" sz="1800" dirty="0"/>
              <a:t> </a:t>
            </a:r>
            <a:r>
              <a:rPr lang="ro-RO" sz="1800" dirty="0" err="1"/>
              <a:t>behaviour</a:t>
            </a:r>
            <a:r>
              <a:rPr lang="ro-RO" sz="1800" dirty="0"/>
              <a:t> </a:t>
            </a:r>
            <a:r>
              <a:rPr lang="ro-RO" sz="1800" dirty="0" err="1"/>
              <a:t>and</a:t>
            </a:r>
            <a:r>
              <a:rPr lang="ro-RO" sz="1800" dirty="0"/>
              <a:t> </a:t>
            </a:r>
            <a:r>
              <a:rPr lang="ro-RO" sz="1800" dirty="0" err="1"/>
              <a:t>learning</a:t>
            </a:r>
            <a:r>
              <a:rPr lang="ro-RO" sz="1800" dirty="0"/>
              <a:t>.</a:t>
            </a:r>
          </a:p>
          <a:p>
            <a:pPr marL="0" indent="0">
              <a:buNone/>
            </a:pPr>
            <a:endParaRPr lang="ro-RO" sz="1000" b="1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A879C2D-0A73-20A9-8A6D-9EC2A690B2F2}"/>
              </a:ext>
            </a:extLst>
          </p:cNvPr>
          <p:cNvSpPr txBox="1"/>
          <p:nvPr/>
        </p:nvSpPr>
        <p:spPr>
          <a:xfrm>
            <a:off x="6346297" y="6657945"/>
            <a:ext cx="33233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mappingignorance.org/2019/11/25/nature-versus-nurture-how-modern-science-is-rewriting-i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297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9F9E5E6E-1B8C-F357-ACCE-EE98FC5A5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ro-RO" sz="4800"/>
              <a:t>Strategies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6017A13-CE87-4FD6-3287-434D7B573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203079"/>
            <a:ext cx="4827640" cy="4035880"/>
          </a:xfrm>
        </p:spPr>
        <p:txBody>
          <a:bodyPr anchor="ctr">
            <a:normAutofit fontScale="92500" lnSpcReduction="20000"/>
          </a:bodyPr>
          <a:lstStyle/>
          <a:p>
            <a:r>
              <a:rPr lang="ro-RO" sz="1400" dirty="0" err="1"/>
              <a:t>To</a:t>
            </a:r>
            <a:r>
              <a:rPr lang="ro-RO" sz="1400" dirty="0"/>
              <a:t> </a:t>
            </a:r>
            <a:r>
              <a:rPr lang="ro-RO" sz="1400" dirty="0" err="1"/>
              <a:t>support</a:t>
            </a:r>
            <a:r>
              <a:rPr lang="ro-RO" sz="1400" dirty="0"/>
              <a:t> Isaac </a:t>
            </a:r>
            <a:r>
              <a:rPr lang="ro-RO" sz="1400" dirty="0" err="1"/>
              <a:t>effectively</a:t>
            </a:r>
            <a:r>
              <a:rPr lang="ro-RO" sz="1400" dirty="0"/>
              <a:t>, </a:t>
            </a:r>
            <a:r>
              <a:rPr lang="ro-RO" sz="1400" dirty="0" err="1"/>
              <a:t>early</a:t>
            </a:r>
            <a:r>
              <a:rPr lang="ro-RO" sz="1400" dirty="0"/>
              <a:t> </a:t>
            </a:r>
            <a:r>
              <a:rPr lang="ro-RO" sz="1400" dirty="0" err="1"/>
              <a:t>years</a:t>
            </a:r>
            <a:r>
              <a:rPr lang="ro-RO" sz="1400" dirty="0"/>
              <a:t> </a:t>
            </a:r>
            <a:r>
              <a:rPr lang="ro-RO" sz="1400" dirty="0" err="1"/>
              <a:t>practitioners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use</a:t>
            </a:r>
            <a:r>
              <a:rPr lang="ro-RO" sz="1400" dirty="0"/>
              <a:t> </a:t>
            </a:r>
            <a:r>
              <a:rPr lang="ro-RO" sz="1400" dirty="0" err="1"/>
              <a:t>several</a:t>
            </a:r>
            <a:r>
              <a:rPr lang="ro-RO" sz="1400" dirty="0"/>
              <a:t> </a:t>
            </a:r>
            <a:r>
              <a:rPr lang="ro-RO" sz="1400" dirty="0" err="1"/>
              <a:t>strategies</a:t>
            </a:r>
            <a:r>
              <a:rPr lang="ro-RO" sz="1400" dirty="0"/>
              <a:t>:</a:t>
            </a:r>
          </a:p>
          <a:p>
            <a:r>
              <a:rPr lang="ro-RO" sz="1400" b="1" dirty="0"/>
              <a:t>1. </a:t>
            </a:r>
            <a:r>
              <a:rPr lang="ro-RO" sz="1400" b="1" dirty="0" err="1"/>
              <a:t>Attachment‑based</a:t>
            </a:r>
            <a:r>
              <a:rPr lang="ro-RO" sz="1400" b="1" dirty="0"/>
              <a:t> </a:t>
            </a:r>
            <a:r>
              <a:rPr lang="ro-RO" sz="1400" b="1" dirty="0" err="1"/>
              <a:t>support</a:t>
            </a:r>
            <a:r>
              <a:rPr lang="ro-RO" sz="1400" dirty="0"/>
              <a:t> A consistent </a:t>
            </a:r>
            <a:r>
              <a:rPr lang="ro-RO" sz="1400" dirty="0" err="1"/>
              <a:t>key</a:t>
            </a:r>
            <a:r>
              <a:rPr lang="ro-RO" sz="1400" dirty="0"/>
              <a:t> </a:t>
            </a:r>
            <a:r>
              <a:rPr lang="ro-RO" sz="1400" dirty="0" err="1"/>
              <a:t>worker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Isaac </a:t>
            </a:r>
            <a:r>
              <a:rPr lang="ro-RO" sz="1400" dirty="0" err="1"/>
              <a:t>feel</a:t>
            </a:r>
            <a:r>
              <a:rPr lang="ro-RO" sz="1400" dirty="0"/>
              <a:t> safe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build</a:t>
            </a:r>
            <a:r>
              <a:rPr lang="ro-RO" sz="1400" dirty="0"/>
              <a:t> trust. </a:t>
            </a:r>
            <a:r>
              <a:rPr lang="ro-RO" sz="1400" dirty="0" err="1"/>
              <a:t>This</a:t>
            </a:r>
            <a:r>
              <a:rPr lang="ro-RO" sz="1400" dirty="0"/>
              <a:t> </a:t>
            </a:r>
            <a:r>
              <a:rPr lang="ro-RO" sz="1400" dirty="0" err="1"/>
              <a:t>emotional</a:t>
            </a:r>
            <a:r>
              <a:rPr lang="ro-RO" sz="1400" dirty="0"/>
              <a:t> </a:t>
            </a:r>
            <a:r>
              <a:rPr lang="ro-RO" sz="1400" dirty="0" err="1"/>
              <a:t>security</a:t>
            </a:r>
            <a:r>
              <a:rPr lang="ro-RO" sz="1400" dirty="0"/>
              <a:t> </a:t>
            </a:r>
            <a:r>
              <a:rPr lang="ro-RO" sz="1400" dirty="0" err="1"/>
              <a:t>will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</a:t>
            </a:r>
            <a:r>
              <a:rPr lang="ro-RO" sz="1400" dirty="0" err="1"/>
              <a:t>him</a:t>
            </a:r>
            <a:r>
              <a:rPr lang="ro-RO" sz="1400" dirty="0"/>
              <a:t> </a:t>
            </a:r>
            <a:r>
              <a:rPr lang="ro-RO" sz="1400" dirty="0" err="1"/>
              <a:t>engage</a:t>
            </a:r>
            <a:r>
              <a:rPr lang="ro-RO" sz="1400" dirty="0"/>
              <a:t> in </a:t>
            </a:r>
            <a:r>
              <a:rPr lang="ro-RO" sz="1400" dirty="0" err="1"/>
              <a:t>learning</a:t>
            </a:r>
            <a:r>
              <a:rPr lang="ro-RO" sz="1400" dirty="0"/>
              <a:t>.</a:t>
            </a:r>
          </a:p>
          <a:p>
            <a:r>
              <a:rPr lang="ro-RO" sz="1400" b="1" dirty="0"/>
              <a:t>2. Play‑</a:t>
            </a:r>
            <a:r>
              <a:rPr lang="ro-RO" sz="1400" b="1" dirty="0" err="1"/>
              <a:t>based</a:t>
            </a:r>
            <a:r>
              <a:rPr lang="ro-RO" sz="1400" b="1" dirty="0"/>
              <a:t> </a:t>
            </a:r>
            <a:r>
              <a:rPr lang="ro-RO" sz="1400" b="1" dirty="0" err="1"/>
              <a:t>learning</a:t>
            </a:r>
            <a:r>
              <a:rPr lang="ro-RO" sz="1400" dirty="0"/>
              <a:t> </a:t>
            </a:r>
            <a:r>
              <a:rPr lang="ro-RO" sz="1400" dirty="0" err="1"/>
              <a:t>Small‑group</a:t>
            </a:r>
            <a:r>
              <a:rPr lang="ro-RO" sz="1400" dirty="0"/>
              <a:t> play </a:t>
            </a:r>
            <a:r>
              <a:rPr lang="ro-RO" sz="1400" dirty="0" err="1"/>
              <a:t>with</a:t>
            </a:r>
            <a:r>
              <a:rPr lang="ro-RO" sz="1400" dirty="0"/>
              <a:t> adult </a:t>
            </a:r>
            <a:r>
              <a:rPr lang="ro-RO" sz="1400" dirty="0" err="1"/>
              <a:t>guidance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Isaac </a:t>
            </a:r>
            <a:r>
              <a:rPr lang="ro-RO" sz="1400" dirty="0" err="1"/>
              <a:t>practise</a:t>
            </a:r>
            <a:r>
              <a:rPr lang="ro-RO" sz="1400" dirty="0"/>
              <a:t> </a:t>
            </a:r>
            <a:r>
              <a:rPr lang="ro-RO" sz="1400" dirty="0" err="1"/>
              <a:t>communication</a:t>
            </a:r>
            <a:r>
              <a:rPr lang="ro-RO" sz="1400" dirty="0"/>
              <a:t> </a:t>
            </a:r>
            <a:r>
              <a:rPr lang="ro-RO" sz="1400" dirty="0" err="1"/>
              <a:t>and</a:t>
            </a:r>
            <a:r>
              <a:rPr lang="ro-RO" sz="1400" dirty="0"/>
              <a:t> social </a:t>
            </a:r>
            <a:r>
              <a:rPr lang="ro-RO" sz="1400" dirty="0" err="1"/>
              <a:t>skills</a:t>
            </a:r>
            <a:r>
              <a:rPr lang="ro-RO" sz="1400" dirty="0"/>
              <a:t>.</a:t>
            </a:r>
          </a:p>
          <a:p>
            <a:r>
              <a:rPr lang="ro-RO" sz="1400" b="1" dirty="0"/>
              <a:t>3. </a:t>
            </a:r>
            <a:r>
              <a:rPr lang="ro-RO" sz="1400" b="1" dirty="0" err="1"/>
              <a:t>Language‑rich</a:t>
            </a:r>
            <a:r>
              <a:rPr lang="ro-RO" sz="1400" b="1" dirty="0"/>
              <a:t> </a:t>
            </a:r>
            <a:r>
              <a:rPr lang="ro-RO" sz="1400" b="1" dirty="0" err="1"/>
              <a:t>environment</a:t>
            </a:r>
            <a:r>
              <a:rPr lang="ro-RO" sz="1400" dirty="0"/>
              <a:t> </a:t>
            </a:r>
            <a:r>
              <a:rPr lang="ro-RO" sz="1400" dirty="0" err="1"/>
              <a:t>Adults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model simple </a:t>
            </a:r>
            <a:r>
              <a:rPr lang="ro-RO" sz="1400" dirty="0" err="1"/>
              <a:t>vocabulary</a:t>
            </a:r>
            <a:r>
              <a:rPr lang="ro-RO" sz="1400" dirty="0"/>
              <a:t>, </a:t>
            </a:r>
            <a:r>
              <a:rPr lang="ro-RO" sz="1400" dirty="0" err="1"/>
              <a:t>short</a:t>
            </a:r>
            <a:r>
              <a:rPr lang="ro-RO" sz="1400" dirty="0"/>
              <a:t> </a:t>
            </a:r>
            <a:r>
              <a:rPr lang="ro-RO" sz="1400" dirty="0" err="1"/>
              <a:t>sentences</a:t>
            </a:r>
            <a:r>
              <a:rPr lang="ro-RO" sz="1400" dirty="0"/>
              <a:t>, </a:t>
            </a:r>
            <a:r>
              <a:rPr lang="ro-RO" sz="1400" dirty="0" err="1"/>
              <a:t>and</a:t>
            </a:r>
            <a:r>
              <a:rPr lang="ro-RO" sz="1400" dirty="0"/>
              <a:t> turn‑</a:t>
            </a:r>
            <a:r>
              <a:rPr lang="ro-RO" sz="1400" dirty="0" err="1"/>
              <a:t>taking</a:t>
            </a:r>
            <a:r>
              <a:rPr lang="ro-RO" sz="1400" dirty="0"/>
              <a:t>. </a:t>
            </a:r>
            <a:r>
              <a:rPr lang="ro-RO" sz="1400" dirty="0" err="1"/>
              <a:t>This</a:t>
            </a:r>
            <a:r>
              <a:rPr lang="ro-RO" sz="1400" dirty="0"/>
              <a:t> </a:t>
            </a:r>
            <a:r>
              <a:rPr lang="ro-RO" sz="1400" dirty="0" err="1"/>
              <a:t>helps</a:t>
            </a:r>
            <a:r>
              <a:rPr lang="ro-RO" sz="1400" dirty="0"/>
              <a:t> Isaac </a:t>
            </a:r>
            <a:r>
              <a:rPr lang="ro-RO" sz="1400" dirty="0" err="1"/>
              <a:t>learn</a:t>
            </a:r>
            <a:r>
              <a:rPr lang="ro-RO" sz="1400" dirty="0"/>
              <a:t> </a:t>
            </a:r>
            <a:r>
              <a:rPr lang="ro-RO" sz="1400" dirty="0" err="1"/>
              <a:t>language</a:t>
            </a:r>
            <a:r>
              <a:rPr lang="ro-RO" sz="1400" dirty="0"/>
              <a:t> </a:t>
            </a:r>
            <a:r>
              <a:rPr lang="ro-RO" sz="1400" dirty="0" err="1"/>
              <a:t>naturally</a:t>
            </a:r>
            <a:r>
              <a:rPr lang="ro-RO" sz="1400" dirty="0"/>
              <a:t>.</a:t>
            </a:r>
          </a:p>
          <a:p>
            <a:r>
              <a:rPr lang="ro-RO" sz="1400" b="1" dirty="0"/>
              <a:t>4. Parental </a:t>
            </a:r>
            <a:r>
              <a:rPr lang="ro-RO" sz="1400" b="1" dirty="0" err="1"/>
              <a:t>support</a:t>
            </a:r>
            <a:r>
              <a:rPr lang="ro-RO" sz="1400" dirty="0"/>
              <a:t> </a:t>
            </a:r>
            <a:r>
              <a:rPr lang="ro-RO" sz="1400" dirty="0" err="1"/>
              <a:t>Supporting</a:t>
            </a:r>
            <a:r>
              <a:rPr lang="ro-RO" sz="1400" dirty="0"/>
              <a:t> </a:t>
            </a:r>
            <a:r>
              <a:rPr lang="ro-RO" sz="1400" dirty="0" err="1"/>
              <a:t>Isaac’s</a:t>
            </a:r>
            <a:r>
              <a:rPr lang="ro-RO" sz="1400" dirty="0"/>
              <a:t> </a:t>
            </a:r>
            <a:r>
              <a:rPr lang="ro-RO" sz="1400" dirty="0" err="1"/>
              <a:t>mother</a:t>
            </a:r>
            <a:r>
              <a:rPr lang="ro-RO" sz="1400" dirty="0"/>
              <a:t> </a:t>
            </a:r>
            <a:r>
              <a:rPr lang="ro-RO" sz="1400" dirty="0" err="1"/>
              <a:t>to</a:t>
            </a:r>
            <a:r>
              <a:rPr lang="ro-RO" sz="1400" dirty="0"/>
              <a:t> </a:t>
            </a:r>
            <a:r>
              <a:rPr lang="ro-RO" sz="1400" dirty="0" err="1"/>
              <a:t>use</a:t>
            </a:r>
            <a:r>
              <a:rPr lang="ro-RO" sz="1400" dirty="0"/>
              <a:t> simple play </a:t>
            </a:r>
            <a:r>
              <a:rPr lang="ro-RO" sz="1400" dirty="0" err="1"/>
              <a:t>routines</a:t>
            </a:r>
            <a:r>
              <a:rPr lang="ro-RO" sz="1400" dirty="0"/>
              <a:t>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daily</a:t>
            </a:r>
            <a:r>
              <a:rPr lang="ro-RO" sz="1400" dirty="0"/>
              <a:t> </a:t>
            </a:r>
            <a:r>
              <a:rPr lang="ro-RO" sz="1400" dirty="0" err="1"/>
              <a:t>conversations</a:t>
            </a:r>
            <a:r>
              <a:rPr lang="ro-RO" sz="1400" dirty="0"/>
              <a:t> at </a:t>
            </a:r>
            <a:r>
              <a:rPr lang="ro-RO" sz="1400" dirty="0" err="1"/>
              <a:t>home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strengthen</a:t>
            </a:r>
            <a:r>
              <a:rPr lang="ro-RO" sz="1400" dirty="0"/>
              <a:t> </a:t>
            </a:r>
            <a:r>
              <a:rPr lang="ro-RO" sz="1400" dirty="0" err="1"/>
              <a:t>his</a:t>
            </a:r>
            <a:r>
              <a:rPr lang="ro-RO" sz="1400" dirty="0"/>
              <a:t> </a:t>
            </a:r>
            <a:r>
              <a:rPr lang="ro-RO" sz="1400" dirty="0" err="1"/>
              <a:t>development</a:t>
            </a:r>
            <a:r>
              <a:rPr lang="ro-RO" sz="1400" dirty="0"/>
              <a:t>.</a:t>
            </a:r>
          </a:p>
          <a:p>
            <a:r>
              <a:rPr lang="ro-RO" sz="1400" b="1" dirty="0"/>
              <a:t>5. </a:t>
            </a:r>
            <a:r>
              <a:rPr lang="ro-RO" sz="1400" b="1" dirty="0" err="1"/>
              <a:t>Multi‑agency</a:t>
            </a:r>
            <a:r>
              <a:rPr lang="ro-RO" sz="1400" b="1" dirty="0"/>
              <a:t> </a:t>
            </a:r>
            <a:r>
              <a:rPr lang="ro-RO" sz="1400" b="1" dirty="0" err="1"/>
              <a:t>collaboration</a:t>
            </a:r>
            <a:r>
              <a:rPr lang="ro-RO" sz="1400" dirty="0"/>
              <a:t> </a:t>
            </a:r>
            <a:r>
              <a:rPr lang="ro-RO" sz="1400" dirty="0" err="1"/>
              <a:t>Working</a:t>
            </a:r>
            <a:r>
              <a:rPr lang="ro-RO" sz="1400" dirty="0"/>
              <a:t> </a:t>
            </a:r>
            <a:r>
              <a:rPr lang="ro-RO" sz="1400" dirty="0" err="1"/>
              <a:t>with</a:t>
            </a:r>
            <a:r>
              <a:rPr lang="ro-RO" sz="1400" dirty="0"/>
              <a:t> speech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language</a:t>
            </a:r>
            <a:r>
              <a:rPr lang="ro-RO" sz="1400" dirty="0"/>
              <a:t> </a:t>
            </a:r>
            <a:r>
              <a:rPr lang="ro-RO" sz="1400" dirty="0" err="1"/>
              <a:t>therapists</a:t>
            </a:r>
            <a:r>
              <a:rPr lang="ro-RO" sz="1400" dirty="0"/>
              <a:t>, </a:t>
            </a:r>
            <a:r>
              <a:rPr lang="ro-RO" sz="1400" dirty="0" err="1"/>
              <a:t>early</a:t>
            </a:r>
            <a:r>
              <a:rPr lang="ro-RO" sz="1400" dirty="0"/>
              <a:t> </a:t>
            </a:r>
            <a:r>
              <a:rPr lang="ro-RO" sz="1400" dirty="0" err="1"/>
              <a:t>years</a:t>
            </a:r>
            <a:r>
              <a:rPr lang="ro-RO" sz="1400" dirty="0"/>
              <a:t> staff,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family</a:t>
            </a:r>
            <a:r>
              <a:rPr lang="ro-RO" sz="1400" dirty="0"/>
              <a:t> </a:t>
            </a:r>
            <a:r>
              <a:rPr lang="ro-RO" sz="1400" dirty="0" err="1"/>
              <a:t>support</a:t>
            </a:r>
            <a:r>
              <a:rPr lang="ro-RO" sz="1400" dirty="0"/>
              <a:t> </a:t>
            </a:r>
            <a:r>
              <a:rPr lang="ro-RO" sz="1400" dirty="0" err="1"/>
              <a:t>services</a:t>
            </a:r>
            <a:r>
              <a:rPr lang="ro-RO" sz="1400" dirty="0"/>
              <a:t> </a:t>
            </a:r>
            <a:r>
              <a:rPr lang="ro-RO" sz="1400" dirty="0" err="1"/>
              <a:t>ensures</a:t>
            </a:r>
            <a:r>
              <a:rPr lang="ro-RO" sz="1400" dirty="0"/>
              <a:t> a </a:t>
            </a:r>
            <a:r>
              <a:rPr lang="ro-RO" sz="1400" dirty="0" err="1"/>
              <a:t>coordinated</a:t>
            </a:r>
            <a:r>
              <a:rPr lang="ro-RO" sz="1400" dirty="0"/>
              <a:t> </a:t>
            </a:r>
            <a:r>
              <a:rPr lang="ro-RO" sz="1400" dirty="0" err="1"/>
              <a:t>approach</a:t>
            </a:r>
            <a:r>
              <a:rPr lang="ro-RO" sz="1400" dirty="0"/>
              <a:t>.</a:t>
            </a:r>
          </a:p>
          <a:p>
            <a:r>
              <a:rPr lang="ro-RO" sz="1400" b="1" dirty="0"/>
              <a:t>6. </a:t>
            </a:r>
            <a:r>
              <a:rPr lang="ro-RO" sz="1400" b="1" dirty="0" err="1"/>
              <a:t>Emotional</a:t>
            </a:r>
            <a:r>
              <a:rPr lang="ro-RO" sz="1400" b="1" dirty="0"/>
              <a:t> </a:t>
            </a:r>
            <a:r>
              <a:rPr lang="ro-RO" sz="1400" b="1" dirty="0" err="1"/>
              <a:t>regulation</a:t>
            </a:r>
            <a:r>
              <a:rPr lang="ro-RO" sz="1400" b="1" dirty="0"/>
              <a:t> </a:t>
            </a:r>
            <a:r>
              <a:rPr lang="ro-RO" sz="1400" b="1" dirty="0" err="1"/>
              <a:t>strategies</a:t>
            </a:r>
            <a:r>
              <a:rPr lang="ro-RO" sz="1400" dirty="0"/>
              <a:t> </a:t>
            </a:r>
            <a:r>
              <a:rPr lang="ro-RO" sz="1400" dirty="0" err="1"/>
              <a:t>Predictable</a:t>
            </a:r>
            <a:r>
              <a:rPr lang="ro-RO" sz="1400" dirty="0"/>
              <a:t> </a:t>
            </a:r>
            <a:r>
              <a:rPr lang="ro-RO" sz="1400" dirty="0" err="1"/>
              <a:t>routines</a:t>
            </a:r>
            <a:r>
              <a:rPr lang="ro-RO" sz="1400" dirty="0"/>
              <a:t>, calm </a:t>
            </a:r>
            <a:r>
              <a:rPr lang="ro-RO" sz="1400" dirty="0" err="1"/>
              <a:t>transitions</a:t>
            </a:r>
            <a:r>
              <a:rPr lang="ro-RO" sz="1400" dirty="0"/>
              <a:t>,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co‑regulation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reduce </a:t>
            </a:r>
            <a:r>
              <a:rPr lang="ro-RO" sz="1400" dirty="0" err="1"/>
              <a:t>Isaac’s</a:t>
            </a:r>
            <a:r>
              <a:rPr lang="ro-RO" sz="1400" dirty="0"/>
              <a:t> </a:t>
            </a:r>
            <a:r>
              <a:rPr lang="ro-RO" sz="1400" dirty="0" err="1"/>
              <a:t>anxiety</a:t>
            </a:r>
            <a:r>
              <a:rPr lang="ro-RO" sz="1400" dirty="0"/>
              <a:t>.</a:t>
            </a:r>
          </a:p>
          <a:p>
            <a:r>
              <a:rPr lang="ro-RO" sz="1400" dirty="0" err="1"/>
              <a:t>These</a:t>
            </a:r>
            <a:r>
              <a:rPr lang="ro-RO" sz="1400" dirty="0"/>
              <a:t> </a:t>
            </a:r>
            <a:r>
              <a:rPr lang="ro-RO" sz="1400" dirty="0" err="1"/>
              <a:t>strategies</a:t>
            </a:r>
            <a:r>
              <a:rPr lang="ro-RO" sz="1400" dirty="0"/>
              <a:t> </a:t>
            </a:r>
            <a:r>
              <a:rPr lang="ro-RO" sz="1400" dirty="0" err="1"/>
              <a:t>align</a:t>
            </a:r>
            <a:r>
              <a:rPr lang="ro-RO" sz="1400" dirty="0"/>
              <a:t> </a:t>
            </a:r>
            <a:r>
              <a:rPr lang="ro-RO" sz="1400" dirty="0" err="1"/>
              <a:t>with</a:t>
            </a:r>
            <a:r>
              <a:rPr lang="ro-RO" sz="1400" dirty="0"/>
              <a:t> </a:t>
            </a:r>
            <a:r>
              <a:rPr lang="ro-RO" sz="1400" dirty="0" err="1"/>
              <a:t>Vygotsky’s</a:t>
            </a:r>
            <a:r>
              <a:rPr lang="ro-RO" sz="1400" dirty="0"/>
              <a:t> idea </a:t>
            </a:r>
            <a:r>
              <a:rPr lang="ro-RO" sz="1400" dirty="0" err="1"/>
              <a:t>that</a:t>
            </a:r>
            <a:r>
              <a:rPr lang="ro-RO" sz="1400" dirty="0"/>
              <a:t> </a:t>
            </a:r>
            <a:r>
              <a:rPr lang="ro-RO" sz="1400" dirty="0" err="1"/>
              <a:t>children</a:t>
            </a:r>
            <a:r>
              <a:rPr lang="ro-RO" sz="1400" dirty="0"/>
              <a:t> </a:t>
            </a:r>
            <a:r>
              <a:rPr lang="ro-RO" sz="1400" dirty="0" err="1"/>
              <a:t>learn</a:t>
            </a:r>
            <a:r>
              <a:rPr lang="ro-RO" sz="1400" dirty="0"/>
              <a:t> </a:t>
            </a:r>
            <a:r>
              <a:rPr lang="ro-RO" sz="1400" dirty="0" err="1"/>
              <a:t>best</a:t>
            </a:r>
            <a:r>
              <a:rPr lang="ro-RO" sz="1400" dirty="0"/>
              <a:t> </a:t>
            </a:r>
            <a:r>
              <a:rPr lang="ro-RO" sz="1400" dirty="0" err="1"/>
              <a:t>through</a:t>
            </a:r>
            <a:r>
              <a:rPr lang="ro-RO" sz="1400" dirty="0"/>
              <a:t> </a:t>
            </a:r>
            <a:r>
              <a:rPr lang="ro-RO" sz="1400" dirty="0" err="1"/>
              <a:t>supportive</a:t>
            </a:r>
            <a:r>
              <a:rPr lang="ro-RO" sz="1400" dirty="0"/>
              <a:t> </a:t>
            </a:r>
            <a:r>
              <a:rPr lang="ro-RO" sz="1400" dirty="0" err="1"/>
              <a:t>relationships</a:t>
            </a:r>
            <a:r>
              <a:rPr lang="ro-RO" sz="1400" dirty="0"/>
              <a:t>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shared</a:t>
            </a:r>
            <a:r>
              <a:rPr lang="ro-RO" sz="1400" dirty="0"/>
              <a:t> </a:t>
            </a:r>
            <a:r>
              <a:rPr lang="ro-RO" sz="1400" dirty="0" err="1"/>
              <a:t>experiences</a:t>
            </a:r>
            <a:r>
              <a:rPr lang="ro-RO" sz="1400" dirty="0"/>
              <a:t>.</a:t>
            </a:r>
          </a:p>
          <a:p>
            <a:pPr marL="0" indent="0">
              <a:buNone/>
            </a:pPr>
            <a:endParaRPr lang="ro-RO" sz="1300" dirty="0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52F58C1E-6698-E059-64A6-0435B505E5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905738"/>
            <a:ext cx="5150277" cy="287127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1305C967-FF7B-EF42-DED7-A6A7BCE1AA63}"/>
              </a:ext>
            </a:extLst>
          </p:cNvPr>
          <p:cNvSpPr txBox="1"/>
          <p:nvPr/>
        </p:nvSpPr>
        <p:spPr>
          <a:xfrm>
            <a:off x="7893955" y="5576961"/>
            <a:ext cx="31678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thetruthfultutor.com/6-benefits-of-play-based-lear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613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BBB3251-DD95-A6F1-85DD-B1F24DDE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 b="1"/>
              <a:t>Critically evaluate the theory</a:t>
            </a:r>
            <a:r>
              <a:rPr lang="en-US" sz="5400"/>
              <a:t> </a:t>
            </a:r>
            <a:endParaRPr lang="ro-RO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FC2BA26-0C7C-C3C6-9550-CDD6E67B6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20000"/>
          </a:bodyPr>
          <a:lstStyle/>
          <a:p>
            <a:r>
              <a:rPr lang="ro-RO" sz="2400" b="1" dirty="0" err="1"/>
              <a:t>Strengths</a:t>
            </a:r>
            <a:r>
              <a:rPr lang="ro-RO" sz="2400" b="1" dirty="0"/>
              <a:t> of </a:t>
            </a:r>
            <a:r>
              <a:rPr lang="ro-RO" sz="2400" b="1" dirty="0" err="1"/>
              <a:t>Vygotsky’s</a:t>
            </a:r>
            <a:r>
              <a:rPr lang="ro-RO" sz="2400" b="1" dirty="0"/>
              <a:t> </a:t>
            </a:r>
            <a:r>
              <a:rPr lang="ro-RO" sz="2400" b="1" dirty="0" err="1"/>
              <a:t>theory</a:t>
            </a:r>
            <a:r>
              <a:rPr lang="ro-RO" sz="2400" b="1" dirty="0"/>
              <a:t>:</a:t>
            </a:r>
            <a:endParaRPr lang="ro-RO" sz="2400" dirty="0"/>
          </a:p>
          <a:p>
            <a:r>
              <a:rPr lang="ro-RO" sz="2400" dirty="0"/>
              <a:t>It </a:t>
            </a:r>
            <a:r>
              <a:rPr lang="ro-RO" sz="2400" dirty="0" err="1"/>
              <a:t>highlights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importance</a:t>
            </a:r>
            <a:r>
              <a:rPr lang="ro-RO" sz="2400" dirty="0"/>
              <a:t> of social </a:t>
            </a:r>
            <a:r>
              <a:rPr lang="ro-RO" sz="2400" dirty="0" err="1"/>
              <a:t>interaction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communication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supports</a:t>
            </a:r>
            <a:r>
              <a:rPr lang="ro-RO" sz="2400" dirty="0"/>
              <a:t> play‑</a:t>
            </a:r>
            <a:r>
              <a:rPr lang="ro-RO" sz="2400" dirty="0" err="1"/>
              <a:t>based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relationship‑based</a:t>
            </a:r>
            <a:r>
              <a:rPr lang="ro-RO" sz="2400" dirty="0"/>
              <a:t> </a:t>
            </a:r>
            <a:r>
              <a:rPr lang="ro-RO" sz="2400" dirty="0" err="1"/>
              <a:t>learning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is</a:t>
            </a:r>
            <a:r>
              <a:rPr lang="ro-RO" sz="2400" dirty="0"/>
              <a:t> </a:t>
            </a:r>
            <a:r>
              <a:rPr lang="ro-RO" sz="2400" dirty="0" err="1"/>
              <a:t>useful</a:t>
            </a:r>
            <a:r>
              <a:rPr lang="ro-RO" sz="2400" dirty="0"/>
              <a:t> in diverse </a:t>
            </a:r>
            <a:r>
              <a:rPr lang="ro-RO" sz="2400" dirty="0" err="1"/>
              <a:t>settings</a:t>
            </a:r>
            <a:r>
              <a:rPr lang="ro-RO" sz="2400" dirty="0"/>
              <a:t>, </a:t>
            </a:r>
            <a:r>
              <a:rPr lang="ro-RO" sz="2400" dirty="0" err="1"/>
              <a:t>such</a:t>
            </a:r>
            <a:r>
              <a:rPr lang="ro-RO" sz="2400" dirty="0"/>
              <a:t> as London, </a:t>
            </a:r>
            <a:r>
              <a:rPr lang="ro-RO" sz="2400" dirty="0" err="1"/>
              <a:t>where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 come </a:t>
            </a:r>
            <a:r>
              <a:rPr lang="ro-RO" sz="2400" dirty="0" err="1"/>
              <a:t>from</a:t>
            </a:r>
            <a:r>
              <a:rPr lang="ro-RO" sz="2400" dirty="0"/>
              <a:t> </a:t>
            </a:r>
            <a:r>
              <a:rPr lang="ro-RO" sz="2400" dirty="0" err="1"/>
              <a:t>different</a:t>
            </a:r>
            <a:r>
              <a:rPr lang="ro-RO" sz="2400" dirty="0"/>
              <a:t> cultural </a:t>
            </a:r>
            <a:r>
              <a:rPr lang="ro-RO" sz="2400" dirty="0" err="1"/>
              <a:t>backgrounds</a:t>
            </a:r>
            <a:r>
              <a:rPr lang="ro-RO" sz="2400" dirty="0"/>
              <a:t>.</a:t>
            </a:r>
          </a:p>
          <a:p>
            <a:r>
              <a:rPr lang="ro-RO" sz="2400" b="1" dirty="0" err="1"/>
              <a:t>Limitations</a:t>
            </a:r>
            <a:r>
              <a:rPr lang="ro-RO" sz="2400" b="1" dirty="0"/>
              <a:t>:</a:t>
            </a:r>
            <a:endParaRPr lang="ro-RO" sz="2400" dirty="0"/>
          </a:p>
          <a:p>
            <a:r>
              <a:rPr lang="ro-RO" sz="2400" dirty="0"/>
              <a:t>The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focuses</a:t>
            </a:r>
            <a:r>
              <a:rPr lang="ro-RO" sz="2400" dirty="0"/>
              <a:t> </a:t>
            </a:r>
            <a:r>
              <a:rPr lang="ro-RO" sz="2400" dirty="0" err="1"/>
              <a:t>mainly</a:t>
            </a:r>
            <a:r>
              <a:rPr lang="ro-RO" sz="2400" dirty="0"/>
              <a:t> on social </a:t>
            </a:r>
            <a:r>
              <a:rPr lang="ro-RO" sz="2400" dirty="0" err="1"/>
              <a:t>factors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less</a:t>
            </a:r>
            <a:r>
              <a:rPr lang="ro-RO" sz="2400" dirty="0"/>
              <a:t> on </a:t>
            </a:r>
            <a:r>
              <a:rPr lang="ro-RO" sz="2400" dirty="0" err="1"/>
              <a:t>biological</a:t>
            </a:r>
            <a:r>
              <a:rPr lang="ro-RO" sz="2400" dirty="0"/>
              <a:t> </a:t>
            </a:r>
            <a:r>
              <a:rPr lang="ro-RO" sz="2400" dirty="0" err="1"/>
              <a:t>differences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does</a:t>
            </a:r>
            <a:r>
              <a:rPr lang="ro-RO" sz="2400" dirty="0"/>
              <a:t> </a:t>
            </a:r>
            <a:r>
              <a:rPr lang="ro-RO" sz="2400" dirty="0" err="1"/>
              <a:t>not</a:t>
            </a:r>
            <a:r>
              <a:rPr lang="ro-RO" sz="2400" dirty="0"/>
              <a:t> </a:t>
            </a:r>
            <a:r>
              <a:rPr lang="ro-RO" sz="2400" dirty="0" err="1"/>
              <a:t>fully</a:t>
            </a:r>
            <a:r>
              <a:rPr lang="ro-RO" sz="2400" dirty="0"/>
              <a:t> </a:t>
            </a:r>
            <a:r>
              <a:rPr lang="ro-RO" sz="2400" dirty="0" err="1"/>
              <a:t>explain</a:t>
            </a:r>
            <a:r>
              <a:rPr lang="ro-RO" sz="2400" dirty="0"/>
              <a:t> individual </a:t>
            </a:r>
            <a:r>
              <a:rPr lang="ro-RO" sz="2400" dirty="0" err="1"/>
              <a:t>variations</a:t>
            </a:r>
            <a:r>
              <a:rPr lang="ro-RO" sz="2400" dirty="0"/>
              <a:t> in temperament or </a:t>
            </a:r>
            <a:r>
              <a:rPr lang="ro-RO" sz="2400" dirty="0" err="1"/>
              <a:t>development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needs</a:t>
            </a:r>
            <a:r>
              <a:rPr lang="ro-RO" sz="2400" dirty="0"/>
              <a:t> </a:t>
            </a:r>
            <a:r>
              <a:rPr lang="ro-RO" sz="2400" dirty="0" err="1"/>
              <a:t>to</a:t>
            </a:r>
            <a:r>
              <a:rPr lang="ro-RO" sz="2400" dirty="0"/>
              <a:t> </a:t>
            </a:r>
            <a:r>
              <a:rPr lang="ro-RO" sz="2400" dirty="0" err="1"/>
              <a:t>be</a:t>
            </a:r>
            <a:r>
              <a:rPr lang="ro-RO" sz="2400" dirty="0"/>
              <a:t> </a:t>
            </a:r>
            <a:r>
              <a:rPr lang="ro-RO" sz="2400" dirty="0" err="1"/>
              <a:t>combined</a:t>
            </a:r>
            <a:r>
              <a:rPr lang="ro-RO" sz="2400" dirty="0"/>
              <a:t> </a:t>
            </a:r>
            <a:r>
              <a:rPr lang="ro-RO" sz="2400" dirty="0" err="1"/>
              <a:t>with</a:t>
            </a:r>
            <a:r>
              <a:rPr lang="ro-RO" sz="2400" dirty="0"/>
              <a:t> </a:t>
            </a:r>
            <a:r>
              <a:rPr lang="ro-RO" sz="2400" dirty="0" err="1"/>
              <a:t>other</a:t>
            </a:r>
            <a:r>
              <a:rPr lang="ro-RO" sz="2400" dirty="0"/>
              <a:t> </a:t>
            </a:r>
            <a:r>
              <a:rPr lang="ro-RO" sz="2400" dirty="0" err="1"/>
              <a:t>theories</a:t>
            </a:r>
            <a:r>
              <a:rPr lang="ro-RO" sz="2400" dirty="0"/>
              <a:t>, </a:t>
            </a:r>
            <a:r>
              <a:rPr lang="ro-RO" sz="2400" dirty="0" err="1"/>
              <a:t>such</a:t>
            </a:r>
            <a:r>
              <a:rPr lang="ro-RO" sz="2400" dirty="0"/>
              <a:t> as </a:t>
            </a:r>
            <a:r>
              <a:rPr lang="ro-RO" sz="2400" dirty="0" err="1"/>
              <a:t>attachment</a:t>
            </a:r>
            <a:r>
              <a:rPr lang="ro-RO" sz="2400" dirty="0"/>
              <a:t>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ecological</a:t>
            </a:r>
            <a:r>
              <a:rPr lang="ro-RO" sz="2400" dirty="0"/>
              <a:t> </a:t>
            </a:r>
            <a:r>
              <a:rPr lang="ro-RO" sz="2400" dirty="0" err="1"/>
              <a:t>theory</a:t>
            </a:r>
            <a:r>
              <a:rPr lang="ro-RO" sz="2400" dirty="0"/>
              <a:t>, for a complete </a:t>
            </a:r>
            <a:r>
              <a:rPr lang="ro-RO" sz="2400" dirty="0" err="1"/>
              <a:t>understanding</a:t>
            </a:r>
            <a:r>
              <a:rPr lang="ro-RO" sz="2400" dirty="0"/>
              <a:t>.</a:t>
            </a:r>
          </a:p>
          <a:p>
            <a:pPr marL="0" indent="0">
              <a:buNone/>
            </a:pPr>
            <a:endParaRPr lang="ro-RO" sz="2400" dirty="0"/>
          </a:p>
        </p:txBody>
      </p:sp>
    </p:spTree>
    <p:extLst>
      <p:ext uri="{BB962C8B-B14F-4D97-AF65-F5344CB8AC3E}">
        <p14:creationId xmlns:p14="http://schemas.microsoft.com/office/powerpoint/2010/main" val="516181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D20EFA1-589C-D15D-9F2F-9A88B2B81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Conclusion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72FAC38-2A67-3D31-37C0-420F45896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ro-RO" dirty="0" err="1"/>
              <a:t>Vygotsky’s</a:t>
            </a:r>
            <a:r>
              <a:rPr lang="ro-RO" dirty="0"/>
              <a:t> </a:t>
            </a:r>
            <a:r>
              <a:rPr lang="ro-RO" dirty="0" err="1"/>
              <a:t>theory</a:t>
            </a:r>
            <a:r>
              <a:rPr lang="ro-RO" dirty="0"/>
              <a:t> </a:t>
            </a:r>
            <a:r>
              <a:rPr lang="ro-RO" dirty="0" err="1"/>
              <a:t>helps</a:t>
            </a:r>
            <a:r>
              <a:rPr lang="ro-RO" dirty="0"/>
              <a:t> </a:t>
            </a:r>
            <a:r>
              <a:rPr lang="ro-RO" dirty="0" err="1"/>
              <a:t>explain</a:t>
            </a:r>
            <a:r>
              <a:rPr lang="ro-RO" dirty="0"/>
              <a:t> </a:t>
            </a:r>
            <a:r>
              <a:rPr lang="ro-RO" dirty="0" err="1"/>
              <a:t>Isaac’s</a:t>
            </a:r>
            <a:r>
              <a:rPr lang="ro-RO" dirty="0"/>
              <a:t> </a:t>
            </a:r>
            <a:r>
              <a:rPr lang="ro-RO" dirty="0" err="1"/>
              <a:t>language</a:t>
            </a:r>
            <a:r>
              <a:rPr lang="ro-RO" dirty="0"/>
              <a:t> </a:t>
            </a:r>
            <a:r>
              <a:rPr lang="ro-RO" dirty="0" err="1"/>
              <a:t>delay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social </a:t>
            </a:r>
            <a:r>
              <a:rPr lang="ro-RO" dirty="0" err="1"/>
              <a:t>withdrawal</a:t>
            </a:r>
            <a:r>
              <a:rPr lang="ro-RO" dirty="0"/>
              <a:t>.</a:t>
            </a:r>
          </a:p>
          <a:p>
            <a:r>
              <a:rPr lang="ro-RO" dirty="0"/>
              <a:t>His </a:t>
            </a:r>
            <a:r>
              <a:rPr lang="ro-RO" dirty="0" err="1"/>
              <a:t>development</a:t>
            </a:r>
            <a:r>
              <a:rPr lang="ro-RO" dirty="0"/>
              <a:t> </a:t>
            </a:r>
            <a:r>
              <a:rPr lang="ro-RO" dirty="0" err="1"/>
              <a:t>is</a:t>
            </a:r>
            <a:r>
              <a:rPr lang="ro-RO" dirty="0"/>
              <a:t> </a:t>
            </a:r>
            <a:r>
              <a:rPr lang="ro-RO" dirty="0" err="1"/>
              <a:t>shaped</a:t>
            </a:r>
            <a:r>
              <a:rPr lang="ro-RO" dirty="0"/>
              <a:t> </a:t>
            </a:r>
            <a:r>
              <a:rPr lang="ro-RO" dirty="0" err="1"/>
              <a:t>by</a:t>
            </a:r>
            <a:r>
              <a:rPr lang="ro-RO" dirty="0"/>
              <a:t> </a:t>
            </a:r>
            <a:r>
              <a:rPr lang="ro-RO" dirty="0" err="1"/>
              <a:t>relationships</a:t>
            </a:r>
            <a:r>
              <a:rPr lang="ro-RO" dirty="0"/>
              <a:t>, </a:t>
            </a:r>
            <a:r>
              <a:rPr lang="ro-RO" dirty="0" err="1"/>
              <a:t>routines</a:t>
            </a:r>
            <a:r>
              <a:rPr lang="ro-RO" dirty="0"/>
              <a:t>,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emotional</a:t>
            </a:r>
            <a:r>
              <a:rPr lang="ro-RO" dirty="0"/>
              <a:t> </a:t>
            </a:r>
            <a:r>
              <a:rPr lang="ro-RO" dirty="0" err="1"/>
              <a:t>security</a:t>
            </a:r>
            <a:r>
              <a:rPr lang="ro-RO" dirty="0"/>
              <a:t>.</a:t>
            </a:r>
          </a:p>
          <a:p>
            <a:r>
              <a:rPr lang="ro-RO" dirty="0" err="1"/>
              <a:t>Guided</a:t>
            </a:r>
            <a:r>
              <a:rPr lang="ro-RO" dirty="0"/>
              <a:t> </a:t>
            </a:r>
            <a:r>
              <a:rPr lang="ro-RO" dirty="0" err="1"/>
              <a:t>interaction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scaffolding</a:t>
            </a:r>
            <a:r>
              <a:rPr lang="ro-RO" dirty="0"/>
              <a:t> </a:t>
            </a:r>
            <a:r>
              <a:rPr lang="ro-RO" dirty="0" err="1"/>
              <a:t>support</a:t>
            </a:r>
            <a:r>
              <a:rPr lang="ro-RO" dirty="0"/>
              <a:t> </a:t>
            </a:r>
            <a:r>
              <a:rPr lang="ro-RO" dirty="0" err="1"/>
              <a:t>his</a:t>
            </a:r>
            <a:r>
              <a:rPr lang="ro-RO" dirty="0"/>
              <a:t> </a:t>
            </a:r>
            <a:r>
              <a:rPr lang="ro-RO" dirty="0" err="1"/>
              <a:t>learning</a:t>
            </a:r>
            <a:r>
              <a:rPr lang="ro-RO" dirty="0"/>
              <a:t> </a:t>
            </a:r>
            <a:r>
              <a:rPr lang="ro-RO" dirty="0" err="1"/>
              <a:t>within</a:t>
            </a:r>
            <a:r>
              <a:rPr lang="ro-RO" dirty="0"/>
              <a:t> </a:t>
            </a:r>
            <a:r>
              <a:rPr lang="ro-RO" dirty="0" err="1"/>
              <a:t>the</a:t>
            </a:r>
            <a:r>
              <a:rPr lang="ro-RO" dirty="0"/>
              <a:t> ZPD.</a:t>
            </a:r>
          </a:p>
          <a:p>
            <a:r>
              <a:rPr lang="ro-RO" dirty="0"/>
              <a:t>A consistent </a:t>
            </a:r>
            <a:r>
              <a:rPr lang="ro-RO" dirty="0" err="1"/>
              <a:t>key</a:t>
            </a:r>
            <a:r>
              <a:rPr lang="ro-RO" dirty="0"/>
              <a:t> </a:t>
            </a:r>
            <a:r>
              <a:rPr lang="ro-RO" dirty="0" err="1"/>
              <a:t>worker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a </a:t>
            </a:r>
            <a:r>
              <a:rPr lang="ro-RO" dirty="0" err="1"/>
              <a:t>language‑rich</a:t>
            </a:r>
            <a:r>
              <a:rPr lang="ro-RO" dirty="0"/>
              <a:t> </a:t>
            </a:r>
            <a:r>
              <a:rPr lang="ro-RO" dirty="0" err="1"/>
              <a:t>environment</a:t>
            </a:r>
            <a:r>
              <a:rPr lang="ro-RO" dirty="0"/>
              <a:t> </a:t>
            </a:r>
            <a:r>
              <a:rPr lang="ro-RO" dirty="0" err="1"/>
              <a:t>can</a:t>
            </a:r>
            <a:r>
              <a:rPr lang="ro-RO" dirty="0"/>
              <a:t> </a:t>
            </a:r>
            <a:r>
              <a:rPr lang="ro-RO" dirty="0" err="1"/>
              <a:t>increase</a:t>
            </a:r>
            <a:r>
              <a:rPr lang="ro-RO" dirty="0"/>
              <a:t> </a:t>
            </a:r>
            <a:r>
              <a:rPr lang="ro-RO" dirty="0" err="1"/>
              <a:t>his</a:t>
            </a:r>
            <a:r>
              <a:rPr lang="ro-RO" dirty="0"/>
              <a:t> </a:t>
            </a:r>
            <a:r>
              <a:rPr lang="ro-RO" dirty="0" err="1"/>
              <a:t>confidence</a:t>
            </a:r>
            <a:r>
              <a:rPr lang="ro-RO" dirty="0"/>
              <a:t>.</a:t>
            </a:r>
          </a:p>
          <a:p>
            <a:r>
              <a:rPr lang="ro-RO" dirty="0" err="1"/>
              <a:t>Early</a:t>
            </a:r>
            <a:r>
              <a:rPr lang="ro-RO" dirty="0"/>
              <a:t> </a:t>
            </a:r>
            <a:r>
              <a:rPr lang="ro-RO" dirty="0" err="1"/>
              <a:t>intervention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positive</a:t>
            </a:r>
            <a:r>
              <a:rPr lang="ro-RO" dirty="0"/>
              <a:t> </a:t>
            </a:r>
            <a:r>
              <a:rPr lang="ro-RO" dirty="0" err="1"/>
              <a:t>relationships</a:t>
            </a:r>
            <a:r>
              <a:rPr lang="ro-RO" dirty="0"/>
              <a:t> </a:t>
            </a:r>
            <a:r>
              <a:rPr lang="ro-RO" dirty="0" err="1"/>
              <a:t>can</a:t>
            </a:r>
            <a:r>
              <a:rPr lang="ro-RO" dirty="0"/>
              <a:t> </a:t>
            </a:r>
            <a:r>
              <a:rPr lang="ro-RO" dirty="0" err="1"/>
              <a:t>improve</a:t>
            </a:r>
            <a:r>
              <a:rPr lang="ro-RO" dirty="0"/>
              <a:t> </a:t>
            </a:r>
            <a:r>
              <a:rPr lang="ro-RO" dirty="0" err="1"/>
              <a:t>Isaac’s</a:t>
            </a:r>
            <a:r>
              <a:rPr lang="ro-RO" dirty="0"/>
              <a:t> </a:t>
            </a:r>
            <a:r>
              <a:rPr lang="ro-RO" dirty="0" err="1"/>
              <a:t>long‑term</a:t>
            </a:r>
            <a:r>
              <a:rPr lang="ro-RO" dirty="0"/>
              <a:t> </a:t>
            </a:r>
            <a:r>
              <a:rPr lang="ro-RO" dirty="0" err="1"/>
              <a:t>outcomes</a:t>
            </a:r>
            <a:r>
              <a:rPr lang="ro-RO" dirty="0"/>
              <a:t>.</a:t>
            </a:r>
          </a:p>
          <a:p>
            <a:pPr marL="0" indent="0">
              <a:buNone/>
            </a:pP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507629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DF09E87-14C2-8894-ED10-40CA25106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📚</a:t>
            </a:r>
            <a:r>
              <a:rPr lang="ro-RO" dirty="0" err="1"/>
              <a:t>References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7B77294-7993-F59F-ACE2-491DD9E5D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ro-RO" b="1" dirty="0" err="1"/>
              <a:t>Bowlby</a:t>
            </a:r>
            <a:r>
              <a:rPr lang="ro-RO" b="1" dirty="0"/>
              <a:t>, J. (1969).</a:t>
            </a:r>
            <a:r>
              <a:rPr lang="ro-RO" dirty="0"/>
              <a:t> </a:t>
            </a:r>
            <a:r>
              <a:rPr lang="ro-RO" i="1" dirty="0" err="1"/>
              <a:t>Attachment</a:t>
            </a:r>
            <a:r>
              <a:rPr lang="ro-RO" i="1" dirty="0"/>
              <a:t> </a:t>
            </a:r>
            <a:r>
              <a:rPr lang="ro-RO" i="1" dirty="0" err="1"/>
              <a:t>and</a:t>
            </a:r>
            <a:r>
              <a:rPr lang="ro-RO" i="1" dirty="0"/>
              <a:t> </a:t>
            </a:r>
            <a:r>
              <a:rPr lang="ro-RO" i="1" dirty="0" err="1"/>
              <a:t>Loss</a:t>
            </a:r>
            <a:r>
              <a:rPr lang="ro-RO" i="1" dirty="0"/>
              <a:t>: Volume 1 – </a:t>
            </a:r>
            <a:r>
              <a:rPr lang="ro-RO" i="1" dirty="0" err="1"/>
              <a:t>Attachment</a:t>
            </a:r>
            <a:r>
              <a:rPr lang="ro-RO" i="1" dirty="0"/>
              <a:t>.</a:t>
            </a:r>
            <a:r>
              <a:rPr lang="ro-RO" dirty="0"/>
              <a:t> London: Hogarth Press.</a:t>
            </a:r>
          </a:p>
          <a:p>
            <a:r>
              <a:rPr lang="ro-RO" b="1" dirty="0" err="1"/>
              <a:t>Vygotsky</a:t>
            </a:r>
            <a:r>
              <a:rPr lang="ro-RO" b="1" dirty="0"/>
              <a:t>, L.S. (1978).</a:t>
            </a:r>
            <a:r>
              <a:rPr lang="ro-RO" dirty="0"/>
              <a:t> </a:t>
            </a:r>
            <a:r>
              <a:rPr lang="ro-RO" i="1" dirty="0" err="1"/>
              <a:t>Mind</a:t>
            </a:r>
            <a:r>
              <a:rPr lang="ro-RO" i="1" dirty="0"/>
              <a:t> in Society: The </a:t>
            </a:r>
            <a:r>
              <a:rPr lang="ro-RO" i="1" dirty="0" err="1"/>
              <a:t>Development</a:t>
            </a:r>
            <a:r>
              <a:rPr lang="ro-RO" i="1" dirty="0"/>
              <a:t> of </a:t>
            </a:r>
            <a:r>
              <a:rPr lang="ro-RO" i="1" dirty="0" err="1"/>
              <a:t>Higher</a:t>
            </a:r>
            <a:r>
              <a:rPr lang="ro-RO" i="1" dirty="0"/>
              <a:t> </a:t>
            </a:r>
            <a:r>
              <a:rPr lang="ro-RO" i="1" dirty="0" err="1"/>
              <a:t>Psychological</a:t>
            </a:r>
            <a:r>
              <a:rPr lang="ro-RO" i="1" dirty="0"/>
              <a:t> </a:t>
            </a:r>
            <a:r>
              <a:rPr lang="ro-RO" i="1" dirty="0" err="1"/>
              <a:t>Processes</a:t>
            </a:r>
            <a:r>
              <a:rPr lang="ro-RO" i="1" dirty="0"/>
              <a:t>.</a:t>
            </a:r>
            <a:r>
              <a:rPr lang="ro-RO" dirty="0"/>
              <a:t> Cambridge, MA: Harvard University Press.</a:t>
            </a:r>
          </a:p>
          <a:p>
            <a:r>
              <a:rPr lang="ro-RO" b="1" dirty="0" err="1"/>
              <a:t>Bruner</a:t>
            </a:r>
            <a:r>
              <a:rPr lang="ro-RO" b="1" dirty="0"/>
              <a:t>, J. (1983).</a:t>
            </a:r>
            <a:r>
              <a:rPr lang="ro-RO" dirty="0"/>
              <a:t> </a:t>
            </a:r>
            <a:r>
              <a:rPr lang="ro-RO" i="1" dirty="0" err="1"/>
              <a:t>Child’s</a:t>
            </a:r>
            <a:r>
              <a:rPr lang="ro-RO" i="1" dirty="0"/>
              <a:t> Talk: </a:t>
            </a:r>
            <a:r>
              <a:rPr lang="ro-RO" i="1" dirty="0" err="1"/>
              <a:t>Learning</a:t>
            </a:r>
            <a:r>
              <a:rPr lang="ro-RO" i="1" dirty="0"/>
              <a:t> </a:t>
            </a:r>
            <a:r>
              <a:rPr lang="ro-RO" i="1" dirty="0" err="1"/>
              <a:t>to</a:t>
            </a:r>
            <a:r>
              <a:rPr lang="ro-RO" i="1" dirty="0"/>
              <a:t> </a:t>
            </a:r>
            <a:r>
              <a:rPr lang="ro-RO" i="1" dirty="0" err="1"/>
              <a:t>Use</a:t>
            </a:r>
            <a:r>
              <a:rPr lang="ro-RO" i="1" dirty="0"/>
              <a:t> </a:t>
            </a:r>
            <a:r>
              <a:rPr lang="ro-RO" i="1" dirty="0" err="1"/>
              <a:t>Language</a:t>
            </a:r>
            <a:r>
              <a:rPr lang="ro-RO" i="1" dirty="0"/>
              <a:t>.</a:t>
            </a:r>
            <a:r>
              <a:rPr lang="ro-RO" dirty="0"/>
              <a:t> Oxford: Oxford University Press.</a:t>
            </a:r>
          </a:p>
          <a:p>
            <a:r>
              <a:rPr lang="ro-RO" b="1" dirty="0" err="1"/>
              <a:t>Bronfenbrenner</a:t>
            </a:r>
            <a:r>
              <a:rPr lang="ro-RO" b="1" dirty="0"/>
              <a:t>, U. (1979).</a:t>
            </a:r>
            <a:r>
              <a:rPr lang="ro-RO" dirty="0"/>
              <a:t> </a:t>
            </a:r>
            <a:r>
              <a:rPr lang="ro-RO" i="1" dirty="0"/>
              <a:t>The </a:t>
            </a:r>
            <a:r>
              <a:rPr lang="ro-RO" i="1" dirty="0" err="1"/>
              <a:t>Ecology</a:t>
            </a:r>
            <a:r>
              <a:rPr lang="ro-RO" i="1" dirty="0"/>
              <a:t> of </a:t>
            </a:r>
            <a:r>
              <a:rPr lang="ro-RO" i="1" dirty="0" err="1"/>
              <a:t>Human</a:t>
            </a:r>
            <a:r>
              <a:rPr lang="ro-RO" i="1" dirty="0"/>
              <a:t> </a:t>
            </a:r>
            <a:r>
              <a:rPr lang="ro-RO" i="1" dirty="0" err="1"/>
              <a:t>Development</a:t>
            </a:r>
            <a:r>
              <a:rPr lang="ro-RO" i="1" dirty="0"/>
              <a:t>.</a:t>
            </a:r>
            <a:r>
              <a:rPr lang="ro-RO" dirty="0"/>
              <a:t> Cambridge, MA: Harvard University Press.</a:t>
            </a:r>
          </a:p>
          <a:p>
            <a:r>
              <a:rPr lang="ro-RO" b="1" dirty="0" err="1"/>
              <a:t>Sroufe</a:t>
            </a:r>
            <a:r>
              <a:rPr lang="ro-RO" b="1" dirty="0"/>
              <a:t>, L.A. (2005).</a:t>
            </a:r>
            <a:r>
              <a:rPr lang="ro-RO" dirty="0"/>
              <a:t> “</a:t>
            </a:r>
            <a:r>
              <a:rPr lang="ro-RO" dirty="0" err="1"/>
              <a:t>Attachment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development</a:t>
            </a:r>
            <a:r>
              <a:rPr lang="ro-RO" dirty="0"/>
              <a:t>: A prospective, longitudinal </a:t>
            </a:r>
            <a:r>
              <a:rPr lang="ro-RO" dirty="0" err="1"/>
              <a:t>study</a:t>
            </a:r>
            <a:r>
              <a:rPr lang="ro-RO" dirty="0"/>
              <a:t>.” </a:t>
            </a:r>
            <a:r>
              <a:rPr lang="ro-RO" i="1" dirty="0" err="1"/>
              <a:t>Attachment</a:t>
            </a:r>
            <a:r>
              <a:rPr lang="ro-RO" i="1" dirty="0"/>
              <a:t> &amp; </a:t>
            </a:r>
            <a:r>
              <a:rPr lang="ro-RO" i="1" dirty="0" err="1"/>
              <a:t>Human</a:t>
            </a:r>
            <a:r>
              <a:rPr lang="ro-RO" i="1" dirty="0"/>
              <a:t> </a:t>
            </a:r>
            <a:r>
              <a:rPr lang="ro-RO" i="1" dirty="0" err="1"/>
              <a:t>Development</a:t>
            </a:r>
            <a:r>
              <a:rPr lang="ro-RO" dirty="0"/>
              <a:t>, 7(4), pp. 349–367.</a:t>
            </a:r>
          </a:p>
          <a:p>
            <a:pPr marL="0" indent="0">
              <a:buNone/>
            </a:pP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258025186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1196</Words>
  <Application>Microsoft Office PowerPoint</Application>
  <PresentationFormat>Ecran lat</PresentationFormat>
  <Paragraphs>74</Paragraphs>
  <Slides>10</Slides>
  <Notes>2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Temă Office</vt:lpstr>
      <vt:lpstr>Prezentare PowerPoint</vt:lpstr>
      <vt:lpstr>Introduction</vt:lpstr>
      <vt:lpstr>Vygotsky’s Sociocultural Theory .Why?</vt:lpstr>
      <vt:lpstr>Explaining the Theory</vt:lpstr>
      <vt:lpstr>Applying the Theory to Isaac’s Experiences </vt:lpstr>
      <vt:lpstr>Nature and Nurture</vt:lpstr>
      <vt:lpstr>Strategies</vt:lpstr>
      <vt:lpstr>Critically evaluate the theory </vt:lpstr>
      <vt:lpstr>Conclusion</vt:lpstr>
      <vt:lpstr>📚References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Priboi (2511525)</dc:creator>
  <cp:lastModifiedBy>Ioana Priboi (2511525)</cp:lastModifiedBy>
  <cp:revision>16</cp:revision>
  <dcterms:created xsi:type="dcterms:W3CDTF">2026-06-14T15:19:39Z</dcterms:created>
  <dcterms:modified xsi:type="dcterms:W3CDTF">2026-06-15T08:08:19Z</dcterms:modified>
</cp:coreProperties>
</file>