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4"/>
  </p:notesMasterIdLst>
  <p:handoutMasterIdLst>
    <p:handoutMasterId r:id="rId15"/>
  </p:handoutMasterIdLst>
  <p:sldIdLst>
    <p:sldId id="286" r:id="rId2"/>
    <p:sldId id="257" r:id="rId3"/>
    <p:sldId id="258" r:id="rId4"/>
    <p:sldId id="270" r:id="rId5"/>
    <p:sldId id="263" r:id="rId6"/>
    <p:sldId id="292" r:id="rId7"/>
    <p:sldId id="293" r:id="rId8"/>
    <p:sldId id="294" r:id="rId9"/>
    <p:sldId id="275" r:id="rId10"/>
    <p:sldId id="291" r:id="rId11"/>
    <p:sldId id="264" r:id="rId12"/>
    <p:sldId id="295" r:id="rId13"/>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9085" autoAdjust="0"/>
  </p:normalViewPr>
  <p:slideViewPr>
    <p:cSldViewPr>
      <p:cViewPr varScale="1">
        <p:scale>
          <a:sx n="55" d="100"/>
          <a:sy n="55" d="100"/>
        </p:scale>
        <p:origin x="1836" y="6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handoutMaster" Target="handoutMasters/handout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extLst>
      <p:ext uri="{BB962C8B-B14F-4D97-AF65-F5344CB8AC3E}">
        <p14:creationId xmlns:p14="http://schemas.microsoft.com/office/powerpoint/2010/main" val="325919661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Expansion Spot is a freshly formed digital agency, operating at event management companies, and assisting small and medium-sized businesses in achieving their digital development objectives. The company has been working as a modest consultant for two years. It is now seeking capital to expand into a comprehensive digital marketing agency, which would require purchasing technology infrastructure and increasing staffing to satisfy customer demand. Furthermore, whenever Expansion Spot cranks up their business activities, internal personnel will be needed to manage the new customers they will acquire.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The company "Expansion Spot" specializes in digital marketing. They are a complete online agency that works with businesses to supply online paid media through an information strategy that generates a high Return-On-Ad-Spend. Such an agency aims to aid clients in adding more value to their organization by providing adequate support through current and social networking sites. To do so while remaining focused on their goal and purpose. The organization will focus on delivering extremely functional, unique, forward-thinking, and technology-based services that consider each customer's unique demands and wishes.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SEO:SEO marketing services include SEO business thinking, realistic SEO, topic optimizing, digital advertising, and search engine optimization, to name a few. </a:t>
            </a:r>
          </a:p>
          <a:p>
            <a:pPr eaLnBrk="1" hangingPunct="1"/>
            <a:endParaRPr lang="en-US" altLang="en-US" dirty="0"/>
          </a:p>
          <a:p>
            <a:pPr eaLnBrk="1" hangingPunct="1"/>
            <a:r>
              <a:rPr lang="en-US" altLang="en-US" dirty="0"/>
              <a:t>Advertisement purchased: Search engine advertising, paid e-commerce advertisements, adverts, purchased social media ads, redirecting, and other PPC marketing tactics are all included in complete PPC advertising plans (Chawla and </a:t>
            </a:r>
            <a:r>
              <a:rPr lang="en-US" altLang="en-US" dirty="0" err="1"/>
              <a:t>Chodak</a:t>
            </a:r>
            <a:r>
              <a:rPr lang="en-US" altLang="en-US" dirty="0"/>
              <a:t>, 2021).</a:t>
            </a:r>
          </a:p>
          <a:p>
            <a:pPr eaLnBrk="1" hangingPunct="1"/>
            <a:endParaRPr lang="en-US" altLang="en-US" dirty="0"/>
          </a:p>
          <a:p>
            <a:pPr eaLnBrk="1" hangingPunct="1"/>
            <a:r>
              <a:rPr lang="en-US" altLang="en-US" dirty="0"/>
              <a:t>Conversion Rate Optimization: To boost income, </a:t>
            </a:r>
            <a:r>
              <a:rPr lang="en-US" altLang="en-US" dirty="0" err="1"/>
              <a:t>eCommerce</a:t>
            </a:r>
            <a:r>
              <a:rPr lang="en-US" altLang="en-US" dirty="0"/>
              <a:t> CRO firms will run thousands of tests on a variety of online platforms. Utilizing intended customer studies, a workforce of Design experts, and psychology experts, Expansion Spot will boost engagements, average buy, and client retention for companies (</a:t>
            </a:r>
            <a:r>
              <a:rPr lang="en-US" altLang="en-US" dirty="0" err="1"/>
              <a:t>Bandyopadhyay</a:t>
            </a:r>
            <a:r>
              <a:rPr lang="en-US" altLang="en-US" dirty="0"/>
              <a:t>, 2016).</a:t>
            </a:r>
          </a:p>
          <a:p>
            <a:pPr eaLnBrk="1" hangingPunct="1"/>
            <a:endParaRPr lang="en-US" altLang="en-US" dirty="0"/>
          </a:p>
          <a:p>
            <a:pPr eaLnBrk="1" hangingPunct="1"/>
            <a:r>
              <a:rPr lang="en-US" altLang="en-US" dirty="0"/>
              <a:t>Solutions for copywriting and designing:</a:t>
            </a:r>
            <a:r>
              <a:rPr lang="en-US" altLang="en-US" baseline="0" dirty="0"/>
              <a:t> </a:t>
            </a:r>
            <a:r>
              <a:rPr lang="en-US" altLang="en-US" dirty="0"/>
              <a:t>Content authors and marketers concentrate in altering an industry's voice and tone using transforming content or rich and interesting images.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All components of online marketing, especially social media, blogging, SEO, email, and advertising, are included in digital marketing. Such internet channels are used by prospective clients to purchase goods or services. Whenever firms want to establish an advertising strategy to increase traffic to the website, increase brand visibility on </a:t>
            </a:r>
            <a:r>
              <a:rPr lang="en-US" altLang="en-US" dirty="0" err="1"/>
              <a:t>facebook</a:t>
            </a:r>
            <a:r>
              <a:rPr lang="en-US" altLang="en-US" dirty="0"/>
              <a:t> and twitter, or improve email effectiveness, a digital advertising company can help them achieve their objectives. Businesses ought to be visible online in order to gain a competitive advantage. Businesses could use digital marketing agencies to help them join the market using only one or many internet marketing channels. Loud Mouth Media, The Good Marketer, Web Choice, </a:t>
            </a:r>
            <a:r>
              <a:rPr lang="en-US" altLang="en-US" dirty="0" err="1"/>
              <a:t>dmt</a:t>
            </a:r>
            <a:r>
              <a:rPr lang="en-US" altLang="en-US" dirty="0"/>
              <a:t>.</a:t>
            </a:r>
            <a:r>
              <a:rPr lang="en-US" altLang="en-US" baseline="0" dirty="0"/>
              <a:t> Are some the competitors of Expansion Spot.</a:t>
            </a:r>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Strengths:</a:t>
            </a:r>
          </a:p>
          <a:p>
            <a:pPr eaLnBrk="1" hangingPunct="1"/>
            <a:r>
              <a:rPr lang="en-US" altLang="en-US" dirty="0"/>
              <a:t>• Expansion Spot could communicate with users over the Internet.</a:t>
            </a:r>
          </a:p>
          <a:p>
            <a:pPr eaLnBrk="1" hangingPunct="1"/>
            <a:r>
              <a:rPr lang="en-US" altLang="en-US" dirty="0"/>
              <a:t>• The set of clients was unaffected by their geographical location.</a:t>
            </a:r>
          </a:p>
          <a:p>
            <a:pPr eaLnBrk="1" hangingPunct="1"/>
            <a:r>
              <a:rPr lang="en-US" altLang="en-US" dirty="0"/>
              <a:t>• There are a variety of options and opportunities for partnership.</a:t>
            </a:r>
          </a:p>
          <a:p>
            <a:pPr eaLnBrk="1" hangingPunct="1"/>
            <a:endParaRPr lang="en-US" altLang="en-US" dirty="0"/>
          </a:p>
          <a:p>
            <a:pPr eaLnBrk="1" hangingPunct="1"/>
            <a:r>
              <a:rPr lang="en-US" altLang="en-US" dirty="0"/>
              <a:t>Weaknesses:</a:t>
            </a:r>
          </a:p>
          <a:p>
            <a:pPr eaLnBrk="1" hangingPunct="1"/>
            <a:r>
              <a:rPr lang="en-US" altLang="en-US" dirty="0"/>
              <a:t>• Customers are unable to recognize a company's true worth.</a:t>
            </a:r>
          </a:p>
          <a:p>
            <a:pPr eaLnBrk="1" hangingPunct="1"/>
            <a:r>
              <a:rPr lang="en-US" altLang="en-US" dirty="0"/>
              <a:t>• Consumers were forced to wait for items they previously ordered.</a:t>
            </a:r>
          </a:p>
          <a:p>
            <a:pPr eaLnBrk="1" hangingPunct="1"/>
            <a:endParaRPr lang="en-US" altLang="en-US" dirty="0"/>
          </a:p>
          <a:p>
            <a:pPr eaLnBrk="1" hangingPunct="1"/>
            <a:r>
              <a:rPr lang="en-US" altLang="en-US" dirty="0"/>
              <a:t>Opportunities</a:t>
            </a:r>
          </a:p>
          <a:p>
            <a:pPr eaLnBrk="1" hangingPunct="1"/>
            <a:r>
              <a:rPr lang="en-US" altLang="en-US" dirty="0"/>
              <a:t>• The UK's massive population gives it access to previously unexplored markets</a:t>
            </a:r>
          </a:p>
          <a:p>
            <a:pPr eaLnBrk="1" hangingPunct="1"/>
            <a:r>
              <a:rPr lang="en-US" altLang="en-US" dirty="0"/>
              <a:t> • The UK's massive population gives it access to previously unexplored markets</a:t>
            </a:r>
          </a:p>
          <a:p>
            <a:pPr eaLnBrk="1" hangingPunct="1"/>
            <a:endParaRPr lang="en-US" altLang="en-US" dirty="0"/>
          </a:p>
          <a:p>
            <a:pPr eaLnBrk="1" hangingPunct="1"/>
            <a:r>
              <a:rPr lang="en-US" altLang="en-US" dirty="0"/>
              <a:t>Threats:</a:t>
            </a:r>
          </a:p>
          <a:p>
            <a:pPr eaLnBrk="1" hangingPunct="1"/>
            <a:r>
              <a:rPr lang="en-US" altLang="en-US" dirty="0"/>
              <a:t>• A malfunction in the operational system• Changes in public policy A blunder occurred in the financial sector.</a:t>
            </a:r>
          </a:p>
          <a:p>
            <a:pPr eaLnBrk="1" hangingPunct="1"/>
            <a:r>
              <a:rPr lang="en-US" altLang="en-US" dirty="0"/>
              <a:t>• The company made an error with the services they offered.</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One of the most important elements that might cause a firm to modify its offerings, advertising, or even its overall brand reputation is the country's political views.</a:t>
            </a:r>
          </a:p>
          <a:p>
            <a:endParaRPr lang="en-US" dirty="0"/>
          </a:p>
          <a:p>
            <a:r>
              <a:rPr lang="en-US" dirty="0"/>
              <a:t>Economical: The business may attract a lot of attention due to its appearance; yet, the services will appropriately marketed for the audience's predicted additional income </a:t>
            </a:r>
            <a:r>
              <a:rPr lang="en-US" sz="1200" kern="1200" dirty="0">
                <a:solidFill>
                  <a:schemeClr val="tx1"/>
                </a:solidFill>
                <a:effectLst/>
                <a:latin typeface="Arial" pitchFamily="34" charset="0"/>
                <a:ea typeface="+mn-ea"/>
                <a:cs typeface="+mn-cs"/>
              </a:rPr>
              <a:t>(</a:t>
            </a:r>
            <a:r>
              <a:rPr lang="en-US" sz="1200" kern="1200" dirty="0" err="1">
                <a:solidFill>
                  <a:schemeClr val="tx1"/>
                </a:solidFill>
                <a:effectLst/>
                <a:latin typeface="Arial" pitchFamily="34" charset="0"/>
                <a:ea typeface="+mn-ea"/>
                <a:cs typeface="+mn-cs"/>
              </a:rPr>
              <a:t>Sammut-Bonnici</a:t>
            </a:r>
            <a:r>
              <a:rPr lang="en-US" sz="1200" kern="1200" dirty="0">
                <a:solidFill>
                  <a:schemeClr val="tx1"/>
                </a:solidFill>
                <a:effectLst/>
                <a:latin typeface="Arial" pitchFamily="34" charset="0"/>
                <a:ea typeface="+mn-ea"/>
                <a:cs typeface="+mn-cs"/>
              </a:rPr>
              <a:t> and </a:t>
            </a:r>
            <a:r>
              <a:rPr lang="en-US" sz="1200" kern="1200" dirty="0" err="1">
                <a:solidFill>
                  <a:schemeClr val="tx1"/>
                </a:solidFill>
                <a:effectLst/>
                <a:latin typeface="Arial" pitchFamily="34" charset="0"/>
                <a:ea typeface="+mn-ea"/>
                <a:cs typeface="+mn-cs"/>
              </a:rPr>
              <a:t>Galea</a:t>
            </a:r>
            <a:r>
              <a:rPr lang="en-US" sz="1200" kern="1200" dirty="0">
                <a:solidFill>
                  <a:schemeClr val="tx1"/>
                </a:solidFill>
                <a:effectLst/>
                <a:latin typeface="Arial" pitchFamily="34" charset="0"/>
                <a:ea typeface="+mn-ea"/>
                <a:cs typeface="+mn-cs"/>
              </a:rPr>
              <a:t>, 2015)</a:t>
            </a:r>
            <a:r>
              <a:rPr lang="en-US" dirty="0"/>
              <a:t>.</a:t>
            </a:r>
          </a:p>
          <a:p>
            <a:endParaRPr lang="en-US" dirty="0"/>
          </a:p>
          <a:p>
            <a:r>
              <a:rPr lang="en-US" dirty="0"/>
              <a:t>Social: It is more available online than ever before, evaluating what is culturally and socially suitable, as well as a deeper understanding of numerous cultures and beliefs.</a:t>
            </a:r>
          </a:p>
          <a:p>
            <a:endParaRPr lang="en-US" dirty="0"/>
          </a:p>
          <a:p>
            <a:r>
              <a:rPr lang="en-US" dirty="0"/>
              <a:t>Technological: They might also have to maintain count of the popularity and adoption of different digital advances if the society they serve uses them, as the demographics of those who can afford them or their regular behavior might change.</a:t>
            </a:r>
          </a:p>
          <a:p>
            <a:endParaRPr lang="en-US" dirty="0"/>
          </a:p>
          <a:p>
            <a:r>
              <a:rPr lang="en-US" dirty="0"/>
              <a:t>Legal: One of the most important considerations is online legal issues. A legal error can have a negative impact on the business's financial bottom line as well as its brand image.</a:t>
            </a:r>
          </a:p>
          <a:p>
            <a:endParaRPr lang="en-US" dirty="0"/>
          </a:p>
          <a:p>
            <a:r>
              <a:rPr lang="en-US" dirty="0"/>
              <a:t>Environmental: In today's advertising, the environment is highly essential. As all of the computers included to create digital ads are nearly identical to those used to create print advertisements, the variation in environmental impact occurs whenever the campaign is delivered.</a:t>
            </a:r>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7</a:t>
            </a:fld>
            <a:endParaRPr lang="en-US" altLang="en-US"/>
          </a:p>
        </p:txBody>
      </p:sp>
    </p:spTree>
    <p:extLst>
      <p:ext uri="{BB962C8B-B14F-4D97-AF65-F5344CB8AC3E}">
        <p14:creationId xmlns:p14="http://schemas.microsoft.com/office/powerpoint/2010/main" val="23904752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They'll be a much more curious to learn more about the company, its products, and services. Psychographic and demographic elements, for example, could be grouped together. Participate in advertising businesses to increase their product of the company (Li, </a:t>
            </a:r>
            <a:r>
              <a:rPr lang="en-US" dirty="0" err="1"/>
              <a:t>Larimo</a:t>
            </a:r>
            <a:r>
              <a:rPr lang="en-US" dirty="0"/>
              <a:t> and </a:t>
            </a:r>
            <a:r>
              <a:rPr lang="en-US" dirty="0" err="1"/>
              <a:t>Leonidou</a:t>
            </a:r>
            <a:r>
              <a:rPr lang="en-US" dirty="0"/>
              <a:t>, 2020). For a price, the business could place adverts on specified networks or post interconnections and advertising on specific networks to position advertising on websites. People who are considerably more interested in their products control their target audience on social media (Appel et al., 2019). The specific gathering of people who desire to accomplish using their social media profiles is the target market for social networks.</a:t>
            </a:r>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8</a:t>
            </a:fld>
            <a:endParaRPr lang="en-US" altLang="en-US"/>
          </a:p>
        </p:txBody>
      </p:sp>
    </p:spTree>
    <p:extLst>
      <p:ext uri="{BB962C8B-B14F-4D97-AF65-F5344CB8AC3E}">
        <p14:creationId xmlns:p14="http://schemas.microsoft.com/office/powerpoint/2010/main" val="2206004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 To take a brief assessment of where the firm is right now before planning about where they want to go.</a:t>
            </a:r>
          </a:p>
          <a:p>
            <a:pPr eaLnBrk="1" hangingPunct="1"/>
            <a:endParaRPr lang="en-US" altLang="en-US" dirty="0"/>
          </a:p>
          <a:p>
            <a:pPr eaLnBrk="1" hangingPunct="1"/>
            <a:r>
              <a:rPr lang="en-US" altLang="en-US" dirty="0"/>
              <a:t>• To guarantee that they carefully analyze the social media purpose statement, since it will influence their subsequent decisions.</a:t>
            </a:r>
          </a:p>
          <a:p>
            <a:pPr eaLnBrk="1" hangingPunct="1"/>
            <a:endParaRPr lang="en-US" altLang="en-US" dirty="0"/>
          </a:p>
          <a:p>
            <a:pPr eaLnBrk="1" hangingPunct="1"/>
            <a:r>
              <a:rPr lang="en-US" altLang="en-US" dirty="0"/>
              <a:t>• If they didn't understand it, they can't improve it. Plus, it's hard to justify squandering time and money on something that doesn't contribute to the bottom line.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Social media managers market a company as the exclusive spokesperson of its online footprint. They respond to inquiries, create materials, and create adverts. These experts provide companies with the information they require to strengthen their internet presence. A social media owner's first task is to develop a marketing approach. A creative marketing manager knows how to create games, engage with potential customers, and meet the needs of consumers. In today's fast-paced online world, being on top of social media involves staying current on all social media sites. They maintain a close eye on big releases and devise customized strategies to meet the brand's goals.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altLang="en-US" dirty="0"/>
              <a:t>In financial plan , the business has their start up cost £9700 since it is a digital marketing business the</a:t>
            </a:r>
            <a:r>
              <a:rPr lang="en-US" altLang="en-US" baseline="0" dirty="0"/>
              <a:t> cost denoted as </a:t>
            </a:r>
            <a:r>
              <a:rPr lang="en-US" sz="1200" kern="1200" dirty="0">
                <a:solidFill>
                  <a:schemeClr val="tx1"/>
                </a:solidFill>
                <a:effectLst/>
                <a:latin typeface="Arial" pitchFamily="34" charset="0"/>
                <a:ea typeface="+mn-ea"/>
                <a:cs typeface="+mn-cs"/>
              </a:rPr>
              <a:t>Search Engine Optimization, Pay-per-click advertising, Email marketing, and Social Media Marketing with other essentialities</a:t>
            </a:r>
            <a:r>
              <a:rPr lang="en-US" sz="1200" kern="1200" baseline="0" dirty="0">
                <a:solidFill>
                  <a:schemeClr val="tx1"/>
                </a:solidFill>
                <a:effectLst/>
                <a:latin typeface="Arial" pitchFamily="34" charset="0"/>
                <a:ea typeface="+mn-ea"/>
                <a:cs typeface="+mn-cs"/>
              </a:rPr>
              <a:t> the business has their total expense is </a:t>
            </a:r>
            <a:r>
              <a:rPr lang="en-GB" altLang="en-US" sz="1200" dirty="0"/>
              <a:t>:£10000. the</a:t>
            </a:r>
            <a:r>
              <a:rPr lang="en-GB" altLang="en-US" sz="1200" baseline="0" dirty="0"/>
              <a:t> business has their revenue from digital marketing </a:t>
            </a:r>
            <a:r>
              <a:rPr lang="en-GB" altLang="en-US" sz="1200" baseline="0"/>
              <a:t>, which is </a:t>
            </a:r>
            <a:r>
              <a:rPr lang="en-GB" altLang="en-US" sz="1200"/>
              <a:t>:£15000. </a:t>
            </a:r>
          </a:p>
          <a:p>
            <a:pPr marL="0" marR="0" indent="0" algn="l" defTabSz="914400" rtl="0" eaLnBrk="1" fontAlgn="base" latinLnBrk="0" hangingPunct="1">
              <a:lnSpc>
                <a:spcPct val="100000"/>
              </a:lnSpc>
              <a:spcBef>
                <a:spcPct val="30000"/>
              </a:spcBef>
              <a:spcAft>
                <a:spcPct val="0"/>
              </a:spcAft>
              <a:buClrTx/>
              <a:buSzTx/>
              <a:buFontTx/>
              <a:buNone/>
              <a:tabLst/>
              <a:defRPr/>
            </a:pPr>
            <a:endParaRPr lang="en-GB" altLang="en-US" sz="1200" dirty="0"/>
          </a:p>
          <a:p>
            <a:pPr marL="0" marR="0" indent="0" algn="l" defTabSz="914400" rtl="0" eaLnBrk="1" fontAlgn="base" latinLnBrk="0" hangingPunct="1">
              <a:lnSpc>
                <a:spcPct val="100000"/>
              </a:lnSpc>
              <a:spcBef>
                <a:spcPct val="30000"/>
              </a:spcBef>
              <a:spcAft>
                <a:spcPct val="0"/>
              </a:spcAft>
              <a:buClrTx/>
              <a:buSzTx/>
              <a:buFontTx/>
              <a:buNone/>
              <a:tabLst/>
              <a:defRPr/>
            </a:pPr>
            <a:endParaRPr lang="en-US" altLang="en-US" dirty="0"/>
          </a:p>
          <a:p>
            <a:pPr eaLnBrk="1" hangingPunct="1"/>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12</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25/03/2022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25/03/2022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25/03/2022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image" Target="../media/image8.png" /><Relationship Id="rId5" Type="http://schemas.openxmlformats.org/officeDocument/2006/relationships/image" Target="../media/image7.png" /><Relationship Id="rId4" Type="http://schemas.openxmlformats.org/officeDocument/2006/relationships/image" Target="../media/image6.jpeg"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492369" y="981077"/>
            <a:ext cx="8276981" cy="2447924"/>
          </a:xfrm>
        </p:spPr>
        <p:txBody>
          <a:bodyPr/>
          <a:lstStyle/>
          <a:p>
            <a:pPr eaLnBrk="1" hangingPunct="1">
              <a:buFont typeface="Arial" panose="020B0604020202020204" pitchFamily="34" charset="0"/>
              <a:buNone/>
            </a:pPr>
            <a:r>
              <a:rPr lang="en-GB" altLang="en-US" sz="2400" dirty="0"/>
              <a:t>Title: Expansion Spot </a:t>
            </a:r>
          </a:p>
          <a:p>
            <a:pPr eaLnBrk="1" hangingPunct="1">
              <a:buFont typeface="Arial" panose="020B0604020202020204" pitchFamily="34" charset="0"/>
              <a:buNone/>
            </a:pPr>
            <a:r>
              <a:rPr lang="en-GB" altLang="en-US" sz="2400" dirty="0"/>
              <a:t>Name of the Students and ID Number</a:t>
            </a:r>
          </a:p>
          <a:p>
            <a:pPr eaLnBrk="1" hangingPunct="1">
              <a:buFont typeface="Arial" panose="020B0604020202020204" pitchFamily="34" charset="0"/>
              <a:buNone/>
            </a:pPr>
            <a:r>
              <a:rPr lang="en-GB" altLang="en-US" sz="2400" dirty="0"/>
              <a:t> </a:t>
            </a:r>
            <a:r>
              <a:rPr lang="en-GB" altLang="en-US" sz="2400" dirty="0" err="1"/>
              <a:t>syed</a:t>
            </a:r>
            <a:r>
              <a:rPr lang="en-GB" altLang="en-US" sz="2400" dirty="0"/>
              <a:t> </a:t>
            </a:r>
            <a:r>
              <a:rPr lang="en-GB" altLang="en-US" sz="2400" dirty="0" err="1"/>
              <a:t>Mosharraf</a:t>
            </a:r>
            <a:r>
              <a:rPr lang="en-GB" altLang="en-US" sz="2400" dirty="0"/>
              <a:t> </a:t>
            </a:r>
            <a:r>
              <a:rPr lang="en-GB" altLang="en-US" sz="2400" dirty="0" err="1"/>
              <a:t>ali</a:t>
            </a:r>
            <a:r>
              <a:rPr lang="en-GB" altLang="en-US" sz="2400" dirty="0"/>
              <a:t>  2028971</a:t>
            </a:r>
          </a:p>
          <a:p>
            <a:pPr eaLnBrk="1" hangingPunct="1">
              <a:buFont typeface="Arial" panose="020B0604020202020204" pitchFamily="34" charset="0"/>
              <a:buNone/>
            </a:pPr>
            <a:r>
              <a:rPr lang="en-GB" altLang="en-US" sz="2400" dirty="0" err="1"/>
              <a:t>Abdur</a:t>
            </a:r>
            <a:r>
              <a:rPr lang="en-GB" altLang="en-US" sz="2400" dirty="0"/>
              <a:t> </a:t>
            </a:r>
            <a:r>
              <a:rPr lang="en-GB" altLang="en-US" sz="2400" dirty="0" err="1"/>
              <a:t>Mizan</a:t>
            </a:r>
            <a:r>
              <a:rPr lang="en-GB" altLang="en-US" sz="2400" dirty="0"/>
              <a:t> 2028972</a:t>
            </a:r>
          </a:p>
          <a:p>
            <a:pPr eaLnBrk="1" hangingPunct="1">
              <a:buFont typeface="Arial" panose="020B0604020202020204" pitchFamily="34" charset="0"/>
              <a:buNone/>
            </a:pPr>
            <a:r>
              <a:rPr lang="en-GB" altLang="en-US" sz="2400" dirty="0"/>
              <a:t>Lecturer  Name: DR </a:t>
            </a:r>
            <a:r>
              <a:rPr lang="en-GB" altLang="en-US" sz="2400" dirty="0" err="1"/>
              <a:t>Oluwaseun</a:t>
            </a:r>
            <a:r>
              <a:rPr lang="en-GB" altLang="en-US" sz="2400" dirty="0"/>
              <a:t>(Olu)</a:t>
            </a:r>
            <a:r>
              <a:rPr lang="en-GB" altLang="en-US" sz="1800" b="1">
                <a:latin typeface="Arial" panose="020B0604020202020204" pitchFamily="34" charset="0"/>
              </a:rPr>
              <a:t>Adegbite</a:t>
            </a:r>
            <a:r>
              <a:rPr lang="en-GB" sz="1800" b="1">
                <a:effectLst/>
                <a:latin typeface="Arial" panose="020B0604020202020204" pitchFamily="34" charset="0"/>
                <a:ea typeface="Times New Roman" panose="02020603050405020304" pitchFamily="18" charset="0"/>
              </a:rPr>
              <a:t> </a:t>
            </a:r>
            <a:endParaRPr lang="en-GB" altLang="en-US" sz="24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25/03/2022</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a:t>Executive Summary</a:t>
            </a:r>
            <a:endParaRPr lang="en-GB" altLang="en-US" sz="360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eaLnBrk="1" hangingPunct="1">
              <a:buFontTx/>
              <a:buNone/>
            </a:pPr>
            <a:r>
              <a:rPr lang="en-US" altLang="en-US" dirty="0"/>
              <a:t>Expansion Spot is a freshly formed digital agency, operating at event management companies, and assisting small and medium-sized businesses in achieving their digital development objectives. </a:t>
            </a:r>
            <a:endParaRPr lang="en-GB" altLang="en-US"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25/03/2022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25/03/2022</a:t>
            </a:fld>
            <a:endParaRPr lang="en-GB" altLang="en-US"/>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508104" y="2060848"/>
            <a:ext cx="2686050" cy="2676525"/>
          </a:xfrm>
          <a:prstGeom prst="ellipse">
            <a:avLst/>
          </a:prstGeom>
          <a:ln>
            <a:noFill/>
          </a:ln>
          <a:effectLst>
            <a:softEdge rad="112500"/>
          </a:effectLst>
        </p:spPr>
      </p:pic>
      <p:sp>
        <p:nvSpPr>
          <p:cNvPr id="6" name="TextBox 5"/>
          <p:cNvSpPr txBox="1"/>
          <p:nvPr/>
        </p:nvSpPr>
        <p:spPr>
          <a:xfrm>
            <a:off x="899592" y="1772816"/>
            <a:ext cx="4032448" cy="3170099"/>
          </a:xfrm>
          <a:prstGeom prst="rect">
            <a:avLst/>
          </a:prstGeom>
          <a:noFill/>
        </p:spPr>
        <p:txBody>
          <a:bodyPr wrap="square" rtlCol="0">
            <a:spAutoFit/>
          </a:bodyPr>
          <a:lstStyle/>
          <a:p>
            <a:pPr marL="285750" indent="-285750">
              <a:buFont typeface="Arial" panose="020B0604020202020204" pitchFamily="34" charset="0"/>
              <a:buChar char="•"/>
            </a:pPr>
            <a:r>
              <a:rPr lang="en-US" altLang="en-US" sz="2000" dirty="0"/>
              <a:t>The company "Expansion Spot" specializes in digital marketing.</a:t>
            </a:r>
          </a:p>
          <a:p>
            <a:pPr marL="285750" indent="-285750">
              <a:buFont typeface="Arial" panose="020B0604020202020204" pitchFamily="34" charset="0"/>
              <a:buChar char="•"/>
            </a:pPr>
            <a:endParaRPr lang="en-US" altLang="en-US" sz="2000" dirty="0"/>
          </a:p>
          <a:p>
            <a:pPr marL="285750" indent="-285750">
              <a:buFont typeface="Arial" panose="020B0604020202020204" pitchFamily="34" charset="0"/>
              <a:buChar char="•"/>
            </a:pPr>
            <a:r>
              <a:rPr lang="en-US" altLang="en-US" sz="2000" dirty="0"/>
              <a:t> Such an agency aims to aid clients in adding more value to their organization by providing adequate support through current and social networking sites.</a:t>
            </a:r>
            <a:endParaRPr 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67544" y="1268760"/>
            <a:ext cx="8229600" cy="4047207"/>
          </a:xfrm>
        </p:spPr>
        <p:txBody>
          <a:bodyPr/>
          <a:lstStyle/>
          <a:p>
            <a:pPr eaLnBrk="1" hangingPunct="1">
              <a:buFont typeface="Wingdings" panose="05000000000000000000" pitchFamily="2" charset="2"/>
              <a:buChar char="ü"/>
            </a:pPr>
            <a:r>
              <a:rPr lang="en-GB" altLang="en-US" dirty="0"/>
              <a:t>Search Engine Optimization (SEO)</a:t>
            </a:r>
          </a:p>
          <a:p>
            <a:pPr eaLnBrk="1" hangingPunct="1">
              <a:buFont typeface="Wingdings" panose="05000000000000000000" pitchFamily="2" charset="2"/>
              <a:buChar char="ü"/>
            </a:pPr>
            <a:endParaRPr lang="en-GB" altLang="en-US" dirty="0"/>
          </a:p>
          <a:p>
            <a:pPr eaLnBrk="1" hangingPunct="1">
              <a:buFont typeface="Wingdings" panose="05000000000000000000" pitchFamily="2" charset="2"/>
              <a:buChar char="ü"/>
            </a:pPr>
            <a:r>
              <a:rPr lang="en-GB" altLang="en-US" dirty="0"/>
              <a:t>Advertisement Purchased</a:t>
            </a:r>
          </a:p>
          <a:p>
            <a:pPr eaLnBrk="1" hangingPunct="1">
              <a:buFont typeface="Wingdings" panose="05000000000000000000" pitchFamily="2" charset="2"/>
              <a:buChar char="ü"/>
            </a:pPr>
            <a:endParaRPr lang="en-GB" altLang="en-US" dirty="0"/>
          </a:p>
          <a:p>
            <a:pPr eaLnBrk="1" hangingPunct="1">
              <a:buFont typeface="Wingdings" panose="05000000000000000000" pitchFamily="2" charset="2"/>
              <a:buChar char="ü"/>
            </a:pPr>
            <a:r>
              <a:rPr lang="en-GB" altLang="en-US" dirty="0"/>
              <a:t>Optimizing Conversion Rates</a:t>
            </a:r>
          </a:p>
          <a:p>
            <a:pPr eaLnBrk="1" hangingPunct="1">
              <a:buFont typeface="Wingdings" panose="05000000000000000000" pitchFamily="2" charset="2"/>
              <a:buChar char="ü"/>
            </a:pPr>
            <a:endParaRPr lang="en-GB" altLang="en-US" dirty="0"/>
          </a:p>
          <a:p>
            <a:pPr eaLnBrk="1" hangingPunct="1">
              <a:buFont typeface="Wingdings" panose="05000000000000000000" pitchFamily="2" charset="2"/>
              <a:buChar char="ü"/>
            </a:pPr>
            <a:r>
              <a:rPr lang="en-GB" altLang="en-US" dirty="0"/>
              <a:t>Solutions for Copywriting and Designing</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25/03/2022</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algn="l" eaLnBrk="1" hangingPunct="1"/>
            <a:r>
              <a:rPr lang="en-GB" altLang="en-US" sz="3600" b="1" i="1" dirty="0"/>
              <a:t>Market audit-Competitor’s Analysis</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25/03/2022</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1470025"/>
            <a:ext cx="8229600" cy="3917950"/>
          </a:xfrm>
        </p:spPr>
        <p:txBody>
          <a:bodyPr/>
          <a:lstStyle/>
          <a:p>
            <a:r>
              <a:rPr lang="en-US" altLang="en-US" sz="2400" dirty="0"/>
              <a:t>All components of online marketing, especially social media, blogging, SEO, email, and advertising, are included in digital marketing. Such internet channels are used by prospective clients to purchase goods or services. </a:t>
            </a:r>
          </a:p>
          <a:p>
            <a:pPr marL="0" indent="0">
              <a:buNone/>
            </a:pPr>
            <a:endParaRPr lang="en-US" altLang="en-US" sz="24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3429000"/>
            <a:ext cx="1738536" cy="173853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67232" y="3511253"/>
            <a:ext cx="1706167" cy="1706167"/>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88024" y="3319712"/>
            <a:ext cx="1705906" cy="1705906"/>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75919" y="3280848"/>
            <a:ext cx="1783635" cy="178363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algn="l" eaLnBrk="1" hangingPunct="1"/>
            <a:br>
              <a:rPr lang="en-GB" altLang="en-US" sz="3600" dirty="0"/>
            </a:br>
            <a:r>
              <a:rPr lang="en-GB" altLang="en-US" sz="3600" dirty="0"/>
              <a:t>Market Audit-SWOT Analysis</a:t>
            </a:r>
            <a:br>
              <a:rPr lang="en-GB" altLang="en-US" sz="3600" dirty="0"/>
            </a:b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25/03/2022</a:t>
            </a:fld>
            <a:endParaRPr lang="en-GB" altLang="en-US"/>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698723196"/>
              </p:ext>
            </p:extLst>
          </p:nvPr>
        </p:nvGraphicFramePr>
        <p:xfrm>
          <a:off x="457200" y="1470021"/>
          <a:ext cx="8229600" cy="3666861"/>
        </p:xfrm>
        <a:graphic>
          <a:graphicData uri="http://schemas.openxmlformats.org/drawingml/2006/table">
            <a:tbl>
              <a:tblPr firstRow="1" bandRow="1">
                <a:tableStyleId>{C4B1156A-380E-4F78-BDF5-A606A8083BF9}</a:tableStyleId>
              </a:tblPr>
              <a:tblGrid>
                <a:gridCol w="4114800">
                  <a:extLst>
                    <a:ext uri="{9D8B030D-6E8A-4147-A177-3AD203B41FA5}">
                      <a16:colId xmlns:a16="http://schemas.microsoft.com/office/drawing/2014/main" val="798725582"/>
                    </a:ext>
                  </a:extLst>
                </a:gridCol>
                <a:gridCol w="4114800">
                  <a:extLst>
                    <a:ext uri="{9D8B030D-6E8A-4147-A177-3AD203B41FA5}">
                      <a16:colId xmlns:a16="http://schemas.microsoft.com/office/drawing/2014/main" val="3339455959"/>
                    </a:ext>
                  </a:extLst>
                </a:gridCol>
              </a:tblGrid>
              <a:tr h="1807581">
                <a:tc>
                  <a:txBody>
                    <a:bodyPr/>
                    <a:lstStyle/>
                    <a:p>
                      <a:r>
                        <a:rPr lang="en-US" dirty="0"/>
                        <a:t>Strengths</a:t>
                      </a:r>
                    </a:p>
                    <a:p>
                      <a:pPr marL="285750" indent="-285750" algn="just">
                        <a:buFont typeface="Arial" panose="020B0604020202020204" pitchFamily="34" charset="0"/>
                        <a:buChar char="•"/>
                      </a:pPr>
                      <a:r>
                        <a:rPr lang="en-US" dirty="0"/>
                        <a:t> </a:t>
                      </a:r>
                      <a:r>
                        <a:rPr lang="en-US" sz="1600" b="0" dirty="0"/>
                        <a:t>Expansion Spot could communicate with users over the Internet.</a:t>
                      </a:r>
                    </a:p>
                    <a:p>
                      <a:pPr marL="285750" indent="-285750" algn="just">
                        <a:buFont typeface="Arial" panose="020B0604020202020204" pitchFamily="34" charset="0"/>
                        <a:buChar char="•"/>
                      </a:pPr>
                      <a:r>
                        <a:rPr lang="en-US" sz="1600" b="0" dirty="0"/>
                        <a:t>The set of clients was unaffected by their geographical location.</a:t>
                      </a:r>
                    </a:p>
                    <a:p>
                      <a:pPr marL="285750" indent="-285750" algn="just">
                        <a:buFont typeface="Arial" panose="020B0604020202020204" pitchFamily="34" charset="0"/>
                        <a:buChar char="•"/>
                      </a:pPr>
                      <a:r>
                        <a:rPr lang="en-US" sz="1600" b="0" dirty="0"/>
                        <a:t>There are a variety of options and opportunities for partnership.</a:t>
                      </a:r>
                    </a:p>
                  </a:txBody>
                  <a:tcPr/>
                </a:tc>
                <a:tc>
                  <a:txBody>
                    <a:bodyPr/>
                    <a:lstStyle/>
                    <a:p>
                      <a:r>
                        <a:rPr lang="en-US" dirty="0"/>
                        <a:t>Weaknesses</a:t>
                      </a:r>
                    </a:p>
                    <a:p>
                      <a:pPr marL="285750" indent="-285750" algn="just">
                        <a:buFont typeface="Arial" panose="020B0604020202020204" pitchFamily="34" charset="0"/>
                        <a:buChar char="•"/>
                      </a:pPr>
                      <a:r>
                        <a:rPr lang="en-US" sz="1600" b="0" dirty="0"/>
                        <a:t> Customers are unable to recognize a company's true worth.</a:t>
                      </a:r>
                    </a:p>
                    <a:p>
                      <a:pPr marL="285750" indent="-285750" algn="just">
                        <a:buFont typeface="Arial" panose="020B0604020202020204" pitchFamily="34" charset="0"/>
                        <a:buChar char="•"/>
                      </a:pPr>
                      <a:r>
                        <a:rPr lang="en-US" sz="1600" b="0" dirty="0"/>
                        <a:t>Consumers were forced to wait for items they previously ordered.</a:t>
                      </a:r>
                    </a:p>
                  </a:txBody>
                  <a:tcPr/>
                </a:tc>
                <a:extLst>
                  <a:ext uri="{0D108BD9-81ED-4DB2-BD59-A6C34878D82A}">
                    <a16:rowId xmlns:a16="http://schemas.microsoft.com/office/drawing/2014/main" val="2379036636"/>
                  </a:ext>
                </a:extLst>
              </a:tr>
              <a:tr h="1807581">
                <a:tc>
                  <a:txBody>
                    <a:bodyPr/>
                    <a:lstStyle/>
                    <a:p>
                      <a:r>
                        <a:rPr lang="en-US" b="1" dirty="0"/>
                        <a:t>Opportunities</a:t>
                      </a:r>
                    </a:p>
                    <a:p>
                      <a:pPr marL="285750" indent="-285750" algn="just">
                        <a:buFont typeface="Arial" panose="020B0604020202020204" pitchFamily="34" charset="0"/>
                        <a:buChar char="•"/>
                      </a:pPr>
                      <a:r>
                        <a:rPr lang="en-US" sz="1600" b="0" dirty="0"/>
                        <a:t>The UK's massive population gives it access to previously unexplored markets </a:t>
                      </a:r>
                    </a:p>
                    <a:p>
                      <a:pPr marL="285750" indent="-285750" algn="just">
                        <a:buFont typeface="Arial" panose="020B0604020202020204" pitchFamily="34" charset="0"/>
                        <a:buChar char="•"/>
                      </a:pPr>
                      <a:r>
                        <a:rPr lang="en-US" sz="1600" b="0" dirty="0"/>
                        <a:t>The UK's massive population gives it access to previously unexplored markets</a:t>
                      </a:r>
                    </a:p>
                  </a:txBody>
                  <a:tcPr/>
                </a:tc>
                <a:tc>
                  <a:txBody>
                    <a:bodyPr/>
                    <a:lstStyle/>
                    <a:p>
                      <a:r>
                        <a:rPr lang="en-US" b="1" dirty="0"/>
                        <a:t>Threats</a:t>
                      </a:r>
                    </a:p>
                    <a:p>
                      <a:pPr marL="285750" indent="-285750">
                        <a:buFont typeface="Arial" panose="020B0604020202020204" pitchFamily="34" charset="0"/>
                        <a:buChar char="•"/>
                      </a:pPr>
                      <a:r>
                        <a:rPr lang="en-US" sz="1600" b="0" dirty="0"/>
                        <a:t>A malfunction in the operational system• Changes in public policy A blunder occurred in the financial sector.</a:t>
                      </a:r>
                    </a:p>
                    <a:p>
                      <a:pPr marL="285750" indent="-285750">
                        <a:buFont typeface="Arial" panose="020B0604020202020204" pitchFamily="34" charset="0"/>
                        <a:buChar char="•"/>
                      </a:pPr>
                      <a:r>
                        <a:rPr lang="en-US" sz="1600" b="0" dirty="0"/>
                        <a:t>The company made an error with the services they offered.</a:t>
                      </a:r>
                    </a:p>
                  </a:txBody>
                  <a:tcPr/>
                </a:tc>
                <a:extLst>
                  <a:ext uri="{0D108BD9-81ED-4DB2-BD59-A6C34878D82A}">
                    <a16:rowId xmlns:a16="http://schemas.microsoft.com/office/drawing/2014/main" val="3047830391"/>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Audit-PESTLE Analysis</a:t>
            </a:r>
          </a:p>
        </p:txBody>
      </p:sp>
      <p:sp>
        <p:nvSpPr>
          <p:cNvPr id="3" name="Content Placeholder 2"/>
          <p:cNvSpPr>
            <a:spLocks noGrp="1"/>
          </p:cNvSpPr>
          <p:nvPr>
            <p:ph idx="1"/>
          </p:nvPr>
        </p:nvSpPr>
        <p:spPr/>
        <p:txBody>
          <a:bodyPr/>
          <a:lstStyle/>
          <a:p>
            <a:r>
              <a:rPr lang="en-GB" dirty="0"/>
              <a:t>Political</a:t>
            </a:r>
          </a:p>
          <a:p>
            <a:r>
              <a:rPr lang="en-GB" dirty="0"/>
              <a:t>Economical</a:t>
            </a:r>
          </a:p>
          <a:p>
            <a:r>
              <a:rPr lang="en-GB" dirty="0"/>
              <a:t>Social</a:t>
            </a:r>
          </a:p>
          <a:p>
            <a:r>
              <a:rPr lang="en-GB" dirty="0"/>
              <a:t>Technological</a:t>
            </a:r>
          </a:p>
          <a:p>
            <a:r>
              <a:rPr lang="en-GB" dirty="0"/>
              <a:t>Legal</a:t>
            </a:r>
          </a:p>
          <a:p>
            <a:r>
              <a:rPr lang="en-GB" dirty="0"/>
              <a:t>Environmental</a:t>
            </a:r>
          </a:p>
          <a:p>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25/03/2022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Target Market</a:t>
            </a:r>
          </a:p>
        </p:txBody>
      </p:sp>
      <p:sp>
        <p:nvSpPr>
          <p:cNvPr id="3" name="Content Placeholder 2"/>
          <p:cNvSpPr>
            <a:spLocks noGrp="1"/>
          </p:cNvSpPr>
          <p:nvPr>
            <p:ph idx="1"/>
          </p:nvPr>
        </p:nvSpPr>
        <p:spPr/>
        <p:txBody>
          <a:bodyPr/>
          <a:lstStyle/>
          <a:p>
            <a:r>
              <a:rPr lang="en-US" dirty="0"/>
              <a:t>People who are considerably more interested in their products control their target audience on social media.</a:t>
            </a:r>
          </a:p>
          <a:p>
            <a:r>
              <a:rPr lang="en-US" dirty="0"/>
              <a:t> The specific gathering of people who desire to accomplish using their social media profiles is the target market for social networks.</a:t>
            </a:r>
          </a:p>
          <a:p>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25/03/2022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a:t>Marketing and Sales Plan</a:t>
            </a:r>
            <a:endParaRPr lang="en-GB" altLang="en-US" sz="360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4139852"/>
          </a:xfrm>
        </p:spPr>
        <p:txBody>
          <a:bodyPr/>
          <a:lstStyle/>
          <a:p>
            <a:pPr marL="0" indent="0" algn="just" eaLnBrk="1" hangingPunct="1">
              <a:lnSpc>
                <a:spcPct val="90000"/>
              </a:lnSpc>
              <a:buNone/>
            </a:pPr>
            <a:r>
              <a:rPr lang="en-US" altLang="en-US" sz="2800" dirty="0"/>
              <a:t>• To take a brief assessment of where the firm is right now before planning about where they want to go.</a:t>
            </a:r>
          </a:p>
          <a:p>
            <a:pPr marL="0" indent="0" algn="just" eaLnBrk="1" hangingPunct="1">
              <a:lnSpc>
                <a:spcPct val="90000"/>
              </a:lnSpc>
              <a:buNone/>
            </a:pPr>
            <a:r>
              <a:rPr lang="en-US" altLang="en-US" sz="2800" dirty="0"/>
              <a:t>• To guarantee that they carefully analyze the social media purpose statement, since it will influence their subsequent decisions.</a:t>
            </a:r>
          </a:p>
          <a:p>
            <a:pPr marL="0" indent="0" algn="just" eaLnBrk="1" hangingPunct="1">
              <a:lnSpc>
                <a:spcPct val="90000"/>
              </a:lnSpc>
              <a:buNone/>
            </a:pPr>
            <a:r>
              <a:rPr lang="en-US" altLang="en-US" sz="2800" dirty="0"/>
              <a:t>• If they didn't understand it, they can't improve it. Plus, it's hard to justify squandering time and money on something that doesn't contribute to the bottom line.</a:t>
            </a:r>
            <a:endParaRPr lang="en-GB" altLang="en-US" sz="2800" dirty="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25/03/2022</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pPr algn="just" eaLnBrk="1" hangingPunct="1">
              <a:lnSpc>
                <a:spcPct val="90000"/>
              </a:lnSpc>
              <a:buFont typeface="Wingdings" panose="05000000000000000000" pitchFamily="2" charset="2"/>
              <a:buChar char="q"/>
            </a:pPr>
            <a:r>
              <a:rPr lang="en-US" altLang="en-US" sz="2800" dirty="0"/>
              <a:t>Social media managers market a company as the exclusive spokesperson of its online footprint. </a:t>
            </a:r>
          </a:p>
          <a:p>
            <a:pPr algn="just" eaLnBrk="1" hangingPunct="1">
              <a:lnSpc>
                <a:spcPct val="90000"/>
              </a:lnSpc>
              <a:buFont typeface="Wingdings" panose="05000000000000000000" pitchFamily="2" charset="2"/>
              <a:buChar char="q"/>
            </a:pPr>
            <a:endParaRPr lang="en-US" altLang="en-US" sz="2800" dirty="0"/>
          </a:p>
          <a:p>
            <a:pPr algn="just" eaLnBrk="1" hangingPunct="1">
              <a:lnSpc>
                <a:spcPct val="90000"/>
              </a:lnSpc>
              <a:buFont typeface="Wingdings" panose="05000000000000000000" pitchFamily="2" charset="2"/>
              <a:buChar char="q"/>
            </a:pPr>
            <a:r>
              <a:rPr lang="en-US" altLang="en-US" sz="2800" dirty="0"/>
              <a:t>A creative marketing manager knows how to create games, engage with potential customers, and meet the needs of consumers.</a:t>
            </a:r>
          </a:p>
          <a:p>
            <a:pPr algn="just" eaLnBrk="1" hangingPunct="1">
              <a:lnSpc>
                <a:spcPct val="90000"/>
              </a:lnSpc>
              <a:buFont typeface="Wingdings" panose="05000000000000000000" pitchFamily="2" charset="2"/>
              <a:buChar char="q"/>
            </a:pPr>
            <a:endParaRPr lang="en-US" altLang="en-US" sz="2800" dirty="0"/>
          </a:p>
          <a:p>
            <a:pPr algn="just" eaLnBrk="1" hangingPunct="1">
              <a:lnSpc>
                <a:spcPct val="90000"/>
              </a:lnSpc>
              <a:buFont typeface="Wingdings" panose="05000000000000000000" pitchFamily="2" charset="2"/>
              <a:buChar char="q"/>
            </a:pPr>
            <a:endParaRPr lang="en-GB" altLang="en-US" sz="28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25/03/2022</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25/03/2022</a:t>
            </a:fld>
            <a:endParaRPr lang="en-GB" altLang="en-US"/>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74663" y="2522538"/>
            <a:ext cx="3754437" cy="1812925"/>
          </a:xfrm>
        </p:spPr>
        <p:txBody>
          <a:bodyPr/>
          <a:lstStyle/>
          <a:p>
            <a:pPr marL="0" indent="0">
              <a:buNone/>
            </a:pPr>
            <a:endParaRPr lang="en-GB" altLang="en-US" sz="2400" dirty="0"/>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914900" y="2343150"/>
            <a:ext cx="3746500"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dirty="0"/>
              <a:t>Start-up Cost:£9700</a:t>
            </a:r>
          </a:p>
          <a:p>
            <a:pPr>
              <a:buFont typeface="Wingdings" panose="05000000000000000000" pitchFamily="2" charset="2"/>
              <a:buChar char="§"/>
            </a:pPr>
            <a:r>
              <a:rPr lang="en-GB" altLang="en-US" sz="2400" dirty="0"/>
              <a:t>Total Income:£15000</a:t>
            </a:r>
          </a:p>
          <a:p>
            <a:pPr>
              <a:buFont typeface="Wingdings" panose="05000000000000000000" pitchFamily="2" charset="2"/>
              <a:buChar char="§"/>
            </a:pPr>
            <a:r>
              <a:rPr lang="en-GB" altLang="en-US" sz="2400" dirty="0"/>
              <a:t>Total Expenses:£10000</a:t>
            </a:r>
          </a:p>
          <a:p>
            <a:pPr>
              <a:buFont typeface="Wingdings" panose="05000000000000000000" pitchFamily="2" charset="2"/>
              <a:buChar char="§"/>
            </a:pPr>
            <a:r>
              <a:rPr lang="en-GB" altLang="en-US" sz="2400" dirty="0"/>
              <a:t>Gross Profit:£5000</a:t>
            </a:r>
          </a:p>
          <a:p>
            <a:pPr>
              <a:buFont typeface="Wingdings" panose="05000000000000000000" pitchFamily="2" charset="2"/>
              <a:buChar char="§"/>
            </a:pPr>
            <a:r>
              <a:rPr lang="en-GB" altLang="en-US" sz="2400" dirty="0"/>
              <a:t>Net Profit:£5000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References</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lstStyle/>
          <a:p>
            <a:r>
              <a:rPr lang="en-US" sz="1600" dirty="0" err="1"/>
              <a:t>Abeza</a:t>
            </a:r>
            <a:r>
              <a:rPr lang="en-US" sz="1600" dirty="0"/>
              <a:t>, G., O’Reilly, N. and Seguin, B. (2017). Social Media in Relationship Marketing: The Perspective of Professional Sport Managers in the MLB, NBA, NFL, and NHL. </a:t>
            </a:r>
            <a:r>
              <a:rPr lang="en-US" sz="1600" i="1" dirty="0"/>
              <a:t>Communication &amp; Sport</a:t>
            </a:r>
            <a:r>
              <a:rPr lang="en-US" sz="1600" dirty="0"/>
              <a:t>, 7(1), pp.80–109.</a:t>
            </a:r>
          </a:p>
          <a:p>
            <a:r>
              <a:rPr lang="en-US" sz="1600" dirty="0"/>
              <a:t>Appel, G., Grewal, L., </a:t>
            </a:r>
            <a:r>
              <a:rPr lang="en-US" sz="1600" dirty="0" err="1"/>
              <a:t>Hadi</a:t>
            </a:r>
            <a:r>
              <a:rPr lang="en-US" sz="1600" dirty="0"/>
              <a:t>, R. and Stephen, A.T. (2019). The future of social media in marketing. </a:t>
            </a:r>
            <a:r>
              <a:rPr lang="en-US" sz="1600" i="1" dirty="0"/>
              <a:t>Journal of the Academy of Marketing Science</a:t>
            </a:r>
            <a:r>
              <a:rPr lang="en-US" sz="1600" dirty="0"/>
              <a:t>, 48(1), pp.79–95.</a:t>
            </a:r>
          </a:p>
          <a:p>
            <a:r>
              <a:rPr lang="en-US" sz="1600" dirty="0" err="1"/>
              <a:t>Bandyopadhyay</a:t>
            </a:r>
            <a:r>
              <a:rPr lang="en-US" sz="1600" dirty="0"/>
              <a:t>, S. (2016). How a Cost-Effective Social Media Plan Can Make a Difference for Small Businesses. </a:t>
            </a:r>
            <a:r>
              <a:rPr lang="en-US" sz="1600" i="1" dirty="0"/>
              <a:t>Journal of the Indiana Academy of the Social Journal of the Indiana Academy of the Social Sciences </a:t>
            </a:r>
            <a:r>
              <a:rPr lang="en-US" sz="1600" i="1" dirty="0" err="1"/>
              <a:t>Sciences</a:t>
            </a:r>
            <a:r>
              <a:rPr lang="en-US" sz="1600" dirty="0"/>
              <a:t>, [online] 19. Available at: https://digitalcommons.butler.edu/cgi/viewcontent.cgi?article=1000&amp;context=jiass.</a:t>
            </a:r>
          </a:p>
          <a:p>
            <a:r>
              <a:rPr lang="en-US" sz="1600" dirty="0"/>
              <a:t>Chawla, Y. and </a:t>
            </a:r>
            <a:r>
              <a:rPr lang="en-US" sz="1600" dirty="0" err="1"/>
              <a:t>Chodak</a:t>
            </a:r>
            <a:r>
              <a:rPr lang="en-US" sz="1600" dirty="0"/>
              <a:t>, G. (2021). Social media marketing for businesses: Organic promotions of web-links on Facebook. </a:t>
            </a:r>
            <a:r>
              <a:rPr lang="en-US" sz="1600" i="1" dirty="0"/>
              <a:t>Journal of Business Research</a:t>
            </a:r>
            <a:r>
              <a:rPr lang="en-US" sz="1600" dirty="0"/>
              <a:t>, [online] 135, pp.49–65. Available at: https://www.sciencedirect.com/science/article/pii/S014829632100432X.</a:t>
            </a:r>
          </a:p>
          <a:p>
            <a:r>
              <a:rPr lang="en-US" sz="1600" dirty="0" err="1"/>
              <a:t>Sammut-Bonnici</a:t>
            </a:r>
            <a:r>
              <a:rPr lang="en-US" sz="1600" dirty="0"/>
              <a:t>, T. and </a:t>
            </a:r>
            <a:r>
              <a:rPr lang="en-US" sz="1600" dirty="0" err="1"/>
              <a:t>Galea</a:t>
            </a:r>
            <a:r>
              <a:rPr lang="en-US" sz="1600" dirty="0"/>
              <a:t>, D. (2015). PEST Analysis. </a:t>
            </a:r>
            <a:r>
              <a:rPr lang="en-US" sz="1600" i="1" dirty="0"/>
              <a:t>Wiley Encyclopedia of Management</a:t>
            </a:r>
            <a:r>
              <a:rPr lang="en-US" sz="1600" dirty="0"/>
              <a:t>, [online] 12(12), pp.1–7. Available at: https://onlinelibrary.wiley.com/doi/10.1002/9781118785317.weom120113.</a:t>
            </a:r>
          </a:p>
          <a:p>
            <a:pPr marL="0" indent="0" algn="just" eaLnBrk="1" hangingPunct="1">
              <a:lnSpc>
                <a:spcPct val="90000"/>
              </a:lnSpc>
              <a:buFont typeface="Arial" panose="020B0604020202020204" pitchFamily="34" charset="0"/>
              <a:buNone/>
            </a:pPr>
            <a:endParaRPr lang="en-GB" altLang="en-US"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25/03/2022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1428</TotalTime>
  <Words>1968</Words>
  <Application>Microsoft Office PowerPoint</Application>
  <PresentationFormat>On-screen Show (4:3)</PresentationFormat>
  <Paragraphs>140</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20140311PresentationUWTSDTemplate</vt:lpstr>
      <vt:lpstr>BUSINESS PLAN</vt:lpstr>
      <vt:lpstr>Executive Summary</vt:lpstr>
      <vt:lpstr>Business / Company Overview</vt:lpstr>
      <vt:lpstr>Products and Services</vt:lpstr>
      <vt:lpstr>Market audit-Competitor’s Analysis</vt:lpstr>
      <vt:lpstr> Market Audit-SWOT Analysis </vt:lpstr>
      <vt:lpstr>Market Audit-PESTLE Analysis</vt:lpstr>
      <vt:lpstr>Target Market</vt:lpstr>
      <vt:lpstr>Marketing and Sales Plan</vt:lpstr>
      <vt:lpstr>Management Team</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Syed Ali</dc:creator>
  <cp:lastModifiedBy>Unknown User</cp:lastModifiedBy>
  <cp:revision>3</cp:revision>
  <cp:lastPrinted>2018-03-20T16:28:46Z</cp:lastPrinted>
  <dcterms:created xsi:type="dcterms:W3CDTF">2004-11-12T17:24:38Z</dcterms:created>
  <dcterms:modified xsi:type="dcterms:W3CDTF">2022-03-25T10:27:07Z</dcterms:modified>
</cp:coreProperties>
</file>