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1"/>
    <p:sldMasterId id="2147483661" r:id="rId2"/>
    <p:sldMasterId id="2147483673" r:id="rId3"/>
  </p:sldMasterIdLst>
  <p:notesMasterIdLst>
    <p:notesMasterId r:id="rId15"/>
  </p:notesMasterIdLst>
  <p:handoutMasterIdLst>
    <p:handoutMasterId r:id="rId16"/>
  </p:handoutMasterIdLst>
  <p:sldIdLst>
    <p:sldId id="331" r:id="rId4"/>
    <p:sldId id="332" r:id="rId5"/>
    <p:sldId id="337" r:id="rId6"/>
    <p:sldId id="293" r:id="rId7"/>
    <p:sldId id="300" r:id="rId8"/>
    <p:sldId id="299" r:id="rId9"/>
    <p:sldId id="333" r:id="rId10"/>
    <p:sldId id="338" r:id="rId11"/>
    <p:sldId id="334" r:id="rId12"/>
    <p:sldId id="335" r:id="rId13"/>
    <p:sldId id="336" r:id="rId1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F6EA7"/>
    <a:srgbClr val="4070AA"/>
    <a:srgbClr val="4172AD"/>
    <a:srgbClr val="3D6AA1"/>
    <a:srgbClr val="4478B2"/>
    <a:srgbClr val="497DBB"/>
    <a:srgbClr val="405EA2"/>
    <a:srgbClr val="3A6598"/>
    <a:srgbClr val="386294"/>
    <a:srgbClr val="2D4E77"/>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248" autoAdjust="0"/>
    <p:restoredTop sz="71192" autoAdjust="0"/>
  </p:normalViewPr>
  <p:slideViewPr>
    <p:cSldViewPr snapToGrid="0" snapToObjects="1">
      <p:cViewPr varScale="1">
        <p:scale>
          <a:sx n="81" d="100"/>
          <a:sy n="81" d="100"/>
        </p:scale>
        <p:origin x="2148" y="88"/>
      </p:cViewPr>
      <p:guideLst>
        <p:guide orient="horz" pos="2160"/>
        <p:guide pos="2880"/>
      </p:guideLst>
    </p:cSldViewPr>
  </p:slideViewPr>
  <p:outlineViewPr>
    <p:cViewPr>
      <p:scale>
        <a:sx n="33" d="100"/>
        <a:sy n="33" d="100"/>
      </p:scale>
      <p:origin x="0" y="-2526"/>
    </p:cViewPr>
  </p:outlineViewPr>
  <p:notesTextViewPr>
    <p:cViewPr>
      <p:scale>
        <a:sx n="100" d="100"/>
        <a:sy n="100" d="100"/>
      </p:scale>
      <p:origin x="0" y="0"/>
    </p:cViewPr>
  </p:notesTextViewPr>
  <p:sorterViewPr>
    <p:cViewPr>
      <p:scale>
        <a:sx n="100" d="100"/>
        <a:sy n="100" d="100"/>
      </p:scale>
      <p:origin x="0" y="0"/>
    </p:cViewPr>
  </p:sorterViewPr>
  <p:notesViewPr>
    <p:cSldViewPr snapToGrid="0" snapToObjects="1">
      <p:cViewPr varScale="1">
        <p:scale>
          <a:sx n="85" d="100"/>
          <a:sy n="85" d="100"/>
        </p:scale>
        <p:origin x="2720" y="16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viewProps" Target="viewProps.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notesMaster" Target="notesMasters/notesMaster1.xml"/><Relationship Id="rId10" Type="http://schemas.openxmlformats.org/officeDocument/2006/relationships/slide" Target="slides/slide7.xml"/><Relationship Id="rId19"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4939B91D-81E3-4C7D-B79D-C1A41B492D79}" type="datetimeFigureOut">
              <a:rPr lang="en-GB" smtClean="0"/>
              <a:t>20/10/2023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29809B65-452D-48DD-B437-63E56D289B0A}" type="slidenum">
              <a:rPr lang="en-GB" smtClean="0"/>
              <a:t>‹#›</a:t>
            </a:fld>
            <a:endParaRPr lang="en-GB"/>
          </a:p>
        </p:txBody>
      </p:sp>
    </p:spTree>
    <p:extLst>
      <p:ext uri="{BB962C8B-B14F-4D97-AF65-F5344CB8AC3E}">
        <p14:creationId xmlns:p14="http://schemas.microsoft.com/office/powerpoint/2010/main" val="24467139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B1F5199-F7F4-4FB2-A2CD-22A2CFC87608}" type="datetimeFigureOut">
              <a:rPr lang="en-US" smtClean="0"/>
              <a:t>10/20/2023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56C0744-2FEF-4441-821D-70180A370937}" type="slidenum">
              <a:rPr lang="en-US" smtClean="0"/>
              <a:t>‹#›</a:t>
            </a:fld>
            <a:endParaRPr lang="en-US"/>
          </a:p>
        </p:txBody>
      </p:sp>
    </p:spTree>
    <p:extLst>
      <p:ext uri="{BB962C8B-B14F-4D97-AF65-F5344CB8AC3E}">
        <p14:creationId xmlns:p14="http://schemas.microsoft.com/office/powerpoint/2010/main" val="12717030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instituteforgovernment.org.uk/explainer/english-devolution#footnoteref1_0dhe91u"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chapter deals with forms of governance that cover specific territories within the UK, rather than the whole UK. They fall into two general categories: devolution and local government. It will introduce you to the general roles of both these tiers of governance, their powers, their responsibilities, and how they function. It considers a variety of theoretical perspective on its subjects. They involve assessing them from the perspective of the balance of power between different levels of governance; from the point of view of their powers; and the differences between the various systems in existence. It offers a variety of examples of the working of these concepts in the real world. They are: the mechanisms for regulating interventions by the UK Parliament into devolved spheres of operation; the process of expansion of Welsh devolution over time; the devolution of responsibility for police and justice in Northern Ireland; devolution to local government in England; and innovatory approaches in Scotland. The chapter discusses what an assessment of devolution and local government suggests regarding the continued viability of more traditional interpretations of the UK constitution. It provides historical perspectives on various aspects of its subject matter. The chapter presents a debate about the extent to which devolution has achieved what was hoped for it. It considers the relationship between Brexit and devolution.</a:t>
            </a:r>
          </a:p>
        </p:txBody>
      </p:sp>
      <p:sp>
        <p:nvSpPr>
          <p:cNvPr id="4" name="Slide Number Placeholder 3"/>
          <p:cNvSpPr>
            <a:spLocks noGrp="1"/>
          </p:cNvSpPr>
          <p:nvPr>
            <p:ph type="sldNum" sz="quarter" idx="5"/>
          </p:nvPr>
        </p:nvSpPr>
        <p:spPr/>
        <p:txBody>
          <a:bodyPr/>
          <a:lstStyle/>
          <a:p>
            <a:fld id="{556C0744-2FEF-4441-821D-70180A370937}" type="slidenum">
              <a:rPr lang="en-US" smtClean="0"/>
              <a:t>1</a:t>
            </a:fld>
            <a:endParaRPr lang="en-US"/>
          </a:p>
        </p:txBody>
      </p:sp>
    </p:spTree>
    <p:extLst>
      <p:ext uri="{BB962C8B-B14F-4D97-AF65-F5344CB8AC3E}">
        <p14:creationId xmlns:p14="http://schemas.microsoft.com/office/powerpoint/2010/main" val="39698403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devolution – bullet one</a:t>
            </a:r>
          </a:p>
          <a:p>
            <a:r>
              <a:rPr lang="en-GB" dirty="0"/>
              <a:t>In 2020, the whole UK (along with other states around the world) faced the challenge of coronavirus. Yet responses to it varied significantly across different parts of the country. The respective policies of Wales, Scotland, Northern Ireland, and England diverged from one another in significant ways at crucial points. In October, for instance, Wales entered a ‘firebreak’ lockdown, imposing the highest level of restrictions on freedom of movement, while—over the border—England did not (though England would subsequently impose its own second lockdown in November). At times there were public disputes between senior politicians from these different jurisdictions over the appropriate way forward. In November, the issue of devolution moved further to the political forefront when the Prime Minister, Boris Johnson, reportedly told a group of MPs from his governing Conservative Party that the system had been a ‘disaster’ in Scotland.</a:t>
            </a:r>
          </a:p>
          <a:p>
            <a:endParaRPr lang="en-GB" dirty="0"/>
          </a:p>
          <a:p>
            <a:r>
              <a:rPr lang="en-GB" dirty="0"/>
              <a:t>Controversy also developed within England. Most notably, in October, the Mayor of Greater Manchester, Andy Burnham, came into conflict with the UK government when demanding additional financial support for the area he represented, under intended forthcoming localized restrictions. Uncertainties arose at times around whether the government of the UK was acting for the entire country, or just for England, which had no single government of its own, unlike Wales, Scotland, and Northern Ireland. Alongside the controversy and confusion it generated, the coronavirus episode served to highlight the importance of forms of governance that operated in specific parts of the UK, rather than the whole country. Down to the most local level, these public bodies had a vital role to play, for instance in supporting vulnerable groups through housing and social care provision. This chapter considers the two basic forms of territorially specific governance: devolved and local.</a:t>
            </a:r>
          </a:p>
          <a:p>
            <a:endParaRPr lang="en-GB" dirty="0"/>
          </a:p>
          <a:p>
            <a:r>
              <a:rPr lang="en-GB" dirty="0"/>
              <a:t>Devolution is a form of governance that involves the transfer of functions previously performed by institutions based in London to newly created entities operating in particular territories of the UK. In its current form it is a relatively recent system. But there is evidence it seeks to fulfil a deeper need within the UK. It has a long history as an idea; various attempts to put devolution into practice date back well over a century, and one practical forerunner existed in Northern Ireland. How did we get here? 11.1 give an idea of this background.</a:t>
            </a:r>
          </a:p>
          <a:p>
            <a:endParaRPr lang="en-GB" dirty="0"/>
          </a:p>
          <a:p>
            <a:endParaRPr lang="en-GB" dirty="0"/>
          </a:p>
          <a:p>
            <a:r>
              <a:rPr lang="en-GB" dirty="0"/>
              <a:t>The most well-established forms of devolution in the UK are in Wales, Scotland, and Northern Ireland. (In the case of Northern Ireland, it has often been suspended or at least not fully functioning. More limited devolution exists in various parts of England.) While each of these systems differs from the other, certain core characteristics are that they have directly elected assemblies or parliaments with full law-making powers (to produce what is known as primary legislation). These legislatures are ‘unicameral’—that is, they have single chambers. Executives or governments, made up of ministers and supported by civil servants, are formed out of and are accountable to these elected bodies (Cheung et al., 2019). The policy areas in which they operate—that again vary from case to case—can include housing, local government, health, social care, education, agriculture, environmental issues, culture, transport, and economic development (Cabinet Office, 2011: 63–64).</a:t>
            </a:r>
          </a:p>
          <a:p>
            <a:endParaRPr lang="en-GB" dirty="0"/>
          </a:p>
          <a:p>
            <a:endParaRPr lang="en-GB" dirty="0"/>
          </a:p>
          <a:p>
            <a:r>
              <a:rPr lang="en-GB" dirty="0"/>
              <a:t>Bullet four</a:t>
            </a:r>
          </a:p>
          <a:p>
            <a:r>
              <a:rPr lang="en-GB" dirty="0"/>
              <a:t>Local government is the closest level of democratically elected public authority to the people of the UK (Wilson and Game, 2011). A key feature of it is that it is responsible for a particular locality. As a distinguished professor of political science, K. B. Smellie, used to say in lectures: ‘[t]here are two things to remember about local government: it is local and it is government’ (Jones, 2008: 2). Though sometimes overlooked, it is a fundamental part of the UK political system. Local government in some form is the oldest form of government that exists in the UK. </a:t>
            </a:r>
          </a:p>
          <a:p>
            <a:endParaRPr lang="en-GB" dirty="0"/>
          </a:p>
          <a:p>
            <a:r>
              <a:rPr lang="en-GB" dirty="0"/>
              <a:t>Areas in which local government can have functions today include a whole range of subjects, which are shown in Figure 11.1</a:t>
            </a:r>
          </a:p>
          <a:p>
            <a:r>
              <a:rPr lang="en-GB" dirty="0"/>
              <a:t>These responsibilities may seem in some cases mundane and unglamorous. But they are of immense importance to everyone. If they were not properly performed, we would soon notice. In this respect, politics is crucial to day-to-day life, impacting upon everyone, even if they think they are not interested in politics.</a:t>
            </a:r>
          </a:p>
          <a:p>
            <a:endParaRPr lang="en-GB" dirty="0"/>
          </a:p>
          <a:p>
            <a:r>
              <a:rPr lang="en-GB" dirty="0"/>
              <a:t>Local government matters, and it can be a source of immense political controversy. For instance, in 1990, changes to the way in which local government was financed, through introducing a so-called Community Charge or ‘poll tax’, helped lead to the fall of the Conservative Prime Minister Margaret Thatcher</a:t>
            </a:r>
          </a:p>
        </p:txBody>
      </p:sp>
      <p:sp>
        <p:nvSpPr>
          <p:cNvPr id="4" name="Slide Number Placeholder 3"/>
          <p:cNvSpPr>
            <a:spLocks noGrp="1"/>
          </p:cNvSpPr>
          <p:nvPr>
            <p:ph type="sldNum" sz="quarter" idx="5"/>
          </p:nvPr>
        </p:nvSpPr>
        <p:spPr/>
        <p:txBody>
          <a:bodyPr/>
          <a:lstStyle/>
          <a:p>
            <a:fld id="{556C0744-2FEF-4441-821D-70180A370937}" type="slidenum">
              <a:rPr lang="en-US" smtClean="0"/>
              <a:t>2</a:t>
            </a:fld>
            <a:endParaRPr lang="en-US"/>
          </a:p>
        </p:txBody>
      </p:sp>
    </p:spTree>
    <p:extLst>
      <p:ext uri="{BB962C8B-B14F-4D97-AF65-F5344CB8AC3E}">
        <p14:creationId xmlns:p14="http://schemas.microsoft.com/office/powerpoint/2010/main" val="31597919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Devolution</a:t>
            </a:r>
          </a:p>
          <a:p>
            <a:r>
              <a:rPr lang="en-GB" dirty="0"/>
              <a:t>The three most developed devolved systems, in Wales, Scotland, and Northern Ireland, were all first implemented in 1999, following approval in referendums in the territories concerned (in 1997 for Wales and Scotland, and 1998 for Northern Ireland; see Chapter 8 for referendums). They derived their structures, organization, and powers from Acts passed by the UK Parliament. The electoral systems used to determine the membership of their legislatures (that is, the Welsh Parliament or Senedd Cymru; the Northern Ireland Assembly; or the Scottish Parliament) have an element of proportional representation to them (see Chapter 7). They legislate in a series of stages that involve scrutinizing proposed laws both in committees and by the full legislatures (‘plenary’). They operate in accordance with a ‘reserved powers’ model, which means they are able to produce legislation and practise policy in those areas that are not specifically retained at UK level. Table 11.1 gives an overview of some of the key features of these three devolved systems (Cheung et al., 2019). As it shows, there are both similarities and differences between them.</a:t>
            </a:r>
          </a:p>
          <a:p>
            <a:endParaRPr lang="en-GB" dirty="0"/>
          </a:p>
          <a:p>
            <a:r>
              <a:rPr lang="en-GB" dirty="0"/>
              <a:t>Within the context of the ‘unwritten’ or ‘uncodified’ UK constitution (see Chapter 1), the three devolution systems have a relatively firm status. That they each came about following confirmatory referendums gives them a special position—few features of UK government can be claimed to rest directly in the authority of the people in this way (Deacon, 2012: 2–3). In Northern Ireland, the Belfast/Good Friday Agreement underpins devolution as a component of the peace process (Torrance, 2018a; see Chapter 12). For Wales and Scotland, there is now reference in an Act of the UK Parliament to their having permanent existence, and to the principle that only following agreement through a further referendum could they be abolished. The passages setting out this position in Closer Look 11.1 are drawn from the Scotland Act 2016 and apply only to Scotland, but equivalent wording is included in the Wales Act 2017. It amends the basic legislation providing for devolution, the Scotland Act 1998, to include this protection. While in theory the UK Parliament could overrule these provisions without holding a popular vote, the fact that it has passed these laws could discourage it from doing so.</a:t>
            </a:r>
          </a:p>
          <a:p>
            <a:endParaRPr lang="en-GB" dirty="0"/>
          </a:p>
          <a:p>
            <a:r>
              <a:rPr lang="en-GB" dirty="0"/>
              <a:t>These relatively new, politically entrenched, components of the UK political system have to co-exist with a supreme or ‘sovereign’ UK Parliament (see Chapter 1). The need to manage possible clashes of authority has encouraged the development of constitutional mechanisms for this purpose</a:t>
            </a:r>
          </a:p>
          <a:p>
            <a:endParaRPr lang="en-GB" dirty="0"/>
          </a:p>
          <a:p>
            <a:r>
              <a:rPr lang="en-GB" dirty="0"/>
              <a:t>There has been some limited devolution in England, in some cases building on existing local government structures (see In Practice 11.4). The Greater London Authority is the longest-established and most powerful form of devolution operative in England, dating from 2000. It too was established following a referendum, held in 1998. It has responsibilities in policy areas including fire, housing, planning, and transport (managed through Transport for London). The Authority consists of two directly elected components: a mayor and an Assembly. Executive responsibility resides in the mayor, over whom the Assembly has relatively limited oversight powers (Mortimore and </a:t>
            </a:r>
            <a:r>
              <a:rPr lang="en-GB" dirty="0" err="1"/>
              <a:t>Blick</a:t>
            </a:r>
            <a:r>
              <a:rPr lang="en-GB" dirty="0"/>
              <a:t>, 2018: 756; Sandford, 2018b: 5). As is discussed below, directly elected devolved mayors have subsequently appeared elsewhere in England, including Greater Manchester and the West Midlands.</a:t>
            </a:r>
          </a:p>
          <a:p>
            <a:endParaRPr lang="en-GB" dirty="0"/>
          </a:p>
          <a:p>
            <a:r>
              <a:rPr lang="en-GB" dirty="0"/>
              <a:t>As a tier of representative government, it is important to consider how diverse are the groups of people elected to hold office at devolved level. Two out of sixty members of the Welsh Parliament are defined as from ethnic minorities—amounting to 3.3 per cent, compared with a 5.9 per cent figure for ethnic minorities in Wales as a whole. The Scottish Parliament also has two ethnic minority members—representing 1.6 per cent of the 129 total—while 5.4 per cent of the Scottish population comes from ethnic minority groups. The Northern Ireland Assembly has no ethnic minority members, while 2.2 per cent of its population comes from this category. The London Assembly has the highest level of ethnic minority representation, at 32 per cent—though within the London area, the percentage of the population from ethnic minority groups is approximately 41 (</a:t>
            </a:r>
            <a:r>
              <a:rPr lang="en-GB" dirty="0" err="1"/>
              <a:t>Uberoi</a:t>
            </a:r>
            <a:r>
              <a:rPr lang="en-GB" dirty="0"/>
              <a:t> and Lees, 2020: 4). As of 2020, the Welsh Parliament was close to gender parity, with 47 per cent of its members women. But women accounted for only 36 per cent of the membership of the Scottish Parliament and 34 per cent of the Northern Ireland Assembly.</a:t>
            </a:r>
          </a:p>
          <a:p>
            <a:endParaRPr lang="en-GB" dirty="0"/>
          </a:p>
          <a:p>
            <a:r>
              <a:rPr lang="en-GB" dirty="0"/>
              <a:t>When you think about devolution in the UK and the features of it discussed here, it is a good idea to remember that it is unlikely to remain exactly as it is now in future. An overview of its history shows that regular, significant changes have occurred since the present system was implemented in 1999. In particular, there have been expansions in the scope of devolution in Wales and Scotland.</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556C0744-2FEF-4441-821D-70180A370937}" type="slidenum">
              <a:rPr lang="en-US" smtClean="0"/>
              <a:t>3</a:t>
            </a:fld>
            <a:endParaRPr lang="en-US"/>
          </a:p>
        </p:txBody>
      </p:sp>
    </p:spTree>
    <p:extLst>
      <p:ext uri="{BB962C8B-B14F-4D97-AF65-F5344CB8AC3E}">
        <p14:creationId xmlns:p14="http://schemas.microsoft.com/office/powerpoint/2010/main" val="29119779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dirty="0">
                <a:solidFill>
                  <a:srgbClr val="202124"/>
                </a:solidFill>
                <a:effectLst/>
                <a:latin typeface="Google Sans"/>
              </a:rPr>
              <a:t>Senedd Cymru's legislative competence</a:t>
            </a:r>
          </a:p>
          <a:p>
            <a:pPr algn="l">
              <a:buFont typeface="Arial" panose="020B0604020202020204" pitchFamily="34" charset="0"/>
              <a:buChar char="•"/>
            </a:pPr>
            <a:r>
              <a:rPr lang="en-GB" b="0" i="0" dirty="0">
                <a:solidFill>
                  <a:srgbClr val="202124"/>
                </a:solidFill>
                <a:effectLst/>
                <a:latin typeface="Google Sans"/>
              </a:rPr>
              <a:t>The UK Parliament has delegated some of its law making powers to Senedd Cymru. Senedd Cymru has the power to pass primary legislation in Acts of Senedd Cymru which are equivalent in status to Acts of Parliament.</a:t>
            </a:r>
          </a:p>
          <a:p>
            <a:pPr algn="l">
              <a:buFont typeface="Arial" panose="020B0604020202020204" pitchFamily="34" charset="0"/>
              <a:buChar char="•"/>
            </a:pPr>
            <a:endParaRPr lang="en-GB" b="0" i="0" dirty="0">
              <a:solidFill>
                <a:srgbClr val="202124"/>
              </a:solidFill>
              <a:effectLst/>
              <a:latin typeface="Google Sans"/>
            </a:endParaRPr>
          </a:p>
          <a:p>
            <a:pPr algn="l">
              <a:buFont typeface="Arial" panose="020B0604020202020204" pitchFamily="34" charset="0"/>
              <a:buChar char="•"/>
            </a:pPr>
            <a:r>
              <a:rPr lang="en-GB" b="0" i="0" dirty="0">
                <a:solidFill>
                  <a:srgbClr val="202124"/>
                </a:solidFill>
                <a:effectLst/>
                <a:latin typeface="Google Sans"/>
              </a:rPr>
              <a:t>This Act builds on the Government of Wales Act 2014 and those proposals of the Silk Commission on the future of devolution that were accepted by Labour and Conservative politicians. This Act had given Wales considerable powers over new taxes, extending the Senedd’s terms to five years, changing its name to a Parliament and allowing it new borrowing powers.</a:t>
            </a:r>
          </a:p>
          <a:p>
            <a:pPr algn="l">
              <a:buFont typeface="Arial" panose="020B0604020202020204" pitchFamily="34" charset="0"/>
              <a:buChar char="•"/>
            </a:pPr>
            <a:endParaRPr lang="en-GB" b="0" i="0" dirty="0">
              <a:solidFill>
                <a:srgbClr val="202124"/>
              </a:solidFill>
              <a:effectLst/>
              <a:latin typeface="Google Sans"/>
            </a:endParaRPr>
          </a:p>
          <a:p>
            <a:pPr algn="l">
              <a:buFont typeface="Arial" panose="020B0604020202020204" pitchFamily="34" charset="0"/>
              <a:buChar char="•"/>
            </a:pPr>
            <a:r>
              <a:rPr lang="en-GB" b="0" i="0" dirty="0">
                <a:solidFill>
                  <a:srgbClr val="202124"/>
                </a:solidFill>
                <a:effectLst/>
                <a:latin typeface="Google Sans"/>
              </a:rPr>
              <a:t>The 2017 Act also allows legislative control over areas such as:</a:t>
            </a:r>
          </a:p>
          <a:p>
            <a:pPr algn="l">
              <a:buFont typeface="Arial" panose="020B0604020202020204" pitchFamily="34" charset="0"/>
              <a:buChar char="•"/>
            </a:pPr>
            <a:endParaRPr lang="en-GB" b="0" i="0" dirty="0">
              <a:solidFill>
                <a:srgbClr val="202124"/>
              </a:solidFill>
              <a:effectLst/>
              <a:latin typeface="Google Sans"/>
            </a:endParaRPr>
          </a:p>
          <a:p>
            <a:pPr algn="l">
              <a:buFont typeface="Arial" panose="020B0604020202020204" pitchFamily="34" charset="0"/>
              <a:buChar char="•"/>
            </a:pPr>
            <a:r>
              <a:rPr lang="en-GB" b="0" i="0" dirty="0">
                <a:solidFill>
                  <a:srgbClr val="202124"/>
                </a:solidFill>
                <a:effectLst/>
                <a:latin typeface="Google Sans"/>
              </a:rPr>
              <a:t>road signs,</a:t>
            </a:r>
          </a:p>
          <a:p>
            <a:pPr algn="l">
              <a:buFont typeface="Arial" panose="020B0604020202020204" pitchFamily="34" charset="0"/>
              <a:buChar char="•"/>
            </a:pPr>
            <a:r>
              <a:rPr lang="en-GB" b="0" i="0" dirty="0">
                <a:solidFill>
                  <a:srgbClr val="202124"/>
                </a:solidFill>
                <a:effectLst/>
                <a:latin typeface="Google Sans"/>
              </a:rPr>
              <a:t>speed limits,</a:t>
            </a:r>
          </a:p>
          <a:p>
            <a:pPr algn="l">
              <a:buFont typeface="Arial" panose="020B0604020202020204" pitchFamily="34" charset="0"/>
              <a:buChar char="•"/>
            </a:pPr>
            <a:r>
              <a:rPr lang="en-GB" b="0" i="0" dirty="0">
                <a:solidFill>
                  <a:srgbClr val="202124"/>
                </a:solidFill>
                <a:effectLst/>
                <a:latin typeface="Google Sans"/>
              </a:rPr>
              <a:t>onshore oil and gas extraction,</a:t>
            </a:r>
          </a:p>
          <a:p>
            <a:pPr algn="l">
              <a:buFont typeface="Arial" panose="020B0604020202020204" pitchFamily="34" charset="0"/>
              <a:buChar char="•"/>
            </a:pPr>
            <a:r>
              <a:rPr lang="en-GB" b="0" i="0" dirty="0">
                <a:solidFill>
                  <a:srgbClr val="202124"/>
                </a:solidFill>
                <a:effectLst/>
                <a:latin typeface="Google Sans"/>
              </a:rPr>
              <a:t>harbours and rail franchising,</a:t>
            </a:r>
          </a:p>
          <a:p>
            <a:pPr algn="l">
              <a:buFont typeface="Arial" panose="020B0604020202020204" pitchFamily="34" charset="0"/>
              <a:buChar char="•"/>
            </a:pPr>
            <a:r>
              <a:rPr lang="en-GB" b="0" i="0" dirty="0">
                <a:solidFill>
                  <a:srgbClr val="202124"/>
                </a:solidFill>
                <a:effectLst/>
                <a:latin typeface="Google Sans"/>
              </a:rPr>
              <a:t>consumer advocacy and</a:t>
            </a:r>
          </a:p>
          <a:p>
            <a:pPr algn="l">
              <a:buFont typeface="Arial" panose="020B0604020202020204" pitchFamily="34" charset="0"/>
              <a:buChar char="•"/>
            </a:pPr>
            <a:r>
              <a:rPr lang="en-GB" b="0" i="0" dirty="0">
                <a:solidFill>
                  <a:srgbClr val="202124"/>
                </a:solidFill>
                <a:effectLst/>
                <a:latin typeface="Google Sans"/>
              </a:rPr>
              <a:t>control of its own electoral systems.</a:t>
            </a:r>
          </a:p>
          <a:p>
            <a:pPr algn="l">
              <a:buFont typeface="Arial" panose="020B0604020202020204" pitchFamily="34" charset="0"/>
              <a:buChar char="•"/>
            </a:pPr>
            <a:endParaRPr lang="en-GB" b="0" i="0" dirty="0">
              <a:solidFill>
                <a:srgbClr val="202124"/>
              </a:solidFill>
              <a:effectLst/>
              <a:latin typeface="Google Sans"/>
            </a:endParaRPr>
          </a:p>
          <a:p>
            <a:pPr algn="l">
              <a:buFont typeface="Arial" panose="020B0604020202020204" pitchFamily="34" charset="0"/>
              <a:buChar char="•"/>
            </a:pPr>
            <a:endParaRPr lang="en-GB" b="0" i="0" dirty="0">
              <a:solidFill>
                <a:srgbClr val="202124"/>
              </a:solidFill>
              <a:effectLst/>
              <a:latin typeface="Google Sans"/>
            </a:endParaRPr>
          </a:p>
          <a:p>
            <a:pPr algn="l">
              <a:buFont typeface="Arial" panose="020B0604020202020204" pitchFamily="34" charset="0"/>
              <a:buNone/>
            </a:pPr>
            <a:r>
              <a:rPr lang="en-GB" b="0" i="0" dirty="0">
                <a:solidFill>
                  <a:srgbClr val="202124"/>
                </a:solidFill>
                <a:effectLst/>
                <a:latin typeface="Google Sans"/>
              </a:rPr>
              <a:t>The Senedd exercises three main functions:</a:t>
            </a:r>
          </a:p>
          <a:p>
            <a:pPr algn="l">
              <a:buFont typeface="Arial" panose="020B0604020202020204" pitchFamily="34" charset="0"/>
              <a:buNone/>
            </a:pPr>
            <a:endParaRPr lang="en-GB" b="0" i="0" dirty="0">
              <a:solidFill>
                <a:srgbClr val="202124"/>
              </a:solidFill>
              <a:effectLst/>
              <a:latin typeface="Google Sans"/>
            </a:endParaRPr>
          </a:p>
          <a:p>
            <a:pPr algn="l">
              <a:buFont typeface="Arial" panose="020B0604020202020204" pitchFamily="34" charset="0"/>
              <a:buNone/>
            </a:pPr>
            <a:r>
              <a:rPr lang="en-GB" b="0" i="0" dirty="0">
                <a:solidFill>
                  <a:srgbClr val="202124"/>
                </a:solidFill>
                <a:effectLst/>
                <a:latin typeface="Google Sans"/>
              </a:rPr>
              <a:t>1. The Senedd makes laws for Wales</a:t>
            </a:r>
          </a:p>
          <a:p>
            <a:pPr algn="l">
              <a:buFont typeface="Arial" panose="020B0604020202020204" pitchFamily="34" charset="0"/>
              <a:buNone/>
            </a:pPr>
            <a:r>
              <a:rPr lang="en-GB" b="0" i="0" dirty="0">
                <a:solidFill>
                  <a:srgbClr val="202124"/>
                </a:solidFill>
                <a:effectLst/>
                <a:latin typeface="Google Sans"/>
              </a:rPr>
              <a:t>The Senedd is responsible for passing primary legislation (or Acts) which apply to Wales. It can do so in any area which has not been explicitly reserved by Westminster (see UK section, below).This means the Senedd can legislate on most areas of domestic policy, for example health, education, culture and others. These laws typically give powers to, or place requirements on other Welsh bodies, including the Welsh Government, Local Authorities, and the NHS.</a:t>
            </a:r>
          </a:p>
          <a:p>
            <a:pPr algn="l">
              <a:buFont typeface="Arial" panose="020B0604020202020204" pitchFamily="34" charset="0"/>
              <a:buNone/>
            </a:pPr>
            <a:endParaRPr lang="en-GB" b="0" i="0" dirty="0">
              <a:solidFill>
                <a:srgbClr val="202124"/>
              </a:solidFill>
              <a:effectLst/>
              <a:latin typeface="Google Sans"/>
            </a:endParaRPr>
          </a:p>
          <a:p>
            <a:pPr algn="l">
              <a:buFont typeface="Arial" panose="020B0604020202020204" pitchFamily="34" charset="0"/>
              <a:buNone/>
            </a:pPr>
            <a:r>
              <a:rPr lang="en-GB" b="0" i="0" dirty="0">
                <a:solidFill>
                  <a:srgbClr val="202124"/>
                </a:solidFill>
                <a:effectLst/>
                <a:latin typeface="Google Sans"/>
              </a:rPr>
              <a:t>2. The Senedd holds the Welsh Government to account</a:t>
            </a:r>
          </a:p>
          <a:p>
            <a:pPr algn="l">
              <a:buFont typeface="Arial" panose="020B0604020202020204" pitchFamily="34" charset="0"/>
              <a:buNone/>
            </a:pPr>
            <a:r>
              <a:rPr lang="en-GB" b="0" i="0" dirty="0">
                <a:solidFill>
                  <a:srgbClr val="202124"/>
                </a:solidFill>
                <a:effectLst/>
                <a:latin typeface="Google Sans"/>
              </a:rPr>
              <a:t>The Senedd </a:t>
            </a:r>
            <a:r>
              <a:rPr lang="en-GB" b="0" i="0" dirty="0" err="1">
                <a:solidFill>
                  <a:srgbClr val="202124"/>
                </a:solidFill>
                <a:effectLst/>
                <a:latin typeface="Google Sans"/>
              </a:rPr>
              <a:t>ahas</a:t>
            </a:r>
            <a:r>
              <a:rPr lang="en-GB" b="0" i="0" dirty="0">
                <a:solidFill>
                  <a:srgbClr val="202124"/>
                </a:solidFill>
                <a:effectLst/>
                <a:latin typeface="Google Sans"/>
              </a:rPr>
              <a:t> established a number of cross-party committees, which examine Government policies and proposed legislation. Committees can also instigate their own inquiries into subjects which affect Wales, and even propose their own </a:t>
            </a:r>
            <a:r>
              <a:rPr lang="en-GB" b="0" i="0" dirty="0" err="1">
                <a:solidFill>
                  <a:srgbClr val="202124"/>
                </a:solidFill>
                <a:effectLst/>
                <a:latin typeface="Google Sans"/>
              </a:rPr>
              <a:t>legislation.The</a:t>
            </a:r>
            <a:r>
              <a:rPr lang="en-GB" b="0" i="0" dirty="0">
                <a:solidFill>
                  <a:srgbClr val="202124"/>
                </a:solidFill>
                <a:effectLst/>
                <a:latin typeface="Google Sans"/>
              </a:rPr>
              <a:t> Senedd also meets in plenary. This is a meeting of all Members, and is the main forum for holding the Government to account. Members do this through questions to Ministers, debates and voting on issues affecting everyday life in Wales.</a:t>
            </a:r>
          </a:p>
          <a:p>
            <a:pPr algn="l">
              <a:buFont typeface="Arial" panose="020B0604020202020204" pitchFamily="34" charset="0"/>
              <a:buNone/>
            </a:pPr>
            <a:endParaRPr lang="en-GB" b="0" i="0" dirty="0">
              <a:solidFill>
                <a:srgbClr val="202124"/>
              </a:solidFill>
              <a:effectLst/>
              <a:latin typeface="Google Sans"/>
            </a:endParaRPr>
          </a:p>
          <a:p>
            <a:pPr algn="l">
              <a:buFont typeface="Arial" panose="020B0604020202020204" pitchFamily="34" charset="0"/>
              <a:buNone/>
            </a:pPr>
            <a:r>
              <a:rPr lang="en-GB" b="0" i="0" dirty="0">
                <a:solidFill>
                  <a:srgbClr val="202124"/>
                </a:solidFill>
                <a:effectLst/>
                <a:latin typeface="Google Sans"/>
              </a:rPr>
              <a:t>3. The Senedd agrees devolved taxes</a:t>
            </a:r>
          </a:p>
          <a:p>
            <a:pPr algn="l">
              <a:buFont typeface="Arial" panose="020B0604020202020204" pitchFamily="34" charset="0"/>
              <a:buNone/>
            </a:pPr>
            <a:r>
              <a:rPr lang="en-GB" b="0" i="0" dirty="0">
                <a:solidFill>
                  <a:srgbClr val="202124"/>
                </a:solidFill>
                <a:effectLst/>
                <a:latin typeface="Google Sans"/>
              </a:rPr>
              <a:t>The Senedd must approve any changes to devolved taxes, as well as agree the Welsh rates of income tax. Landfill tax and land transaction tax are both devolved taxes, as are council tax and non-domestic rates. New devolved taxes can also be created, but require the consent of the UK Parliament. Income tax rates, though a UK tax, are partly set in Wales, and partly in Westminster.</a:t>
            </a:r>
          </a:p>
          <a:p>
            <a:pPr algn="l">
              <a:buFont typeface="Arial" panose="020B0604020202020204" pitchFamily="34" charset="0"/>
              <a:buChar char="•"/>
            </a:pPr>
            <a:endParaRPr lang="en-GB" b="0" i="0" dirty="0">
              <a:solidFill>
                <a:srgbClr val="202124"/>
              </a:solidFill>
              <a:effectLst/>
              <a:latin typeface="Google Sans"/>
            </a:endParaRPr>
          </a:p>
          <a:p>
            <a:pPr algn="l">
              <a:buFont typeface="Arial" panose="020B0604020202020204" pitchFamily="34" charset="0"/>
              <a:buChar char="•"/>
            </a:pPr>
            <a:endParaRPr lang="en-GB" b="0" i="0" dirty="0">
              <a:solidFill>
                <a:srgbClr val="202124"/>
              </a:solidFill>
              <a:effectLst/>
              <a:latin typeface="Google Sans"/>
            </a:endParaRPr>
          </a:p>
          <a:p>
            <a:pPr algn="l">
              <a:buFont typeface="Arial" panose="020B0604020202020204" pitchFamily="34" charset="0"/>
              <a:buChar char="•"/>
            </a:pPr>
            <a:endParaRPr lang="en-GB" b="0" i="0" dirty="0">
              <a:solidFill>
                <a:srgbClr val="202124"/>
              </a:solidFill>
              <a:effectLst/>
              <a:latin typeface="Google Sans"/>
            </a:endParaRPr>
          </a:p>
          <a:p>
            <a:pPr algn="l">
              <a:buFont typeface="Arial" panose="020B0604020202020204" pitchFamily="34" charset="0"/>
              <a:buChar char="•"/>
            </a:pPr>
            <a:r>
              <a:rPr lang="en-GB" b="0" i="0" dirty="0">
                <a:solidFill>
                  <a:srgbClr val="202124"/>
                </a:solidFill>
                <a:effectLst/>
                <a:latin typeface="Google Sans"/>
              </a:rPr>
              <a:t>Agriculture, forestry and fishing.</a:t>
            </a:r>
          </a:p>
          <a:p>
            <a:pPr algn="l">
              <a:buFont typeface="Arial" panose="020B0604020202020204" pitchFamily="34" charset="0"/>
              <a:buChar char="•"/>
            </a:pPr>
            <a:r>
              <a:rPr lang="en-GB" b="0" i="0" dirty="0">
                <a:solidFill>
                  <a:srgbClr val="202124"/>
                </a:solidFill>
                <a:effectLst/>
                <a:latin typeface="Google Sans"/>
              </a:rPr>
              <a:t>Education.</a:t>
            </a:r>
          </a:p>
          <a:p>
            <a:pPr algn="l">
              <a:buFont typeface="Arial" panose="020B0604020202020204" pitchFamily="34" charset="0"/>
              <a:buChar char="•"/>
            </a:pPr>
            <a:r>
              <a:rPr lang="en-GB" b="0" i="0" dirty="0">
                <a:solidFill>
                  <a:srgbClr val="202124"/>
                </a:solidFill>
                <a:effectLst/>
                <a:latin typeface="Google Sans"/>
              </a:rPr>
              <a:t>Environment.</a:t>
            </a:r>
          </a:p>
          <a:p>
            <a:pPr algn="l">
              <a:buFont typeface="Arial" panose="020B0604020202020204" pitchFamily="34" charset="0"/>
              <a:buChar char="•"/>
            </a:pPr>
            <a:r>
              <a:rPr lang="en-GB" b="0" i="0" dirty="0">
                <a:solidFill>
                  <a:srgbClr val="202124"/>
                </a:solidFill>
                <a:effectLst/>
                <a:latin typeface="Google Sans"/>
              </a:rPr>
              <a:t>Health and social care.</a:t>
            </a:r>
          </a:p>
          <a:p>
            <a:pPr algn="l">
              <a:buFont typeface="Arial" panose="020B0604020202020204" pitchFamily="34" charset="0"/>
              <a:buChar char="•"/>
            </a:pPr>
            <a:r>
              <a:rPr lang="en-GB" b="0" i="0" dirty="0">
                <a:solidFill>
                  <a:srgbClr val="202124"/>
                </a:solidFill>
                <a:effectLst/>
                <a:latin typeface="Google Sans"/>
              </a:rPr>
              <a:t>Housing.</a:t>
            </a:r>
          </a:p>
          <a:p>
            <a:pPr algn="l">
              <a:buFont typeface="Arial" panose="020B0604020202020204" pitchFamily="34" charset="0"/>
              <a:buChar char="•"/>
            </a:pPr>
            <a:r>
              <a:rPr lang="en-GB" b="0" i="0" dirty="0">
                <a:solidFill>
                  <a:srgbClr val="202124"/>
                </a:solidFill>
                <a:effectLst/>
                <a:latin typeface="Google Sans"/>
              </a:rPr>
              <a:t>Local government.</a:t>
            </a:r>
          </a:p>
          <a:p>
            <a:pPr algn="l">
              <a:buFont typeface="Arial" panose="020B0604020202020204" pitchFamily="34" charset="0"/>
              <a:buChar char="•"/>
            </a:pPr>
            <a:r>
              <a:rPr lang="en-GB" b="0" i="0" dirty="0">
                <a:solidFill>
                  <a:srgbClr val="202124"/>
                </a:solidFill>
                <a:effectLst/>
                <a:latin typeface="Google Sans"/>
              </a:rPr>
              <a:t>Highways and transport.</a:t>
            </a:r>
          </a:p>
          <a:p>
            <a:pPr algn="l">
              <a:buFont typeface="Arial" panose="020B0604020202020204" pitchFamily="34" charset="0"/>
              <a:buChar char="•"/>
            </a:pPr>
            <a:r>
              <a:rPr lang="en-GB" b="0" i="0" dirty="0">
                <a:solidFill>
                  <a:srgbClr val="202124"/>
                </a:solidFill>
                <a:effectLst/>
                <a:latin typeface="Google Sans"/>
              </a:rPr>
              <a:t>Some control over income tax, stamp duty and landfill tax.</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9E152A0-4534-4A83-AA7D-D825F8C2F8F6}" type="slidenum">
              <a:rPr kumimoji="0" lang="en-GB"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8011455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Montserrat" panose="00000500000000000000" pitchFamily="2" charset="0"/>
              </a:rPr>
              <a:t>Devolution of law-making in Wales today means that the Senedd Cymru can legislate on matters that are not reserved to the UK parliament. This is termed a reserved powers model.</a:t>
            </a:r>
          </a:p>
          <a:p>
            <a:pPr algn="l"/>
            <a:r>
              <a:rPr lang="en-GB" b="0" i="0" dirty="0">
                <a:solidFill>
                  <a:srgbClr val="000000"/>
                </a:solidFill>
                <a:effectLst/>
                <a:latin typeface="Montserrat" panose="00000500000000000000" pitchFamily="2" charset="0"/>
              </a:rPr>
              <a:t>Examples of areas that are reserved and therefore not devolved to the Senedd Cymru include:</a:t>
            </a:r>
          </a:p>
          <a:p>
            <a:pPr algn="l">
              <a:buFont typeface="Arial" panose="020B0604020202020204" pitchFamily="34" charset="0"/>
              <a:buChar char="•"/>
            </a:pPr>
            <a:r>
              <a:rPr lang="en-GB" b="0" i="0" dirty="0">
                <a:solidFill>
                  <a:srgbClr val="000000"/>
                </a:solidFill>
                <a:effectLst/>
                <a:latin typeface="Montserrat" panose="00000500000000000000" pitchFamily="2" charset="0"/>
              </a:rPr>
              <a:t>the single legal jurisdiction of England and Wales, policing, legal aid, and prisons</a:t>
            </a:r>
          </a:p>
          <a:p>
            <a:pPr algn="l">
              <a:buFont typeface="Arial" panose="020B0604020202020204" pitchFamily="34" charset="0"/>
              <a:buChar char="•"/>
            </a:pPr>
            <a:r>
              <a:rPr lang="en-GB" b="0" i="0" dirty="0">
                <a:solidFill>
                  <a:srgbClr val="000000"/>
                </a:solidFill>
                <a:effectLst/>
                <a:latin typeface="Montserrat" panose="00000500000000000000" pitchFamily="2" charset="0"/>
              </a:rPr>
              <a:t>relations with the EU</a:t>
            </a:r>
          </a:p>
          <a:p>
            <a:pPr algn="l">
              <a:buFont typeface="Arial" panose="020B0604020202020204" pitchFamily="34" charset="0"/>
              <a:buChar char="•"/>
            </a:pPr>
            <a:r>
              <a:rPr lang="en-GB" b="0" i="0" dirty="0">
                <a:solidFill>
                  <a:srgbClr val="000000"/>
                </a:solidFill>
                <a:effectLst/>
                <a:latin typeface="Montserrat" panose="00000500000000000000" pitchFamily="2" charset="0"/>
              </a:rPr>
              <a:t>defence of the realm</a:t>
            </a:r>
          </a:p>
          <a:p>
            <a:pPr algn="l">
              <a:buFont typeface="Arial" panose="020B0604020202020204" pitchFamily="34" charset="0"/>
              <a:buChar char="•"/>
            </a:pPr>
            <a:r>
              <a:rPr lang="en-GB" b="0" i="0" dirty="0">
                <a:solidFill>
                  <a:srgbClr val="000000"/>
                </a:solidFill>
                <a:effectLst/>
                <a:latin typeface="Montserrat" panose="00000500000000000000" pitchFamily="2" charset="0"/>
              </a:rPr>
              <a:t>banking</a:t>
            </a:r>
          </a:p>
          <a:p>
            <a:pPr algn="l">
              <a:buFont typeface="Arial" panose="020B0604020202020204" pitchFamily="34" charset="0"/>
              <a:buChar char="•"/>
            </a:pPr>
            <a:r>
              <a:rPr lang="en-GB" b="0" i="0" dirty="0">
                <a:solidFill>
                  <a:srgbClr val="000000"/>
                </a:solidFill>
                <a:effectLst/>
                <a:latin typeface="Montserrat" panose="00000500000000000000" pitchFamily="2" charset="0"/>
              </a:rPr>
              <a:t>immigration</a:t>
            </a:r>
          </a:p>
          <a:p>
            <a:pPr algn="l">
              <a:buFont typeface="Arial" panose="020B0604020202020204" pitchFamily="34" charset="0"/>
              <a:buChar char="•"/>
            </a:pPr>
            <a:r>
              <a:rPr lang="en-GB" b="0" i="0" dirty="0">
                <a:solidFill>
                  <a:srgbClr val="000000"/>
                </a:solidFill>
                <a:effectLst/>
                <a:latin typeface="Montserrat" panose="00000500000000000000" pitchFamily="2" charset="0"/>
              </a:rPr>
              <a:t>supply of electricity, oil and gas and nuclear energy</a:t>
            </a:r>
          </a:p>
          <a:p>
            <a:pPr algn="l">
              <a:buFont typeface="Arial" panose="020B0604020202020204" pitchFamily="34" charset="0"/>
              <a:buChar char="•"/>
            </a:pPr>
            <a:r>
              <a:rPr lang="en-GB" b="0" i="0" dirty="0">
                <a:solidFill>
                  <a:srgbClr val="000000"/>
                </a:solidFill>
                <a:effectLst/>
                <a:latin typeface="Montserrat" panose="00000500000000000000" pitchFamily="2" charset="0"/>
              </a:rPr>
              <a:t>broadcasting</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9E152A0-4534-4A83-AA7D-D825F8C2F8F6}" type="slidenum">
              <a:rPr kumimoji="0" lang="en-GB"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0982237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1" i="0" dirty="0">
                <a:solidFill>
                  <a:srgbClr val="001E62"/>
                </a:solidFill>
                <a:effectLst/>
                <a:latin typeface="inherit"/>
              </a:rPr>
              <a:t>Which powers are devolved?</a:t>
            </a:r>
            <a:endParaRPr lang="en-GB" b="1" i="0" dirty="0">
              <a:solidFill>
                <a:srgbClr val="001E62"/>
              </a:solidFill>
              <a:effectLst/>
              <a:latin typeface="aller"/>
            </a:endParaRPr>
          </a:p>
          <a:p>
            <a:pPr algn="l" fontAlgn="base"/>
            <a:r>
              <a:rPr lang="en-GB" b="0" i="0" dirty="0">
                <a:solidFill>
                  <a:srgbClr val="1C2B39"/>
                </a:solidFill>
                <a:effectLst/>
                <a:latin typeface="Open Sans" panose="020B0606030504020204" pitchFamily="34" charset="0"/>
              </a:rPr>
              <a:t>Each devolution deal is negotiated separately between ministers and local council leaders, but most deals devolve a core set of powers relating to transport, skills and economic development.</a:t>
            </a:r>
          </a:p>
          <a:p>
            <a:pPr algn="l" fontAlgn="base"/>
            <a:r>
              <a:rPr lang="en-GB" b="0" i="0" dirty="0">
                <a:solidFill>
                  <a:srgbClr val="1C2B39"/>
                </a:solidFill>
                <a:effectLst/>
                <a:latin typeface="Open Sans" panose="020B0606030504020204" pitchFamily="34" charset="0"/>
              </a:rPr>
              <a:t>All the devolution deals implemented since 2015 also include a 30-year investment fund that combined authorities can allocate flexibly to support economic growth.</a:t>
            </a:r>
          </a:p>
          <a:p>
            <a:pPr algn="l" fontAlgn="base"/>
            <a:r>
              <a:rPr lang="en-GB" b="0" i="0" dirty="0">
                <a:solidFill>
                  <a:srgbClr val="1C2B39"/>
                </a:solidFill>
                <a:effectLst/>
                <a:latin typeface="Open Sans" panose="020B0606030504020204" pitchFamily="34" charset="0"/>
              </a:rPr>
              <a:t>Most metro mayors can establish development corporations, with powers over planning and development, and can impose a precept on council tax to fund specific projects. They require the agreement of local council leaders to use these powers.</a:t>
            </a:r>
          </a:p>
          <a:p>
            <a:pPr algn="l" fontAlgn="base"/>
            <a:r>
              <a:rPr lang="en-GB" b="0" i="0" dirty="0">
                <a:solidFill>
                  <a:srgbClr val="1C2B39"/>
                </a:solidFill>
                <a:effectLst/>
                <a:latin typeface="Open Sans" panose="020B0606030504020204" pitchFamily="34" charset="0"/>
              </a:rPr>
              <a:t>The five new deals concluded in 2022 will all devolve this core set of powers.</a:t>
            </a:r>
          </a:p>
          <a:p>
            <a:pPr algn="l" fontAlgn="base"/>
            <a:r>
              <a:rPr lang="en-GB" b="0" i="0" dirty="0">
                <a:solidFill>
                  <a:srgbClr val="1C2B39"/>
                </a:solidFill>
                <a:effectLst/>
                <a:latin typeface="Open Sans" panose="020B0606030504020204" pitchFamily="34" charset="0"/>
              </a:rPr>
              <a:t>The mayors of London, Greater Manchester and West Yorkshire have also taken on the functions of the police and crime commissioner. And there has been some devolution of employment support and NHS functions to Greater Manchester and London.</a:t>
            </a:r>
          </a:p>
          <a:p>
            <a:pPr algn="l" fontAlgn="base"/>
            <a:r>
              <a:rPr lang="en-GB" b="0" i="0" dirty="0">
                <a:solidFill>
                  <a:srgbClr val="1C2B39"/>
                </a:solidFill>
                <a:effectLst/>
                <a:latin typeface="Open Sans" panose="020B0606030504020204" pitchFamily="34" charset="0"/>
              </a:rPr>
              <a:t>A devolution deal was also concluded in 2015 with Cornwall council, without a mayor and with a much more limited set of devolved powers released by Whitehall. This was due to superseded by a mayoral deal agreed in 2022. Cornwall now intends to negotiate a new non-mayoral devolution deal.</a:t>
            </a:r>
          </a:p>
          <a:p>
            <a:pPr algn="l" fontAlgn="base"/>
            <a:r>
              <a:rPr lang="en-GB" b="0" i="0" dirty="0">
                <a:solidFill>
                  <a:srgbClr val="1C2B39"/>
                </a:solidFill>
                <a:effectLst/>
                <a:latin typeface="Open Sans" panose="020B0606030504020204" pitchFamily="34" charset="0"/>
              </a:rPr>
              <a:t>Greater Manchester and the West Midlands are also in line to receive further powers, following agreement over ‘trailblazer’ devolution deals in March 2023. If implemented, these deals will devolve further powers over transport, skills, retrofitting, and housing. They also reform and simplify funding, consolidating multiple funding streams into non-ringfenced single settlements.</a:t>
            </a:r>
          </a:p>
          <a:p>
            <a:pPr algn="l" fontAlgn="base"/>
            <a:r>
              <a:rPr lang="en-GB" b="1" i="0" dirty="0">
                <a:solidFill>
                  <a:srgbClr val="001E62"/>
                </a:solidFill>
                <a:effectLst/>
                <a:latin typeface="aller"/>
              </a:rPr>
              <a:t>Does devolution require the adoption of an elected mayor?</a:t>
            </a:r>
          </a:p>
          <a:p>
            <a:pPr algn="l" fontAlgn="base"/>
            <a:r>
              <a:rPr lang="en-GB" b="0" i="0" dirty="0">
                <a:solidFill>
                  <a:srgbClr val="1C2B39"/>
                </a:solidFill>
                <a:effectLst/>
                <a:latin typeface="Open Sans" panose="020B0606030504020204" pitchFamily="34" charset="0"/>
              </a:rPr>
              <a:t>All the devolution deals implemented since 2015 – with the exception of the limited Cornish deal – have involved the adoption of an elected mayor. This was a prerequisite for devolution under the Cameron and May administrations.</a:t>
            </a:r>
          </a:p>
          <a:p>
            <a:pPr algn="l" fontAlgn="base"/>
            <a:r>
              <a:rPr lang="en-GB" b="0" i="0" dirty="0">
                <a:solidFill>
                  <a:srgbClr val="1C2B39"/>
                </a:solidFill>
                <a:effectLst/>
                <a:latin typeface="Open Sans" panose="020B0606030504020204" pitchFamily="34" charset="0"/>
              </a:rPr>
              <a:t>The government continues to favour mayoral devolution, but in its levelling up white paper it announced that a more flexible approach would be taken in future.</a:t>
            </a:r>
          </a:p>
          <a:p>
            <a:pPr algn="l" fontAlgn="base"/>
            <a:r>
              <a:rPr lang="en-GB" b="0" i="0" dirty="0">
                <a:solidFill>
                  <a:srgbClr val="1C2B39"/>
                </a:solidFill>
                <a:effectLst/>
                <a:latin typeface="Open Sans" panose="020B0606030504020204" pitchFamily="34" charset="0"/>
              </a:rPr>
              <a:t>The white paper set out an indicative three-tier framework for future devolution deals, offering different powers dependent on the governance model adopted.</a:t>
            </a:r>
          </a:p>
          <a:p>
            <a:pPr algn="l" fontAlgn="base"/>
            <a:r>
              <a:rPr lang="en-GB" b="0" i="0" dirty="0">
                <a:solidFill>
                  <a:srgbClr val="1C2B39"/>
                </a:solidFill>
                <a:effectLst/>
                <a:latin typeface="Open Sans" panose="020B0606030504020204" pitchFamily="34" charset="0"/>
              </a:rPr>
              <a:t>Level three deals require the adoption of a mayor – either as directly-elected leader of a county council, or as chair of a combined authority – but offer the most expansive powers, including the ability to absorb the functions of Local Enterprise Partnerships and – where the geography aligns – of the Police and Crime Commissioner.</a:t>
            </a:r>
          </a:p>
          <a:p>
            <a:pPr algn="l" fontAlgn="base"/>
            <a:r>
              <a:rPr lang="en-GB" b="0" i="0" dirty="0">
                <a:solidFill>
                  <a:srgbClr val="1C2B39"/>
                </a:solidFill>
                <a:effectLst/>
                <a:latin typeface="Open Sans" panose="020B0606030504020204" pitchFamily="34" charset="0"/>
              </a:rPr>
              <a:t>All six deals announced in 2022 are at level three of the devolution framework. The East Midlands deal will create the first CCA; the York and North Yorkshire and North East deals will create new MCAs; and the Norfolk and Suffolk deals will involve a directly-elected council leader.</a:t>
            </a:r>
          </a:p>
          <a:p>
            <a:pPr algn="l" fontAlgn="base"/>
            <a:r>
              <a:rPr lang="en-GB" b="0" i="0" dirty="0">
                <a:solidFill>
                  <a:srgbClr val="1C2B39"/>
                </a:solidFill>
                <a:effectLst/>
                <a:latin typeface="Open Sans" panose="020B0606030504020204" pitchFamily="34" charset="0"/>
              </a:rPr>
              <a:t>Level two deals can be concluded with county councils or combined authorities that are not led by a directly-elected mayor. They offer fewer powers – notably not including control of transport spending or a long-term investment fund.</a:t>
            </a:r>
          </a:p>
          <a:p>
            <a:pPr algn="l" fontAlgn="base"/>
            <a:r>
              <a:rPr lang="en-GB" b="0" i="0" dirty="0">
                <a:solidFill>
                  <a:srgbClr val="1C2B39"/>
                </a:solidFill>
                <a:effectLst/>
                <a:latin typeface="Open Sans" panose="020B0606030504020204" pitchFamily="34" charset="0"/>
              </a:rPr>
              <a:t>Level one deals are far more limited, offering only a limited “strategic role in delivering services”.</a:t>
            </a:r>
          </a:p>
          <a:p>
            <a:pPr algn="l" fontAlgn="base"/>
            <a:r>
              <a:rPr lang="en-GB" b="0" i="0" dirty="0">
                <a:solidFill>
                  <a:srgbClr val="1C2B39"/>
                </a:solidFill>
                <a:effectLst/>
                <a:latin typeface="Open Sans" panose="020B0606030504020204" pitchFamily="34" charset="0"/>
              </a:rPr>
              <a:t>No level two or level one deals have yet been concluded.</a:t>
            </a:r>
          </a:p>
          <a:p>
            <a:pPr algn="l" fontAlgn="base"/>
            <a:r>
              <a:rPr lang="en-GB" b="1" i="0" dirty="0">
                <a:solidFill>
                  <a:srgbClr val="001E62"/>
                </a:solidFill>
                <a:effectLst/>
                <a:latin typeface="aller"/>
              </a:rPr>
              <a:t>What is the role of metro mayors?</a:t>
            </a:r>
          </a:p>
          <a:p>
            <a:pPr algn="l" fontAlgn="base"/>
            <a:r>
              <a:rPr lang="en-GB" b="0" i="0" dirty="0">
                <a:solidFill>
                  <a:srgbClr val="1C2B39"/>
                </a:solidFill>
                <a:effectLst/>
                <a:latin typeface="Open Sans" panose="020B0606030504020204" pitchFamily="34" charset="0"/>
              </a:rPr>
              <a:t>The government intends for mayors to be “strong local leaders” that local residents can hold directly accountable.</a:t>
            </a:r>
            <a:r>
              <a:rPr lang="en-GB" b="1" i="0" u="none" strike="noStrike" baseline="30000" dirty="0">
                <a:solidFill>
                  <a:srgbClr val="1C2B39"/>
                </a:solidFill>
                <a:effectLst/>
                <a:latin typeface="inherit"/>
                <a:hlinkClick r:id="rId3" tooltip="Department for Levelling Up, Housing, and Communities. (2022). Levelling Up the United Kingdom. p. 137. https://www.gov.uk/government/publications/levelling-up-the-united-kingdom."/>
              </a:rPr>
              <a:t>1</a:t>
            </a:r>
            <a:endParaRPr lang="en-GB" b="0" i="0" dirty="0">
              <a:solidFill>
                <a:srgbClr val="1C2B39"/>
              </a:solidFill>
              <a:effectLst/>
              <a:latin typeface="Open Sans" panose="020B0606030504020204" pitchFamily="34" charset="0"/>
            </a:endParaRPr>
          </a:p>
          <a:p>
            <a:pPr algn="l" fontAlgn="base"/>
            <a:r>
              <a:rPr lang="en-GB" b="0" i="0" dirty="0">
                <a:solidFill>
                  <a:srgbClr val="1C2B39"/>
                </a:solidFill>
                <a:effectLst/>
                <a:latin typeface="Open Sans" panose="020B0606030504020204" pitchFamily="34" charset="0"/>
              </a:rPr>
              <a:t>Metro mayors do not have strong executive powers. Mayoral decisions can be rejected or overturned by other members of their combined authority. The precise rules vary across the different combined authorities, but big decisions – for instance over budgets and transport plans – often require two-thirds support. On some issues, such as the adoption of spatial plans for housing and infrastructure development, unanimous agreement is required. Other decisions – for instance the creation of a mayoral development corporation (MDC) – require the support of the leader of the council where the MDC will operate.</a:t>
            </a:r>
          </a:p>
          <a:p>
            <a:pPr algn="l" fontAlgn="base"/>
            <a:r>
              <a:rPr lang="en-GB" b="0" i="0" dirty="0">
                <a:solidFill>
                  <a:srgbClr val="1C2B39"/>
                </a:solidFill>
                <a:effectLst/>
                <a:latin typeface="Open Sans" panose="020B0606030504020204" pitchFamily="34" charset="0"/>
              </a:rPr>
              <a:t>Mayors can also influence policy outside of their formal responsibility by using the ‘soft power’ that comes with their high profile and personal electoral mandate. For example, Andy Burnham has prioritised the reduction of homelessness in Greater Manchester and has sought to make progress by persuading other local organisations to take action.</a:t>
            </a:r>
          </a:p>
          <a:p>
            <a:pPr algn="l" fontAlgn="base"/>
            <a:r>
              <a:rPr lang="en-GB" b="0" i="0" dirty="0">
                <a:solidFill>
                  <a:srgbClr val="1C2B39"/>
                </a:solidFill>
                <a:effectLst/>
                <a:latin typeface="Open Sans" panose="020B0606030504020204" pitchFamily="34" charset="0"/>
              </a:rPr>
              <a:t>Directly-elected council leaders – such as those proposed in Suffolk and Norfolk, as well as those that already exist in a handful of smaller local areas across England – are in a different position. As executive mayors, they will be free to exercise any existing local government or newly devolved functions. Councils are able to overturn the mayor’s budget with a two-thirds majority.</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9E152A0-4534-4A83-AA7D-D825F8C2F8F6}" type="slidenum">
              <a:rPr kumimoji="0" lang="en-GB"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5968993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Local government has different structures across the UK (see Figure 11.2). Within England, in some areas there are two main tiers of local government, dividing functions between them: counties and, below them, districts. In other areas in England, rather than two main forms of authority, there is only one, known as a ‘unitary’. Local authorities in Wales and England are elected under the First-Past-the-Post (FPTP) system. Elections to local authorities in Scotland and Northern Ireland use the Single Transferable Vote (STV) system (see Chapter 7).</a:t>
            </a:r>
          </a:p>
          <a:p>
            <a:endParaRPr lang="en-GB" dirty="0"/>
          </a:p>
          <a:p>
            <a:r>
              <a:rPr lang="en-GB" dirty="0"/>
              <a:t>As with devolved institutions, the elected membership of local authorities is not as diverse as the communities they represent. In Wales, 28 per cent of members of local authorities are women; 29 per cent in Scotland and 26 per cent in Northern Ireland. The closest to parity is in England, but it still falls some way short, with women accounting for 36 per cent (</a:t>
            </a:r>
            <a:r>
              <a:rPr lang="en-GB" dirty="0" err="1"/>
              <a:t>Uberoi</a:t>
            </a:r>
            <a:r>
              <a:rPr lang="en-GB" dirty="0"/>
              <a:t> et al., 2020: 3). In all parts of the UK, the proportion of ethnic minority representation on local authorities falls below the overall level in the given area (</a:t>
            </a:r>
            <a:r>
              <a:rPr lang="en-GB" dirty="0" err="1"/>
              <a:t>Uberoi</a:t>
            </a:r>
            <a:r>
              <a:rPr lang="en-GB" dirty="0"/>
              <a:t> and Lees, 2020: 4). This underrepresentation is significant in itself, meaning that elected bodies do not reflect the characteristics of the publics they serve. It also means that some groups are taking part less fully than others in local politics, which is an important means of active democratic participation, potentially leading on to the holding of other public offices, including membership of the House of Commons (Operation Black Vote, 2019: 4; see Chapter 7). For a consideration of these issues in wider context, see Chapter 10.</a:t>
            </a:r>
          </a:p>
          <a:p>
            <a:endParaRPr lang="en-GB" dirty="0"/>
          </a:p>
          <a:p>
            <a:r>
              <a:rPr lang="en-GB" dirty="0"/>
              <a:t>How is local government funded? A significant portion of its finance is derived from centrally allocated grants. Local authorities also levy a variety of financial charges and fees. They keep 50 per cent of business rates; that is, a tax on local commercial operations in their areas. Some authorities in England are beginning to keep all the business rate revenue their localities generate. Another source of income for local authorities is council tax, charged to households based on the estimated value of a property and its number of residents. Local authorities retain all the money raised in this way (Mortimore and </a:t>
            </a:r>
            <a:r>
              <a:rPr lang="en-GB" dirty="0" err="1"/>
              <a:t>Blick</a:t>
            </a:r>
            <a:r>
              <a:rPr lang="en-GB" dirty="0"/>
              <a:t>, 2018: 751–751; Sandford, 2018b: 14–15). Though local authorities set their own levels for council tax, there are constraints upon them. If a local authority, fire authority, or police and crime commissioner in England intends to increase council tax by an extent deemed ‘excessive’ according to centrally defined criteria, it must first hold a local referendum. This requirement would seem to create a powerful deterrent to any such ‘excessive’ raise being attempted. It is likely to be a difficult challenge to persuade voters that taxes should increase. Only one such referendum has taken place to date, when the Bedfordshire Police and Crime Commissioner triggered it in 2015. The proposal lost by 30.5 per cent to 69.5 per cent (Sandford, 2019a).</a:t>
            </a:r>
          </a:p>
          <a:p>
            <a:endParaRPr lang="en-GB" dirty="0"/>
          </a:p>
          <a:p>
            <a:r>
              <a:rPr lang="en-GB" dirty="0"/>
              <a:t>There are three models for the organization of local government in England (see Figure 11.3). One is a more traditional system, where a series of committees formulate policies in particular areas subject to the agreement of the whole council. Another model is for the concentration of authority in a leader and a Cabinet, held to account by oversight and scrutiny committees. The third model is for a directly elected mayor (also held to account by these committees). In Wales, the committee model is prohibited, while in Scotland and Northern Ireland, there is no provision for directly elected mayors.</a:t>
            </a:r>
          </a:p>
          <a:p>
            <a:endParaRPr lang="en-GB" dirty="0"/>
          </a:p>
          <a:p>
            <a:r>
              <a:rPr lang="en-GB" dirty="0"/>
              <a:t>Legislation providing for the introduction of directly elected mayors dates to 2000. This form of government represents a challenge to traditional methods of governance in the UK, since it involves the election of a single person to an executive office. Successive UK governments have favoured this model over the others, on the grounds that making a single person a focus for the local authority produces more effective and accountable leadership (Sandford, 2019b: 4–5; </a:t>
            </a:r>
            <a:r>
              <a:rPr lang="en-GB" dirty="0" err="1"/>
              <a:t>Bogdanor</a:t>
            </a:r>
            <a:r>
              <a:rPr lang="en-GB" dirty="0"/>
              <a:t>, 2009a: 263).</a:t>
            </a:r>
          </a:p>
          <a:p>
            <a:endParaRPr lang="en-GB" dirty="0"/>
          </a:p>
          <a:p>
            <a:r>
              <a:rPr lang="en-GB" dirty="0"/>
              <a:t>The public does not seem to share the same degree of enthusiasm for directly elected mayors. The introduction of a directly elected local authority mayor takes place either because the council decides to move to this model (a procedure introduced in 2007), or following approval in a local referendum. A referendum takes place if a local authority chooses to do so, or if at least 5 per cent of voters in a given local authority area sign a petition supporting this course of action. As of early 2019, there had been fifty-nine referendums (five of which were on whether or not to keep an elected mayor where one already existed). Turnout has often been relatively low in these referendums. In Ealing in 2002 it was only 9.8 per cent (with a ‘no’ result). On the other hand, on three occasions it has exceeded 60 per cent: Berwick-upon-Tweed in 2001 at 63.8 per cent (‘no’); Isle of Wight in 2005 at 62.4 per cent (‘no’); and Tower Hamlets in 2010 at 62.1 per cent (‘yes’). In 2012, the UK coalition government triggered referendums on directly mayors in ten English cities. Only one, Bristol, produced a ‘yes’ result (see Figure 11.4). At present there are only fifteen directly elected local authority mayors (Mortimore and </a:t>
            </a:r>
            <a:r>
              <a:rPr lang="en-GB" dirty="0" err="1"/>
              <a:t>Blick</a:t>
            </a:r>
            <a:r>
              <a:rPr lang="en-GB" dirty="0"/>
              <a:t>, 2018: 766; Sandford, 2019b). Three local authorities have introduced and subsequently abolished directly elected mayors (Sandford, 2019b: 8). There are a further eight posts for directly elected metropolitan mayors that form part of English devolution deals</a:t>
            </a:r>
          </a:p>
        </p:txBody>
      </p:sp>
      <p:sp>
        <p:nvSpPr>
          <p:cNvPr id="4" name="Slide Number Placeholder 3"/>
          <p:cNvSpPr>
            <a:spLocks noGrp="1"/>
          </p:cNvSpPr>
          <p:nvPr>
            <p:ph type="sldNum" sz="quarter" idx="5"/>
          </p:nvPr>
        </p:nvSpPr>
        <p:spPr/>
        <p:txBody>
          <a:bodyPr/>
          <a:lstStyle/>
          <a:p>
            <a:fld id="{556C0744-2FEF-4441-821D-70180A370937}" type="slidenum">
              <a:rPr lang="en-US" smtClean="0"/>
              <a:t>7</a:t>
            </a:fld>
            <a:endParaRPr lang="en-US"/>
          </a:p>
        </p:txBody>
      </p:sp>
    </p:spTree>
    <p:extLst>
      <p:ext uri="{BB962C8B-B14F-4D97-AF65-F5344CB8AC3E}">
        <p14:creationId xmlns:p14="http://schemas.microsoft.com/office/powerpoint/2010/main" val="14034215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56C0744-2FEF-4441-821D-70180A370937}" type="slidenum">
              <a:rPr lang="en-US" smtClean="0"/>
              <a:t>8</a:t>
            </a:fld>
            <a:endParaRPr lang="en-US"/>
          </a:p>
        </p:txBody>
      </p:sp>
    </p:spTree>
    <p:extLst>
      <p:ext uri="{BB962C8B-B14F-4D97-AF65-F5344CB8AC3E}">
        <p14:creationId xmlns:p14="http://schemas.microsoft.com/office/powerpoint/2010/main" val="20792938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you try to understand the place of devolution and local government within UK politics, it is useful to take into account a number of possible conceptual perspectives.</a:t>
            </a:r>
          </a:p>
          <a:p>
            <a:endParaRPr lang="en-GB" dirty="0"/>
          </a:p>
          <a:p>
            <a:r>
              <a:rPr lang="en-GB" dirty="0"/>
              <a:t>The balance of power</a:t>
            </a:r>
          </a:p>
          <a:p>
            <a:r>
              <a:rPr lang="en-GB" dirty="0"/>
              <a:t>Even before devolution took place, an important strand of analysis of political power in the UK was the consideration of power interactions between institutions and actors based in London and other parts of the UK (</a:t>
            </a:r>
            <a:r>
              <a:rPr lang="en-GB" dirty="0" err="1"/>
              <a:t>Madgwick</a:t>
            </a:r>
            <a:r>
              <a:rPr lang="en-GB" dirty="0"/>
              <a:t> and Rose, 1982). One influential political scientist, Jim </a:t>
            </a:r>
            <a:r>
              <a:rPr lang="en-GB" dirty="0" err="1"/>
              <a:t>Bulpitt</a:t>
            </a:r>
            <a:r>
              <a:rPr lang="en-GB" dirty="0"/>
              <a:t>, stressed the importance of considering the role not only of local government in this balance, but also of the different nations that made up the state, employing the concept of ‘centre–periphery relations’ (</a:t>
            </a:r>
            <a:r>
              <a:rPr lang="en-GB" dirty="0" err="1"/>
              <a:t>Bulpitt</a:t>
            </a:r>
            <a:r>
              <a:rPr lang="en-GB" dirty="0"/>
              <a:t>, 1983). The advent of devolution intensified interest in these questions (Bradbury, 2006). Power lies at the centre of any analysis of devolution and local government in the UK (Trench, 2007). In recent times, a strong consensus across parties has developed to the effect that greater dispersal of power is a desirable outcome (</a:t>
            </a:r>
            <a:r>
              <a:rPr lang="en-GB" dirty="0" err="1"/>
              <a:t>Bogdanor</a:t>
            </a:r>
            <a:r>
              <a:rPr lang="en-GB" dirty="0"/>
              <a:t>, 2009a: 235). Advocacy of this outcome rests on the idea that it is both more democratic, allowing people greater control over governmental decisions that impact directly upon them, and that it allows for the development of more effective, responsive policies in given areas (Keating, 2006). Brexit has presented challenges to the realization of this principle (see the discussion at the end of this chapter).</a:t>
            </a:r>
          </a:p>
          <a:p>
            <a:endParaRPr lang="en-GB" dirty="0"/>
          </a:p>
          <a:p>
            <a:r>
              <a:rPr lang="en-GB" dirty="0"/>
              <a:t>While many analysts and politicians publicly accept the principle of decentralization, there is another powerful political tradition in the UK. Traditionally, the UK system of government has a strong territorially centralized element to it, with power concentrated in the UK Parliament and UK government (Loughlin, 2001). For varied reasons, politicians of different parties have in the past argued against what they have seen as a fragmentation of political power in the UK. (</a:t>
            </a:r>
            <a:r>
              <a:rPr lang="en-GB" dirty="0" err="1"/>
              <a:t>Bogdanor</a:t>
            </a:r>
            <a:r>
              <a:rPr lang="en-GB" dirty="0"/>
              <a:t>, 2001; Deacon, 2012: 4–5). This outlook has become unfashionable (Gash et al., 2014). (For instance, after Boris Johnson described Scottish devolution as a ‘disaster’ in November 2020, allies of the Prime Minister felt the need to deny that he was opposed to this system.) But some political resistance and strong institutional barriers to decentralization remain (House of Commons Communities and Local Government Committee, 2016: 20). While politicians may make the case for decentralization, they have not always delivered it wholly effectively, for instance in the realm of local government, which remains—when placed in international comparison—weak in areas such as tax-raising capacity. To do so would involve surrendering power, which is not an easy thing to do (Ayres et al., 2018).</a:t>
            </a:r>
          </a:p>
          <a:p>
            <a:endParaRPr lang="en-GB" dirty="0"/>
          </a:p>
          <a:p>
            <a:r>
              <a:rPr lang="en-GB" dirty="0"/>
              <a:t>Despite this resistance, it is possible to make a strong case that the introduction of devolution in the UK from the late 1990s has entailed a meaningful change in the balance of political power in the UK (Gamble, 2006). A series of referendums took place, in Scotland (1997), Wales (1997), and Northern Ireland (1998), that provided democratic authorization for the establishment of new sets of legally defined devolved institutions (Atkinson et al., 2020; see Chapter 8). This consent through referendum provided the devolved systems with a special basis that other political institutions in the UK, never subject to approval through referendum, lacked (Deacon, 2012: 2–3). Once established, they received ongoing legitimization through regular elections, and so had both legal and political authority. They operated in areas that had previously been exclusive to UK-level institutions: the UK Parliament and the UK government. Devolution represented a decentralization, transferring certain functions from the centre, to those parts of the country in which devolution operated.</a:t>
            </a:r>
          </a:p>
          <a:p>
            <a:endParaRPr lang="en-GB" dirty="0"/>
          </a:p>
          <a:p>
            <a:r>
              <a:rPr lang="en-GB" dirty="0"/>
              <a:t>When you think about devolution and the balance of power in the UK political system, it is important not to approach the subject purely in adversarial terms. Devolved and UK institutions are not necessarily in conflict with each other. Mechanisms exist for the different executives to cooperate, and informal interactions also take place (see Chapter 12). For the first eight years of the operation of devolution (1999–2007) the same party, Labour, held power at UK level and—either alone or as the senior party in coalitions—in Scotland and Wales (Mortimore and </a:t>
            </a:r>
            <a:r>
              <a:rPr lang="en-GB" dirty="0" err="1"/>
              <a:t>Blick</a:t>
            </a:r>
            <a:r>
              <a:rPr lang="en-GB" dirty="0"/>
              <a:t>, 2018: 774–785). Though disagreements within parties are clearly possible, we should be cautious about viewing the balance of power purely as involving a struggle between competing forces. Even if not of the same party, UK and devolved executives can work together (Cheung et al., 2019: 64–72). Brexit and then coronavirus, however, led to strained relations in the late 2010s and early 2020s.</a:t>
            </a:r>
          </a:p>
          <a:p>
            <a:endParaRPr lang="en-GB" dirty="0"/>
          </a:p>
          <a:p>
            <a:r>
              <a:rPr lang="en-GB" dirty="0"/>
              <a:t>Local government is in a weaker position than the devolved institutions in the overall balance of power (</a:t>
            </a:r>
            <a:r>
              <a:rPr lang="en-GB" dirty="0" err="1"/>
              <a:t>Copus</a:t>
            </a:r>
            <a:r>
              <a:rPr lang="en-GB" dirty="0"/>
              <a:t>, 2006). In England, where there is no devolution of the type introduced for Wales, Scotland, and Northern Ireland, local government is subject to intervention from the UK government and Parliament in a number of ways. The UK level has imposed a wide range of legal obligations on English local government. These extensive requirements restrict the freedom of action of local government and according to some observers make it to a significant extent merely a deliverer of specific services (Stewart, 2003: 243). Central government and the UK Parliament have tended to exercise strict control over local authority finance, and have imposed a series of structural and organizational changes on local government in England (Jones, 2008; see How did we get here? 11.3).</a:t>
            </a:r>
          </a:p>
          <a:p>
            <a:endParaRPr lang="en-GB" dirty="0"/>
          </a:p>
          <a:p>
            <a:r>
              <a:rPr lang="en-GB" dirty="0"/>
              <a:t>Observers and politicians have frequently portrayed the lack of local autonomy as a problem (Davies, 2008). They hold that it means that people lack proper democratic input into matters affecting their day-to-day lives (Jones, 2008). Successive governments have made efforts to redress this perceived shortcoming (Pearce and Ayres, 2012; Gash et al., 2014). Outside England, in Wales, Scotland, and Northern Ireland local government is a devolved matter. Rather than the UK-level authorities establishing the structure within which local government operates, in these territories it is the devolved executives and legislatures that are responsible (Cabinet Office, 2011: 67). It is not clear whether the devolution of this responsibility has greatly strengthened local government in the areas concerned. Some accounts of Scotland since devolution, for instance, argue that, rather than strengthening local government in Scotland, it has led to centralization at this level in place of control from UK level (Dunleavy, Travers, and Gilson, 2018: 291). Observers have interpreted a tendency for relatively low turnouts in local authority elections as an indicator of a lack of public support for this tier of government</a:t>
            </a:r>
          </a:p>
        </p:txBody>
      </p:sp>
      <p:sp>
        <p:nvSpPr>
          <p:cNvPr id="4" name="Slide Number Placeholder 3"/>
          <p:cNvSpPr>
            <a:spLocks noGrp="1"/>
          </p:cNvSpPr>
          <p:nvPr>
            <p:ph type="sldNum" sz="quarter" idx="5"/>
          </p:nvPr>
        </p:nvSpPr>
        <p:spPr/>
        <p:txBody>
          <a:bodyPr/>
          <a:lstStyle/>
          <a:p>
            <a:fld id="{556C0744-2FEF-4441-821D-70180A370937}" type="slidenum">
              <a:rPr lang="en-US" smtClean="0"/>
              <a:t>9</a:t>
            </a:fld>
            <a:endParaRPr lang="en-US"/>
          </a:p>
        </p:txBody>
      </p:sp>
    </p:spTree>
    <p:extLst>
      <p:ext uri="{BB962C8B-B14F-4D97-AF65-F5344CB8AC3E}">
        <p14:creationId xmlns:p14="http://schemas.microsoft.com/office/powerpoint/2010/main" val="9214300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Functions</a:t>
            </a:r>
          </a:p>
          <a:p>
            <a:r>
              <a:rPr lang="en-GB" dirty="0"/>
              <a:t>Another way to analyse devolved governments and local government in the UK is from the point of view of the functions they carry out (Keating, 2006; Deacon, 2012: 76–77). Debate about both these tiers of governance often centres on what tasks they are and should be performing, and how they can and should do so (House of Commons Political and Constitutional Reform Committee, 2013a; Smith Commission, 2014). Decisions about the devolution of particular responsibilities can take on immense political significance, as in the case of policing and criminal justice in Northern Ireland (see In Practice 11.3). Both the devolved institutions and local government are responsible for the performance of tasks that are of considerable importance to the day-to-day lives of the people they represent. For instance, education and health are devolved policy areas for Wales, Scotland, and Northern Ireland. Local authorities have responsibility for provision for key local services and amenities (see section 11.1).</a:t>
            </a:r>
          </a:p>
          <a:p>
            <a:endParaRPr lang="en-GB" dirty="0"/>
          </a:p>
          <a:p>
            <a:r>
              <a:rPr lang="en-GB" dirty="0"/>
              <a:t>Devolved institutions have significant scope for determining the way in which they perform these functions. They can produce comprehensive laws in the form of primary legislation, something that local authorities cannot (Cabinet Office, 2011: 63–64). The ability of the devolved systems meaningfully to perform important tasks is key to the justification for the existence of devolution. It provides, in theory, for enhanced democracy (Keating, 2006). Without devolution, so its advocates hold, policy formation and implementation is controlled from a remote power base. Devolution, they argue, brings the making of important decisions closer to people who they directly affect (Deacon, 2012: 3). They are made within institutions that are more accountable to those people through elections and other means (</a:t>
            </a:r>
            <a:r>
              <a:rPr lang="en-GB" dirty="0" err="1"/>
              <a:t>Blick</a:t>
            </a:r>
            <a:r>
              <a:rPr lang="en-GB" dirty="0"/>
              <a:t>, 2016b). The functions performed at devolved level are important to the argument in favour of devolution in another way. It can allow for more effective and responsive policy, attuned to the needs of the particular area concerned (</a:t>
            </a:r>
            <a:r>
              <a:rPr lang="en-GB" dirty="0" err="1"/>
              <a:t>Bogdanor</a:t>
            </a:r>
            <a:r>
              <a:rPr lang="en-GB" dirty="0"/>
              <a:t>, 2009a: 89). Local government, by contrast, is less able to provide such potential benefits, because of its restricted autonomy (Jones, 2008).</a:t>
            </a:r>
          </a:p>
          <a:p>
            <a:endParaRPr lang="en-GB" dirty="0"/>
          </a:p>
          <a:p>
            <a:r>
              <a:rPr lang="en-GB" dirty="0"/>
              <a:t>Whatever tasks devolved and local government does perform, it needs money to do so. For many decades, the ability of local government to raise its own revenue has been limited. It has tended to rely heavily on funding distributed from the centre (Cabinet Office, 2011: 67). Criticism of this arrangement had two strands. First, the argument ran, it created a relationship of dependency, with local authorities less able and less inclined to follow their own initiatives, and tending to take a lead from a financially powerful centre (Jones, 2008). Over the past decade, the central government policy of expenditure restraint or austerity has led to exceptionally heavy reductions in the resources available to local authorities (House of Commons Political and Constitutional Reform Committee, 2013a: 6). Second, some observers held that it made local democracy less meaningful. Voters were not clear on who they should hold responsible for outcomes, local government, or tiers above it (</a:t>
            </a:r>
            <a:r>
              <a:rPr lang="en-GB" dirty="0" err="1"/>
              <a:t>Bogdanor</a:t>
            </a:r>
            <a:r>
              <a:rPr lang="en-GB" dirty="0"/>
              <a:t>, 2009a: 257). When devolution was first introduced from the late 1990s, it followed in this general pattern. Little fiscal—that is, tax-raising—power was devolved. Only the Scottish Parliament had the ability to vary income tax to a limited extent (that it did not use) (Cabinet Office, 2011: 64, 66). Now more tax-raising powers have been devolved, especially to Scotland and also Wales, and to a limited extent to Northern Ireland (Cheung et al., 2019: 50–52).</a:t>
            </a:r>
          </a:p>
          <a:p>
            <a:endParaRPr lang="en-GB" dirty="0"/>
          </a:p>
          <a:p>
            <a:r>
              <a:rPr lang="en-GB" dirty="0"/>
              <a:t>When you think about the functions of devolved and local institutions, it is useful to take into account the way in which they are defined. For instance, a significant portion of the activity of local authorities in England involves statutory duties—that is, tasks that the UK Parliament has legally required them to perform. Once again, the impression is of restricted potential for independent action (House of Commons Political and Constitutional Reform Committee, 2013a: 8). The Localism Act 2011 contained a provision intended to offset this tendency, creating a ‘general power of competence’ for local authorities in England (see How did we get here? 11.3). Though a significant development, it certainly did not eliminate calls for further strengthening of the position of local authorities (House of Commons Communities and Local Government Committee, 2016).</a:t>
            </a:r>
          </a:p>
          <a:p>
            <a:endParaRPr lang="en-GB" dirty="0"/>
          </a:p>
          <a:p>
            <a:r>
              <a:rPr lang="en-GB" dirty="0"/>
              <a:t>Devolved powers are defined in a way that makes them more extensive. The general principle is one of reserved powers. It means that, if the devolution legislation does not state that a particular function falls exclusively to the UK Parliament, then it is by default devolved. A devolved assembly or parliament can produce primary legislation in this area. For Wales and Scotland certain powers are reserved to the centre, and by implication all other powers are devolved (Cheung et al., 2019: 8). For Northern Ireland, a slightly different approach is used under the Northern Ireland Act 1998. ‘Excepted’ matters are those that, under the existing legislation, cannot be devolved. Second, ‘reserved’ areas are those that are not devolved at present, but could be in future. Legislation for reserved matters requires the consent of the UK Parliament. Third, though not listed, are the devolved powers (Torrance, 2018a: 5–6). A different model, used for Wales before 2017, was that the devolved legislature could only operate in areas that were expressly granted to it. This conferred powers model was a more restrictive form of devolution in as far as only those authorities actively listed were available to use (Cabinet Office, 2011: )</a:t>
            </a:r>
          </a:p>
        </p:txBody>
      </p:sp>
      <p:sp>
        <p:nvSpPr>
          <p:cNvPr id="4" name="Slide Number Placeholder 3"/>
          <p:cNvSpPr>
            <a:spLocks noGrp="1"/>
          </p:cNvSpPr>
          <p:nvPr>
            <p:ph type="sldNum" sz="quarter" idx="5"/>
          </p:nvPr>
        </p:nvSpPr>
        <p:spPr/>
        <p:txBody>
          <a:bodyPr/>
          <a:lstStyle/>
          <a:p>
            <a:fld id="{556C0744-2FEF-4441-821D-70180A370937}" type="slidenum">
              <a:rPr lang="en-US" smtClean="0"/>
              <a:t>10</a:t>
            </a:fld>
            <a:endParaRPr lang="en-US"/>
          </a:p>
        </p:txBody>
      </p:sp>
    </p:spTree>
    <p:extLst>
      <p:ext uri="{BB962C8B-B14F-4D97-AF65-F5344CB8AC3E}">
        <p14:creationId xmlns:p14="http://schemas.microsoft.com/office/powerpoint/2010/main" val="27907212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this chapter is giving you the impression that devolution and local government are messy and complicated, that is for good reason. They are not uniform systems (Keating, 1998a). Different models of local government exist in each of Wales, Scotland, Northern Ireland, and England. Structures differ. They use different electoral systems: STV in Scotland and Northern Ireland, and FPTP in Wales and England. Local government in England is subject to regulation by the UK Parliament and subject to some degree of oversight by UK ministers. For the other territories it is a devolved matter. There are significant variations within England itself. For instance, some authorities have directly elected mayors, while many do not (see section 11.2).</a:t>
            </a:r>
          </a:p>
          <a:p>
            <a:endParaRPr lang="en-GB" dirty="0"/>
          </a:p>
          <a:p>
            <a:r>
              <a:rPr lang="en-GB" dirty="0"/>
              <a:t>Divergence is a characteristic of devolution also (see Table 11.2). It developed in part to accommodate the historical, cultural, and political characteristics of different national and regional subcomponents of the UK (Keating 2006; see further Chapter 12). The precise powers available, the structures, the operational rules, and the electoral systems vary. Welsh devolution was once notable for being more modest in its extent than its equivalents in Scotland and Northern Ireland. Initially, there was no Welsh government separate from the National Assembly, which itself did not have full law-making powers. </a:t>
            </a:r>
          </a:p>
          <a:p>
            <a:endParaRPr lang="en-GB" dirty="0"/>
          </a:p>
          <a:p>
            <a:r>
              <a:rPr lang="en-GB" dirty="0"/>
              <a:t>In Wales, Labour has secured the most seats in every election. But it has sometimes relied on coalition partners: both the Liberal Democrats (2000–3) and Plaid Cymru (2007–11). In Northern Ireland, a Unionist and a nationalist party have come, respectively, first and second in every Assembly election. The more moderate Ulster Unionist Party and Social Democratic and Labour Party were the highest placed in 1998 (Mortimore and </a:t>
            </a:r>
            <a:r>
              <a:rPr lang="en-GB" dirty="0" err="1"/>
              <a:t>Blick</a:t>
            </a:r>
            <a:r>
              <a:rPr lang="en-GB" dirty="0"/>
              <a:t>, 2018: 776–777). The more radical DUP and Sinn Fein then eclipsed them, coming first and second in the elections that followed (2003, 2007, 2011, 2016, 2017) (Mortimore and </a:t>
            </a:r>
            <a:r>
              <a:rPr lang="en-GB" dirty="0" err="1"/>
              <a:t>Blick</a:t>
            </a:r>
            <a:r>
              <a:rPr lang="en-GB" dirty="0"/>
              <a:t>, 2018: 784–785).</a:t>
            </a:r>
          </a:p>
          <a:p>
            <a:endParaRPr lang="en-GB" dirty="0"/>
          </a:p>
          <a:p>
            <a:r>
              <a:rPr lang="en-GB" dirty="0"/>
              <a:t>Differences between the devolved systems are one feature of the variation that this system of government produces. Another important discrepancy is between England and the rest of the UK. England lacks devolved institutions with the law-making power possessed in other UK territories. While in some parts of England devolved systems of a type are in place, the model differs significantly from the rest of the UK. The powers involved are generally less extensive. Other than for London, devolution did not follow approval by referendum. In Wales, Scotland, and Northern Ireland, voters elect a specifically created legislature which in turn forms the basis for an executive. In England, devolution generally rests on combinations of already-existing local authorities. Only a mayor is directly elected for the purpose of deploying the devolved powers. Even within England there are divergences. Cornwall has a single devolved authority without a directly elected mayor. London has an elected Assembly (though with few formal powers) as well as a separately elected Mayor. The functions devolved in England vary in every case. They are the outcome of negotiations with UK central government. Even this less extensive variant of devolution is not available across the whole of England</a:t>
            </a:r>
          </a:p>
          <a:p>
            <a:endParaRPr lang="en-GB" dirty="0"/>
          </a:p>
          <a:p>
            <a:r>
              <a:rPr lang="en-GB" dirty="0"/>
              <a:t>The UK political system, devolution, and local government</a:t>
            </a:r>
          </a:p>
          <a:p>
            <a:r>
              <a:rPr lang="en-GB" dirty="0"/>
              <a:t>Traditional interpretations of the UK political system tend to emphasize the idea of a unitary model. The UK Parliament is the centre of ultimate legal authority within a system of representative democracy that contains majoritarian tendencies within it. It provides a focus for the entire territory of the UK, and the basis for a UK executive that effectively dominates the agenda of the Parliament out of which it is formed. The UK, in older orthodox models, is governed from the centre. There is no ‘written’ or ‘codified’ constitution. Disputes tend to be resolved politically rather than by legal means.</a:t>
            </a:r>
          </a:p>
          <a:p>
            <a:endParaRPr lang="en-GB" dirty="0"/>
          </a:p>
          <a:p>
            <a:r>
              <a:rPr lang="en-GB" dirty="0"/>
              <a:t>The advent of devolution has made a reassessment of these characteristics necessary. The ‘unitary’ label, in as far as it was ever fully applicable to the UK, appears less helpful as a means of describing the UK. There are now multiple points of significant political and legal authority, rather than a single central concentration. The UK Parliament retains theoretical ‘sovereignty’, but subject to practical constraints. The devolved arrangements of Wales, Scotland, and Northern Ireland (as well as London) are each grounded in referendums. This position suggests direct democratic authorization, in contrast to the traditionally representative model of the UK.</a:t>
            </a:r>
          </a:p>
          <a:p>
            <a:endParaRPr lang="en-GB" dirty="0"/>
          </a:p>
          <a:p>
            <a:r>
              <a:rPr lang="en-GB" dirty="0"/>
              <a:t>Devolution has to some extent introduced more consensual methods into UK politics, in contrast to the more majoritarian Westminster practice. Northern Ireland, for instance, has various provisions intended to ensure cross-community decision-making. When the UK executive reaches decisions, it needs to at least give consideration to the various devolved perspectives. The political institutions based in Westminster and Whitehall retain exceptional importance within the UK. But they are not the exclusive focus for attention in the way they once were. It is possible to pursue a prominent political career that does not involve or predominantly rest upon a presence within these environments. The devolved systems arguably provide the UK with aspects of a ‘written’ or ‘codified’ constitution. The devolved legislatures are themselves subject to constitutional restraints set out in the Acts of Parliament on which they are based. They enjoy a semi-permanent status that appears odd within the context of the ‘unwritten’ or ‘uncodified’ UK constitutional model. The UK Supreme Court, through its role in resolving disputes between the centre and the devolved authorities, has taken on some of the aspects of a constitutional court, providing a means of resolving disagreements through legal rather than political means.</a:t>
            </a:r>
          </a:p>
          <a:p>
            <a:endParaRPr lang="en-GB" dirty="0"/>
          </a:p>
          <a:p>
            <a:r>
              <a:rPr lang="en-GB" dirty="0"/>
              <a:t>An important limitation upon this challenge to more traditional models involves local government. Observers have for some time noted the relative weakness of local authorities in the UK. In the era of devolution there have been certain initiatives aimed at providing them with greater autonomy. It is far from clear that they have achieved change as dramatic as that associated with devolution. Indeed, it could be argued that devolution has had the effect of creating systems across the UK that are themselves as centralized as was the old UK form of government. These tendencies are particularly important for England. Devolution in the most populous nation of the UK is far less developed. Any decentralization of authority must therefore involve local government. While it is this tier that is providing the basis for the English variant of devolution, it is far from achieving the level of autonomy of its equivalents elsewhere in the UK.</a:t>
            </a:r>
          </a:p>
          <a:p>
            <a:endParaRPr lang="en-GB" dirty="0"/>
          </a:p>
          <a:p>
            <a:endParaRPr lang="en-GB" dirty="0"/>
          </a:p>
        </p:txBody>
      </p:sp>
      <p:sp>
        <p:nvSpPr>
          <p:cNvPr id="4" name="Slide Number Placeholder 3"/>
          <p:cNvSpPr>
            <a:spLocks noGrp="1"/>
          </p:cNvSpPr>
          <p:nvPr>
            <p:ph type="sldNum" sz="quarter" idx="5"/>
          </p:nvPr>
        </p:nvSpPr>
        <p:spPr/>
        <p:txBody>
          <a:bodyPr/>
          <a:lstStyle/>
          <a:p>
            <a:fld id="{556C0744-2FEF-4441-821D-70180A370937}" type="slidenum">
              <a:rPr lang="en-US" smtClean="0"/>
              <a:t>11</a:t>
            </a:fld>
            <a:endParaRPr lang="en-US"/>
          </a:p>
        </p:txBody>
      </p:sp>
    </p:spTree>
    <p:extLst>
      <p:ext uri="{BB962C8B-B14F-4D97-AF65-F5344CB8AC3E}">
        <p14:creationId xmlns:p14="http://schemas.microsoft.com/office/powerpoint/2010/main" val="239476073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5"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lvl1pPr>
              <a:defRPr>
                <a:solidFill>
                  <a:schemeClr val="tx2">
                    <a:lumMod val="75000"/>
                  </a:schemeClr>
                </a:solidFill>
              </a:defRPr>
            </a:lvl1pPr>
          </a:lstStyle>
          <a:p>
            <a:r>
              <a:rPr lang="en-US" dirty="0"/>
              <a:t>Click to edit Master title style</a:t>
            </a:r>
          </a:p>
        </p:txBody>
      </p:sp>
      <p:sp>
        <p:nvSpPr>
          <p:cNvPr id="6" name="Text Placeholder 2"/>
          <p:cNvSpPr>
            <a:spLocks noGrp="1"/>
          </p:cNvSpPr>
          <p:nvPr>
            <p:ph idx="1"/>
          </p:nvPr>
        </p:nvSpPr>
        <p:spPr>
          <a:xfrm>
            <a:off x="457200" y="1600200"/>
            <a:ext cx="8229600" cy="4525963"/>
          </a:xfrm>
          <a:prstGeom prst="rect">
            <a:avLst/>
          </a:prstGeom>
        </p:spPr>
        <p:txBody>
          <a:bodyPr vert="horz" lIns="91440" tIns="45720" rIns="91440" bIns="45720" rtlCol="0">
            <a:normAutofit/>
          </a:bodyPr>
          <a:lstStyle>
            <a:lvl1pPr>
              <a:defRPr>
                <a:solidFill>
                  <a:schemeClr val="accent1">
                    <a:lumMod val="75000"/>
                  </a:schemeClr>
                </a:solidFill>
              </a:defRPr>
            </a:lvl1pPr>
          </a:lstStyle>
          <a:p>
            <a:pPr lvl="0"/>
            <a:r>
              <a:rPr lang="en-US" dirty="0"/>
              <a:t>Click to edit Master text styles</a:t>
            </a:r>
          </a:p>
          <a:p>
            <a:pPr lvl="0"/>
            <a:r>
              <a:rPr lang="en-US" dirty="0"/>
              <a:t>Click to edit Master text styles</a:t>
            </a:r>
          </a:p>
        </p:txBody>
      </p:sp>
      <p:pic>
        <p:nvPicPr>
          <p:cNvPr id="4" name="Picture 3">
            <a:extLst>
              <a:ext uri="{FF2B5EF4-FFF2-40B4-BE49-F238E27FC236}">
                <a16:creationId xmlns:a16="http://schemas.microsoft.com/office/drawing/2014/main" id="{BB270461-5061-4414-803B-C583AB6622A7}"/>
              </a:ext>
            </a:extLst>
          </p:cNvPr>
          <p:cNvPicPr>
            <a:picLocks noChangeAspect="1"/>
          </p:cNvPicPr>
          <p:nvPr userDrawn="1"/>
        </p:nvPicPr>
        <p:blipFill>
          <a:blip r:embed="rId2"/>
          <a:stretch>
            <a:fillRect/>
          </a:stretch>
        </p:blipFill>
        <p:spPr>
          <a:xfrm>
            <a:off x="0" y="6331318"/>
            <a:ext cx="1163782" cy="526682"/>
          </a:xfrm>
          <a:prstGeom prst="rect">
            <a:avLst/>
          </a:prstGeom>
        </p:spPr>
      </p:pic>
    </p:spTree>
    <p:extLst>
      <p:ext uri="{BB962C8B-B14F-4D97-AF65-F5344CB8AC3E}">
        <p14:creationId xmlns:p14="http://schemas.microsoft.com/office/powerpoint/2010/main" val="6003652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4" name="Picture 3">
            <a:extLst>
              <a:ext uri="{FF2B5EF4-FFF2-40B4-BE49-F238E27FC236}">
                <a16:creationId xmlns:a16="http://schemas.microsoft.com/office/drawing/2014/main" id="{8C21ADE0-5C6C-4D2E-BA8D-9FAB5A6E626E}"/>
              </a:ext>
            </a:extLst>
          </p:cNvPr>
          <p:cNvPicPr>
            <a:picLocks noChangeAspect="1"/>
          </p:cNvPicPr>
          <p:nvPr userDrawn="1"/>
        </p:nvPicPr>
        <p:blipFill>
          <a:blip r:embed="rId2"/>
          <a:stretch>
            <a:fillRect/>
          </a:stretch>
        </p:blipFill>
        <p:spPr>
          <a:xfrm>
            <a:off x="0" y="6331318"/>
            <a:ext cx="1163782" cy="526682"/>
          </a:xfrm>
          <a:prstGeom prst="rect">
            <a:avLst/>
          </a:prstGeom>
        </p:spPr>
      </p:pic>
    </p:spTree>
    <p:extLst>
      <p:ext uri="{BB962C8B-B14F-4D97-AF65-F5344CB8AC3E}">
        <p14:creationId xmlns:p14="http://schemas.microsoft.com/office/powerpoint/2010/main" val="42888756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p:txBody>
      </p:sp>
    </p:spTree>
    <p:extLst>
      <p:ext uri="{BB962C8B-B14F-4D97-AF65-F5344CB8AC3E}">
        <p14:creationId xmlns:p14="http://schemas.microsoft.com/office/powerpoint/2010/main" val="4386689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a:xfrm>
            <a:off x="457200" y="6356350"/>
            <a:ext cx="2133600" cy="365125"/>
          </a:xfrm>
          <a:prstGeom prst="rect">
            <a:avLst/>
          </a:prstGeom>
        </p:spPr>
        <p:txBody>
          <a:bodyPr/>
          <a:lstStyle/>
          <a:p>
            <a:fld id="{6CEAED55-5527-4FC3-B0D9-1BC4E0FB944D}" type="datetimeFigureOut">
              <a:rPr lang="en-US" smtClean="0"/>
              <a:t>10/20/2023</a:t>
            </a:fld>
            <a:endParaRPr lang="en-US"/>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US"/>
          </a:p>
        </p:txBody>
      </p:sp>
      <p:sp>
        <p:nvSpPr>
          <p:cNvPr id="5" name="Slide Number Placeholder 4"/>
          <p:cNvSpPr>
            <a:spLocks noGrp="1"/>
          </p:cNvSpPr>
          <p:nvPr>
            <p:ph type="sldNum" sz="quarter" idx="12"/>
          </p:nvPr>
        </p:nvSpPr>
        <p:spPr>
          <a:xfrm>
            <a:off x="6036372" y="6356350"/>
            <a:ext cx="2133600" cy="365125"/>
          </a:xfrm>
          <a:prstGeom prst="rect">
            <a:avLst/>
          </a:prstGeom>
        </p:spPr>
        <p:txBody>
          <a:bodyPr/>
          <a:lstStyle/>
          <a:p>
            <a:fld id="{C695C86C-B749-4A3B-89DA-65173622BE54}" type="slidenum">
              <a:rPr lang="en-US" smtClean="0"/>
              <a:t>‹#›</a:t>
            </a:fld>
            <a:endParaRPr lang="en-US"/>
          </a:p>
        </p:txBody>
      </p:sp>
    </p:spTree>
    <p:extLst>
      <p:ext uri="{BB962C8B-B14F-4D97-AF65-F5344CB8AC3E}">
        <p14:creationId xmlns:p14="http://schemas.microsoft.com/office/powerpoint/2010/main" val="41014867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fld id="{6CEAED55-5527-4FC3-B0D9-1BC4E0FB944D}" type="datetimeFigureOut">
              <a:rPr lang="en-US" smtClean="0"/>
              <a:t>10/20/2023</a:t>
            </a:fld>
            <a:endParaRPr lang="en-US"/>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endParaRPr lang="en-US"/>
          </a:p>
        </p:txBody>
      </p:sp>
      <p:sp>
        <p:nvSpPr>
          <p:cNvPr id="4" name="Slide Number Placeholder 3"/>
          <p:cNvSpPr>
            <a:spLocks noGrp="1"/>
          </p:cNvSpPr>
          <p:nvPr>
            <p:ph type="sldNum" sz="quarter" idx="12"/>
          </p:nvPr>
        </p:nvSpPr>
        <p:spPr>
          <a:xfrm>
            <a:off x="6036372" y="6356350"/>
            <a:ext cx="2133600" cy="365125"/>
          </a:xfrm>
          <a:prstGeom prst="rect">
            <a:avLst/>
          </a:prstGeom>
        </p:spPr>
        <p:txBody>
          <a:bodyPr/>
          <a:lstStyle/>
          <a:p>
            <a:fld id="{C695C86C-B749-4A3B-89DA-65173622BE54}" type="slidenum">
              <a:rPr lang="en-US" smtClean="0"/>
              <a:t>‹#›</a:t>
            </a:fld>
            <a:endParaRPr lang="en-US"/>
          </a:p>
        </p:txBody>
      </p:sp>
    </p:spTree>
    <p:extLst>
      <p:ext uri="{BB962C8B-B14F-4D97-AF65-F5344CB8AC3E}">
        <p14:creationId xmlns:p14="http://schemas.microsoft.com/office/powerpoint/2010/main" val="248111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6CEAED55-5527-4FC3-B0D9-1BC4E0FB944D}" type="datetimeFigureOut">
              <a:rPr lang="en-US" smtClean="0"/>
              <a:t>10/20/2023</a:t>
            </a:fld>
            <a:endParaRPr lang="en-US"/>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6036372" y="6356350"/>
            <a:ext cx="2133600" cy="365125"/>
          </a:xfrm>
          <a:prstGeom prst="rect">
            <a:avLst/>
          </a:prstGeom>
        </p:spPr>
        <p:txBody>
          <a:bodyPr/>
          <a:lstStyle/>
          <a:p>
            <a:fld id="{C695C86C-B749-4A3B-89DA-65173622BE54}" type="slidenum">
              <a:rPr lang="en-US" smtClean="0"/>
              <a:t>‹#›</a:t>
            </a:fld>
            <a:endParaRPr lang="en-US"/>
          </a:p>
        </p:txBody>
      </p:sp>
    </p:spTree>
    <p:extLst>
      <p:ext uri="{BB962C8B-B14F-4D97-AF65-F5344CB8AC3E}">
        <p14:creationId xmlns:p14="http://schemas.microsoft.com/office/powerpoint/2010/main" val="17443945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6CEAED55-5527-4FC3-B0D9-1BC4E0FB944D}" type="datetimeFigureOut">
              <a:rPr lang="en-US" smtClean="0"/>
              <a:t>10/20/2023</a:t>
            </a:fld>
            <a:endParaRPr lang="en-US"/>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6036372" y="6356350"/>
            <a:ext cx="2133600" cy="365125"/>
          </a:xfrm>
          <a:prstGeom prst="rect">
            <a:avLst/>
          </a:prstGeom>
        </p:spPr>
        <p:txBody>
          <a:bodyPr/>
          <a:lstStyle/>
          <a:p>
            <a:fld id="{C695C86C-B749-4A3B-89DA-65173622BE54}" type="slidenum">
              <a:rPr lang="en-US" smtClean="0"/>
              <a:t>‹#›</a:t>
            </a:fld>
            <a:endParaRPr lang="en-US"/>
          </a:p>
        </p:txBody>
      </p:sp>
    </p:spTree>
    <p:extLst>
      <p:ext uri="{BB962C8B-B14F-4D97-AF65-F5344CB8AC3E}">
        <p14:creationId xmlns:p14="http://schemas.microsoft.com/office/powerpoint/2010/main" val="37935126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lumMod val="75000"/>
                  </a:schemeClr>
                </a:solidFill>
              </a:defRPr>
            </a:lvl1pPr>
          </a:lstStyle>
          <a:p>
            <a:r>
              <a:rPr lang="en-US" dirty="0"/>
              <a:t>Click to edit Master title style</a:t>
            </a:r>
          </a:p>
        </p:txBody>
      </p:sp>
      <p:sp>
        <p:nvSpPr>
          <p:cNvPr id="4" name="Text Placeholder 3"/>
          <p:cNvSpPr>
            <a:spLocks noGrp="1"/>
          </p:cNvSpPr>
          <p:nvPr>
            <p:ph type="body" sz="quarter" idx="10"/>
          </p:nvPr>
        </p:nvSpPr>
        <p:spPr>
          <a:xfrm>
            <a:off x="457200" y="1600200"/>
            <a:ext cx="8229600" cy="4175125"/>
          </a:xfrm>
        </p:spPr>
        <p:txBody>
          <a:bodyPr/>
          <a:lstStyle>
            <a:lvl1pPr>
              <a:defRPr>
                <a:solidFill>
                  <a:schemeClr val="accent1">
                    <a:lumMod val="75000"/>
                  </a:schemeClr>
                </a:solidFill>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2504346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1274ED4-9F4B-419D-860C-1298080DDD50}" type="datetimeFigureOut">
              <a:rPr lang="en-US" smtClean="0"/>
              <a:t>10/20/2023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2AD481-5BB6-4F80-BDB5-1CA862C1E2D4}" type="slidenum">
              <a:rPr lang="en-US" smtClean="0"/>
              <a:t>‹#›</a:t>
            </a:fld>
            <a:endParaRPr lang="en-US"/>
          </a:p>
        </p:txBody>
      </p:sp>
    </p:spTree>
    <p:extLst>
      <p:ext uri="{BB962C8B-B14F-4D97-AF65-F5344CB8AC3E}">
        <p14:creationId xmlns:p14="http://schemas.microsoft.com/office/powerpoint/2010/main" val="12306625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1274ED4-9F4B-419D-860C-1298080DDD50}" type="datetimeFigureOut">
              <a:rPr lang="en-US" smtClean="0"/>
              <a:t>10/20/2023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2AD481-5BB6-4F80-BDB5-1CA862C1E2D4}" type="slidenum">
              <a:rPr lang="en-US" smtClean="0"/>
              <a:t>‹#›</a:t>
            </a:fld>
            <a:endParaRPr lang="en-US"/>
          </a:p>
        </p:txBody>
      </p:sp>
    </p:spTree>
    <p:extLst>
      <p:ext uri="{BB962C8B-B14F-4D97-AF65-F5344CB8AC3E}">
        <p14:creationId xmlns:p14="http://schemas.microsoft.com/office/powerpoint/2010/main" val="976605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1274ED4-9F4B-419D-860C-1298080DDD50}" type="datetimeFigureOut">
              <a:rPr lang="en-US" smtClean="0"/>
              <a:t>10/20/2023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2AD481-5BB6-4F80-BDB5-1CA862C1E2D4}" type="slidenum">
              <a:rPr lang="en-US" smtClean="0"/>
              <a:t>‹#›</a:t>
            </a:fld>
            <a:endParaRPr lang="en-US"/>
          </a:p>
        </p:txBody>
      </p:sp>
    </p:spTree>
    <p:extLst>
      <p:ext uri="{BB962C8B-B14F-4D97-AF65-F5344CB8AC3E}">
        <p14:creationId xmlns:p14="http://schemas.microsoft.com/office/powerpoint/2010/main" val="32557067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21274ED4-9F4B-419D-860C-1298080DDD50}" type="datetimeFigureOut">
              <a:rPr lang="en-US" smtClean="0"/>
              <a:t>10/20/2023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A2AD481-5BB6-4F80-BDB5-1CA862C1E2D4}" type="slidenum">
              <a:rPr lang="en-US" smtClean="0"/>
              <a:t>‹#›</a:t>
            </a:fld>
            <a:endParaRPr lang="en-US"/>
          </a:p>
        </p:txBody>
      </p:sp>
    </p:spTree>
    <p:extLst>
      <p:ext uri="{BB962C8B-B14F-4D97-AF65-F5344CB8AC3E}">
        <p14:creationId xmlns:p14="http://schemas.microsoft.com/office/powerpoint/2010/main" val="5728672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21274ED4-9F4B-419D-860C-1298080DDD50}" type="datetimeFigureOut">
              <a:rPr lang="en-US" smtClean="0"/>
              <a:t>10/20/2023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A2AD481-5BB6-4F80-BDB5-1CA862C1E2D4}" type="slidenum">
              <a:rPr lang="en-US" smtClean="0"/>
              <a:t>‹#›</a:t>
            </a:fld>
            <a:endParaRPr lang="en-US"/>
          </a:p>
        </p:txBody>
      </p:sp>
    </p:spTree>
    <p:extLst>
      <p:ext uri="{BB962C8B-B14F-4D97-AF65-F5344CB8AC3E}">
        <p14:creationId xmlns:p14="http://schemas.microsoft.com/office/powerpoint/2010/main" val="23833737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1274ED4-9F4B-419D-860C-1298080DDD50}" type="datetimeFigureOut">
              <a:rPr lang="en-US" smtClean="0"/>
              <a:t>10/20/2023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A2AD481-5BB6-4F80-BDB5-1CA862C1E2D4}" type="slidenum">
              <a:rPr lang="en-US" smtClean="0"/>
              <a:t>‹#›</a:t>
            </a:fld>
            <a:endParaRPr lang="en-US"/>
          </a:p>
        </p:txBody>
      </p:sp>
    </p:spTree>
    <p:extLst>
      <p:ext uri="{BB962C8B-B14F-4D97-AF65-F5344CB8AC3E}">
        <p14:creationId xmlns:p14="http://schemas.microsoft.com/office/powerpoint/2010/main" val="5136333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1274ED4-9F4B-419D-860C-1298080DDD50}" type="datetimeFigureOut">
              <a:rPr lang="en-US" smtClean="0"/>
              <a:t>10/20/2023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A2AD481-5BB6-4F80-BDB5-1CA862C1E2D4}" type="slidenum">
              <a:rPr lang="en-US" smtClean="0"/>
              <a:t>‹#›</a:t>
            </a:fld>
            <a:endParaRPr lang="en-US"/>
          </a:p>
        </p:txBody>
      </p:sp>
    </p:spTree>
    <p:extLst>
      <p:ext uri="{BB962C8B-B14F-4D97-AF65-F5344CB8AC3E}">
        <p14:creationId xmlns:p14="http://schemas.microsoft.com/office/powerpoint/2010/main" val="37822764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1274ED4-9F4B-419D-860C-1298080DDD50}" type="datetimeFigureOut">
              <a:rPr lang="en-US" smtClean="0"/>
              <a:t>10/20/2023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A2AD481-5BB6-4F80-BDB5-1CA862C1E2D4}" type="slidenum">
              <a:rPr lang="en-US" smtClean="0"/>
              <a:t>‹#›</a:t>
            </a:fld>
            <a:endParaRPr lang="en-US"/>
          </a:p>
        </p:txBody>
      </p:sp>
    </p:spTree>
    <p:extLst>
      <p:ext uri="{BB962C8B-B14F-4D97-AF65-F5344CB8AC3E}">
        <p14:creationId xmlns:p14="http://schemas.microsoft.com/office/powerpoint/2010/main" val="17490280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1274ED4-9F4B-419D-860C-1298080DDD50}" type="datetimeFigureOut">
              <a:rPr lang="en-US" smtClean="0"/>
              <a:t>10/20/2023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A2AD481-5BB6-4F80-BDB5-1CA862C1E2D4}" type="slidenum">
              <a:rPr lang="en-US" smtClean="0"/>
              <a:t>‹#›</a:t>
            </a:fld>
            <a:endParaRPr lang="en-US"/>
          </a:p>
        </p:txBody>
      </p:sp>
    </p:spTree>
    <p:extLst>
      <p:ext uri="{BB962C8B-B14F-4D97-AF65-F5344CB8AC3E}">
        <p14:creationId xmlns:p14="http://schemas.microsoft.com/office/powerpoint/2010/main" val="17471187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1274ED4-9F4B-419D-860C-1298080DDD50}" type="datetimeFigureOut">
              <a:rPr lang="en-US" smtClean="0"/>
              <a:t>10/20/2023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2AD481-5BB6-4F80-BDB5-1CA862C1E2D4}" type="slidenum">
              <a:rPr lang="en-US" smtClean="0"/>
              <a:t>‹#›</a:t>
            </a:fld>
            <a:endParaRPr lang="en-US"/>
          </a:p>
        </p:txBody>
      </p:sp>
    </p:spTree>
    <p:extLst>
      <p:ext uri="{BB962C8B-B14F-4D97-AF65-F5344CB8AC3E}">
        <p14:creationId xmlns:p14="http://schemas.microsoft.com/office/powerpoint/2010/main" val="154860273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1274ED4-9F4B-419D-860C-1298080DDD50}" type="datetimeFigureOut">
              <a:rPr lang="en-US" smtClean="0"/>
              <a:t>10/20/2023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2AD481-5BB6-4F80-BDB5-1CA862C1E2D4}" type="slidenum">
              <a:rPr lang="en-US" smtClean="0"/>
              <a:t>‹#›</a:t>
            </a:fld>
            <a:endParaRPr lang="en-US"/>
          </a:p>
        </p:txBody>
      </p:sp>
    </p:spTree>
    <p:extLst>
      <p:ext uri="{BB962C8B-B14F-4D97-AF65-F5344CB8AC3E}">
        <p14:creationId xmlns:p14="http://schemas.microsoft.com/office/powerpoint/2010/main" val="333876967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6A15F-6313-A36E-F8D9-8D165EFAB4A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4806DDE-B73B-EB09-D4F3-72CF53C73C0D}"/>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8AB0798-8D59-97BA-0EF5-8613509A9B91}"/>
              </a:ext>
            </a:extLst>
          </p:cNvPr>
          <p:cNvSpPr>
            <a:spLocks noGrp="1"/>
          </p:cNvSpPr>
          <p:nvPr>
            <p:ph type="dt" sz="half" idx="10"/>
          </p:nvPr>
        </p:nvSpPr>
        <p:spPr/>
        <p:txBody>
          <a:bodyPr/>
          <a:lstStyle>
            <a:lvl1pPr>
              <a:defRPr/>
            </a:lvl1pPr>
          </a:lstStyle>
          <a:p>
            <a:endParaRPr lang="en-GB" altLang="en-US"/>
          </a:p>
        </p:txBody>
      </p:sp>
      <p:sp>
        <p:nvSpPr>
          <p:cNvPr id="5" name="Footer Placeholder 4">
            <a:extLst>
              <a:ext uri="{FF2B5EF4-FFF2-40B4-BE49-F238E27FC236}">
                <a16:creationId xmlns:a16="http://schemas.microsoft.com/office/drawing/2014/main" id="{2B023A18-A0F1-03D8-C82B-282F13D65AA0}"/>
              </a:ext>
            </a:extLst>
          </p:cNvPr>
          <p:cNvSpPr>
            <a:spLocks noGrp="1"/>
          </p:cNvSpPr>
          <p:nvPr>
            <p:ph type="ftr" sz="quarter" idx="11"/>
          </p:nvPr>
        </p:nvSpPr>
        <p:spPr/>
        <p:txBody>
          <a:bodyPr/>
          <a:lstStyle>
            <a:lvl1pPr>
              <a:defRPr/>
            </a:lvl1pPr>
          </a:lstStyle>
          <a:p>
            <a:endParaRPr lang="en-GB" altLang="en-US"/>
          </a:p>
        </p:txBody>
      </p:sp>
      <p:sp>
        <p:nvSpPr>
          <p:cNvPr id="6" name="Slide Number Placeholder 5">
            <a:extLst>
              <a:ext uri="{FF2B5EF4-FFF2-40B4-BE49-F238E27FC236}">
                <a16:creationId xmlns:a16="http://schemas.microsoft.com/office/drawing/2014/main" id="{615FD87B-B701-686B-6A33-5A3CF9587F7C}"/>
              </a:ext>
            </a:extLst>
          </p:cNvPr>
          <p:cNvSpPr>
            <a:spLocks noGrp="1"/>
          </p:cNvSpPr>
          <p:nvPr>
            <p:ph type="sldNum" sz="quarter" idx="12"/>
          </p:nvPr>
        </p:nvSpPr>
        <p:spPr/>
        <p:txBody>
          <a:bodyPr/>
          <a:lstStyle>
            <a:lvl1pPr>
              <a:defRPr/>
            </a:lvl1pPr>
          </a:lstStyle>
          <a:p>
            <a:fld id="{E43CD2FD-28DF-4A0F-AF99-B8B1EAD1DE76}" type="slidenum">
              <a:rPr lang="en-GB" altLang="en-US"/>
              <a:pPr/>
              <a:t>‹#›</a:t>
            </a:fld>
            <a:endParaRPr lang="en-GB" altLang="en-US"/>
          </a:p>
        </p:txBody>
      </p:sp>
    </p:spTree>
    <p:extLst>
      <p:ext uri="{BB962C8B-B14F-4D97-AF65-F5344CB8AC3E}">
        <p14:creationId xmlns:p14="http://schemas.microsoft.com/office/powerpoint/2010/main" val="381333323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4A5D4-E49B-7438-5711-87081FBA4F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C70F0C3-20C4-B878-778E-421D2AA0FC3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12E74D-6E56-85B8-EB8C-951A6A1EF5CD}"/>
              </a:ext>
            </a:extLst>
          </p:cNvPr>
          <p:cNvSpPr>
            <a:spLocks noGrp="1"/>
          </p:cNvSpPr>
          <p:nvPr>
            <p:ph type="dt" sz="half" idx="10"/>
          </p:nvPr>
        </p:nvSpPr>
        <p:spPr/>
        <p:txBody>
          <a:bodyPr/>
          <a:lstStyle>
            <a:lvl1pPr>
              <a:defRPr/>
            </a:lvl1pPr>
          </a:lstStyle>
          <a:p>
            <a:endParaRPr lang="en-GB" altLang="en-US"/>
          </a:p>
        </p:txBody>
      </p:sp>
      <p:sp>
        <p:nvSpPr>
          <p:cNvPr id="5" name="Footer Placeholder 4">
            <a:extLst>
              <a:ext uri="{FF2B5EF4-FFF2-40B4-BE49-F238E27FC236}">
                <a16:creationId xmlns:a16="http://schemas.microsoft.com/office/drawing/2014/main" id="{4529452F-6649-2F28-26B1-24030ADBEF8B}"/>
              </a:ext>
            </a:extLst>
          </p:cNvPr>
          <p:cNvSpPr>
            <a:spLocks noGrp="1"/>
          </p:cNvSpPr>
          <p:nvPr>
            <p:ph type="ftr" sz="quarter" idx="11"/>
          </p:nvPr>
        </p:nvSpPr>
        <p:spPr/>
        <p:txBody>
          <a:bodyPr/>
          <a:lstStyle>
            <a:lvl1pPr>
              <a:defRPr/>
            </a:lvl1pPr>
          </a:lstStyle>
          <a:p>
            <a:endParaRPr lang="en-GB" altLang="en-US"/>
          </a:p>
        </p:txBody>
      </p:sp>
      <p:sp>
        <p:nvSpPr>
          <p:cNvPr id="6" name="Slide Number Placeholder 5">
            <a:extLst>
              <a:ext uri="{FF2B5EF4-FFF2-40B4-BE49-F238E27FC236}">
                <a16:creationId xmlns:a16="http://schemas.microsoft.com/office/drawing/2014/main" id="{E7646C24-A034-0A44-C3C6-0386CB46BCCE}"/>
              </a:ext>
            </a:extLst>
          </p:cNvPr>
          <p:cNvSpPr>
            <a:spLocks noGrp="1"/>
          </p:cNvSpPr>
          <p:nvPr>
            <p:ph type="sldNum" sz="quarter" idx="12"/>
          </p:nvPr>
        </p:nvSpPr>
        <p:spPr/>
        <p:txBody>
          <a:bodyPr/>
          <a:lstStyle>
            <a:lvl1pPr>
              <a:defRPr/>
            </a:lvl1pPr>
          </a:lstStyle>
          <a:p>
            <a:fld id="{4BB49736-0EAE-4658-B88C-D92FFE7B2422}" type="slidenum">
              <a:rPr lang="en-GB" altLang="en-US"/>
              <a:pPr/>
              <a:t>‹#›</a:t>
            </a:fld>
            <a:endParaRPr lang="en-GB" altLang="en-US"/>
          </a:p>
        </p:txBody>
      </p:sp>
    </p:spTree>
    <p:extLst>
      <p:ext uri="{BB962C8B-B14F-4D97-AF65-F5344CB8AC3E}">
        <p14:creationId xmlns:p14="http://schemas.microsoft.com/office/powerpoint/2010/main" val="50592999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313BA-C652-B2DE-A2D2-4C87D3B5FAFF}"/>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44CA161-C9F9-7156-608E-CB2A7C4B75AA}"/>
              </a:ext>
            </a:extLst>
          </p:cNvPr>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a:extLst>
              <a:ext uri="{FF2B5EF4-FFF2-40B4-BE49-F238E27FC236}">
                <a16:creationId xmlns:a16="http://schemas.microsoft.com/office/drawing/2014/main" id="{2CC8E784-C5F4-AF08-0792-0E6EBC38411D}"/>
              </a:ext>
            </a:extLst>
          </p:cNvPr>
          <p:cNvSpPr>
            <a:spLocks noGrp="1"/>
          </p:cNvSpPr>
          <p:nvPr>
            <p:ph type="dt" sz="half" idx="10"/>
          </p:nvPr>
        </p:nvSpPr>
        <p:spPr/>
        <p:txBody>
          <a:bodyPr/>
          <a:lstStyle>
            <a:lvl1pPr>
              <a:defRPr/>
            </a:lvl1pPr>
          </a:lstStyle>
          <a:p>
            <a:endParaRPr lang="en-GB" altLang="en-US"/>
          </a:p>
        </p:txBody>
      </p:sp>
      <p:sp>
        <p:nvSpPr>
          <p:cNvPr id="5" name="Footer Placeholder 4">
            <a:extLst>
              <a:ext uri="{FF2B5EF4-FFF2-40B4-BE49-F238E27FC236}">
                <a16:creationId xmlns:a16="http://schemas.microsoft.com/office/drawing/2014/main" id="{5F6A1D3F-BA98-A32F-D11E-570C0BA79B79}"/>
              </a:ext>
            </a:extLst>
          </p:cNvPr>
          <p:cNvSpPr>
            <a:spLocks noGrp="1"/>
          </p:cNvSpPr>
          <p:nvPr>
            <p:ph type="ftr" sz="quarter" idx="11"/>
          </p:nvPr>
        </p:nvSpPr>
        <p:spPr/>
        <p:txBody>
          <a:bodyPr/>
          <a:lstStyle>
            <a:lvl1pPr>
              <a:defRPr/>
            </a:lvl1pPr>
          </a:lstStyle>
          <a:p>
            <a:endParaRPr lang="en-GB" altLang="en-US"/>
          </a:p>
        </p:txBody>
      </p:sp>
      <p:sp>
        <p:nvSpPr>
          <p:cNvPr id="6" name="Slide Number Placeholder 5">
            <a:extLst>
              <a:ext uri="{FF2B5EF4-FFF2-40B4-BE49-F238E27FC236}">
                <a16:creationId xmlns:a16="http://schemas.microsoft.com/office/drawing/2014/main" id="{7367C779-E5BA-7B96-0F19-8E5DEE8838A6}"/>
              </a:ext>
            </a:extLst>
          </p:cNvPr>
          <p:cNvSpPr>
            <a:spLocks noGrp="1"/>
          </p:cNvSpPr>
          <p:nvPr>
            <p:ph type="sldNum" sz="quarter" idx="12"/>
          </p:nvPr>
        </p:nvSpPr>
        <p:spPr/>
        <p:txBody>
          <a:bodyPr/>
          <a:lstStyle>
            <a:lvl1pPr>
              <a:defRPr/>
            </a:lvl1pPr>
          </a:lstStyle>
          <a:p>
            <a:fld id="{9CA8B3D9-3DC6-40F5-B4E9-406EF7901A41}" type="slidenum">
              <a:rPr lang="en-GB" altLang="en-US"/>
              <a:pPr/>
              <a:t>‹#›</a:t>
            </a:fld>
            <a:endParaRPr lang="en-GB" altLang="en-US"/>
          </a:p>
        </p:txBody>
      </p:sp>
    </p:spTree>
    <p:extLst>
      <p:ext uri="{BB962C8B-B14F-4D97-AF65-F5344CB8AC3E}">
        <p14:creationId xmlns:p14="http://schemas.microsoft.com/office/powerpoint/2010/main" val="299331209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84BCD-1954-AC73-FDA1-70D438E8123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983133D-0C60-F3A0-F00E-A164BF87C5A2}"/>
              </a:ext>
            </a:extLst>
          </p:cNvPr>
          <p:cNvSpPr>
            <a:spLocks noGrp="1"/>
          </p:cNvSpPr>
          <p:nvPr>
            <p:ph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92F6BA8-B6B2-B4D8-1A3F-7C31FA57336F}"/>
              </a:ext>
            </a:extLst>
          </p:cNvPr>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E2E6208-C9E0-B03D-7143-25A609124BA0}"/>
              </a:ext>
            </a:extLst>
          </p:cNvPr>
          <p:cNvSpPr>
            <a:spLocks noGrp="1"/>
          </p:cNvSpPr>
          <p:nvPr>
            <p:ph type="dt" sz="half" idx="10"/>
          </p:nvPr>
        </p:nvSpPr>
        <p:spPr/>
        <p:txBody>
          <a:bodyPr/>
          <a:lstStyle>
            <a:lvl1pPr>
              <a:defRPr/>
            </a:lvl1pPr>
          </a:lstStyle>
          <a:p>
            <a:endParaRPr lang="en-GB" altLang="en-US"/>
          </a:p>
        </p:txBody>
      </p:sp>
      <p:sp>
        <p:nvSpPr>
          <p:cNvPr id="6" name="Footer Placeholder 5">
            <a:extLst>
              <a:ext uri="{FF2B5EF4-FFF2-40B4-BE49-F238E27FC236}">
                <a16:creationId xmlns:a16="http://schemas.microsoft.com/office/drawing/2014/main" id="{62D3CAE7-0F06-FD5C-823D-99B8B7EE05EA}"/>
              </a:ext>
            </a:extLst>
          </p:cNvPr>
          <p:cNvSpPr>
            <a:spLocks noGrp="1"/>
          </p:cNvSpPr>
          <p:nvPr>
            <p:ph type="ftr" sz="quarter" idx="11"/>
          </p:nvPr>
        </p:nvSpPr>
        <p:spPr/>
        <p:txBody>
          <a:bodyPr/>
          <a:lstStyle>
            <a:lvl1pPr>
              <a:defRPr/>
            </a:lvl1pPr>
          </a:lstStyle>
          <a:p>
            <a:endParaRPr lang="en-GB" altLang="en-US"/>
          </a:p>
        </p:txBody>
      </p:sp>
      <p:sp>
        <p:nvSpPr>
          <p:cNvPr id="7" name="Slide Number Placeholder 6">
            <a:extLst>
              <a:ext uri="{FF2B5EF4-FFF2-40B4-BE49-F238E27FC236}">
                <a16:creationId xmlns:a16="http://schemas.microsoft.com/office/drawing/2014/main" id="{04F65031-6050-0E33-3317-543A1AC267C1}"/>
              </a:ext>
            </a:extLst>
          </p:cNvPr>
          <p:cNvSpPr>
            <a:spLocks noGrp="1"/>
          </p:cNvSpPr>
          <p:nvPr>
            <p:ph type="sldNum" sz="quarter" idx="12"/>
          </p:nvPr>
        </p:nvSpPr>
        <p:spPr/>
        <p:txBody>
          <a:bodyPr/>
          <a:lstStyle>
            <a:lvl1pPr>
              <a:defRPr/>
            </a:lvl1pPr>
          </a:lstStyle>
          <a:p>
            <a:fld id="{41FDD43A-9377-4CE3-812A-AACB1332AF74}" type="slidenum">
              <a:rPr lang="en-GB" altLang="en-US"/>
              <a:pPr/>
              <a:t>‹#›</a:t>
            </a:fld>
            <a:endParaRPr lang="en-GB" altLang="en-US"/>
          </a:p>
        </p:txBody>
      </p:sp>
    </p:spTree>
    <p:extLst>
      <p:ext uri="{BB962C8B-B14F-4D97-AF65-F5344CB8AC3E}">
        <p14:creationId xmlns:p14="http://schemas.microsoft.com/office/powerpoint/2010/main" val="391449777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3C3F2-6FA8-C07F-5695-63D868424E91}"/>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CAF1428-2769-DD21-B3FB-DB2A525C3C28}"/>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3AF1351-076B-C7EC-DAB4-F5F0CD081B70}"/>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B306716-0921-FBF4-A4B3-6A041AA4CD4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536437B-DA72-8D72-C1AD-9C4733B6F710}"/>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DE50138-E71D-D510-CDA3-CF83A10753E3}"/>
              </a:ext>
            </a:extLst>
          </p:cNvPr>
          <p:cNvSpPr>
            <a:spLocks noGrp="1"/>
          </p:cNvSpPr>
          <p:nvPr>
            <p:ph type="dt" sz="half" idx="10"/>
          </p:nvPr>
        </p:nvSpPr>
        <p:spPr/>
        <p:txBody>
          <a:bodyPr/>
          <a:lstStyle>
            <a:lvl1pPr>
              <a:defRPr/>
            </a:lvl1pPr>
          </a:lstStyle>
          <a:p>
            <a:endParaRPr lang="en-GB" altLang="en-US"/>
          </a:p>
        </p:txBody>
      </p:sp>
      <p:sp>
        <p:nvSpPr>
          <p:cNvPr id="8" name="Footer Placeholder 7">
            <a:extLst>
              <a:ext uri="{FF2B5EF4-FFF2-40B4-BE49-F238E27FC236}">
                <a16:creationId xmlns:a16="http://schemas.microsoft.com/office/drawing/2014/main" id="{F3B7C5B1-AA64-B252-CC4C-FD6FA15E9AF1}"/>
              </a:ext>
            </a:extLst>
          </p:cNvPr>
          <p:cNvSpPr>
            <a:spLocks noGrp="1"/>
          </p:cNvSpPr>
          <p:nvPr>
            <p:ph type="ftr" sz="quarter" idx="11"/>
          </p:nvPr>
        </p:nvSpPr>
        <p:spPr/>
        <p:txBody>
          <a:bodyPr/>
          <a:lstStyle>
            <a:lvl1pPr>
              <a:defRPr/>
            </a:lvl1pPr>
          </a:lstStyle>
          <a:p>
            <a:endParaRPr lang="en-GB" altLang="en-US"/>
          </a:p>
        </p:txBody>
      </p:sp>
      <p:sp>
        <p:nvSpPr>
          <p:cNvPr id="9" name="Slide Number Placeholder 8">
            <a:extLst>
              <a:ext uri="{FF2B5EF4-FFF2-40B4-BE49-F238E27FC236}">
                <a16:creationId xmlns:a16="http://schemas.microsoft.com/office/drawing/2014/main" id="{EA381D96-469F-98A2-479F-E833C8AED541}"/>
              </a:ext>
            </a:extLst>
          </p:cNvPr>
          <p:cNvSpPr>
            <a:spLocks noGrp="1"/>
          </p:cNvSpPr>
          <p:nvPr>
            <p:ph type="sldNum" sz="quarter" idx="12"/>
          </p:nvPr>
        </p:nvSpPr>
        <p:spPr/>
        <p:txBody>
          <a:bodyPr/>
          <a:lstStyle>
            <a:lvl1pPr>
              <a:defRPr/>
            </a:lvl1pPr>
          </a:lstStyle>
          <a:p>
            <a:fld id="{7005B276-A619-4F81-92AA-947BEFFB71AA}" type="slidenum">
              <a:rPr lang="en-GB" altLang="en-US"/>
              <a:pPr/>
              <a:t>‹#›</a:t>
            </a:fld>
            <a:endParaRPr lang="en-GB" altLang="en-US"/>
          </a:p>
        </p:txBody>
      </p:sp>
    </p:spTree>
    <p:extLst>
      <p:ext uri="{BB962C8B-B14F-4D97-AF65-F5344CB8AC3E}">
        <p14:creationId xmlns:p14="http://schemas.microsoft.com/office/powerpoint/2010/main" val="120387711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96713-8BB4-CE04-A1E5-B46F47E8788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0A86091-20D6-D9CB-D9AF-ABD0131A43AD}"/>
              </a:ext>
            </a:extLst>
          </p:cNvPr>
          <p:cNvSpPr>
            <a:spLocks noGrp="1"/>
          </p:cNvSpPr>
          <p:nvPr>
            <p:ph type="dt" sz="half" idx="10"/>
          </p:nvPr>
        </p:nvSpPr>
        <p:spPr/>
        <p:txBody>
          <a:bodyPr/>
          <a:lstStyle>
            <a:lvl1pPr>
              <a:defRPr/>
            </a:lvl1pPr>
          </a:lstStyle>
          <a:p>
            <a:endParaRPr lang="en-GB" altLang="en-US"/>
          </a:p>
        </p:txBody>
      </p:sp>
      <p:sp>
        <p:nvSpPr>
          <p:cNvPr id="4" name="Footer Placeholder 3">
            <a:extLst>
              <a:ext uri="{FF2B5EF4-FFF2-40B4-BE49-F238E27FC236}">
                <a16:creationId xmlns:a16="http://schemas.microsoft.com/office/drawing/2014/main" id="{8FFB22AB-6BA7-E005-72BC-D70870CA3C88}"/>
              </a:ext>
            </a:extLst>
          </p:cNvPr>
          <p:cNvSpPr>
            <a:spLocks noGrp="1"/>
          </p:cNvSpPr>
          <p:nvPr>
            <p:ph type="ftr" sz="quarter" idx="11"/>
          </p:nvPr>
        </p:nvSpPr>
        <p:spPr/>
        <p:txBody>
          <a:bodyPr/>
          <a:lstStyle>
            <a:lvl1pPr>
              <a:defRPr/>
            </a:lvl1pPr>
          </a:lstStyle>
          <a:p>
            <a:endParaRPr lang="en-GB" altLang="en-US"/>
          </a:p>
        </p:txBody>
      </p:sp>
      <p:sp>
        <p:nvSpPr>
          <p:cNvPr id="5" name="Slide Number Placeholder 4">
            <a:extLst>
              <a:ext uri="{FF2B5EF4-FFF2-40B4-BE49-F238E27FC236}">
                <a16:creationId xmlns:a16="http://schemas.microsoft.com/office/drawing/2014/main" id="{B4194F6A-C175-8784-8068-2904C398B4DC}"/>
              </a:ext>
            </a:extLst>
          </p:cNvPr>
          <p:cNvSpPr>
            <a:spLocks noGrp="1"/>
          </p:cNvSpPr>
          <p:nvPr>
            <p:ph type="sldNum" sz="quarter" idx="12"/>
          </p:nvPr>
        </p:nvSpPr>
        <p:spPr/>
        <p:txBody>
          <a:bodyPr/>
          <a:lstStyle>
            <a:lvl1pPr>
              <a:defRPr/>
            </a:lvl1pPr>
          </a:lstStyle>
          <a:p>
            <a:fld id="{500903F7-2BA6-41C4-A8DF-118F0ACC6641}" type="slidenum">
              <a:rPr lang="en-GB" altLang="en-US"/>
              <a:pPr/>
              <a:t>‹#›</a:t>
            </a:fld>
            <a:endParaRPr lang="en-GB" altLang="en-US"/>
          </a:p>
        </p:txBody>
      </p:sp>
    </p:spTree>
    <p:extLst>
      <p:ext uri="{BB962C8B-B14F-4D97-AF65-F5344CB8AC3E}">
        <p14:creationId xmlns:p14="http://schemas.microsoft.com/office/powerpoint/2010/main" val="158205324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449B40-5C54-3878-6EF1-7F63D5ECD972}"/>
              </a:ext>
            </a:extLst>
          </p:cNvPr>
          <p:cNvSpPr>
            <a:spLocks noGrp="1"/>
          </p:cNvSpPr>
          <p:nvPr>
            <p:ph type="dt" sz="half" idx="10"/>
          </p:nvPr>
        </p:nvSpPr>
        <p:spPr/>
        <p:txBody>
          <a:bodyPr/>
          <a:lstStyle>
            <a:lvl1pPr>
              <a:defRPr/>
            </a:lvl1pPr>
          </a:lstStyle>
          <a:p>
            <a:endParaRPr lang="en-GB" altLang="en-US"/>
          </a:p>
        </p:txBody>
      </p:sp>
      <p:sp>
        <p:nvSpPr>
          <p:cNvPr id="3" name="Footer Placeholder 2">
            <a:extLst>
              <a:ext uri="{FF2B5EF4-FFF2-40B4-BE49-F238E27FC236}">
                <a16:creationId xmlns:a16="http://schemas.microsoft.com/office/drawing/2014/main" id="{58E213F5-FD1A-64C3-A2E8-29391A482EC3}"/>
              </a:ext>
            </a:extLst>
          </p:cNvPr>
          <p:cNvSpPr>
            <a:spLocks noGrp="1"/>
          </p:cNvSpPr>
          <p:nvPr>
            <p:ph type="ftr" sz="quarter" idx="11"/>
          </p:nvPr>
        </p:nvSpPr>
        <p:spPr/>
        <p:txBody>
          <a:bodyPr/>
          <a:lstStyle>
            <a:lvl1pPr>
              <a:defRPr/>
            </a:lvl1pPr>
          </a:lstStyle>
          <a:p>
            <a:endParaRPr lang="en-GB" altLang="en-US"/>
          </a:p>
        </p:txBody>
      </p:sp>
      <p:sp>
        <p:nvSpPr>
          <p:cNvPr id="4" name="Slide Number Placeholder 3">
            <a:extLst>
              <a:ext uri="{FF2B5EF4-FFF2-40B4-BE49-F238E27FC236}">
                <a16:creationId xmlns:a16="http://schemas.microsoft.com/office/drawing/2014/main" id="{D51CE75A-B887-83A5-7F33-F2C43A192C35}"/>
              </a:ext>
            </a:extLst>
          </p:cNvPr>
          <p:cNvSpPr>
            <a:spLocks noGrp="1"/>
          </p:cNvSpPr>
          <p:nvPr>
            <p:ph type="sldNum" sz="quarter" idx="12"/>
          </p:nvPr>
        </p:nvSpPr>
        <p:spPr/>
        <p:txBody>
          <a:bodyPr/>
          <a:lstStyle>
            <a:lvl1pPr>
              <a:defRPr/>
            </a:lvl1pPr>
          </a:lstStyle>
          <a:p>
            <a:fld id="{E50164A4-C2C5-4739-9765-BE91073D99B2}" type="slidenum">
              <a:rPr lang="en-GB" altLang="en-US"/>
              <a:pPr/>
              <a:t>‹#›</a:t>
            </a:fld>
            <a:endParaRPr lang="en-GB" altLang="en-US"/>
          </a:p>
        </p:txBody>
      </p:sp>
    </p:spTree>
    <p:extLst>
      <p:ext uri="{BB962C8B-B14F-4D97-AF65-F5344CB8AC3E}">
        <p14:creationId xmlns:p14="http://schemas.microsoft.com/office/powerpoint/2010/main" val="132925122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64859-8991-9E15-FDFC-ADD8A4A633FF}"/>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67619A5-B5AF-33EE-4C98-E30A18396AAC}"/>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C41FA80-BFD8-D78A-B3D4-B147E3792DA5}"/>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146F4AA-B1CF-AD4D-F435-B16D77862225}"/>
              </a:ext>
            </a:extLst>
          </p:cNvPr>
          <p:cNvSpPr>
            <a:spLocks noGrp="1"/>
          </p:cNvSpPr>
          <p:nvPr>
            <p:ph type="dt" sz="half" idx="10"/>
          </p:nvPr>
        </p:nvSpPr>
        <p:spPr/>
        <p:txBody>
          <a:bodyPr/>
          <a:lstStyle>
            <a:lvl1pPr>
              <a:defRPr/>
            </a:lvl1pPr>
          </a:lstStyle>
          <a:p>
            <a:endParaRPr lang="en-GB" altLang="en-US"/>
          </a:p>
        </p:txBody>
      </p:sp>
      <p:sp>
        <p:nvSpPr>
          <p:cNvPr id="6" name="Footer Placeholder 5">
            <a:extLst>
              <a:ext uri="{FF2B5EF4-FFF2-40B4-BE49-F238E27FC236}">
                <a16:creationId xmlns:a16="http://schemas.microsoft.com/office/drawing/2014/main" id="{4379DE03-21CD-27EF-40DB-62F6AC07F2B0}"/>
              </a:ext>
            </a:extLst>
          </p:cNvPr>
          <p:cNvSpPr>
            <a:spLocks noGrp="1"/>
          </p:cNvSpPr>
          <p:nvPr>
            <p:ph type="ftr" sz="quarter" idx="11"/>
          </p:nvPr>
        </p:nvSpPr>
        <p:spPr/>
        <p:txBody>
          <a:bodyPr/>
          <a:lstStyle>
            <a:lvl1pPr>
              <a:defRPr/>
            </a:lvl1pPr>
          </a:lstStyle>
          <a:p>
            <a:endParaRPr lang="en-GB" altLang="en-US"/>
          </a:p>
        </p:txBody>
      </p:sp>
      <p:sp>
        <p:nvSpPr>
          <p:cNvPr id="7" name="Slide Number Placeholder 6">
            <a:extLst>
              <a:ext uri="{FF2B5EF4-FFF2-40B4-BE49-F238E27FC236}">
                <a16:creationId xmlns:a16="http://schemas.microsoft.com/office/drawing/2014/main" id="{C527171C-B976-737D-9D57-EE40848DDC8E}"/>
              </a:ext>
            </a:extLst>
          </p:cNvPr>
          <p:cNvSpPr>
            <a:spLocks noGrp="1"/>
          </p:cNvSpPr>
          <p:nvPr>
            <p:ph type="sldNum" sz="quarter" idx="12"/>
          </p:nvPr>
        </p:nvSpPr>
        <p:spPr/>
        <p:txBody>
          <a:bodyPr/>
          <a:lstStyle>
            <a:lvl1pPr>
              <a:defRPr/>
            </a:lvl1pPr>
          </a:lstStyle>
          <a:p>
            <a:fld id="{681B6339-4C28-422F-BA40-5EB21171225C}" type="slidenum">
              <a:rPr lang="en-GB" altLang="en-US"/>
              <a:pPr/>
              <a:t>‹#›</a:t>
            </a:fld>
            <a:endParaRPr lang="en-GB" altLang="en-US"/>
          </a:p>
        </p:txBody>
      </p:sp>
    </p:spTree>
    <p:extLst>
      <p:ext uri="{BB962C8B-B14F-4D97-AF65-F5344CB8AC3E}">
        <p14:creationId xmlns:p14="http://schemas.microsoft.com/office/powerpoint/2010/main" val="167901957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A3406-1FBD-16F9-A0B0-4D4FE471BDF1}"/>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4F3D0FB-EBCC-C326-30A7-16647D87E839}"/>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A2989A8-C51C-AA68-554C-E41B696F2940}"/>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8F5DBEC-98AD-A669-230A-9FBC6FE597A5}"/>
              </a:ext>
            </a:extLst>
          </p:cNvPr>
          <p:cNvSpPr>
            <a:spLocks noGrp="1"/>
          </p:cNvSpPr>
          <p:nvPr>
            <p:ph type="dt" sz="half" idx="10"/>
          </p:nvPr>
        </p:nvSpPr>
        <p:spPr/>
        <p:txBody>
          <a:bodyPr/>
          <a:lstStyle>
            <a:lvl1pPr>
              <a:defRPr/>
            </a:lvl1pPr>
          </a:lstStyle>
          <a:p>
            <a:endParaRPr lang="en-GB" altLang="en-US"/>
          </a:p>
        </p:txBody>
      </p:sp>
      <p:sp>
        <p:nvSpPr>
          <p:cNvPr id="6" name="Footer Placeholder 5">
            <a:extLst>
              <a:ext uri="{FF2B5EF4-FFF2-40B4-BE49-F238E27FC236}">
                <a16:creationId xmlns:a16="http://schemas.microsoft.com/office/drawing/2014/main" id="{2D1287D7-7146-828F-B332-063E2F4AFE42}"/>
              </a:ext>
            </a:extLst>
          </p:cNvPr>
          <p:cNvSpPr>
            <a:spLocks noGrp="1"/>
          </p:cNvSpPr>
          <p:nvPr>
            <p:ph type="ftr" sz="quarter" idx="11"/>
          </p:nvPr>
        </p:nvSpPr>
        <p:spPr/>
        <p:txBody>
          <a:bodyPr/>
          <a:lstStyle>
            <a:lvl1pPr>
              <a:defRPr/>
            </a:lvl1pPr>
          </a:lstStyle>
          <a:p>
            <a:endParaRPr lang="en-GB" altLang="en-US"/>
          </a:p>
        </p:txBody>
      </p:sp>
      <p:sp>
        <p:nvSpPr>
          <p:cNvPr id="7" name="Slide Number Placeholder 6">
            <a:extLst>
              <a:ext uri="{FF2B5EF4-FFF2-40B4-BE49-F238E27FC236}">
                <a16:creationId xmlns:a16="http://schemas.microsoft.com/office/drawing/2014/main" id="{760B2473-7C5A-3EF2-2D92-6244A64358E7}"/>
              </a:ext>
            </a:extLst>
          </p:cNvPr>
          <p:cNvSpPr>
            <a:spLocks noGrp="1"/>
          </p:cNvSpPr>
          <p:nvPr>
            <p:ph type="sldNum" sz="quarter" idx="12"/>
          </p:nvPr>
        </p:nvSpPr>
        <p:spPr/>
        <p:txBody>
          <a:bodyPr/>
          <a:lstStyle>
            <a:lvl1pPr>
              <a:defRPr/>
            </a:lvl1pPr>
          </a:lstStyle>
          <a:p>
            <a:fld id="{C1986C46-8E87-4AE0-927A-B7DC06E7EDF9}" type="slidenum">
              <a:rPr lang="en-GB" altLang="en-US"/>
              <a:pPr/>
              <a:t>‹#›</a:t>
            </a:fld>
            <a:endParaRPr lang="en-GB" altLang="en-US"/>
          </a:p>
        </p:txBody>
      </p:sp>
    </p:spTree>
    <p:extLst>
      <p:ext uri="{BB962C8B-B14F-4D97-AF65-F5344CB8AC3E}">
        <p14:creationId xmlns:p14="http://schemas.microsoft.com/office/powerpoint/2010/main" val="279011514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64E505-7D08-D2C4-73FF-63CDF247D05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FE67F4E-C563-AF3F-9087-EF8436736FD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8448C7-2901-321A-5AC0-7962C2D34E51}"/>
              </a:ext>
            </a:extLst>
          </p:cNvPr>
          <p:cNvSpPr>
            <a:spLocks noGrp="1"/>
          </p:cNvSpPr>
          <p:nvPr>
            <p:ph type="dt" sz="half" idx="10"/>
          </p:nvPr>
        </p:nvSpPr>
        <p:spPr/>
        <p:txBody>
          <a:bodyPr/>
          <a:lstStyle>
            <a:lvl1pPr>
              <a:defRPr/>
            </a:lvl1pPr>
          </a:lstStyle>
          <a:p>
            <a:endParaRPr lang="en-GB" altLang="en-US"/>
          </a:p>
        </p:txBody>
      </p:sp>
      <p:sp>
        <p:nvSpPr>
          <p:cNvPr id="5" name="Footer Placeholder 4">
            <a:extLst>
              <a:ext uri="{FF2B5EF4-FFF2-40B4-BE49-F238E27FC236}">
                <a16:creationId xmlns:a16="http://schemas.microsoft.com/office/drawing/2014/main" id="{29A1A180-F4BD-D682-2378-EF7EA1617407}"/>
              </a:ext>
            </a:extLst>
          </p:cNvPr>
          <p:cNvSpPr>
            <a:spLocks noGrp="1"/>
          </p:cNvSpPr>
          <p:nvPr>
            <p:ph type="ftr" sz="quarter" idx="11"/>
          </p:nvPr>
        </p:nvSpPr>
        <p:spPr/>
        <p:txBody>
          <a:bodyPr/>
          <a:lstStyle>
            <a:lvl1pPr>
              <a:defRPr/>
            </a:lvl1pPr>
          </a:lstStyle>
          <a:p>
            <a:endParaRPr lang="en-GB" altLang="en-US"/>
          </a:p>
        </p:txBody>
      </p:sp>
      <p:sp>
        <p:nvSpPr>
          <p:cNvPr id="6" name="Slide Number Placeholder 5">
            <a:extLst>
              <a:ext uri="{FF2B5EF4-FFF2-40B4-BE49-F238E27FC236}">
                <a16:creationId xmlns:a16="http://schemas.microsoft.com/office/drawing/2014/main" id="{21B4A7EC-6DA5-5CAC-83FE-65B340BD2AD6}"/>
              </a:ext>
            </a:extLst>
          </p:cNvPr>
          <p:cNvSpPr>
            <a:spLocks noGrp="1"/>
          </p:cNvSpPr>
          <p:nvPr>
            <p:ph type="sldNum" sz="quarter" idx="12"/>
          </p:nvPr>
        </p:nvSpPr>
        <p:spPr/>
        <p:txBody>
          <a:bodyPr/>
          <a:lstStyle>
            <a:lvl1pPr>
              <a:defRPr/>
            </a:lvl1pPr>
          </a:lstStyle>
          <a:p>
            <a:fld id="{A9B1A5D5-AF6B-4579-98FE-294846CF3153}" type="slidenum">
              <a:rPr lang="en-GB" altLang="en-US"/>
              <a:pPr/>
              <a:t>‹#›</a:t>
            </a:fld>
            <a:endParaRPr lang="en-GB" altLang="en-US"/>
          </a:p>
        </p:txBody>
      </p:sp>
    </p:spTree>
    <p:extLst>
      <p:ext uri="{BB962C8B-B14F-4D97-AF65-F5344CB8AC3E}">
        <p14:creationId xmlns:p14="http://schemas.microsoft.com/office/powerpoint/2010/main" val="98581778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A225781-649A-8A6A-2648-E5F793535526}"/>
              </a:ext>
            </a:extLst>
          </p:cNvPr>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02A9212-A260-AC02-D025-27B8160E4CBC}"/>
              </a:ext>
            </a:extLst>
          </p:cNvPr>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06D823-C844-0F9C-EDD2-D330CA250C0B}"/>
              </a:ext>
            </a:extLst>
          </p:cNvPr>
          <p:cNvSpPr>
            <a:spLocks noGrp="1"/>
          </p:cNvSpPr>
          <p:nvPr>
            <p:ph type="dt" sz="half" idx="10"/>
          </p:nvPr>
        </p:nvSpPr>
        <p:spPr/>
        <p:txBody>
          <a:bodyPr/>
          <a:lstStyle>
            <a:lvl1pPr>
              <a:defRPr/>
            </a:lvl1pPr>
          </a:lstStyle>
          <a:p>
            <a:endParaRPr lang="en-GB" altLang="en-US"/>
          </a:p>
        </p:txBody>
      </p:sp>
      <p:sp>
        <p:nvSpPr>
          <p:cNvPr id="5" name="Footer Placeholder 4">
            <a:extLst>
              <a:ext uri="{FF2B5EF4-FFF2-40B4-BE49-F238E27FC236}">
                <a16:creationId xmlns:a16="http://schemas.microsoft.com/office/drawing/2014/main" id="{3190E1D7-FD62-659F-D836-F0F75D2AB9FF}"/>
              </a:ext>
            </a:extLst>
          </p:cNvPr>
          <p:cNvSpPr>
            <a:spLocks noGrp="1"/>
          </p:cNvSpPr>
          <p:nvPr>
            <p:ph type="ftr" sz="quarter" idx="11"/>
          </p:nvPr>
        </p:nvSpPr>
        <p:spPr/>
        <p:txBody>
          <a:bodyPr/>
          <a:lstStyle>
            <a:lvl1pPr>
              <a:defRPr/>
            </a:lvl1pPr>
          </a:lstStyle>
          <a:p>
            <a:endParaRPr lang="en-GB" altLang="en-US"/>
          </a:p>
        </p:txBody>
      </p:sp>
      <p:sp>
        <p:nvSpPr>
          <p:cNvPr id="6" name="Slide Number Placeholder 5">
            <a:extLst>
              <a:ext uri="{FF2B5EF4-FFF2-40B4-BE49-F238E27FC236}">
                <a16:creationId xmlns:a16="http://schemas.microsoft.com/office/drawing/2014/main" id="{A89C6E6A-A888-177D-C497-85066BCAC9B5}"/>
              </a:ext>
            </a:extLst>
          </p:cNvPr>
          <p:cNvSpPr>
            <a:spLocks noGrp="1"/>
          </p:cNvSpPr>
          <p:nvPr>
            <p:ph type="sldNum" sz="quarter" idx="12"/>
          </p:nvPr>
        </p:nvSpPr>
        <p:spPr/>
        <p:txBody>
          <a:bodyPr/>
          <a:lstStyle>
            <a:lvl1pPr>
              <a:defRPr/>
            </a:lvl1pPr>
          </a:lstStyle>
          <a:p>
            <a:fld id="{08F307FB-F808-4FC8-8A51-689AD095704F}" type="slidenum">
              <a:rPr lang="en-GB" altLang="en-US"/>
              <a:pPr/>
              <a:t>‹#›</a:t>
            </a:fld>
            <a:endParaRPr lang="en-GB" altLang="en-US"/>
          </a:p>
        </p:txBody>
      </p:sp>
    </p:spTree>
    <p:extLst>
      <p:ext uri="{BB962C8B-B14F-4D97-AF65-F5344CB8AC3E}">
        <p14:creationId xmlns:p14="http://schemas.microsoft.com/office/powerpoint/2010/main" val="39602842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6C1D3-015C-5C4E-E14E-485BC20FE827}"/>
              </a:ext>
            </a:extLst>
          </p:cNvPr>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able Placeholder 2">
            <a:extLst>
              <a:ext uri="{FF2B5EF4-FFF2-40B4-BE49-F238E27FC236}">
                <a16:creationId xmlns:a16="http://schemas.microsoft.com/office/drawing/2014/main" id="{0DB250A9-0570-EE25-0F92-7E3A40F5D76D}"/>
              </a:ext>
            </a:extLst>
          </p:cNvPr>
          <p:cNvSpPr>
            <a:spLocks noGrp="1"/>
          </p:cNvSpPr>
          <p:nvPr>
            <p:ph type="tbl" idx="1"/>
          </p:nvPr>
        </p:nvSpPr>
        <p:spPr>
          <a:xfrm>
            <a:off x="457200" y="1600200"/>
            <a:ext cx="8229600" cy="4525963"/>
          </a:xfrm>
        </p:spPr>
        <p:txBody>
          <a:bodyPr/>
          <a:lstStyle/>
          <a:p>
            <a:endParaRPr lang="en-GB"/>
          </a:p>
        </p:txBody>
      </p:sp>
      <p:sp>
        <p:nvSpPr>
          <p:cNvPr id="4" name="Date Placeholder 3">
            <a:extLst>
              <a:ext uri="{FF2B5EF4-FFF2-40B4-BE49-F238E27FC236}">
                <a16:creationId xmlns:a16="http://schemas.microsoft.com/office/drawing/2014/main" id="{A5273CED-DF36-01B1-48D6-59EE852FAA7D}"/>
              </a:ext>
            </a:extLst>
          </p:cNvPr>
          <p:cNvSpPr>
            <a:spLocks noGrp="1"/>
          </p:cNvSpPr>
          <p:nvPr>
            <p:ph type="dt" sz="half" idx="10"/>
          </p:nvPr>
        </p:nvSpPr>
        <p:spPr>
          <a:xfrm>
            <a:off x="457200" y="6245225"/>
            <a:ext cx="2133600" cy="476250"/>
          </a:xfrm>
        </p:spPr>
        <p:txBody>
          <a:bodyPr/>
          <a:lstStyle>
            <a:lvl1pPr>
              <a:defRPr/>
            </a:lvl1pPr>
          </a:lstStyle>
          <a:p>
            <a:endParaRPr lang="en-GB" altLang="en-US"/>
          </a:p>
        </p:txBody>
      </p:sp>
      <p:sp>
        <p:nvSpPr>
          <p:cNvPr id="5" name="Footer Placeholder 4">
            <a:extLst>
              <a:ext uri="{FF2B5EF4-FFF2-40B4-BE49-F238E27FC236}">
                <a16:creationId xmlns:a16="http://schemas.microsoft.com/office/drawing/2014/main" id="{709ACA40-C5AB-D5C7-EFF8-9F3AE6F06CD8}"/>
              </a:ext>
            </a:extLst>
          </p:cNvPr>
          <p:cNvSpPr>
            <a:spLocks noGrp="1"/>
          </p:cNvSpPr>
          <p:nvPr>
            <p:ph type="ftr" sz="quarter" idx="11"/>
          </p:nvPr>
        </p:nvSpPr>
        <p:spPr>
          <a:xfrm>
            <a:off x="3124200" y="6245225"/>
            <a:ext cx="2895600" cy="476250"/>
          </a:xfrm>
        </p:spPr>
        <p:txBody>
          <a:bodyPr/>
          <a:lstStyle>
            <a:lvl1pPr>
              <a:defRPr/>
            </a:lvl1pPr>
          </a:lstStyle>
          <a:p>
            <a:endParaRPr lang="en-GB" altLang="en-US"/>
          </a:p>
        </p:txBody>
      </p:sp>
      <p:sp>
        <p:nvSpPr>
          <p:cNvPr id="6" name="Slide Number Placeholder 5">
            <a:extLst>
              <a:ext uri="{FF2B5EF4-FFF2-40B4-BE49-F238E27FC236}">
                <a16:creationId xmlns:a16="http://schemas.microsoft.com/office/drawing/2014/main" id="{B621CBF0-9A87-5FB2-CEB4-279882704372}"/>
              </a:ext>
            </a:extLst>
          </p:cNvPr>
          <p:cNvSpPr>
            <a:spLocks noGrp="1"/>
          </p:cNvSpPr>
          <p:nvPr>
            <p:ph type="sldNum" sz="quarter" idx="12"/>
          </p:nvPr>
        </p:nvSpPr>
        <p:spPr>
          <a:xfrm>
            <a:off x="6553200" y="6245225"/>
            <a:ext cx="2133600" cy="476250"/>
          </a:xfrm>
        </p:spPr>
        <p:txBody>
          <a:bodyPr/>
          <a:lstStyle>
            <a:lvl1pPr>
              <a:defRPr/>
            </a:lvl1pPr>
          </a:lstStyle>
          <a:p>
            <a:fld id="{D373298E-6D69-4F0F-9B31-A2DA1367C3E0}" type="slidenum">
              <a:rPr lang="en-GB" altLang="en-US"/>
              <a:pPr/>
              <a:t>‹#›</a:t>
            </a:fld>
            <a:endParaRPr lang="en-GB" altLang="en-US"/>
          </a:p>
        </p:txBody>
      </p:sp>
    </p:spTree>
    <p:extLst>
      <p:ext uri="{BB962C8B-B14F-4D97-AF65-F5344CB8AC3E}">
        <p14:creationId xmlns:p14="http://schemas.microsoft.com/office/powerpoint/2010/main" val="35245930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2.png"/><Relationship Id="rId5" Type="http://schemas.openxmlformats.org/officeDocument/2006/relationships/slideLayout" Target="../slideLayouts/slideLayout5.xml"/><Relationship Id="rId10"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6.xml"/><Relationship Id="rId3" Type="http://schemas.openxmlformats.org/officeDocument/2006/relationships/slideLayout" Target="../slideLayouts/slideLayout11.xml"/><Relationship Id="rId7" Type="http://schemas.openxmlformats.org/officeDocument/2006/relationships/slideLayout" Target="../slideLayouts/slideLayout15.xml"/><Relationship Id="rId12" Type="http://schemas.openxmlformats.org/officeDocument/2006/relationships/theme" Target="../theme/theme2.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11" Type="http://schemas.openxmlformats.org/officeDocument/2006/relationships/slideLayout" Target="../slideLayouts/slideLayout19.xml"/><Relationship Id="rId5" Type="http://schemas.openxmlformats.org/officeDocument/2006/relationships/slideLayout" Target="../slideLayouts/slideLayout13.xml"/><Relationship Id="rId10" Type="http://schemas.openxmlformats.org/officeDocument/2006/relationships/slideLayout" Target="../slideLayouts/slideLayout18.xml"/><Relationship Id="rId4" Type="http://schemas.openxmlformats.org/officeDocument/2006/relationships/slideLayout" Target="../slideLayouts/slideLayout12.xml"/><Relationship Id="rId9" Type="http://schemas.openxmlformats.org/officeDocument/2006/relationships/slideLayout" Target="../slideLayouts/slideLayout17.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7.xml"/><Relationship Id="rId13" Type="http://schemas.openxmlformats.org/officeDocument/2006/relationships/theme" Target="../theme/theme3.xml"/><Relationship Id="rId3" Type="http://schemas.openxmlformats.org/officeDocument/2006/relationships/slideLayout" Target="../slideLayouts/slideLayout22.xml"/><Relationship Id="rId7" Type="http://schemas.openxmlformats.org/officeDocument/2006/relationships/slideLayout" Target="../slideLayouts/slideLayout26.xml"/><Relationship Id="rId12" Type="http://schemas.openxmlformats.org/officeDocument/2006/relationships/slideLayout" Target="../slideLayouts/slideLayout31.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11" Type="http://schemas.openxmlformats.org/officeDocument/2006/relationships/slideLayout" Target="../slideLayouts/slideLayout30.xml"/><Relationship Id="rId5" Type="http://schemas.openxmlformats.org/officeDocument/2006/relationships/slideLayout" Target="../slideLayouts/slideLayout24.xml"/><Relationship Id="rId10" Type="http://schemas.openxmlformats.org/officeDocument/2006/relationships/slideLayout" Target="../slideLayouts/slideLayout29.xml"/><Relationship Id="rId4" Type="http://schemas.openxmlformats.org/officeDocument/2006/relationships/slideLayout" Target="../slideLayouts/slideLayout23.xml"/><Relationship Id="rId9" Type="http://schemas.openxmlformats.org/officeDocument/2006/relationships/slideLayout" Target="../slideLayouts/slideLayout2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rotWithShape="1">
          <a:blip r:embed="rId10">
            <a:extLst>
              <a:ext uri="{28A0092B-C50C-407E-A947-70E740481C1C}">
                <a14:useLocalDpi xmlns:a14="http://schemas.microsoft.com/office/drawing/2010/main" val="0"/>
              </a:ext>
            </a:extLst>
          </a:blip>
          <a:srcRect l="139" t="208" r="79" b="371"/>
          <a:stretch/>
        </p:blipFill>
        <p:spPr bwMode="auto">
          <a:xfrm>
            <a:off x="5030" y="1063"/>
            <a:ext cx="9154872" cy="6848986"/>
          </a:xfrm>
          <a:prstGeom prst="rect">
            <a:avLst/>
          </a:prstGeom>
          <a:noFill/>
          <a:ln w="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dirty="0"/>
              <a:t>Click to edit Master text styles</a:t>
            </a:r>
          </a:p>
          <a:p>
            <a:pPr lvl="0"/>
            <a:r>
              <a:rPr lang="en-US" dirty="0"/>
              <a:t>Click to edit Master text styles</a:t>
            </a:r>
          </a:p>
        </p:txBody>
      </p:sp>
      <p:sp>
        <p:nvSpPr>
          <p:cNvPr id="7" name="Footer Placeholder 3"/>
          <p:cNvSpPr txBox="1">
            <a:spLocks/>
          </p:cNvSpPr>
          <p:nvPr/>
        </p:nvSpPr>
        <p:spPr>
          <a:xfrm>
            <a:off x="1163782" y="6423727"/>
            <a:ext cx="2767054" cy="365125"/>
          </a:xfrm>
          <a:prstGeom prst="rect">
            <a:avLst/>
          </a:prstGeom>
        </p:spPr>
        <p:txBody>
          <a:bodyPr vert="horz" lIns="91440" tIns="45720" rIns="91440" bIns="45720" rtlCol="0" anchor="ctr"/>
          <a:lstStyle>
            <a:defPPr>
              <a:defRPr lang="en-US"/>
            </a:defPPr>
            <a:lvl1pPr marL="0" algn="r" defTabSz="457200" rtl="0" eaLnBrk="1" latinLnBrk="0" hangingPunct="1">
              <a:defRPr sz="10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n-US" dirty="0">
                <a:solidFill>
                  <a:schemeClr val="bg1"/>
                </a:solidFill>
              </a:rPr>
              <a:t>© Oxford</a:t>
            </a:r>
            <a:r>
              <a:rPr lang="en-US" baseline="0" dirty="0">
                <a:solidFill>
                  <a:schemeClr val="bg1"/>
                </a:solidFill>
              </a:rPr>
              <a:t> University Press ,</a:t>
            </a:r>
            <a:r>
              <a:rPr lang="en-US" dirty="0">
                <a:solidFill>
                  <a:schemeClr val="bg1"/>
                </a:solidFill>
              </a:rPr>
              <a:t> 2021</a:t>
            </a:r>
          </a:p>
        </p:txBody>
      </p:sp>
      <p:sp>
        <p:nvSpPr>
          <p:cNvPr id="8" name="Slide Number Placeholder 4"/>
          <p:cNvSpPr txBox="1">
            <a:spLocks/>
          </p:cNvSpPr>
          <p:nvPr/>
        </p:nvSpPr>
        <p:spPr>
          <a:xfrm>
            <a:off x="8686800" y="6423727"/>
            <a:ext cx="389823" cy="365125"/>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2003EA47-653C-4D08-BE86-5931AF95F427}" type="slidenum">
              <a:rPr lang="en-US" smtClean="0">
                <a:solidFill>
                  <a:schemeClr val="bg1"/>
                </a:solidFill>
              </a:rPr>
              <a:pPr/>
              <a:t>‹#›</a:t>
            </a:fld>
            <a:endParaRPr lang="en-US" dirty="0">
              <a:solidFill>
                <a:schemeClr val="bg1"/>
              </a:solidFill>
            </a:endParaRPr>
          </a:p>
        </p:txBody>
      </p:sp>
      <p:pic>
        <p:nvPicPr>
          <p:cNvPr id="9" name="Picture 8">
            <a:extLst>
              <a:ext uri="{FF2B5EF4-FFF2-40B4-BE49-F238E27FC236}">
                <a16:creationId xmlns:a16="http://schemas.microsoft.com/office/drawing/2014/main" id="{DB11EB2B-0846-4623-8B27-CF24A81847A5}"/>
              </a:ext>
            </a:extLst>
          </p:cNvPr>
          <p:cNvPicPr>
            <a:picLocks noChangeAspect="1"/>
          </p:cNvPicPr>
          <p:nvPr/>
        </p:nvPicPr>
        <p:blipFill>
          <a:blip r:embed="rId11"/>
          <a:stretch>
            <a:fillRect/>
          </a:stretch>
        </p:blipFill>
        <p:spPr>
          <a:xfrm>
            <a:off x="12192" y="6319126"/>
            <a:ext cx="1163782" cy="526682"/>
          </a:xfrm>
          <a:prstGeom prst="rect">
            <a:avLst/>
          </a:prstGeom>
        </p:spPr>
      </p:pic>
    </p:spTree>
    <p:extLst>
      <p:ext uri="{BB962C8B-B14F-4D97-AF65-F5344CB8AC3E}">
        <p14:creationId xmlns:p14="http://schemas.microsoft.com/office/powerpoint/2010/main" val="839490661"/>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4" r:id="rId3"/>
    <p:sldLayoutId id="2147483656" r:id="rId4"/>
    <p:sldLayoutId id="2147483657" r:id="rId5"/>
    <p:sldLayoutId id="2147483658" r:id="rId6"/>
    <p:sldLayoutId id="2147483659" r:id="rId7"/>
    <p:sldLayoutId id="2147483660" r:id="rId8"/>
  </p:sldLayoutIdLst>
  <p:txStyles>
    <p:titleStyle>
      <a:lvl1pPr algn="ctr" defTabSz="914400" rtl="0" eaLnBrk="1" latinLnBrk="0" hangingPunct="1">
        <a:spcBef>
          <a:spcPct val="0"/>
        </a:spcBef>
        <a:buNone/>
        <a:defRPr sz="3600" kern="1200">
          <a:solidFill>
            <a:schemeClr val="tx2">
              <a:lumMod val="75000"/>
            </a:schemeClr>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baseline="0">
          <a:solidFill>
            <a:schemeClr val="accent1">
              <a:lumMod val="75000"/>
            </a:schemeClr>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1274ED4-9F4B-419D-860C-1298080DDD50}" type="datetimeFigureOut">
              <a:rPr lang="en-US" smtClean="0"/>
              <a:t>10/20/2023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2AD481-5BB6-4F80-BDB5-1CA862C1E2D4}" type="slidenum">
              <a:rPr lang="en-US" smtClean="0"/>
              <a:t>‹#›</a:t>
            </a:fld>
            <a:endParaRPr lang="en-US"/>
          </a:p>
        </p:txBody>
      </p:sp>
    </p:spTree>
    <p:extLst>
      <p:ext uri="{BB962C8B-B14F-4D97-AF65-F5344CB8AC3E}">
        <p14:creationId xmlns:p14="http://schemas.microsoft.com/office/powerpoint/2010/main" val="1832762685"/>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8E0362DB-8B49-93EB-70EE-612E2FCF77F2}"/>
              </a:ext>
            </a:extLst>
          </p:cNvPr>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1027" name="Rectangle 3">
            <a:extLst>
              <a:ext uri="{FF2B5EF4-FFF2-40B4-BE49-F238E27FC236}">
                <a16:creationId xmlns:a16="http://schemas.microsoft.com/office/drawing/2014/main" id="{5CCBC673-568C-2871-C8C5-C10B2758686A}"/>
              </a:ext>
            </a:extLst>
          </p:cNvPr>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028" name="Rectangle 4">
            <a:extLst>
              <a:ext uri="{FF2B5EF4-FFF2-40B4-BE49-F238E27FC236}">
                <a16:creationId xmlns:a16="http://schemas.microsoft.com/office/drawing/2014/main" id="{99C7A927-0157-3EED-7CE4-FC2CB11E125D}"/>
              </a:ext>
            </a:extLst>
          </p:cNvPr>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vl1pPr>
          </a:lstStyle>
          <a:p>
            <a:endParaRPr lang="en-GB" altLang="en-US"/>
          </a:p>
        </p:txBody>
      </p:sp>
      <p:sp>
        <p:nvSpPr>
          <p:cNvPr id="1029" name="Rectangle 5">
            <a:extLst>
              <a:ext uri="{FF2B5EF4-FFF2-40B4-BE49-F238E27FC236}">
                <a16:creationId xmlns:a16="http://schemas.microsoft.com/office/drawing/2014/main" id="{C7CCE27E-D652-5C7E-3B84-3FA9635B2FD5}"/>
              </a:ext>
            </a:extLst>
          </p:cNvPr>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a:lvl1pPr>
          </a:lstStyle>
          <a:p>
            <a:endParaRPr lang="en-GB" altLang="en-US"/>
          </a:p>
        </p:txBody>
      </p:sp>
      <p:sp>
        <p:nvSpPr>
          <p:cNvPr id="1030" name="Rectangle 6">
            <a:extLst>
              <a:ext uri="{FF2B5EF4-FFF2-40B4-BE49-F238E27FC236}">
                <a16:creationId xmlns:a16="http://schemas.microsoft.com/office/drawing/2014/main" id="{D92E4176-A0BE-ACE1-0E3B-B7799C6F4435}"/>
              </a:ext>
            </a:extLst>
          </p:cNvPr>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fld id="{8585C4D3-30B2-4496-89C8-43FF23DB24AA}" type="slidenum">
              <a:rPr lang="en-GB" altLang="en-US"/>
              <a:pPr/>
              <a:t>‹#›</a:t>
            </a:fld>
            <a:endParaRPr lang="en-GB" altLang="en-US"/>
          </a:p>
        </p:txBody>
      </p:sp>
    </p:spTree>
    <p:extLst>
      <p:ext uri="{BB962C8B-B14F-4D97-AF65-F5344CB8AC3E}">
        <p14:creationId xmlns:p14="http://schemas.microsoft.com/office/powerpoint/2010/main" val="2372228026"/>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Lst>
  <p:txStyles>
    <p:titleStyle>
      <a:lvl1pPr algn="ctr" rtl="0" fontAlgn="base">
        <a:spcBef>
          <a:spcPct val="0"/>
        </a:spcBef>
        <a:spcAft>
          <a:spcPct val="0"/>
        </a:spcAft>
        <a:defRPr sz="4400" kern="12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p:titleStyle>
    <p:bodyStyle>
      <a:lvl1pPr marL="342900" indent="-342900" algn="l" rtl="0" fontAlgn="base">
        <a:spcBef>
          <a:spcPct val="20000"/>
        </a:spcBef>
        <a:spcAft>
          <a:spcPct val="0"/>
        </a:spcAft>
        <a:buChar char="•"/>
        <a:defRPr sz="3200" kern="1200">
          <a:solidFill>
            <a:schemeClr val="tx1"/>
          </a:solidFill>
          <a:latin typeface="+mn-lt"/>
          <a:ea typeface="+mn-ea"/>
          <a:cs typeface="+mn-cs"/>
        </a:defRPr>
      </a:lvl1pPr>
      <a:lvl2pPr marL="742950" indent="-285750" algn="l" rtl="0" fontAlgn="base">
        <a:spcBef>
          <a:spcPct val="20000"/>
        </a:spcBef>
        <a:spcAft>
          <a:spcPct val="0"/>
        </a:spcAft>
        <a:buChar char="–"/>
        <a:defRPr sz="2800" kern="1200">
          <a:solidFill>
            <a:schemeClr val="tx1"/>
          </a:solidFill>
          <a:latin typeface="+mn-lt"/>
          <a:ea typeface="+mn-ea"/>
          <a:cs typeface="+mn-cs"/>
        </a:defRPr>
      </a:lvl2pPr>
      <a:lvl3pPr marL="1143000" indent="-228600" algn="l" rtl="0" fontAlgn="base">
        <a:spcBef>
          <a:spcPct val="20000"/>
        </a:spcBef>
        <a:spcAft>
          <a:spcPct val="0"/>
        </a:spcAft>
        <a:buChar char="•"/>
        <a:defRPr sz="2400" kern="1200">
          <a:solidFill>
            <a:schemeClr val="tx1"/>
          </a:solidFill>
          <a:latin typeface="+mn-lt"/>
          <a:ea typeface="+mn-ea"/>
          <a:cs typeface="+mn-cs"/>
        </a:defRPr>
      </a:lvl3pPr>
      <a:lvl4pPr marL="1600200" indent="-228600" algn="l" rtl="0" fontAlgn="base">
        <a:spcBef>
          <a:spcPct val="20000"/>
        </a:spcBef>
        <a:spcAft>
          <a:spcPct val="0"/>
        </a:spcAft>
        <a:buChar char="–"/>
        <a:defRPr sz="2000" kern="1200">
          <a:solidFill>
            <a:schemeClr val="tx1"/>
          </a:solidFill>
          <a:latin typeface="+mn-lt"/>
          <a:ea typeface="+mn-ea"/>
          <a:cs typeface="+mn-cs"/>
        </a:defRPr>
      </a:lvl4pPr>
      <a:lvl5pPr marL="2057400" indent="-228600" algn="l" rtl="0" fontAlgn="base">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8.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D81DF-750F-7146-A442-A4BDF5E56CED}"/>
              </a:ext>
            </a:extLst>
          </p:cNvPr>
          <p:cNvSpPr>
            <a:spLocks noGrp="1"/>
          </p:cNvSpPr>
          <p:nvPr>
            <p:ph type="title"/>
          </p:nvPr>
        </p:nvSpPr>
        <p:spPr/>
        <p:txBody>
          <a:bodyPr>
            <a:normAutofit/>
          </a:bodyPr>
          <a:lstStyle/>
          <a:p>
            <a:r>
              <a:rPr lang="en-US"/>
              <a:t>Devolution </a:t>
            </a:r>
            <a:r>
              <a:rPr lang="en-US" dirty="0"/>
              <a:t>and local government</a:t>
            </a:r>
          </a:p>
        </p:txBody>
      </p:sp>
      <p:sp>
        <p:nvSpPr>
          <p:cNvPr id="3" name="Text Placeholder 2">
            <a:extLst>
              <a:ext uri="{FF2B5EF4-FFF2-40B4-BE49-F238E27FC236}">
                <a16:creationId xmlns:a16="http://schemas.microsoft.com/office/drawing/2014/main" id="{923438C6-B318-5546-ABA5-5A3E83B41E9A}"/>
              </a:ext>
            </a:extLst>
          </p:cNvPr>
          <p:cNvSpPr>
            <a:spLocks noGrp="1"/>
          </p:cNvSpPr>
          <p:nvPr>
            <p:ph type="body" sz="quarter" idx="10"/>
          </p:nvPr>
        </p:nvSpPr>
        <p:spPr/>
        <p:txBody>
          <a:bodyPr/>
          <a:lstStyle/>
          <a:p>
            <a:r>
              <a:rPr lang="en-US" dirty="0"/>
              <a:t>Introduction</a:t>
            </a:r>
          </a:p>
          <a:p>
            <a:r>
              <a:rPr lang="en-US" dirty="0"/>
              <a:t>Devolution and Local Government</a:t>
            </a:r>
          </a:p>
        </p:txBody>
      </p:sp>
    </p:spTree>
    <p:extLst>
      <p:ext uri="{BB962C8B-B14F-4D97-AF65-F5344CB8AC3E}">
        <p14:creationId xmlns:p14="http://schemas.microsoft.com/office/powerpoint/2010/main" val="15980081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1D3F0-7914-C54A-966D-4C677EF9AAFA}"/>
              </a:ext>
            </a:extLst>
          </p:cNvPr>
          <p:cNvSpPr>
            <a:spLocks noGrp="1"/>
          </p:cNvSpPr>
          <p:nvPr>
            <p:ph type="title"/>
          </p:nvPr>
        </p:nvSpPr>
        <p:spPr/>
        <p:txBody>
          <a:bodyPr/>
          <a:lstStyle/>
          <a:p>
            <a:r>
              <a:rPr lang="en-US" dirty="0"/>
              <a:t>Devolution and Local Government</a:t>
            </a:r>
          </a:p>
        </p:txBody>
      </p:sp>
      <p:sp>
        <p:nvSpPr>
          <p:cNvPr id="3" name="Text Placeholder 2">
            <a:extLst>
              <a:ext uri="{FF2B5EF4-FFF2-40B4-BE49-F238E27FC236}">
                <a16:creationId xmlns:a16="http://schemas.microsoft.com/office/drawing/2014/main" id="{F92E2B4B-7A2A-F74F-9D95-193AA3231D9B}"/>
              </a:ext>
            </a:extLst>
          </p:cNvPr>
          <p:cNvSpPr>
            <a:spLocks noGrp="1"/>
          </p:cNvSpPr>
          <p:nvPr>
            <p:ph type="body" sz="quarter" idx="10"/>
          </p:nvPr>
        </p:nvSpPr>
        <p:spPr>
          <a:xfrm>
            <a:off x="176107" y="1203960"/>
            <a:ext cx="8229600" cy="4175125"/>
          </a:xfrm>
        </p:spPr>
        <p:txBody>
          <a:bodyPr>
            <a:normAutofit/>
          </a:bodyPr>
          <a:lstStyle/>
          <a:p>
            <a:r>
              <a:rPr lang="en-US" sz="2000" dirty="0"/>
              <a:t>Devolution is the transfer of powers from UK government to specifically created institutions at a sub-UK level, above local government.</a:t>
            </a:r>
          </a:p>
          <a:p>
            <a:r>
              <a:rPr lang="en-US" sz="2000" dirty="0"/>
              <a:t>Devolution as a concept and practice has a long history. In 1999, devolved institutions were introduced in Wales, Scotland and Northern Ireland.</a:t>
            </a:r>
          </a:p>
          <a:p>
            <a:r>
              <a:rPr lang="en-US" sz="2000" dirty="0"/>
              <a:t>There is also less extensive devolution in various parts of England, normally involving directly elected mayors.</a:t>
            </a:r>
          </a:p>
          <a:p>
            <a:r>
              <a:rPr lang="en-GB" sz="2000" dirty="0"/>
              <a:t>Local government is the closest level of democratically elected public authority to the people of the UK</a:t>
            </a:r>
            <a:endParaRPr lang="en-US" sz="2000" dirty="0"/>
          </a:p>
        </p:txBody>
      </p:sp>
      <p:pic>
        <p:nvPicPr>
          <p:cNvPr id="7" name="Picture 6">
            <a:extLst>
              <a:ext uri="{FF2B5EF4-FFF2-40B4-BE49-F238E27FC236}">
                <a16:creationId xmlns:a16="http://schemas.microsoft.com/office/drawing/2014/main" id="{1A3B2D5B-2A89-DAB0-BF1D-EFE4C550321F}"/>
              </a:ext>
            </a:extLst>
          </p:cNvPr>
          <p:cNvPicPr>
            <a:picLocks noChangeAspect="1"/>
          </p:cNvPicPr>
          <p:nvPr/>
        </p:nvPicPr>
        <p:blipFill rotWithShape="1">
          <a:blip r:embed="rId3"/>
          <a:srcRect l="34223" t="52507" r="8074" b="22249"/>
          <a:stretch/>
        </p:blipFill>
        <p:spPr>
          <a:xfrm>
            <a:off x="306604" y="4124961"/>
            <a:ext cx="8099103" cy="2276898"/>
          </a:xfrm>
          <a:prstGeom prst="rect">
            <a:avLst/>
          </a:prstGeom>
        </p:spPr>
      </p:pic>
    </p:spTree>
    <p:extLst>
      <p:ext uri="{BB962C8B-B14F-4D97-AF65-F5344CB8AC3E}">
        <p14:creationId xmlns:p14="http://schemas.microsoft.com/office/powerpoint/2010/main" val="27127449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DC46A-1558-B709-8AFA-532DB6A1F011}"/>
              </a:ext>
            </a:extLst>
          </p:cNvPr>
          <p:cNvSpPr>
            <a:spLocks noGrp="1"/>
          </p:cNvSpPr>
          <p:nvPr>
            <p:ph type="title"/>
          </p:nvPr>
        </p:nvSpPr>
        <p:spPr/>
        <p:txBody>
          <a:bodyPr/>
          <a:lstStyle/>
          <a:p>
            <a:r>
              <a:rPr lang="en-GB" dirty="0"/>
              <a:t>How it works - devolution</a:t>
            </a:r>
          </a:p>
        </p:txBody>
      </p:sp>
      <p:sp>
        <p:nvSpPr>
          <p:cNvPr id="3" name="Text Placeholder 2">
            <a:extLst>
              <a:ext uri="{FF2B5EF4-FFF2-40B4-BE49-F238E27FC236}">
                <a16:creationId xmlns:a16="http://schemas.microsoft.com/office/drawing/2014/main" id="{640C7821-86D5-1AF3-6100-1D2C118E9A59}"/>
              </a:ext>
            </a:extLst>
          </p:cNvPr>
          <p:cNvSpPr>
            <a:spLocks noGrp="1"/>
          </p:cNvSpPr>
          <p:nvPr>
            <p:ph type="body" sz="quarter" idx="10"/>
          </p:nvPr>
        </p:nvSpPr>
        <p:spPr/>
        <p:txBody>
          <a:bodyPr/>
          <a:lstStyle/>
          <a:p>
            <a:r>
              <a:rPr lang="en-GB" dirty="0"/>
              <a:t>Devolution outside England</a:t>
            </a:r>
          </a:p>
          <a:p>
            <a:r>
              <a:rPr lang="en-GB" dirty="0"/>
              <a:t>Limited devolution in England</a:t>
            </a:r>
          </a:p>
        </p:txBody>
      </p:sp>
      <p:pic>
        <p:nvPicPr>
          <p:cNvPr id="7" name="Picture 6">
            <a:extLst>
              <a:ext uri="{FF2B5EF4-FFF2-40B4-BE49-F238E27FC236}">
                <a16:creationId xmlns:a16="http://schemas.microsoft.com/office/drawing/2014/main" id="{841A019B-9785-8A91-4BA2-188A2D742597}"/>
              </a:ext>
            </a:extLst>
          </p:cNvPr>
          <p:cNvPicPr>
            <a:picLocks noChangeAspect="1"/>
          </p:cNvPicPr>
          <p:nvPr/>
        </p:nvPicPr>
        <p:blipFill rotWithShape="1">
          <a:blip r:embed="rId3"/>
          <a:srcRect l="34397" t="30281" r="7672" b="32024"/>
          <a:stretch/>
        </p:blipFill>
        <p:spPr>
          <a:xfrm>
            <a:off x="618796" y="3113690"/>
            <a:ext cx="7012679" cy="2932386"/>
          </a:xfrm>
          <a:prstGeom prst="rect">
            <a:avLst/>
          </a:prstGeom>
        </p:spPr>
      </p:pic>
    </p:spTree>
    <p:extLst>
      <p:ext uri="{BB962C8B-B14F-4D97-AF65-F5344CB8AC3E}">
        <p14:creationId xmlns:p14="http://schemas.microsoft.com/office/powerpoint/2010/main" val="15932467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4F0E155D-2C9B-F904-999F-10A9890F7F2E}"/>
              </a:ext>
            </a:extLst>
          </p:cNvPr>
          <p:cNvSpPr>
            <a:spLocks noGrp="1" noChangeArrowheads="1"/>
          </p:cNvSpPr>
          <p:nvPr>
            <p:ph type="title"/>
          </p:nvPr>
        </p:nvSpPr>
        <p:spPr/>
        <p:txBody>
          <a:bodyPr/>
          <a:lstStyle/>
          <a:p>
            <a:r>
              <a:rPr lang="en-GB" altLang="en-US" dirty="0"/>
              <a:t>Devolution - Senedd Cymru</a:t>
            </a:r>
            <a:endParaRPr lang="en-US" altLang="en-US" dirty="0"/>
          </a:p>
        </p:txBody>
      </p:sp>
      <p:sp>
        <p:nvSpPr>
          <p:cNvPr id="43011" name="Rectangle 3">
            <a:extLst>
              <a:ext uri="{FF2B5EF4-FFF2-40B4-BE49-F238E27FC236}">
                <a16:creationId xmlns:a16="http://schemas.microsoft.com/office/drawing/2014/main" id="{48544B8B-B8F1-2064-F250-9D17F79DD80A}"/>
              </a:ext>
            </a:extLst>
          </p:cNvPr>
          <p:cNvSpPr>
            <a:spLocks noGrp="1" noChangeArrowheads="1"/>
          </p:cNvSpPr>
          <p:nvPr>
            <p:ph type="body" idx="1"/>
          </p:nvPr>
        </p:nvSpPr>
        <p:spPr>
          <a:xfrm>
            <a:off x="318356" y="1452769"/>
            <a:ext cx="8507288" cy="4525963"/>
          </a:xfrm>
        </p:spPr>
        <p:txBody>
          <a:bodyPr/>
          <a:lstStyle/>
          <a:p>
            <a:pPr>
              <a:lnSpc>
                <a:spcPct val="90000"/>
              </a:lnSpc>
            </a:pPr>
            <a:r>
              <a:rPr lang="en-GB" altLang="en-US" sz="2600" dirty="0"/>
              <a:t>Wales Act 2017</a:t>
            </a:r>
          </a:p>
          <a:p>
            <a:pPr>
              <a:lnSpc>
                <a:spcPct val="90000"/>
              </a:lnSpc>
            </a:pPr>
            <a:r>
              <a:rPr lang="en-GB" altLang="en-US" sz="2600" dirty="0"/>
              <a:t>The Senedd has three main functions:</a:t>
            </a:r>
          </a:p>
          <a:p>
            <a:pPr lvl="1">
              <a:lnSpc>
                <a:spcPct val="90000"/>
              </a:lnSpc>
            </a:pPr>
            <a:r>
              <a:rPr lang="en-GB" altLang="en-US" sz="2200" dirty="0"/>
              <a:t>Making laws in Wales</a:t>
            </a:r>
          </a:p>
          <a:p>
            <a:pPr lvl="1">
              <a:lnSpc>
                <a:spcPct val="90000"/>
              </a:lnSpc>
            </a:pPr>
            <a:r>
              <a:rPr lang="en-GB" altLang="en-US" sz="2200" dirty="0"/>
              <a:t>Holding the Welsh government to account</a:t>
            </a:r>
          </a:p>
          <a:p>
            <a:pPr lvl="1">
              <a:lnSpc>
                <a:spcPct val="90000"/>
              </a:lnSpc>
            </a:pPr>
            <a:r>
              <a:rPr lang="en-GB" altLang="en-US" sz="2200" dirty="0"/>
              <a:t>Agrees devolved taxes</a:t>
            </a:r>
          </a:p>
          <a:p>
            <a:pPr>
              <a:lnSpc>
                <a:spcPct val="90000"/>
              </a:lnSpc>
            </a:pPr>
            <a:r>
              <a:rPr lang="en-GB" altLang="en-US" sz="2600" dirty="0"/>
              <a:t>Areas the Senedd has powers:</a:t>
            </a:r>
          </a:p>
          <a:p>
            <a:pPr lvl="1">
              <a:lnSpc>
                <a:spcPct val="90000"/>
              </a:lnSpc>
            </a:pPr>
            <a:r>
              <a:rPr lang="en-GB" altLang="en-US" sz="2200" dirty="0"/>
              <a:t>Agriculture, forestry and fishing.</a:t>
            </a:r>
          </a:p>
          <a:p>
            <a:pPr lvl="1">
              <a:lnSpc>
                <a:spcPct val="90000"/>
              </a:lnSpc>
            </a:pPr>
            <a:r>
              <a:rPr lang="en-GB" altLang="en-US" sz="2200" dirty="0"/>
              <a:t>Education.</a:t>
            </a:r>
          </a:p>
          <a:p>
            <a:pPr lvl="1">
              <a:lnSpc>
                <a:spcPct val="90000"/>
              </a:lnSpc>
            </a:pPr>
            <a:r>
              <a:rPr lang="en-GB" altLang="en-US" sz="2200" dirty="0"/>
              <a:t>Environment.</a:t>
            </a:r>
          </a:p>
          <a:p>
            <a:pPr lvl="1">
              <a:lnSpc>
                <a:spcPct val="90000"/>
              </a:lnSpc>
            </a:pPr>
            <a:r>
              <a:rPr lang="en-GB" altLang="en-US" sz="2200" dirty="0"/>
              <a:t>Health and social care.</a:t>
            </a:r>
          </a:p>
          <a:p>
            <a:pPr lvl="1">
              <a:lnSpc>
                <a:spcPct val="90000"/>
              </a:lnSpc>
            </a:pPr>
            <a:r>
              <a:rPr lang="en-GB" altLang="en-US" sz="2200" dirty="0"/>
              <a:t>Housing.</a:t>
            </a:r>
          </a:p>
          <a:p>
            <a:pPr lvl="1">
              <a:lnSpc>
                <a:spcPct val="90000"/>
              </a:lnSpc>
            </a:pPr>
            <a:r>
              <a:rPr lang="en-GB" altLang="en-US" sz="2200" dirty="0"/>
              <a:t>Local government.</a:t>
            </a:r>
          </a:p>
          <a:p>
            <a:pPr lvl="1">
              <a:lnSpc>
                <a:spcPct val="90000"/>
              </a:lnSpc>
            </a:pPr>
            <a:r>
              <a:rPr lang="en-GB" altLang="en-US" sz="2200" dirty="0"/>
              <a:t>Highways and transport.</a:t>
            </a:r>
          </a:p>
          <a:p>
            <a:pPr lvl="1">
              <a:lnSpc>
                <a:spcPct val="90000"/>
              </a:lnSpc>
            </a:pPr>
            <a:r>
              <a:rPr lang="en-GB" altLang="en-US" sz="2200" dirty="0"/>
              <a:t>Some control over income tax, stamp duty and landfill tax.</a:t>
            </a:r>
            <a:endParaRPr lang="en-US" altLang="en-US" sz="22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734B1-83A3-5C50-8E88-1FCA48E8B47C}"/>
              </a:ext>
            </a:extLst>
          </p:cNvPr>
          <p:cNvSpPr>
            <a:spLocks noGrp="1"/>
          </p:cNvSpPr>
          <p:nvPr>
            <p:ph type="title"/>
          </p:nvPr>
        </p:nvSpPr>
        <p:spPr/>
        <p:txBody>
          <a:bodyPr/>
          <a:lstStyle/>
          <a:p>
            <a:r>
              <a:rPr lang="en-GB" dirty="0"/>
              <a:t>Devolution - Senedd Cymru</a:t>
            </a:r>
          </a:p>
        </p:txBody>
      </p:sp>
      <p:sp>
        <p:nvSpPr>
          <p:cNvPr id="3" name="Content Placeholder 2">
            <a:extLst>
              <a:ext uri="{FF2B5EF4-FFF2-40B4-BE49-F238E27FC236}">
                <a16:creationId xmlns:a16="http://schemas.microsoft.com/office/drawing/2014/main" id="{68117EA7-31F5-F78B-4FA9-61644EF38B09}"/>
              </a:ext>
            </a:extLst>
          </p:cNvPr>
          <p:cNvSpPr>
            <a:spLocks noGrp="1"/>
          </p:cNvSpPr>
          <p:nvPr>
            <p:ph idx="1"/>
          </p:nvPr>
        </p:nvSpPr>
        <p:spPr/>
        <p:txBody>
          <a:bodyPr/>
          <a:lstStyle/>
          <a:p>
            <a:pPr marL="0" indent="0" algn="l">
              <a:buNone/>
            </a:pPr>
            <a:r>
              <a:rPr lang="en-GB" sz="2400" b="0" i="0" dirty="0">
                <a:solidFill>
                  <a:srgbClr val="000000"/>
                </a:solidFill>
                <a:effectLst/>
              </a:rPr>
              <a:t>Examples of areas that are reserved and therefore not devolved to the Senedd Cymru include:</a:t>
            </a:r>
          </a:p>
          <a:p>
            <a:pPr lvl="1">
              <a:buFont typeface="Arial" panose="020B0604020202020204" pitchFamily="34" charset="0"/>
              <a:buChar char="•"/>
            </a:pPr>
            <a:r>
              <a:rPr lang="en-GB" sz="2000" b="0" i="0" dirty="0">
                <a:solidFill>
                  <a:srgbClr val="000000"/>
                </a:solidFill>
                <a:effectLst/>
              </a:rPr>
              <a:t>the single legal jurisdiction of England and Wales, policing, legal aid, and prisons</a:t>
            </a:r>
          </a:p>
          <a:p>
            <a:pPr lvl="1">
              <a:buFont typeface="Arial" panose="020B0604020202020204" pitchFamily="34" charset="0"/>
              <a:buChar char="•"/>
            </a:pPr>
            <a:r>
              <a:rPr lang="en-GB" sz="2000" b="0" i="0" dirty="0">
                <a:solidFill>
                  <a:srgbClr val="000000"/>
                </a:solidFill>
                <a:effectLst/>
              </a:rPr>
              <a:t>relations with the EU</a:t>
            </a:r>
          </a:p>
          <a:p>
            <a:pPr lvl="1">
              <a:buFont typeface="Arial" panose="020B0604020202020204" pitchFamily="34" charset="0"/>
              <a:buChar char="•"/>
            </a:pPr>
            <a:r>
              <a:rPr lang="en-GB" sz="2000" b="0" i="0" dirty="0">
                <a:solidFill>
                  <a:srgbClr val="000000"/>
                </a:solidFill>
                <a:effectLst/>
              </a:rPr>
              <a:t>defence of the realm</a:t>
            </a:r>
          </a:p>
          <a:p>
            <a:pPr lvl="1">
              <a:buFont typeface="Arial" panose="020B0604020202020204" pitchFamily="34" charset="0"/>
              <a:buChar char="•"/>
            </a:pPr>
            <a:r>
              <a:rPr lang="en-GB" sz="2000" b="0" i="0" dirty="0">
                <a:solidFill>
                  <a:srgbClr val="000000"/>
                </a:solidFill>
                <a:effectLst/>
              </a:rPr>
              <a:t>banking</a:t>
            </a:r>
          </a:p>
          <a:p>
            <a:pPr lvl="1">
              <a:buFont typeface="Arial" panose="020B0604020202020204" pitchFamily="34" charset="0"/>
              <a:buChar char="•"/>
            </a:pPr>
            <a:r>
              <a:rPr lang="en-GB" sz="2000" b="0" i="0" dirty="0">
                <a:solidFill>
                  <a:srgbClr val="000000"/>
                </a:solidFill>
                <a:effectLst/>
              </a:rPr>
              <a:t>immigration</a:t>
            </a:r>
          </a:p>
          <a:p>
            <a:pPr lvl="1">
              <a:buFont typeface="Arial" panose="020B0604020202020204" pitchFamily="34" charset="0"/>
              <a:buChar char="•"/>
            </a:pPr>
            <a:r>
              <a:rPr lang="en-GB" sz="2000" b="0" i="0" dirty="0">
                <a:solidFill>
                  <a:srgbClr val="000000"/>
                </a:solidFill>
                <a:effectLst/>
              </a:rPr>
              <a:t>supply of electricity, oil and gas and nuclear energy</a:t>
            </a:r>
          </a:p>
          <a:p>
            <a:pPr lvl="1">
              <a:buFont typeface="Arial" panose="020B0604020202020204" pitchFamily="34" charset="0"/>
              <a:buChar char="•"/>
            </a:pPr>
            <a:r>
              <a:rPr lang="en-GB" sz="2000" b="0" i="0" dirty="0">
                <a:solidFill>
                  <a:srgbClr val="000000"/>
                </a:solidFill>
                <a:effectLst/>
              </a:rPr>
              <a:t>broadcasting</a:t>
            </a:r>
          </a:p>
          <a:p>
            <a:endParaRPr lang="en-GB" dirty="0"/>
          </a:p>
        </p:txBody>
      </p:sp>
    </p:spTree>
    <p:extLst>
      <p:ext uri="{BB962C8B-B14F-4D97-AF65-F5344CB8AC3E}">
        <p14:creationId xmlns:p14="http://schemas.microsoft.com/office/powerpoint/2010/main" val="5240758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97228-840A-D31B-105D-76EEE8FD0166}"/>
              </a:ext>
            </a:extLst>
          </p:cNvPr>
          <p:cNvSpPr>
            <a:spLocks noGrp="1"/>
          </p:cNvSpPr>
          <p:nvPr>
            <p:ph type="title"/>
          </p:nvPr>
        </p:nvSpPr>
        <p:spPr/>
        <p:txBody>
          <a:bodyPr/>
          <a:lstStyle/>
          <a:p>
            <a:r>
              <a:rPr lang="en-GB" dirty="0"/>
              <a:t>Devolution England</a:t>
            </a:r>
          </a:p>
        </p:txBody>
      </p:sp>
      <p:pic>
        <p:nvPicPr>
          <p:cNvPr id="5" name="Content Placeholder 4">
            <a:extLst>
              <a:ext uri="{FF2B5EF4-FFF2-40B4-BE49-F238E27FC236}">
                <a16:creationId xmlns:a16="http://schemas.microsoft.com/office/drawing/2014/main" id="{536DFD52-A194-58C8-F3E5-22C5D7A76264}"/>
              </a:ext>
            </a:extLst>
          </p:cNvPr>
          <p:cNvPicPr>
            <a:picLocks noGrp="1" noChangeAspect="1"/>
          </p:cNvPicPr>
          <p:nvPr>
            <p:ph idx="1"/>
          </p:nvPr>
        </p:nvPicPr>
        <p:blipFill rotWithShape="1">
          <a:blip r:embed="rId3"/>
          <a:srcRect l="9103" t="21315" r="36709" b="3908"/>
          <a:stretch/>
        </p:blipFill>
        <p:spPr>
          <a:xfrm>
            <a:off x="4190342" y="2533572"/>
            <a:ext cx="4953658" cy="4392865"/>
          </a:xfrm>
        </p:spPr>
      </p:pic>
      <p:sp>
        <p:nvSpPr>
          <p:cNvPr id="6" name="Rectangle 3">
            <a:extLst>
              <a:ext uri="{FF2B5EF4-FFF2-40B4-BE49-F238E27FC236}">
                <a16:creationId xmlns:a16="http://schemas.microsoft.com/office/drawing/2014/main" id="{F53390F7-40B1-E182-960A-B42AD8A9C456}"/>
              </a:ext>
            </a:extLst>
          </p:cNvPr>
          <p:cNvSpPr txBox="1">
            <a:spLocks noChangeArrowheads="1"/>
          </p:cNvSpPr>
          <p:nvPr/>
        </p:nvSpPr>
        <p:spPr bwMode="auto">
          <a:xfrm>
            <a:off x="107505" y="1340768"/>
            <a:ext cx="4752528" cy="33892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Char char="•"/>
              <a:defRPr sz="3200" kern="1200">
                <a:solidFill>
                  <a:schemeClr val="tx1"/>
                </a:solidFill>
                <a:latin typeface="+mn-lt"/>
                <a:ea typeface="+mn-ea"/>
                <a:cs typeface="+mn-cs"/>
              </a:defRPr>
            </a:lvl1pPr>
            <a:lvl2pPr marL="742950" indent="-285750" algn="l" rtl="0" fontAlgn="base">
              <a:spcBef>
                <a:spcPct val="20000"/>
              </a:spcBef>
              <a:spcAft>
                <a:spcPct val="0"/>
              </a:spcAft>
              <a:buChar char="–"/>
              <a:defRPr sz="2800" kern="1200">
                <a:solidFill>
                  <a:schemeClr val="tx1"/>
                </a:solidFill>
                <a:latin typeface="+mn-lt"/>
                <a:ea typeface="+mn-ea"/>
                <a:cs typeface="+mn-cs"/>
              </a:defRPr>
            </a:lvl2pPr>
            <a:lvl3pPr marL="1143000" indent="-228600" algn="l" rtl="0" fontAlgn="base">
              <a:spcBef>
                <a:spcPct val="20000"/>
              </a:spcBef>
              <a:spcAft>
                <a:spcPct val="0"/>
              </a:spcAft>
              <a:buChar char="•"/>
              <a:defRPr sz="2400" kern="1200">
                <a:solidFill>
                  <a:schemeClr val="tx1"/>
                </a:solidFill>
                <a:latin typeface="+mn-lt"/>
                <a:ea typeface="+mn-ea"/>
                <a:cs typeface="+mn-cs"/>
              </a:defRPr>
            </a:lvl3pPr>
            <a:lvl4pPr marL="1600200" indent="-228600" algn="l" rtl="0" fontAlgn="base">
              <a:spcBef>
                <a:spcPct val="20000"/>
              </a:spcBef>
              <a:spcAft>
                <a:spcPct val="0"/>
              </a:spcAft>
              <a:buChar char="–"/>
              <a:defRPr sz="2000" kern="1200">
                <a:solidFill>
                  <a:schemeClr val="tx1"/>
                </a:solidFill>
                <a:latin typeface="+mn-lt"/>
                <a:ea typeface="+mn-ea"/>
                <a:cs typeface="+mn-cs"/>
              </a:defRPr>
            </a:lvl4pPr>
            <a:lvl5pPr marL="2057400" indent="-228600" algn="l" rtl="0" fontAlgn="base">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marR="0" lvl="0" indent="-342900" algn="l" defTabSz="914400" rtl="0" eaLnBrk="1" fontAlgn="base" latinLnBrk="0" hangingPunct="1">
              <a:lnSpc>
                <a:spcPct val="90000"/>
              </a:lnSpc>
              <a:spcBef>
                <a:spcPct val="20000"/>
              </a:spcBef>
              <a:spcAft>
                <a:spcPct val="0"/>
              </a:spcAft>
              <a:buClrTx/>
              <a:buSzTx/>
              <a:buFontTx/>
              <a:buChar char="•"/>
              <a:tabLst/>
              <a:defRPr/>
            </a:pPr>
            <a:r>
              <a:rPr kumimoji="0" lang="en-US" altLang="en-US" sz="2200" b="0" i="0" u="none" strike="noStrike" kern="1200" cap="none" spc="0" normalizeH="0" baseline="0" noProof="0" dirty="0">
                <a:ln>
                  <a:noFill/>
                </a:ln>
                <a:solidFill>
                  <a:srgbClr val="000000"/>
                </a:solidFill>
                <a:effectLst/>
                <a:uLnTx/>
                <a:uFillTx/>
                <a:latin typeface="Arial"/>
                <a:ea typeface="+mn-ea"/>
                <a:cs typeface="Arial"/>
              </a:rPr>
              <a:t>Which powers are devolved</a:t>
            </a:r>
          </a:p>
          <a:p>
            <a:pPr marL="342900" marR="0" lvl="0" indent="-342900" algn="l" defTabSz="914400" rtl="0" eaLnBrk="1" fontAlgn="base" latinLnBrk="0" hangingPunct="1">
              <a:lnSpc>
                <a:spcPct val="90000"/>
              </a:lnSpc>
              <a:spcBef>
                <a:spcPct val="20000"/>
              </a:spcBef>
              <a:spcAft>
                <a:spcPct val="0"/>
              </a:spcAft>
              <a:buClrTx/>
              <a:buSzTx/>
              <a:buFontTx/>
              <a:buChar char="•"/>
              <a:tabLst/>
              <a:defRPr/>
            </a:pPr>
            <a:r>
              <a:rPr kumimoji="0" lang="en-US" altLang="en-US" sz="2200" b="0" i="0" u="none" strike="noStrike" kern="1200" cap="none" spc="0" normalizeH="0" baseline="0" noProof="0" dirty="0">
                <a:ln>
                  <a:noFill/>
                </a:ln>
                <a:solidFill>
                  <a:srgbClr val="000000"/>
                </a:solidFill>
                <a:effectLst/>
                <a:uLnTx/>
                <a:uFillTx/>
                <a:latin typeface="Arial"/>
                <a:ea typeface="+mn-ea"/>
                <a:cs typeface="Arial"/>
              </a:rPr>
              <a:t>Does devolution require an elected mayor?</a:t>
            </a:r>
          </a:p>
          <a:p>
            <a:pPr marL="342900" marR="0" lvl="0" indent="-342900" algn="l" defTabSz="914400" rtl="0" eaLnBrk="1" fontAlgn="base" latinLnBrk="0" hangingPunct="1">
              <a:lnSpc>
                <a:spcPct val="90000"/>
              </a:lnSpc>
              <a:spcBef>
                <a:spcPct val="20000"/>
              </a:spcBef>
              <a:spcAft>
                <a:spcPct val="0"/>
              </a:spcAft>
              <a:buClrTx/>
              <a:buSzTx/>
              <a:buFontTx/>
              <a:buChar char="•"/>
              <a:tabLst/>
              <a:defRPr/>
            </a:pPr>
            <a:r>
              <a:rPr kumimoji="0" lang="en-US" altLang="en-US" sz="2200" b="0" i="0" u="none" strike="noStrike" kern="1200" cap="none" spc="0" normalizeH="0" baseline="0" noProof="0" dirty="0">
                <a:ln>
                  <a:noFill/>
                </a:ln>
                <a:solidFill>
                  <a:srgbClr val="000000"/>
                </a:solidFill>
                <a:effectLst/>
                <a:uLnTx/>
                <a:uFillTx/>
                <a:latin typeface="Arial"/>
                <a:ea typeface="+mn-ea"/>
                <a:cs typeface="Arial"/>
              </a:rPr>
              <a:t>What is the role of elected </a:t>
            </a:r>
            <a:br>
              <a:rPr kumimoji="0" lang="en-US" altLang="en-US" sz="2200" b="0" i="0" u="none" strike="noStrike" kern="1200" cap="none" spc="0" normalizeH="0" baseline="0" noProof="0" dirty="0">
                <a:ln>
                  <a:noFill/>
                </a:ln>
                <a:solidFill>
                  <a:srgbClr val="000000"/>
                </a:solidFill>
                <a:effectLst/>
                <a:uLnTx/>
                <a:uFillTx/>
                <a:latin typeface="Arial"/>
                <a:ea typeface="+mn-ea"/>
                <a:cs typeface="Arial"/>
              </a:rPr>
            </a:br>
            <a:r>
              <a:rPr kumimoji="0" lang="en-US" altLang="en-US" sz="2200" b="0" i="0" u="none" strike="noStrike" kern="1200" cap="none" spc="0" normalizeH="0" baseline="0" noProof="0" dirty="0">
                <a:ln>
                  <a:noFill/>
                </a:ln>
                <a:solidFill>
                  <a:srgbClr val="000000"/>
                </a:solidFill>
                <a:effectLst/>
                <a:uLnTx/>
                <a:uFillTx/>
                <a:latin typeface="Arial"/>
                <a:ea typeface="+mn-ea"/>
                <a:cs typeface="Arial"/>
              </a:rPr>
              <a:t>mayors?</a:t>
            </a:r>
          </a:p>
        </p:txBody>
      </p:sp>
    </p:spTree>
    <p:extLst>
      <p:ext uri="{BB962C8B-B14F-4D97-AF65-F5344CB8AC3E}">
        <p14:creationId xmlns:p14="http://schemas.microsoft.com/office/powerpoint/2010/main" val="20763995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A09E5-AB1E-F04D-8091-230AC61F92F6}"/>
              </a:ext>
            </a:extLst>
          </p:cNvPr>
          <p:cNvSpPr>
            <a:spLocks noGrp="1"/>
          </p:cNvSpPr>
          <p:nvPr>
            <p:ph type="title"/>
          </p:nvPr>
        </p:nvSpPr>
        <p:spPr/>
        <p:txBody>
          <a:bodyPr/>
          <a:lstStyle/>
          <a:p>
            <a:r>
              <a:rPr lang="en-US" dirty="0"/>
              <a:t>How it works - Local government</a:t>
            </a:r>
          </a:p>
        </p:txBody>
      </p:sp>
      <p:sp>
        <p:nvSpPr>
          <p:cNvPr id="3" name="Text Placeholder 2">
            <a:extLst>
              <a:ext uri="{FF2B5EF4-FFF2-40B4-BE49-F238E27FC236}">
                <a16:creationId xmlns:a16="http://schemas.microsoft.com/office/drawing/2014/main" id="{45688686-FA6D-DE4B-9EA2-D6FE578818F2}"/>
              </a:ext>
            </a:extLst>
          </p:cNvPr>
          <p:cNvSpPr>
            <a:spLocks noGrp="1"/>
          </p:cNvSpPr>
          <p:nvPr>
            <p:ph type="body" sz="quarter" idx="10"/>
          </p:nvPr>
        </p:nvSpPr>
        <p:spPr/>
        <p:txBody>
          <a:bodyPr>
            <a:normAutofit/>
          </a:bodyPr>
          <a:lstStyle/>
          <a:p>
            <a:r>
              <a:rPr lang="en-US" sz="2700" dirty="0"/>
              <a:t>Local government is an ancient form of governance of the UK and its precursor states.</a:t>
            </a:r>
          </a:p>
          <a:p>
            <a:r>
              <a:rPr lang="en-US" sz="2700" dirty="0"/>
              <a:t>It is the closest level of democratically elected governance to the people.</a:t>
            </a:r>
          </a:p>
          <a:p>
            <a:r>
              <a:rPr lang="en-US" sz="2700" dirty="0"/>
              <a:t>It has various complex structures in different parts of the UK.</a:t>
            </a:r>
          </a:p>
          <a:p>
            <a:r>
              <a:rPr lang="en-US" sz="2700" dirty="0"/>
              <a:t>Many commentators have long argued that local government is relatively lacking in financial and policy autonomy.</a:t>
            </a:r>
          </a:p>
        </p:txBody>
      </p:sp>
    </p:spTree>
    <p:extLst>
      <p:ext uri="{BB962C8B-B14F-4D97-AF65-F5344CB8AC3E}">
        <p14:creationId xmlns:p14="http://schemas.microsoft.com/office/powerpoint/2010/main" val="27073119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AA8B3-1847-683B-9B1E-D5C0903B6ED8}"/>
              </a:ext>
            </a:extLst>
          </p:cNvPr>
          <p:cNvSpPr>
            <a:spLocks noGrp="1"/>
          </p:cNvSpPr>
          <p:nvPr>
            <p:ph type="title"/>
          </p:nvPr>
        </p:nvSpPr>
        <p:spPr/>
        <p:txBody>
          <a:bodyPr/>
          <a:lstStyle/>
          <a:p>
            <a:r>
              <a:rPr lang="en-GB" dirty="0"/>
              <a:t>How it works - Local government</a:t>
            </a:r>
          </a:p>
        </p:txBody>
      </p:sp>
      <p:sp>
        <p:nvSpPr>
          <p:cNvPr id="3" name="Text Placeholder 2">
            <a:extLst>
              <a:ext uri="{FF2B5EF4-FFF2-40B4-BE49-F238E27FC236}">
                <a16:creationId xmlns:a16="http://schemas.microsoft.com/office/drawing/2014/main" id="{E0F5D186-D645-E379-981B-2C5C85F50057}"/>
              </a:ext>
            </a:extLst>
          </p:cNvPr>
          <p:cNvSpPr>
            <a:spLocks noGrp="1"/>
          </p:cNvSpPr>
          <p:nvPr>
            <p:ph type="body" sz="quarter" idx="10"/>
          </p:nvPr>
        </p:nvSpPr>
        <p:spPr/>
        <p:txBody>
          <a:bodyPr/>
          <a:lstStyle/>
          <a:p>
            <a:endParaRPr lang="en-GB" dirty="0"/>
          </a:p>
        </p:txBody>
      </p:sp>
      <p:pic>
        <p:nvPicPr>
          <p:cNvPr id="5" name="Picture 4">
            <a:extLst>
              <a:ext uri="{FF2B5EF4-FFF2-40B4-BE49-F238E27FC236}">
                <a16:creationId xmlns:a16="http://schemas.microsoft.com/office/drawing/2014/main" id="{09C276C5-4D41-5F5A-7958-D0C5664B1274}"/>
              </a:ext>
            </a:extLst>
          </p:cNvPr>
          <p:cNvPicPr>
            <a:picLocks noChangeAspect="1"/>
          </p:cNvPicPr>
          <p:nvPr/>
        </p:nvPicPr>
        <p:blipFill rotWithShape="1">
          <a:blip r:embed="rId3"/>
          <a:srcRect l="34310" t="32292" r="8017" b="20487"/>
          <a:stretch/>
        </p:blipFill>
        <p:spPr>
          <a:xfrm>
            <a:off x="847397" y="1710559"/>
            <a:ext cx="7449206" cy="3919463"/>
          </a:xfrm>
          <a:prstGeom prst="rect">
            <a:avLst/>
          </a:prstGeom>
        </p:spPr>
      </p:pic>
      <p:pic>
        <p:nvPicPr>
          <p:cNvPr id="7" name="Picture 6">
            <a:extLst>
              <a:ext uri="{FF2B5EF4-FFF2-40B4-BE49-F238E27FC236}">
                <a16:creationId xmlns:a16="http://schemas.microsoft.com/office/drawing/2014/main" id="{CDE1FBE3-FDFC-B575-1ED2-666C0FA1D63D}"/>
              </a:ext>
            </a:extLst>
          </p:cNvPr>
          <p:cNvPicPr>
            <a:picLocks noChangeAspect="1"/>
          </p:cNvPicPr>
          <p:nvPr/>
        </p:nvPicPr>
        <p:blipFill rotWithShape="1">
          <a:blip r:embed="rId4"/>
          <a:srcRect l="34052" t="37658" r="36983" b="30280"/>
          <a:stretch/>
        </p:blipFill>
        <p:spPr>
          <a:xfrm>
            <a:off x="5352393" y="4282511"/>
            <a:ext cx="3334407" cy="2371796"/>
          </a:xfrm>
          <a:prstGeom prst="rect">
            <a:avLst/>
          </a:prstGeom>
        </p:spPr>
      </p:pic>
    </p:spTree>
    <p:extLst>
      <p:ext uri="{BB962C8B-B14F-4D97-AF65-F5344CB8AC3E}">
        <p14:creationId xmlns:p14="http://schemas.microsoft.com/office/powerpoint/2010/main" val="27834222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C9BBA-4AC5-1241-9FF6-1C249ED28115}"/>
              </a:ext>
            </a:extLst>
          </p:cNvPr>
          <p:cNvSpPr>
            <a:spLocks noGrp="1"/>
          </p:cNvSpPr>
          <p:nvPr>
            <p:ph type="title"/>
          </p:nvPr>
        </p:nvSpPr>
        <p:spPr/>
        <p:txBody>
          <a:bodyPr/>
          <a:lstStyle/>
          <a:p>
            <a:r>
              <a:rPr lang="en-US" dirty="0"/>
              <a:t>Balance of power</a:t>
            </a:r>
          </a:p>
        </p:txBody>
      </p:sp>
      <p:sp>
        <p:nvSpPr>
          <p:cNvPr id="3" name="Text Placeholder 2">
            <a:extLst>
              <a:ext uri="{FF2B5EF4-FFF2-40B4-BE49-F238E27FC236}">
                <a16:creationId xmlns:a16="http://schemas.microsoft.com/office/drawing/2014/main" id="{E28B74F5-AAA9-E442-884D-9B36DF2288FA}"/>
              </a:ext>
            </a:extLst>
          </p:cNvPr>
          <p:cNvSpPr>
            <a:spLocks noGrp="1"/>
          </p:cNvSpPr>
          <p:nvPr>
            <p:ph type="body" sz="quarter" idx="10"/>
          </p:nvPr>
        </p:nvSpPr>
        <p:spPr/>
        <p:txBody>
          <a:bodyPr>
            <a:normAutofit/>
          </a:bodyPr>
          <a:lstStyle/>
          <a:p>
            <a:r>
              <a:rPr lang="en-US" sz="2700" dirty="0"/>
              <a:t>One way of </a:t>
            </a:r>
            <a:r>
              <a:rPr lang="en-US" sz="2700" dirty="0" err="1"/>
              <a:t>analysing</a:t>
            </a:r>
            <a:r>
              <a:rPr lang="en-US" sz="2700" dirty="0"/>
              <a:t> the role of local government and devolution in the UK political system is through considering the balance of power it represents.</a:t>
            </a:r>
          </a:p>
          <a:p>
            <a:r>
              <a:rPr lang="en-US" sz="2700" dirty="0"/>
              <a:t>In the UK, the Parliament in Westminster retains theoretical legal ‘sovereignty’, but in practice much power has been transferred. Whether the system will be stable following Brexit remains to be seen.</a:t>
            </a:r>
          </a:p>
          <a:p>
            <a:r>
              <a:rPr lang="en-US" sz="2700" dirty="0"/>
              <a:t>It is also important to consider the balance of power between devolved and local governance.</a:t>
            </a:r>
          </a:p>
        </p:txBody>
      </p:sp>
    </p:spTree>
    <p:extLst>
      <p:ext uri="{BB962C8B-B14F-4D97-AF65-F5344CB8AC3E}">
        <p14:creationId xmlns:p14="http://schemas.microsoft.com/office/powerpoint/2010/main" val="7772766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4CF88-567A-D741-BFC3-28D13B87A0E4}"/>
              </a:ext>
            </a:extLst>
          </p:cNvPr>
          <p:cNvSpPr>
            <a:spLocks noGrp="1"/>
          </p:cNvSpPr>
          <p:nvPr>
            <p:ph type="title"/>
          </p:nvPr>
        </p:nvSpPr>
        <p:spPr/>
        <p:txBody>
          <a:bodyPr/>
          <a:lstStyle/>
          <a:p>
            <a:r>
              <a:rPr lang="en-US" dirty="0"/>
              <a:t>Functions</a:t>
            </a:r>
          </a:p>
        </p:txBody>
      </p:sp>
      <p:sp>
        <p:nvSpPr>
          <p:cNvPr id="3" name="Text Placeholder 2">
            <a:extLst>
              <a:ext uri="{FF2B5EF4-FFF2-40B4-BE49-F238E27FC236}">
                <a16:creationId xmlns:a16="http://schemas.microsoft.com/office/drawing/2014/main" id="{14945F95-54F0-6843-856D-820FD17CF573}"/>
              </a:ext>
            </a:extLst>
          </p:cNvPr>
          <p:cNvSpPr>
            <a:spLocks noGrp="1"/>
          </p:cNvSpPr>
          <p:nvPr>
            <p:ph type="body" sz="quarter" idx="10"/>
          </p:nvPr>
        </p:nvSpPr>
        <p:spPr>
          <a:xfrm>
            <a:off x="457200" y="1600200"/>
            <a:ext cx="8229600" cy="4352925"/>
          </a:xfrm>
        </p:spPr>
        <p:txBody>
          <a:bodyPr>
            <a:normAutofit lnSpcReduction="10000"/>
          </a:bodyPr>
          <a:lstStyle/>
          <a:p>
            <a:r>
              <a:rPr lang="en-US" sz="2700" dirty="0"/>
              <a:t>We can assess devolved and local governance from the point of view of the functions it performs.</a:t>
            </a:r>
          </a:p>
          <a:p>
            <a:r>
              <a:rPr lang="en-US" sz="2700" dirty="0"/>
              <a:t>Local government is responsible for many activities that, while not necessary considered exciting are important to our day to day lives.</a:t>
            </a:r>
          </a:p>
          <a:p>
            <a:r>
              <a:rPr lang="en-US" sz="2700" dirty="0"/>
              <a:t>The devolved institutions in Wales, Scotland and Northern Ireland, operate in areas including education, health and culture. Some of their most important functions – such as agriculture – were previously subject to EU regulation, raising complex questions about how they will be handled following Brexit.</a:t>
            </a:r>
          </a:p>
        </p:txBody>
      </p:sp>
    </p:spTree>
    <p:extLst>
      <p:ext uri="{BB962C8B-B14F-4D97-AF65-F5344CB8AC3E}">
        <p14:creationId xmlns:p14="http://schemas.microsoft.com/office/powerpoint/2010/main" val="29051207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D432B8-4FE7-5E46-9B18-383790B173AC}"/>
              </a:ext>
            </a:extLst>
          </p:cNvPr>
          <p:cNvSpPr>
            <a:spLocks noGrp="1"/>
          </p:cNvSpPr>
          <p:nvPr>
            <p:ph type="title"/>
          </p:nvPr>
        </p:nvSpPr>
        <p:spPr/>
        <p:txBody>
          <a:bodyPr/>
          <a:lstStyle/>
          <a:p>
            <a:r>
              <a:rPr lang="en-US" dirty="0"/>
              <a:t>Variation</a:t>
            </a:r>
          </a:p>
        </p:txBody>
      </p:sp>
      <p:sp>
        <p:nvSpPr>
          <p:cNvPr id="3" name="Text Placeholder 2">
            <a:extLst>
              <a:ext uri="{FF2B5EF4-FFF2-40B4-BE49-F238E27FC236}">
                <a16:creationId xmlns:a16="http://schemas.microsoft.com/office/drawing/2014/main" id="{DF31F7DB-92B7-804B-B76C-D336E9B85288}"/>
              </a:ext>
            </a:extLst>
          </p:cNvPr>
          <p:cNvSpPr>
            <a:spLocks noGrp="1"/>
          </p:cNvSpPr>
          <p:nvPr>
            <p:ph type="body" sz="quarter" idx="10"/>
          </p:nvPr>
        </p:nvSpPr>
        <p:spPr>
          <a:xfrm>
            <a:off x="457200" y="1600200"/>
            <a:ext cx="8229600" cy="4175125"/>
          </a:xfrm>
        </p:spPr>
        <p:txBody>
          <a:bodyPr>
            <a:normAutofit fontScale="85000" lnSpcReduction="10000"/>
          </a:bodyPr>
          <a:lstStyle/>
          <a:p>
            <a:r>
              <a:rPr lang="en-US" dirty="0"/>
              <a:t>There is considerable variation or asymmetry associated with devolution.</a:t>
            </a:r>
          </a:p>
          <a:p>
            <a:r>
              <a:rPr lang="en-US" dirty="0"/>
              <a:t>Different territories use different electoral systems, have different powers, and operate in different ways.</a:t>
            </a:r>
          </a:p>
          <a:p>
            <a:r>
              <a:rPr lang="en-US" dirty="0"/>
              <a:t>Perhaps the biggest difference is between England – which has only limited devolution and not across the whole of its territory, and the rest of the UK.</a:t>
            </a:r>
          </a:p>
          <a:p>
            <a:r>
              <a:rPr lang="en-GB" dirty="0"/>
              <a:t>The UK political system, devolution, and local government</a:t>
            </a:r>
            <a:endParaRPr lang="en-US" dirty="0"/>
          </a:p>
        </p:txBody>
      </p:sp>
    </p:spTree>
    <p:extLst>
      <p:ext uri="{BB962C8B-B14F-4D97-AF65-F5344CB8AC3E}">
        <p14:creationId xmlns:p14="http://schemas.microsoft.com/office/powerpoint/2010/main" val="3285460466"/>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xford template (TH)_2.potx  -  Read-Only" id="{8D574FD2-D363-4ABE-AE09-0FD09556BD74}" vid="{57D5FB25-C71A-4FA0-B2CB-224F648BF6A8}"/>
    </a:ext>
  </a:extLst>
</a:theme>
</file>

<file path=ppt/theme/theme2.xml><?xml version="1.0" encoding="utf-8"?>
<a:theme xmlns:a="http://schemas.openxmlformats.org/drawingml/2006/main" name="1_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xford template (TH)_2.potx  -  Read-Only" id="{8D574FD2-D363-4ABE-AE09-0FD09556BD74}" vid="{0E03ACEF-5A19-4B88-B2E6-625A1FE4D0EA}"/>
    </a:ext>
  </a:extLst>
</a:theme>
</file>

<file path=ppt/theme/theme3.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Oxford template (TH)_3</Template>
  <TotalTime>2474</TotalTime>
  <Words>8534</Words>
  <Application>Microsoft Office PowerPoint</Application>
  <PresentationFormat>On-screen Show (4:3)</PresentationFormat>
  <Paragraphs>219</Paragraphs>
  <Slides>11</Slides>
  <Notes>11</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11</vt:i4>
      </vt:variant>
    </vt:vector>
  </HeadingPairs>
  <TitlesOfParts>
    <vt:vector size="21" baseType="lpstr">
      <vt:lpstr>aller</vt:lpstr>
      <vt:lpstr>Arial</vt:lpstr>
      <vt:lpstr>Calibri</vt:lpstr>
      <vt:lpstr>Google Sans</vt:lpstr>
      <vt:lpstr>inherit</vt:lpstr>
      <vt:lpstr>Montserrat</vt:lpstr>
      <vt:lpstr>Open Sans</vt:lpstr>
      <vt:lpstr>Custom Design</vt:lpstr>
      <vt:lpstr>1_Custom Design</vt:lpstr>
      <vt:lpstr>Default Design</vt:lpstr>
      <vt:lpstr>Devolution and local government</vt:lpstr>
      <vt:lpstr>Devolution and Local Government</vt:lpstr>
      <vt:lpstr>How it works - devolution</vt:lpstr>
      <vt:lpstr>Devolution - Senedd Cymru</vt:lpstr>
      <vt:lpstr>Devolution - Senedd Cymru</vt:lpstr>
      <vt:lpstr>Devolution England</vt:lpstr>
      <vt:lpstr>How it works - Local government</vt:lpstr>
      <vt:lpstr>How it works - Local government</vt:lpstr>
      <vt:lpstr>Balance of power</vt:lpstr>
      <vt:lpstr>Functions</vt:lpstr>
      <vt:lpstr>Variation</vt:lpstr>
    </vt:vector>
  </TitlesOfParts>
  <Company>Oxford University Press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Interplay</dc:title>
  <dc:creator>CUNNINGHAM, Emily</dc:creator>
  <cp:lastModifiedBy>Anthony Burns</cp:lastModifiedBy>
  <cp:revision>87</cp:revision>
  <dcterms:created xsi:type="dcterms:W3CDTF">2019-06-11T10:29:49Z</dcterms:created>
  <dcterms:modified xsi:type="dcterms:W3CDTF">2023-10-20T10:14:44Z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NewReviewCycle">
    <vt:lpwstr/>
  </property>
  <property fmtid="{D5CDD505-2E9C-101B-9397-08002B2CF9AE}" pid="3" name="MSIP_Label_89f61502-7731-4690-a118-333634878cc9_Enabled">
    <vt:lpwstr>true</vt:lpwstr>
  </property>
  <property fmtid="{D5CDD505-2E9C-101B-9397-08002B2CF9AE}" pid="4" name="MSIP_Label_89f61502-7731-4690-a118-333634878cc9_SetDate">
    <vt:lpwstr>2020-04-06T13:09:43Z</vt:lpwstr>
  </property>
  <property fmtid="{D5CDD505-2E9C-101B-9397-08002B2CF9AE}" pid="5" name="MSIP_Label_89f61502-7731-4690-a118-333634878cc9_Method">
    <vt:lpwstr>Standard</vt:lpwstr>
  </property>
  <property fmtid="{D5CDD505-2E9C-101B-9397-08002B2CF9AE}" pid="6" name="MSIP_Label_89f61502-7731-4690-a118-333634878cc9_Name">
    <vt:lpwstr>Internal</vt:lpwstr>
  </property>
  <property fmtid="{D5CDD505-2E9C-101B-9397-08002B2CF9AE}" pid="7" name="MSIP_Label_89f61502-7731-4690-a118-333634878cc9_SiteId">
    <vt:lpwstr>91761b62-4c45-43f5-9f0e-be8ad9b551ff</vt:lpwstr>
  </property>
  <property fmtid="{D5CDD505-2E9C-101B-9397-08002B2CF9AE}" pid="8" name="MSIP_Label_89f61502-7731-4690-a118-333634878cc9_ActionId">
    <vt:lpwstr>8af8d373-86a6-4406-96b7-0000c882bf5a</vt:lpwstr>
  </property>
  <property fmtid="{D5CDD505-2E9C-101B-9397-08002B2CF9AE}" pid="9" name="MSIP_Label_89f61502-7731-4690-a118-333634878cc9_ContentBits">
    <vt:lpwstr>0</vt:lpwstr>
  </property>
</Properties>
</file>