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8" r:id="rId6"/>
    <p:sldId id="257" r:id="rId7"/>
    <p:sldId id="258" r:id="rId8"/>
    <p:sldId id="259" r:id="rId9"/>
    <p:sldId id="260" r:id="rId10"/>
    <p:sldId id="269" r:id="rId11"/>
    <p:sldId id="270" r:id="rId12"/>
    <p:sldId id="271" r:id="rId13"/>
    <p:sldId id="26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23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925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93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00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89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bookproject.net/thinkcs/python/english2e/ch01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Print(“3333++++WELCOME)</a:t>
            </a:r>
          </a:p>
          <a:p>
            <a:r>
              <a:rPr lang="en-GB" dirty="0"/>
              <a:t>Program---</a:t>
            </a:r>
            <a:r>
              <a:rPr lang="en-GB" dirty="0">
                <a:sym typeface="Wingdings" panose="05000000000000000000" pitchFamily="2" charset="2"/>
              </a:rPr>
              <a:t>Translator--</a:t>
            </a:r>
            <a:r>
              <a:rPr lang="en-GB" dirty="0" err="1">
                <a:sym typeface="Wingdings" panose="05000000000000000000" pitchFamily="2" charset="2"/>
              </a:rPr>
              <a:t>MachineCode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Translator</a:t>
            </a:r>
          </a:p>
          <a:p>
            <a:pPr lvl="3"/>
            <a:r>
              <a:rPr lang="en-GB" dirty="0">
                <a:sym typeface="Wingdings" panose="05000000000000000000" pitchFamily="2" charset="2"/>
              </a:rPr>
              <a:t>Compiler</a:t>
            </a:r>
          </a:p>
          <a:p>
            <a:pPr lvl="3"/>
            <a:r>
              <a:rPr lang="en-GB" dirty="0">
                <a:sym typeface="Wingdings" panose="05000000000000000000" pitchFamily="2" charset="2"/>
              </a:rPr>
              <a:t>Interpreter</a:t>
            </a:r>
          </a:p>
          <a:p>
            <a:r>
              <a:rPr lang="en-GB" dirty="0">
                <a:sym typeface="Wingdings" panose="05000000000000000000" pitchFamily="2" charset="2"/>
              </a:rPr>
              <a:t>Add Two numbers and print the result</a:t>
            </a:r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7038-91D9-4009-893E-B8A13C599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F7DAE-2A3A-4BA6-BBCD-3EED0792A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http://www.openbookproject.net/thinkcs/python/english2e/ch01.html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A= </a:t>
            </a:r>
            <a:r>
              <a:rPr lang="en-GB" dirty="0" err="1"/>
              <a:t>int</a:t>
            </a:r>
            <a:r>
              <a:rPr lang="en-GB" dirty="0"/>
              <a:t>(input(“Enter the Value”))</a:t>
            </a:r>
          </a:p>
          <a:p>
            <a:r>
              <a:rPr lang="en-GB" dirty="0"/>
              <a:t>B=</a:t>
            </a:r>
            <a:r>
              <a:rPr lang="en-GB" dirty="0" err="1"/>
              <a:t>int</a:t>
            </a:r>
            <a:r>
              <a:rPr lang="en-GB" dirty="0"/>
              <a:t>(input(“Enter the value of B”))</a:t>
            </a:r>
          </a:p>
          <a:p>
            <a:r>
              <a:rPr lang="en-GB" dirty="0"/>
              <a:t>Print(“the result is”,</a:t>
            </a:r>
            <a:r>
              <a:rPr lang="en-GB" dirty="0" err="1"/>
              <a:t>A+b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8600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F033AF7-6417-4445-BC66-BB90C9D523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5378846"/>
              </p:ext>
            </p:extLst>
          </p:nvPr>
        </p:nvGraphicFramePr>
        <p:xfrm>
          <a:off x="1187624" y="1268760"/>
          <a:ext cx="6336705" cy="3916361"/>
        </p:xfrm>
        <a:graphic>
          <a:graphicData uri="http://schemas.openxmlformats.org/drawingml/2006/table">
            <a:tbl>
              <a:tblPr/>
              <a:tblGrid>
                <a:gridCol w="2112235">
                  <a:extLst>
                    <a:ext uri="{9D8B030D-6E8A-4147-A177-3AD203B41FA5}">
                      <a16:colId xmlns:a16="http://schemas.microsoft.com/office/drawing/2014/main" val="2587335069"/>
                    </a:ext>
                  </a:extLst>
                </a:gridCol>
                <a:gridCol w="2112235">
                  <a:extLst>
                    <a:ext uri="{9D8B030D-6E8A-4147-A177-3AD203B41FA5}">
                      <a16:colId xmlns:a16="http://schemas.microsoft.com/office/drawing/2014/main" val="663304242"/>
                    </a:ext>
                  </a:extLst>
                </a:gridCol>
                <a:gridCol w="2112235">
                  <a:extLst>
                    <a:ext uri="{9D8B030D-6E8A-4147-A177-3AD203B41FA5}">
                      <a16:colId xmlns:a16="http://schemas.microsoft.com/office/drawing/2014/main" val="881992437"/>
                    </a:ext>
                  </a:extLst>
                </a:gridCol>
              </a:tblGrid>
              <a:tr h="5328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+ Addition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Adds values on either side of the operator.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+ b = 5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6284191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- Subtraction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Subtracts right hand operand from left hand operand.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– b = -1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8757461"/>
                  </a:ext>
                </a:extLst>
              </a:tr>
              <a:tr h="5328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* Multiplication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Multiplies values on either side of the operator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* b = 6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9469735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/ Division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Divides left hand operand by right hand operand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b / a = 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274855"/>
                  </a:ext>
                </a:extLst>
              </a:tr>
              <a:tr h="89250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% Modulus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Divides left hand operand by right hand operand and returns remainder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b % a = 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30474802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** Exponent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Performs exponential (power) calculation on operators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a**b =2**3= 2x2x2 = 8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285031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E587BED-3C5F-4033-BA9D-13EDEBB60D35}"/>
              </a:ext>
            </a:extLst>
          </p:cNvPr>
          <p:cNvSpPr txBox="1"/>
          <p:nvPr/>
        </p:nvSpPr>
        <p:spPr>
          <a:xfrm>
            <a:off x="683568" y="33265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Arithmetic Operators</a:t>
            </a:r>
          </a:p>
        </p:txBody>
      </p:sp>
    </p:spTree>
    <p:extLst>
      <p:ext uri="{BB962C8B-B14F-4D97-AF65-F5344CB8AC3E}">
        <p14:creationId xmlns:p14="http://schemas.microsoft.com/office/powerpoint/2010/main" val="2080128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306B7F-A3C3-476C-A33F-CF05C10AC5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164136"/>
              </p:ext>
            </p:extLst>
          </p:nvPr>
        </p:nvGraphicFramePr>
        <p:xfrm>
          <a:off x="2411760" y="1268760"/>
          <a:ext cx="5616625" cy="4118050"/>
        </p:xfrm>
        <a:graphic>
          <a:graphicData uri="http://schemas.openxmlformats.org/drawingml/2006/table">
            <a:tbl>
              <a:tblPr/>
              <a:tblGrid>
                <a:gridCol w="1175400">
                  <a:extLst>
                    <a:ext uri="{9D8B030D-6E8A-4147-A177-3AD203B41FA5}">
                      <a16:colId xmlns:a16="http://schemas.microsoft.com/office/drawing/2014/main" val="3112343421"/>
                    </a:ext>
                  </a:extLst>
                </a:gridCol>
                <a:gridCol w="2521901">
                  <a:extLst>
                    <a:ext uri="{9D8B030D-6E8A-4147-A177-3AD203B41FA5}">
                      <a16:colId xmlns:a16="http://schemas.microsoft.com/office/drawing/2014/main" val="268466918"/>
                    </a:ext>
                  </a:extLst>
                </a:gridCol>
                <a:gridCol w="1919324">
                  <a:extLst>
                    <a:ext uri="{9D8B030D-6E8A-4147-A177-3AD203B41FA5}">
                      <a16:colId xmlns:a16="http://schemas.microsoft.com/office/drawing/2014/main" val="617125334"/>
                    </a:ext>
                  </a:extLst>
                </a:gridCol>
              </a:tblGrid>
              <a:tr h="23286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Operator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Description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Example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824839"/>
                  </a:ext>
                </a:extLst>
              </a:tr>
              <a:tr h="5186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==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values of two operands are equal, then the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==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413943"/>
                  </a:ext>
                </a:extLst>
              </a:tr>
              <a:tr h="5186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!=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values of two operands are not equal,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(a!=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2924358"/>
                  </a:ext>
                </a:extLst>
              </a:tr>
              <a:tr h="61391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&gt;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greater than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&gt;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8565816"/>
                  </a:ext>
                </a:extLst>
              </a:tr>
              <a:tr h="61391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&lt;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less than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&lt;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675111"/>
                  </a:ext>
                </a:extLst>
              </a:tr>
              <a:tr h="7091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&gt;=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greater than or equal to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&gt;=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7162626"/>
                  </a:ext>
                </a:extLst>
              </a:tr>
              <a:tr h="7091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&lt;=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less than or equal to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(a &lt;=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909007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50A6A7F-8BED-4B4B-8A5F-53CF16E91B94}"/>
              </a:ext>
            </a:extLst>
          </p:cNvPr>
          <p:cNvSpPr txBox="1"/>
          <p:nvPr/>
        </p:nvSpPr>
        <p:spPr>
          <a:xfrm>
            <a:off x="1043608" y="4766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Comparison Operators</a:t>
            </a:r>
          </a:p>
        </p:txBody>
      </p:sp>
    </p:spTree>
    <p:extLst>
      <p:ext uri="{BB962C8B-B14F-4D97-AF65-F5344CB8AC3E}">
        <p14:creationId xmlns:p14="http://schemas.microsoft.com/office/powerpoint/2010/main" val="925948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7A468-6E62-4B95-8F3B-F0E3A7BE6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528265"/>
              </p:ext>
            </p:extLst>
          </p:nvPr>
        </p:nvGraphicFramePr>
        <p:xfrm>
          <a:off x="2489708" y="1600200"/>
          <a:ext cx="5682692" cy="3916363"/>
        </p:xfrm>
        <a:graphic>
          <a:graphicData uri="http://schemas.openxmlformats.org/drawingml/2006/table">
            <a:tbl>
              <a:tblPr/>
              <a:tblGrid>
                <a:gridCol w="1189226">
                  <a:extLst>
                    <a:ext uri="{9D8B030D-6E8A-4147-A177-3AD203B41FA5}">
                      <a16:colId xmlns:a16="http://schemas.microsoft.com/office/drawing/2014/main" val="1747456173"/>
                    </a:ext>
                  </a:extLst>
                </a:gridCol>
                <a:gridCol w="2551566">
                  <a:extLst>
                    <a:ext uri="{9D8B030D-6E8A-4147-A177-3AD203B41FA5}">
                      <a16:colId xmlns:a16="http://schemas.microsoft.com/office/drawing/2014/main" val="4107055757"/>
                    </a:ext>
                  </a:extLst>
                </a:gridCol>
                <a:gridCol w="1941900">
                  <a:extLst>
                    <a:ext uri="{9D8B030D-6E8A-4147-A177-3AD203B41FA5}">
                      <a16:colId xmlns:a16="http://schemas.microsoft.com/office/drawing/2014/main" val="796954306"/>
                    </a:ext>
                  </a:extLst>
                </a:gridCol>
              </a:tblGrid>
              <a:tr h="606760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Description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Example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5811606"/>
                  </a:ext>
                </a:extLst>
              </a:tr>
              <a:tr h="11032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and Logical AND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both the operands are true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and b) is False.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437768"/>
                  </a:ext>
                </a:extLst>
              </a:tr>
              <a:tr h="13514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or Logical OR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any of the two operands are non-zero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or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057006"/>
                  </a:ext>
                </a:extLst>
              </a:tr>
              <a:tr h="8549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not Logical NOT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Used to reverse the logical state of its operand.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Not(a and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294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BC8A2B-F9D6-4920-8898-F109458FA8A6}"/>
              </a:ext>
            </a:extLst>
          </p:cNvPr>
          <p:cNvSpPr txBox="1"/>
          <p:nvPr/>
        </p:nvSpPr>
        <p:spPr>
          <a:xfrm>
            <a:off x="827584" y="4766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Logical Operators</a:t>
            </a:r>
          </a:p>
        </p:txBody>
      </p:sp>
    </p:spTree>
    <p:extLst>
      <p:ext uri="{BB962C8B-B14F-4D97-AF65-F5344CB8AC3E}">
        <p14:creationId xmlns:p14="http://schemas.microsoft.com/office/powerpoint/2010/main" val="179230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FE69A-E527-48D2-AD2C-B86710533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1372A-5402-4281-886A-44DD17D69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two numbers using variables</a:t>
            </a:r>
          </a:p>
          <a:p>
            <a:r>
              <a:rPr lang="en-GB" dirty="0"/>
              <a:t>a= 5</a:t>
            </a:r>
          </a:p>
          <a:p>
            <a:r>
              <a:rPr lang="en-GB" dirty="0"/>
              <a:t>b= 6</a:t>
            </a:r>
          </a:p>
          <a:p>
            <a:r>
              <a:rPr lang="en-GB" dirty="0"/>
              <a:t>print(“The sum of a and b is :”,</a:t>
            </a:r>
            <a:r>
              <a:rPr lang="en-GB" dirty="0" err="1"/>
              <a:t>a+b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170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6C958-C6CB-49E8-87E3-F9F00E580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statement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48F37-469C-473C-8422-7FA8F8958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two numbers using variables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a= int(input(“Enter the value of a”))</a:t>
            </a:r>
          </a:p>
          <a:p>
            <a:pPr marL="0" indent="0">
              <a:buNone/>
            </a:pPr>
            <a:r>
              <a:rPr lang="en-GB" dirty="0"/>
              <a:t>b= int(input(“Enter the value of b”))</a:t>
            </a:r>
          </a:p>
          <a:p>
            <a:pPr marL="0" indent="0">
              <a:buNone/>
            </a:pPr>
            <a:r>
              <a:rPr lang="en-GB" dirty="0"/>
              <a:t>print(“The sum of a and b is :”,</a:t>
            </a:r>
            <a:r>
              <a:rPr lang="en-GB" dirty="0" err="1"/>
              <a:t>a+b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237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4C932-7264-4C42-AA4B-F142BAEB9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Customising Print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BC99D-975A-4FB8-9B13-785D53B2F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two numbers using variables</a:t>
            </a:r>
          </a:p>
          <a:p>
            <a:r>
              <a:rPr lang="en-GB" dirty="0"/>
              <a:t>a= 5</a:t>
            </a:r>
          </a:p>
          <a:p>
            <a:r>
              <a:rPr lang="en-GB" dirty="0"/>
              <a:t>b= 6</a:t>
            </a:r>
          </a:p>
          <a:p>
            <a:r>
              <a:rPr lang="en-GB" dirty="0"/>
              <a:t>print(“The sum of  “,a “ and “, b “ is :”,</a:t>
            </a:r>
            <a:r>
              <a:rPr lang="en-GB" dirty="0" err="1"/>
              <a:t>a+b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460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2EA8A8-E60E-41F5-9E77-7DEE27055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725336"/>
              </p:ext>
            </p:extLst>
          </p:nvPr>
        </p:nvGraphicFramePr>
        <p:xfrm>
          <a:off x="2279865" y="1593145"/>
          <a:ext cx="6036551" cy="3916363"/>
        </p:xfrm>
        <a:graphic>
          <a:graphicData uri="http://schemas.openxmlformats.org/drawingml/2006/table">
            <a:tbl>
              <a:tblPr/>
              <a:tblGrid>
                <a:gridCol w="1263278">
                  <a:extLst>
                    <a:ext uri="{9D8B030D-6E8A-4147-A177-3AD203B41FA5}">
                      <a16:colId xmlns:a16="http://schemas.microsoft.com/office/drawing/2014/main" val="2201571775"/>
                    </a:ext>
                  </a:extLst>
                </a:gridCol>
                <a:gridCol w="2710451">
                  <a:extLst>
                    <a:ext uri="{9D8B030D-6E8A-4147-A177-3AD203B41FA5}">
                      <a16:colId xmlns:a16="http://schemas.microsoft.com/office/drawing/2014/main" val="3297677414"/>
                    </a:ext>
                  </a:extLst>
                </a:gridCol>
                <a:gridCol w="2062822">
                  <a:extLst>
                    <a:ext uri="{9D8B030D-6E8A-4147-A177-3AD203B41FA5}">
                      <a16:colId xmlns:a16="http://schemas.microsoft.com/office/drawing/2014/main" val="2556985819"/>
                    </a:ext>
                  </a:extLst>
                </a:gridCol>
              </a:tblGrid>
              <a:tr h="66790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Operator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Description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Example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728424"/>
                  </a:ext>
                </a:extLst>
              </a:tr>
              <a:tr h="14876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x in y, here in results in a 1 if x is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12834"/>
                  </a:ext>
                </a:extLst>
              </a:tr>
              <a:tr h="176084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not 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does not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not in y, here not in results in a 1 if x is not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73081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6921FE-20EF-4093-B0DD-E043BAD25F8C}"/>
              </a:ext>
            </a:extLst>
          </p:cNvPr>
          <p:cNvSpPr txBox="1"/>
          <p:nvPr/>
        </p:nvSpPr>
        <p:spPr>
          <a:xfrm>
            <a:off x="755576" y="6926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Membership Operators</a:t>
            </a:r>
          </a:p>
        </p:txBody>
      </p:sp>
    </p:spTree>
    <p:extLst>
      <p:ext uri="{BB962C8B-B14F-4D97-AF65-F5344CB8AC3E}">
        <p14:creationId xmlns:p14="http://schemas.microsoft.com/office/powerpoint/2010/main" val="4020744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38438</TotalTime>
  <Words>688</Words>
  <Application>Microsoft Office PowerPoint</Application>
  <PresentationFormat>On-screen Show (4:3)</PresentationFormat>
  <Paragraphs>102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Computational Thinking</vt:lpstr>
      <vt:lpstr>PowerPoint Presentation</vt:lpstr>
      <vt:lpstr>Python</vt:lpstr>
      <vt:lpstr>PowerPoint Presentation</vt:lpstr>
      <vt:lpstr>PowerPoint Presentation</vt:lpstr>
      <vt:lpstr>PowerPoint Presentation</vt:lpstr>
      <vt:lpstr>Examples</vt:lpstr>
      <vt:lpstr>Input statement example</vt:lpstr>
      <vt:lpstr>Customising Print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user</cp:lastModifiedBy>
  <cp:revision>135</cp:revision>
  <dcterms:created xsi:type="dcterms:W3CDTF">2015-04-14T15:21:28Z</dcterms:created>
  <dcterms:modified xsi:type="dcterms:W3CDTF">2020-03-30T13:22:59Z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