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56" r:id="rId3"/>
    <p:sldId id="261" r:id="rId4"/>
    <p:sldId id="262" r:id="rId5"/>
    <p:sldId id="263" r:id="rId6"/>
    <p:sldId id="265" r:id="rId7"/>
    <p:sldId id="283" r:id="rId8"/>
    <p:sldId id="282" r:id="rId9"/>
    <p:sldId id="284" r:id="rId10"/>
    <p:sldId id="264" r:id="rId11"/>
    <p:sldId id="270" r:id="rId12"/>
    <p:sldId id="277" r:id="rId13"/>
    <p:sldId id="278" r:id="rId14"/>
    <p:sldId id="266" r:id="rId15"/>
    <p:sldId id="269" r:id="rId16"/>
    <p:sldId id="279" r:id="rId17"/>
    <p:sldId id="267" r:id="rId18"/>
    <p:sldId id="257" r:id="rId19"/>
    <p:sldId id="274" r:id="rId20"/>
    <p:sldId id="276" r:id="rId21"/>
    <p:sldId id="271" r:id="rId22"/>
    <p:sldId id="273" r:id="rId23"/>
    <p:sldId id="272" r:id="rId24"/>
    <p:sldId id="268" r:id="rId25"/>
    <p:sldId id="275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3/25/2015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dsense.eu/&#20196;/" TargetMode="External"/><Relationship Id="rId2" Type="http://schemas.openxmlformats.org/officeDocument/2006/relationships/hyperlink" Target="http://www.wordsense.eu/&#21475;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dictionary.hantrainerpro.com/chinese-english/translation-shi_die.htm" TargetMode="External"/><Relationship Id="rId2" Type="http://schemas.openxmlformats.org/officeDocument/2006/relationships/hyperlink" Target="http://dictionary.hantrainerpro.com/chinese-english/translation-gu_old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ictionary.hantrainerpro.com/chinese-english/translation-yun_fallfromth.htm" TargetMode="External"/><Relationship Id="rId5" Type="http://schemas.openxmlformats.org/officeDocument/2006/relationships/hyperlink" Target="http://dictionary.hantrainerpro.com/chinese-english/translation-wang_die.htm" TargetMode="External"/><Relationship Id="rId4" Type="http://schemas.openxmlformats.org/officeDocument/2006/relationships/hyperlink" Target="http://dictionary.hantrainerpro.com/chinese-english/translation-si_die.ht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Life and Death in Chinese culture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Sheng-</a:t>
            </a:r>
            <a:r>
              <a:rPr lang="en-GB" dirty="0" err="1" smtClean="0"/>
              <a:t>si</a:t>
            </a:r>
            <a:r>
              <a:rPr lang="en-GB" dirty="0" smtClean="0"/>
              <a:t> </a:t>
            </a:r>
            <a:r>
              <a:rPr lang="en-GB" dirty="0" err="1" smtClean="0"/>
              <a:t>wenhua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630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Chinese Understanding of Life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Times New Roman"/>
                <a:ea typeface="SimSun"/>
                <a:cs typeface="Calibri"/>
              </a:rPr>
              <a:t>Life in Chinese comprised by two characters: sheng </a:t>
            </a:r>
            <a:r>
              <a:rPr lang="zh-CN" altLang="en-US" dirty="0" smtClean="0">
                <a:latin typeface="Times New Roman"/>
                <a:ea typeface="SimSun"/>
                <a:cs typeface="Calibri"/>
              </a:rPr>
              <a:t>生 </a:t>
            </a:r>
            <a:r>
              <a:rPr lang="en-GB" altLang="zh-CN" dirty="0" smtClean="0">
                <a:latin typeface="Times New Roman"/>
                <a:ea typeface="SimSun"/>
                <a:cs typeface="Calibri"/>
              </a:rPr>
              <a:t>and </a:t>
            </a:r>
            <a:r>
              <a:rPr lang="en-GB" altLang="zh-CN" dirty="0" err="1" smtClean="0">
                <a:latin typeface="Times New Roman"/>
                <a:ea typeface="SimSun"/>
                <a:cs typeface="Calibri"/>
              </a:rPr>
              <a:t>ming</a:t>
            </a:r>
            <a:r>
              <a:rPr lang="en-GB" altLang="zh-CN" dirty="0" smtClean="0">
                <a:latin typeface="Times New Roman"/>
                <a:ea typeface="SimSun"/>
                <a:cs typeface="Calibri"/>
              </a:rPr>
              <a:t> </a:t>
            </a:r>
            <a:r>
              <a:rPr lang="zh-CN" altLang="en-US" dirty="0" smtClean="0">
                <a:latin typeface="Times New Roman"/>
                <a:ea typeface="SimSun"/>
                <a:cs typeface="Calibri"/>
              </a:rPr>
              <a:t>命</a:t>
            </a:r>
            <a:endParaRPr lang="en-GB" altLang="zh-CN" dirty="0" smtClean="0">
              <a:latin typeface="Times New Roman"/>
              <a:ea typeface="SimSun"/>
              <a:cs typeface="Calibri"/>
            </a:endParaRPr>
          </a:p>
          <a:p>
            <a:r>
              <a:rPr lang="zh-CN" altLang="en-US" dirty="0" smtClean="0">
                <a:latin typeface="Times New Roman"/>
                <a:ea typeface="SimSun"/>
                <a:cs typeface="Calibri"/>
              </a:rPr>
              <a:t>生</a:t>
            </a:r>
            <a:r>
              <a:rPr lang="en-GB" altLang="zh-CN" dirty="0" smtClean="0">
                <a:latin typeface="Times New Roman"/>
                <a:ea typeface="SimSun"/>
                <a:cs typeface="Calibri"/>
              </a:rPr>
              <a:t>:</a:t>
            </a:r>
            <a:r>
              <a:rPr lang="zh-CN" altLang="en-US" dirty="0" smtClean="0">
                <a:latin typeface="Times New Roman"/>
                <a:ea typeface="SimSun"/>
                <a:cs typeface="Calibri"/>
              </a:rPr>
              <a:t> </a:t>
            </a:r>
            <a:endParaRPr lang="en-GB" altLang="zh-CN" dirty="0" smtClean="0">
              <a:latin typeface="Times New Roman"/>
              <a:ea typeface="SimSun"/>
              <a:cs typeface="Calibri"/>
            </a:endParaRPr>
          </a:p>
          <a:p>
            <a:endParaRPr lang="en-GB" dirty="0" smtClean="0">
              <a:latin typeface="Times New Roman"/>
              <a:ea typeface="SimSun"/>
              <a:cs typeface="Calibri"/>
            </a:endParaRPr>
          </a:p>
          <a:p>
            <a:r>
              <a:rPr lang="zh-CN" altLang="en-US" dirty="0" smtClean="0">
                <a:latin typeface="Times New Roman"/>
                <a:ea typeface="SimSun"/>
                <a:cs typeface="Calibri"/>
              </a:rPr>
              <a:t>命 </a:t>
            </a:r>
            <a:r>
              <a:rPr lang="en-GB" dirty="0" smtClean="0"/>
              <a:t>Ideogram </a:t>
            </a:r>
            <a:r>
              <a:rPr lang="en-GB" dirty="0"/>
              <a:t>compound: </a:t>
            </a:r>
            <a:r>
              <a:rPr lang="ja-JP" altLang="en-US" dirty="0">
                <a:hlinkClick r:id="rId2"/>
              </a:rPr>
              <a:t>口</a:t>
            </a:r>
            <a:r>
              <a:rPr lang="ja-JP" altLang="en-US" dirty="0"/>
              <a:t> </a:t>
            </a:r>
            <a:r>
              <a:rPr lang="en-US" altLang="ja-JP" dirty="0"/>
              <a:t>+ </a:t>
            </a:r>
            <a:r>
              <a:rPr lang="ja-JP" altLang="en-US" dirty="0" smtClean="0">
                <a:hlinkClick r:id="rId3"/>
              </a:rPr>
              <a:t>令</a:t>
            </a:r>
            <a:endParaRPr lang="en-GB" altLang="ja-JP" dirty="0" smtClean="0"/>
          </a:p>
          <a:p>
            <a:r>
              <a:rPr lang="zh-CN" altLang="en-US" dirty="0" smtClean="0">
                <a:latin typeface="Times New Roman"/>
                <a:ea typeface="SimSun"/>
                <a:cs typeface="Calibri"/>
              </a:rPr>
              <a:t>命</a:t>
            </a:r>
            <a:r>
              <a:rPr lang="en-GB" altLang="zh-CN" dirty="0" smtClean="0">
                <a:latin typeface="Times New Roman"/>
                <a:ea typeface="SimSun"/>
                <a:cs typeface="Calibri"/>
              </a:rPr>
              <a:t>: Life; Destiny, Fate; Order, Instruction </a:t>
            </a:r>
            <a:endParaRPr lang="en-GB" altLang="zh-CN" dirty="0">
              <a:latin typeface="Times New Roman"/>
              <a:ea typeface="SimSun"/>
              <a:cs typeface="Calibri"/>
            </a:endParaRP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438400"/>
            <a:ext cx="5029200" cy="65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362200" y="266700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growing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727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/>
                <a:ea typeface="SimSun"/>
                <a:cs typeface="Calibri"/>
              </a:rPr>
              <a:t>The original writing of sheng </a:t>
            </a:r>
            <a:r>
              <a:rPr lang="zh-CN" altLang="en-US" dirty="0">
                <a:latin typeface="Times New Roman"/>
                <a:ea typeface="SimSun"/>
                <a:cs typeface="Calibri"/>
              </a:rPr>
              <a:t>生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2000" y="2133599"/>
            <a:ext cx="7808915" cy="3810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6339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27664"/>
            <a:ext cx="7543800" cy="114300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Life as the Destiny of A Living Being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0"/>
            <a:ext cx="8229600" cy="4191000"/>
          </a:xfrm>
        </p:spPr>
        <p:txBody>
          <a:bodyPr/>
          <a:lstStyle/>
          <a:p>
            <a:r>
              <a:rPr lang="en-GB" dirty="0" smtClean="0"/>
              <a:t>Life = Life Span = Fate/Destiny (the time length) of an living creature when it is being alive between its Birth and its Death</a:t>
            </a:r>
          </a:p>
          <a:p>
            <a:r>
              <a:rPr lang="en-GB" dirty="0" err="1" smtClean="0"/>
              <a:t>Shengming</a:t>
            </a:r>
            <a:r>
              <a:rPr lang="zh-CN" altLang="en-US" dirty="0" smtClean="0"/>
              <a:t>生命</a:t>
            </a:r>
            <a:r>
              <a:rPr lang="en-GB" dirty="0" smtClean="0"/>
              <a:t> </a:t>
            </a:r>
            <a:r>
              <a:rPr lang="en-GB" dirty="0" smtClean="0"/>
              <a:t>belongs to every living being:</a:t>
            </a:r>
          </a:p>
          <a:p>
            <a:r>
              <a:rPr lang="en-GB" dirty="0" err="1" smtClean="0"/>
              <a:t>Rensheng</a:t>
            </a:r>
            <a:r>
              <a:rPr lang="zh-CN" altLang="en-US" dirty="0" smtClean="0"/>
              <a:t>人生</a:t>
            </a:r>
            <a:r>
              <a:rPr lang="en-GB" dirty="0" smtClean="0"/>
              <a:t>: </a:t>
            </a:r>
            <a:r>
              <a:rPr lang="en-GB" dirty="0" smtClean="0"/>
              <a:t>human life</a:t>
            </a:r>
          </a:p>
          <a:p>
            <a:r>
              <a:rPr lang="en-GB" dirty="0" err="1" smtClean="0"/>
              <a:t>Chusheng</a:t>
            </a:r>
            <a:r>
              <a:rPr lang="zh-CN" altLang="en-US" dirty="0" smtClean="0"/>
              <a:t>畜牲</a:t>
            </a:r>
            <a:r>
              <a:rPr lang="en-US" altLang="zh-CN" dirty="0" smtClean="0"/>
              <a:t>/</a:t>
            </a:r>
            <a:r>
              <a:rPr lang="zh-CN" altLang="en-US" dirty="0" smtClean="0"/>
              <a:t>畜生</a:t>
            </a:r>
            <a:r>
              <a:rPr lang="en-GB" dirty="0" smtClean="0"/>
              <a:t>: </a:t>
            </a:r>
            <a:r>
              <a:rPr lang="en-GB" dirty="0" smtClean="0"/>
              <a:t>life of animals</a:t>
            </a:r>
          </a:p>
          <a:p>
            <a:r>
              <a:rPr lang="en-GB" dirty="0" smtClean="0"/>
              <a:t>Cao-ben </a:t>
            </a:r>
            <a:r>
              <a:rPr lang="en-GB" dirty="0" smtClean="0"/>
              <a:t>sheng</a:t>
            </a:r>
            <a:r>
              <a:rPr lang="zh-CN" altLang="en-US" dirty="0" smtClean="0"/>
              <a:t>草本生</a:t>
            </a:r>
            <a:r>
              <a:rPr lang="en-GB" dirty="0" smtClean="0"/>
              <a:t>: </a:t>
            </a:r>
            <a:r>
              <a:rPr lang="en-GB" dirty="0" smtClean="0"/>
              <a:t>life of grass and tree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940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 Life is a treasure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52600"/>
            <a:ext cx="8077200" cy="4572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Death for everyone under heaven is not a small thing.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Once </a:t>
            </a:r>
            <a:r>
              <a:rPr lang="en-GB" dirty="0"/>
              <a:t>a person dead, he/she will never see the world manifested through heaven, earth, sun and moon again, and his/her body will turn into dust. </a:t>
            </a:r>
            <a:endParaRPr lang="en-GB" dirty="0" smtClean="0"/>
          </a:p>
          <a:p>
            <a:r>
              <a:rPr lang="en-GB" dirty="0" smtClean="0"/>
              <a:t>Death </a:t>
            </a:r>
            <a:r>
              <a:rPr lang="en-GB" dirty="0"/>
              <a:t>and life are therefore a great business [for anybody].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Everybody </a:t>
            </a:r>
            <a:r>
              <a:rPr lang="en-GB" dirty="0"/>
              <a:t>who living between the heaven and the earth, can only has one life, no one can repeat his/her life </a:t>
            </a:r>
            <a:r>
              <a:rPr lang="en-GB" dirty="0" smtClean="0"/>
              <a:t>again.</a:t>
            </a:r>
          </a:p>
          <a:p>
            <a:endParaRPr lang="en-GB" dirty="0"/>
          </a:p>
          <a:p>
            <a:r>
              <a:rPr lang="en-GB" dirty="0" smtClean="0"/>
              <a:t>Scripture </a:t>
            </a:r>
            <a:r>
              <a:rPr lang="en-GB" dirty="0"/>
              <a:t>of the Great Peace(Taiping Jing</a:t>
            </a:r>
            <a:r>
              <a:rPr lang="zh-CN" altLang="en-US" dirty="0"/>
              <a:t>太平经</a:t>
            </a:r>
            <a:r>
              <a:rPr lang="en-GB" dirty="0"/>
              <a:t>), vol.72. </a:t>
            </a:r>
            <a:r>
              <a:rPr lang="zh-CN" altLang="en-US" dirty="0"/>
              <a:t>王明</a:t>
            </a:r>
            <a:r>
              <a:rPr lang="en-GB" dirty="0"/>
              <a:t>:</a:t>
            </a:r>
            <a:r>
              <a:rPr lang="en-US" altLang="zh-CN" dirty="0"/>
              <a:t>《</a:t>
            </a:r>
            <a:r>
              <a:rPr lang="zh-CN" altLang="en-US" dirty="0"/>
              <a:t>太平经合校</a:t>
            </a:r>
            <a:r>
              <a:rPr lang="en-US" altLang="zh-CN" dirty="0"/>
              <a:t>》</a:t>
            </a:r>
            <a:r>
              <a:rPr lang="en-GB" dirty="0"/>
              <a:t>,</a:t>
            </a:r>
            <a:r>
              <a:rPr lang="zh-CN" altLang="en-US" dirty="0"/>
              <a:t>中华书局</a:t>
            </a:r>
            <a:r>
              <a:rPr lang="en-GB" dirty="0"/>
              <a:t>,1997</a:t>
            </a:r>
            <a:r>
              <a:rPr lang="zh-CN" altLang="en-US" dirty="0"/>
              <a:t>年版</a:t>
            </a:r>
            <a:r>
              <a:rPr lang="en-GB" dirty="0"/>
              <a:t>,</a:t>
            </a:r>
            <a:r>
              <a:rPr lang="zh-CN" altLang="en-US" dirty="0"/>
              <a:t>第</a:t>
            </a:r>
            <a:r>
              <a:rPr lang="en-GB" dirty="0" smtClean="0"/>
              <a:t>298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655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ea typeface="SimSun" pitchFamily="2" charset="-122"/>
              </a:rPr>
              <a:t>Shen, Gui, Hun and Po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zh-CN" sz="2100" smtClean="0">
              <a:ea typeface="SimSun" pitchFamily="2" charset="-122"/>
            </a:endParaRPr>
          </a:p>
          <a:p>
            <a:pPr eaLnBrk="1" hangingPunct="1"/>
            <a:endParaRPr lang="en-US" altLang="zh-CN" smtClean="0">
              <a:ea typeface="SimSun" pitchFamily="2" charset="-122"/>
            </a:endParaRPr>
          </a:p>
        </p:txBody>
      </p:sp>
      <p:pic>
        <p:nvPicPr>
          <p:cNvPr id="8196" name="Picture 4" descr="heaven earth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692150"/>
            <a:ext cx="7796212" cy="598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7528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7543800" cy="896938"/>
          </a:xfrm>
        </p:spPr>
        <p:txBody>
          <a:bodyPr/>
          <a:lstStyle/>
          <a:p>
            <a:pPr algn="ctr" eaLnBrk="1" hangingPunct="1"/>
            <a:r>
              <a:rPr lang="en-US" altLang="zh-CN" dirty="0" err="1" smtClean="0">
                <a:ea typeface="SimSun" pitchFamily="2" charset="-122"/>
              </a:rPr>
              <a:t>Gui</a:t>
            </a:r>
            <a:r>
              <a:rPr lang="zh-CN" altLang="en-US" b="0" dirty="0" smtClean="0">
                <a:ea typeface="SimSun" pitchFamily="2" charset="-122"/>
              </a:rPr>
              <a:t>鬼 </a:t>
            </a:r>
            <a:r>
              <a:rPr lang="en-US" altLang="zh-CN" b="0" dirty="0" smtClean="0">
                <a:ea typeface="SimSun" pitchFamily="2" charset="-122"/>
              </a:rPr>
              <a:t>and Hun and Po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12875"/>
            <a:ext cx="8642350" cy="5329238"/>
          </a:xfrm>
        </p:spPr>
        <p:txBody>
          <a:bodyPr/>
          <a:lstStyle/>
          <a:p>
            <a:pPr eaLnBrk="1" hangingPunct="1"/>
            <a:r>
              <a:rPr lang="en-US" altLang="zh-CN" sz="2500" b="1" dirty="0" smtClean="0">
                <a:ea typeface="SimSun" pitchFamily="2" charset="-122"/>
              </a:rPr>
              <a:t>Hun </a:t>
            </a:r>
            <a:r>
              <a:rPr lang="zh-CN" altLang="en-US" sz="2500" b="1" dirty="0" smtClean="0">
                <a:latin typeface="SimSun" pitchFamily="2" charset="-122"/>
                <a:ea typeface="SimSun" pitchFamily="2" charset="-122"/>
              </a:rPr>
              <a:t>魂</a:t>
            </a:r>
            <a:r>
              <a:rPr lang="zh-CN" altLang="en-US" sz="2500" dirty="0" smtClean="0">
                <a:latin typeface="SimSun" pitchFamily="2" charset="-122"/>
                <a:ea typeface="SimSun" pitchFamily="2" charset="-122"/>
              </a:rPr>
              <a:t>=</a:t>
            </a:r>
            <a:r>
              <a:rPr lang="en-US" altLang="zh-CN" sz="2500" dirty="0" smtClean="0">
                <a:ea typeface="SimSun" pitchFamily="2" charset="-122"/>
              </a:rPr>
              <a:t> spirit, a heavenly spirit coming from Heaven</a:t>
            </a:r>
          </a:p>
          <a:p>
            <a:pPr eaLnBrk="1" hangingPunct="1"/>
            <a:r>
              <a:rPr lang="en-US" altLang="zh-CN" sz="2500" b="1" dirty="0" smtClean="0">
                <a:ea typeface="SimSun" pitchFamily="2" charset="-122"/>
              </a:rPr>
              <a:t>Po </a:t>
            </a:r>
            <a:r>
              <a:rPr lang="zh-CN" altLang="en-US" sz="2500" b="1" dirty="0" smtClean="0">
                <a:latin typeface="SimSun" pitchFamily="2" charset="-122"/>
                <a:ea typeface="SimSun" pitchFamily="2" charset="-122"/>
              </a:rPr>
              <a:t>魄</a:t>
            </a:r>
            <a:r>
              <a:rPr lang="zh-CN" altLang="en-US" sz="2500" dirty="0" smtClean="0">
                <a:ea typeface="SimSun" pitchFamily="2" charset="-122"/>
              </a:rPr>
              <a:t> = </a:t>
            </a:r>
            <a:r>
              <a:rPr lang="en-US" altLang="zh-CN" sz="2500" dirty="0" smtClean="0">
                <a:ea typeface="SimSun" pitchFamily="2" charset="-122"/>
              </a:rPr>
              <a:t>soul, an earthly spirit coming from the essence of Earth.</a:t>
            </a:r>
          </a:p>
          <a:p>
            <a:pPr eaLnBrk="1" hangingPunct="1"/>
            <a:endParaRPr lang="en-US" altLang="zh-CN" sz="2500" dirty="0" smtClean="0">
              <a:ea typeface="SimSun" pitchFamily="2" charset="-122"/>
            </a:endParaRPr>
          </a:p>
          <a:p>
            <a:pPr eaLnBrk="1" hangingPunct="1"/>
            <a:r>
              <a:rPr lang="en-US" altLang="zh-CN" sz="2500" dirty="0" smtClean="0">
                <a:ea typeface="SimSun" pitchFamily="2" charset="-122"/>
              </a:rPr>
              <a:t>The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combination </a:t>
            </a:r>
            <a:r>
              <a:rPr lang="en-US" altLang="zh-CN" sz="2500" dirty="0" smtClean="0">
                <a:ea typeface="SimSun" pitchFamily="2" charset="-122"/>
              </a:rPr>
              <a:t>of a spirit and a </a:t>
            </a:r>
            <a:r>
              <a:rPr lang="en-US" altLang="zh-CN" sz="2500" dirty="0" smtClean="0">
                <a:ea typeface="SimSun" pitchFamily="2" charset="-122"/>
              </a:rPr>
              <a:t>soul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= </a:t>
            </a:r>
            <a:r>
              <a:rPr lang="en-US" altLang="zh-CN" sz="2500" dirty="0" smtClean="0">
                <a:ea typeface="SimSun" pitchFamily="2" charset="-122"/>
              </a:rPr>
              <a:t>birth of a </a:t>
            </a:r>
            <a:r>
              <a:rPr lang="en-US" altLang="zh-CN" sz="2500" b="1" dirty="0" smtClean="0">
                <a:ea typeface="SimSun" pitchFamily="2" charset="-122"/>
              </a:rPr>
              <a:t>life</a:t>
            </a:r>
          </a:p>
          <a:p>
            <a:pPr eaLnBrk="1" hangingPunct="1"/>
            <a:r>
              <a:rPr lang="en-US" altLang="zh-CN" sz="2500" dirty="0" smtClean="0">
                <a:ea typeface="SimSun" pitchFamily="2" charset="-122"/>
              </a:rPr>
              <a:t>The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separation of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spirit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and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soul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=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come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of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b="1" dirty="0" smtClean="0">
                <a:ea typeface="SimSun" pitchFamily="2" charset="-122"/>
              </a:rPr>
              <a:t>death</a:t>
            </a:r>
            <a:endParaRPr lang="en-US" altLang="zh-CN" sz="2500" b="1" dirty="0" smtClean="0">
              <a:ea typeface="SimSun" pitchFamily="2" charset="-122"/>
            </a:endParaRPr>
          </a:p>
          <a:p>
            <a:endParaRPr lang="en-US" altLang="zh-CN" sz="2500" dirty="0" smtClean="0">
              <a:ea typeface="SimSun" pitchFamily="2" charset="-122"/>
            </a:endParaRPr>
          </a:p>
          <a:p>
            <a:r>
              <a:rPr lang="en-US" altLang="zh-CN" sz="2500" b="1" dirty="0" err="1" smtClean="0">
                <a:ea typeface="SimSun" pitchFamily="2" charset="-122"/>
              </a:rPr>
              <a:t>Gui</a:t>
            </a:r>
            <a:r>
              <a:rPr lang="zh-CN" altLang="en-US" sz="2500" b="1" dirty="0">
                <a:ea typeface="SimSun" pitchFamily="2" charset="-122"/>
              </a:rPr>
              <a:t>鬼</a:t>
            </a:r>
            <a:r>
              <a:rPr lang="en-US" altLang="zh-CN" sz="2500" b="1" dirty="0">
                <a:ea typeface="SimSun" pitchFamily="2" charset="-122"/>
              </a:rPr>
              <a:t> </a:t>
            </a:r>
            <a:r>
              <a:rPr lang="en-US" altLang="zh-CN" sz="2500" dirty="0">
                <a:ea typeface="SimSun" pitchFamily="2" charset="-122"/>
              </a:rPr>
              <a:t>is a figure with a mask and a tail </a:t>
            </a:r>
            <a:r>
              <a:rPr lang="en-US" altLang="zh-CN" sz="2500" dirty="0" smtClean="0">
                <a:ea typeface="SimSun" pitchFamily="2" charset="-122"/>
              </a:rPr>
              <a:t>ornament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=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b="1" dirty="0" smtClean="0">
                <a:ea typeface="SimSun" pitchFamily="2" charset="-122"/>
              </a:rPr>
              <a:t>returned</a:t>
            </a:r>
            <a:r>
              <a:rPr lang="zh-CN" altLang="en-US" sz="2500" b="1" dirty="0" smtClean="0">
                <a:ea typeface="SimSun" pitchFamily="2" charset="-122"/>
              </a:rPr>
              <a:t> </a:t>
            </a:r>
            <a:r>
              <a:rPr lang="en-US" altLang="zh-CN" sz="2500" b="1" dirty="0" smtClean="0">
                <a:ea typeface="SimSun" pitchFamily="2" charset="-122"/>
              </a:rPr>
              <a:t>spirit</a:t>
            </a:r>
            <a:r>
              <a:rPr lang="zh-CN" altLang="en-US" sz="2500" b="1" dirty="0" smtClean="0">
                <a:ea typeface="SimSun" pitchFamily="2" charset="-122"/>
              </a:rPr>
              <a:t> </a:t>
            </a:r>
            <a:r>
              <a:rPr lang="en-US" altLang="zh-CN" sz="2500" b="1" dirty="0" smtClean="0">
                <a:ea typeface="SimSun" pitchFamily="2" charset="-122"/>
              </a:rPr>
              <a:t>and</a:t>
            </a:r>
            <a:r>
              <a:rPr lang="zh-CN" altLang="en-US" sz="2500" b="1" dirty="0" smtClean="0">
                <a:ea typeface="SimSun" pitchFamily="2" charset="-122"/>
              </a:rPr>
              <a:t> </a:t>
            </a:r>
            <a:r>
              <a:rPr lang="en-US" altLang="zh-CN" sz="2500" b="1" dirty="0" smtClean="0">
                <a:ea typeface="SimSun" pitchFamily="2" charset="-122"/>
              </a:rPr>
              <a:t>soul</a:t>
            </a:r>
            <a:endParaRPr lang="en-US" altLang="zh-CN" sz="2500" b="1" dirty="0">
              <a:ea typeface="SimSun" pitchFamily="2" charset="-122"/>
            </a:endParaRPr>
          </a:p>
          <a:p>
            <a:pPr eaLnBrk="1" hangingPunct="1"/>
            <a:endParaRPr lang="en-US" altLang="zh-CN" sz="2500" dirty="0" smtClean="0">
              <a:ea typeface="SimSun" pitchFamily="2" charset="-122"/>
            </a:endParaRPr>
          </a:p>
          <a:p>
            <a:pPr eaLnBrk="1" hangingPunct="1"/>
            <a:r>
              <a:rPr lang="en-US" altLang="zh-CN" sz="2500" dirty="0" smtClean="0">
                <a:ea typeface="SimSun" pitchFamily="2" charset="-122"/>
              </a:rPr>
              <a:t>They </a:t>
            </a:r>
            <a:r>
              <a:rPr lang="en-US" altLang="zh-CN" sz="2500" dirty="0" smtClean="0">
                <a:ea typeface="SimSun" pitchFamily="2" charset="-122"/>
              </a:rPr>
              <a:t>may be recalled by their descendants through ritual and sacrifices, by music and wine respectively</a:t>
            </a:r>
          </a:p>
        </p:txBody>
      </p:sp>
    </p:spTree>
    <p:extLst>
      <p:ext uri="{BB962C8B-B14F-4D97-AF65-F5344CB8AC3E}">
        <p14:creationId xmlns:p14="http://schemas.microsoft.com/office/powerpoint/2010/main" val="2071710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Returned Spirit and Soul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28775"/>
            <a:ext cx="9144000" cy="4968875"/>
          </a:xfrm>
        </p:spPr>
        <p:txBody>
          <a:bodyPr/>
          <a:lstStyle/>
          <a:p>
            <a:pPr eaLnBrk="1" hangingPunct="1"/>
            <a:r>
              <a:rPr lang="en-US" altLang="zh-CN" sz="2900" smtClean="0">
                <a:ea typeface="SimSun" pitchFamily="2" charset="-122"/>
              </a:rPr>
              <a:t>The spirit and soul that have returned are called gui. </a:t>
            </a:r>
          </a:p>
          <a:p>
            <a:pPr eaLnBrk="1" hangingPunct="1"/>
            <a:r>
              <a:rPr lang="en-US" altLang="zh-CN" sz="2900" smtClean="0">
                <a:ea typeface="SimSun" pitchFamily="2" charset="-122"/>
              </a:rPr>
              <a:t>Literally gui </a:t>
            </a:r>
            <a:r>
              <a:rPr lang="zh-CN" altLang="en-US" sz="2900" smtClean="0">
                <a:latin typeface="SimSun" pitchFamily="2" charset="-122"/>
                <a:ea typeface="SimSun" pitchFamily="2" charset="-122"/>
              </a:rPr>
              <a:t>鬼</a:t>
            </a:r>
            <a:r>
              <a:rPr lang="en-US" altLang="zh-CN" sz="2900" smtClean="0">
                <a:ea typeface="SimSun" pitchFamily="2" charset="-122"/>
              </a:rPr>
              <a:t>meaning </a:t>
            </a:r>
            <a:r>
              <a:rPr lang="zh-CN" altLang="en-US" sz="2900" smtClean="0">
                <a:ea typeface="SimSun" pitchFamily="2" charset="-122"/>
              </a:rPr>
              <a:t>归</a:t>
            </a:r>
            <a:r>
              <a:rPr lang="en-US" altLang="zh-CN" sz="2900" smtClean="0">
                <a:ea typeface="SimSun" pitchFamily="2" charset="-122"/>
              </a:rPr>
              <a:t>=‘returning’. </a:t>
            </a:r>
          </a:p>
          <a:p>
            <a:pPr eaLnBrk="1" hangingPunct="1"/>
            <a:endParaRPr lang="en-US" altLang="zh-CN" sz="2900" smtClean="0">
              <a:ea typeface="SimSun" pitchFamily="2" charset="-122"/>
            </a:endParaRPr>
          </a:p>
          <a:p>
            <a:pPr eaLnBrk="1" hangingPunct="1"/>
            <a:r>
              <a:rPr lang="en-US" altLang="zh-CN" sz="2900" smtClean="0">
                <a:ea typeface="SimSun" pitchFamily="2" charset="-122"/>
              </a:rPr>
              <a:t>Returned spirits or soul take two forms:</a:t>
            </a:r>
          </a:p>
          <a:p>
            <a:pPr lvl="1" eaLnBrk="1" hangingPunct="1"/>
            <a:r>
              <a:rPr lang="en-US" altLang="zh-CN" sz="2800" smtClean="0">
                <a:ea typeface="SimSun" pitchFamily="2" charset="-122"/>
              </a:rPr>
              <a:t>when they are taken care of properly, they are good and kind, blessing and protecting their descendents</a:t>
            </a:r>
          </a:p>
          <a:p>
            <a:pPr lvl="1" eaLnBrk="1" hangingPunct="1"/>
            <a:r>
              <a:rPr lang="en-US" altLang="zh-CN" sz="2800" smtClean="0">
                <a:ea typeface="SimSun" pitchFamily="2" charset="-122"/>
              </a:rPr>
              <a:t>Otherwise they would bring harm to the living</a:t>
            </a:r>
          </a:p>
          <a:p>
            <a:pPr eaLnBrk="1" hangingPunct="1"/>
            <a:r>
              <a:rPr lang="en-US" altLang="zh-CN" sz="2900" smtClean="0">
                <a:ea typeface="SimSun" pitchFamily="2" charset="-122"/>
              </a:rPr>
              <a:t>haunting ghosts(</a:t>
            </a:r>
            <a:r>
              <a:rPr lang="zh-CN" altLang="en-US" sz="2900" smtClean="0">
                <a:latin typeface="SimSun" pitchFamily="2" charset="-122"/>
                <a:ea typeface="SimSun" pitchFamily="2" charset="-122"/>
              </a:rPr>
              <a:t>恶鬼</a:t>
            </a:r>
            <a:r>
              <a:rPr lang="zh-CN" altLang="en-US" sz="2900" smtClean="0">
                <a:ea typeface="SimSun" pitchFamily="2" charset="-122"/>
              </a:rPr>
              <a:t>) </a:t>
            </a:r>
            <a:r>
              <a:rPr lang="en-US" altLang="zh-CN" sz="2900" smtClean="0">
                <a:ea typeface="SimSun" pitchFamily="2" charset="-122"/>
              </a:rPr>
              <a:t>and special religious ceremonies 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58022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Why Human Life Is a Treasure</a:t>
            </a:r>
            <a:r>
              <a:rPr lang="en-GB" sz="2400" dirty="0" smtClean="0"/>
              <a:t>?</a:t>
            </a:r>
            <a:r>
              <a:rPr lang="zh-CN" altLang="en-US" sz="2400" dirty="0" smtClean="0"/>
              <a:t> </a:t>
            </a:r>
            <a:r>
              <a:rPr lang="en-GB" sz="2400" dirty="0" err="1" smtClean="0"/>
              <a:t>赵台鼎</a:t>
            </a:r>
            <a:r>
              <a:rPr lang="en-GB" sz="2400" dirty="0" smtClean="0"/>
              <a:t> </a:t>
            </a:r>
            <a:r>
              <a:rPr lang="en-GB" sz="2400" dirty="0"/>
              <a:t>(Ming Dynasty): </a:t>
            </a:r>
            <a:r>
              <a:rPr lang="en-GB" sz="2400" dirty="0" err="1"/>
              <a:t>脉望</a:t>
            </a:r>
            <a:r>
              <a:rPr lang="en-GB" sz="24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0"/>
            <a:ext cx="8229600" cy="4953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Xing belongs to the consciousness, while </a:t>
            </a:r>
            <a:r>
              <a:rPr lang="en-US" altLang="zh-CN" dirty="0" smtClean="0"/>
              <a:t>M</a:t>
            </a:r>
            <a:r>
              <a:rPr lang="en-GB" dirty="0" err="1" smtClean="0"/>
              <a:t>ing</a:t>
            </a:r>
            <a:r>
              <a:rPr lang="en-GB" dirty="0" smtClean="0"/>
              <a:t> </a:t>
            </a:r>
            <a:r>
              <a:rPr lang="en-GB" dirty="0"/>
              <a:t>belongs to form and material existence, </a:t>
            </a:r>
            <a:r>
              <a:rPr lang="en-GB" dirty="0" err="1"/>
              <a:t>性者属知觉,命者属形质</a:t>
            </a:r>
            <a:r>
              <a:rPr lang="en-GB" dirty="0"/>
              <a:t>. </a:t>
            </a:r>
            <a:endParaRPr lang="en-GB" dirty="0" smtClean="0"/>
          </a:p>
          <a:p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Ghosts </a:t>
            </a:r>
            <a:r>
              <a:rPr lang="en-GB" dirty="0">
                <a:solidFill>
                  <a:srgbClr val="FF0000"/>
                </a:solidFill>
              </a:rPr>
              <a:t>and Gods </a:t>
            </a:r>
            <a:r>
              <a:rPr lang="en-GB" dirty="0"/>
              <a:t>have </a:t>
            </a:r>
            <a:r>
              <a:rPr lang="en-GB" dirty="0" err="1"/>
              <a:t>xing</a:t>
            </a:r>
            <a:r>
              <a:rPr lang="en-GB" dirty="0"/>
              <a:t> [consciousness] but do not have </a:t>
            </a:r>
            <a:r>
              <a:rPr lang="en-GB" dirty="0" err="1"/>
              <a:t>ming</a:t>
            </a:r>
            <a:r>
              <a:rPr lang="en-GB" dirty="0"/>
              <a:t> [form and material existence</a:t>
            </a:r>
            <a:r>
              <a:rPr lang="en-GB" dirty="0" smtClean="0"/>
              <a:t>]</a:t>
            </a:r>
            <a:r>
              <a:rPr lang="en-GB" dirty="0"/>
              <a:t> </a:t>
            </a:r>
            <a:r>
              <a:rPr lang="en-GB" dirty="0" err="1"/>
              <a:t>鬼神有性无命</a:t>
            </a:r>
            <a:r>
              <a:rPr lang="en-GB" dirty="0" smtClean="0"/>
              <a:t>; 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Grasses </a:t>
            </a:r>
            <a:r>
              <a:rPr lang="en-GB" dirty="0">
                <a:solidFill>
                  <a:srgbClr val="FF0000"/>
                </a:solidFill>
              </a:rPr>
              <a:t>and Tresses </a:t>
            </a:r>
            <a:r>
              <a:rPr lang="en-GB" dirty="0"/>
              <a:t>have </a:t>
            </a:r>
            <a:r>
              <a:rPr lang="en-GB" dirty="0" err="1"/>
              <a:t>ming</a:t>
            </a:r>
            <a:r>
              <a:rPr lang="en-GB" dirty="0"/>
              <a:t> [form and material existence] but don’t have </a:t>
            </a:r>
            <a:r>
              <a:rPr lang="en-GB" dirty="0" err="1"/>
              <a:t>xing</a:t>
            </a:r>
            <a:r>
              <a:rPr lang="en-GB" dirty="0"/>
              <a:t> [consciousness or spirit</a:t>
            </a:r>
            <a:r>
              <a:rPr lang="en-GB" dirty="0" smtClean="0"/>
              <a:t>]</a:t>
            </a:r>
            <a:r>
              <a:rPr lang="en-GB" dirty="0"/>
              <a:t> </a:t>
            </a:r>
            <a:r>
              <a:rPr lang="en-GB" dirty="0" err="1"/>
              <a:t>草木有命无性</a:t>
            </a:r>
            <a:r>
              <a:rPr lang="en-GB" dirty="0" smtClean="0"/>
              <a:t>; 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Animals</a:t>
            </a:r>
            <a:r>
              <a:rPr lang="en-GB" dirty="0" smtClean="0"/>
              <a:t> </a:t>
            </a:r>
            <a:r>
              <a:rPr lang="en-GB" dirty="0"/>
              <a:t>have less </a:t>
            </a:r>
            <a:r>
              <a:rPr lang="en-GB" dirty="0" err="1"/>
              <a:t>ming</a:t>
            </a:r>
            <a:r>
              <a:rPr lang="en-GB" dirty="0"/>
              <a:t> [consciousness/spirit] but have more </a:t>
            </a:r>
            <a:r>
              <a:rPr lang="en-GB" dirty="0" err="1"/>
              <a:t>ming</a:t>
            </a:r>
            <a:r>
              <a:rPr lang="en-GB" dirty="0"/>
              <a:t> [form and material existence</a:t>
            </a:r>
            <a:r>
              <a:rPr lang="en-GB" dirty="0" smtClean="0"/>
              <a:t>]</a:t>
            </a:r>
            <a:r>
              <a:rPr lang="en-GB" dirty="0"/>
              <a:t> </a:t>
            </a:r>
            <a:r>
              <a:rPr lang="en-GB" dirty="0" err="1"/>
              <a:t>禽兽性少命多</a:t>
            </a:r>
            <a:r>
              <a:rPr lang="en-GB" dirty="0" smtClean="0"/>
              <a:t>; </a:t>
            </a:r>
          </a:p>
          <a:p>
            <a:endParaRPr lang="en-GB" dirty="0" smtClean="0"/>
          </a:p>
          <a:p>
            <a:r>
              <a:rPr lang="en-GB" dirty="0" smtClean="0"/>
              <a:t>Only </a:t>
            </a:r>
            <a:r>
              <a:rPr lang="en-GB" dirty="0">
                <a:solidFill>
                  <a:srgbClr val="FF0000"/>
                </a:solidFill>
              </a:rPr>
              <a:t>humankind</a:t>
            </a:r>
            <a:r>
              <a:rPr lang="en-GB" dirty="0"/>
              <a:t> is able to possess both </a:t>
            </a:r>
            <a:r>
              <a:rPr lang="en-GB" dirty="0" err="1"/>
              <a:t>ming</a:t>
            </a:r>
            <a:r>
              <a:rPr lang="en-GB" dirty="0"/>
              <a:t> [form and material existence] and </a:t>
            </a:r>
            <a:r>
              <a:rPr lang="en-GB" dirty="0" err="1"/>
              <a:t>xing</a:t>
            </a:r>
            <a:r>
              <a:rPr lang="en-GB" dirty="0"/>
              <a:t>[consciousness/spirit</a:t>
            </a:r>
            <a:r>
              <a:rPr lang="en-GB" dirty="0" smtClean="0"/>
              <a:t>]</a:t>
            </a:r>
            <a:r>
              <a:rPr lang="en-GB" dirty="0"/>
              <a:t> </a:t>
            </a:r>
            <a:r>
              <a:rPr lang="en-GB" dirty="0" err="1"/>
              <a:t>惟人能全之</a:t>
            </a:r>
            <a:r>
              <a:rPr lang="en-GB" dirty="0" smtClean="0"/>
              <a:t>. </a:t>
            </a:r>
            <a:endParaRPr lang="en-GB" dirty="0"/>
          </a:p>
          <a:p>
            <a:pPr marL="6858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960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027664"/>
            <a:ext cx="8229600" cy="420136"/>
          </a:xfrm>
        </p:spPr>
        <p:txBody>
          <a:bodyPr>
            <a:normAutofit fontScale="90000"/>
          </a:bodyPr>
          <a:lstStyle/>
          <a:p>
            <a:r>
              <a:rPr lang="en-GB" sz="2800" dirty="0" smtClean="0"/>
              <a:t>Human is the most valuable creature Under Heaven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52600"/>
            <a:ext cx="7848600" cy="4495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Fire and water possess energy [</a:t>
            </a:r>
            <a:r>
              <a:rPr lang="en-GB" i="1" dirty="0"/>
              <a:t>qi</a:t>
            </a:r>
            <a:r>
              <a:rPr lang="en-GB" dirty="0"/>
              <a:t>] but are without life [</a:t>
            </a:r>
            <a:r>
              <a:rPr lang="en-GB" i="1" dirty="0"/>
              <a:t>sheng</a:t>
            </a:r>
            <a:r>
              <a:rPr lang="en-GB" dirty="0"/>
              <a:t>]. </a:t>
            </a:r>
            <a:endParaRPr lang="en-GB" dirty="0" smtClean="0"/>
          </a:p>
          <a:p>
            <a:r>
              <a:rPr lang="en-GB" dirty="0" smtClean="0"/>
              <a:t>Grass </a:t>
            </a:r>
            <a:r>
              <a:rPr lang="en-GB" dirty="0"/>
              <a:t>and </a:t>
            </a:r>
            <a:r>
              <a:rPr lang="en-GB" dirty="0" smtClean="0"/>
              <a:t>trees have </a:t>
            </a:r>
            <a:r>
              <a:rPr lang="en-GB" dirty="0"/>
              <a:t>life but no intelligence [</a:t>
            </a:r>
            <a:r>
              <a:rPr lang="en-GB" i="1" dirty="0" err="1"/>
              <a:t>zhi</a:t>
            </a:r>
            <a:r>
              <a:rPr lang="en-GB" dirty="0"/>
              <a:t>]. </a:t>
            </a:r>
            <a:endParaRPr lang="en-GB" dirty="0" smtClean="0"/>
          </a:p>
          <a:p>
            <a:r>
              <a:rPr lang="en-GB" dirty="0" smtClean="0"/>
              <a:t>Beasts </a:t>
            </a:r>
            <a:r>
              <a:rPr lang="en-GB" dirty="0"/>
              <a:t>have intelligence but no sense of </a:t>
            </a:r>
            <a:r>
              <a:rPr lang="en-GB" dirty="0" smtClean="0"/>
              <a:t>duty [</a:t>
            </a:r>
            <a:r>
              <a:rPr lang="en-GB" i="1" dirty="0" err="1"/>
              <a:t>yi</a:t>
            </a:r>
            <a:r>
              <a:rPr lang="en-GB" dirty="0"/>
              <a:t>]. </a:t>
            </a:r>
            <a:endParaRPr lang="en-GB" dirty="0" smtClean="0"/>
          </a:p>
          <a:p>
            <a:r>
              <a:rPr lang="en-GB" dirty="0" smtClean="0"/>
              <a:t>Man </a:t>
            </a:r>
            <a:r>
              <a:rPr lang="en-GB" dirty="0"/>
              <a:t>possesses energy, life, intelligence, and, in addition, a sense of duty</a:t>
            </a:r>
            <a:r>
              <a:rPr lang="en-GB" dirty="0" smtClean="0"/>
              <a:t>. Therefore </a:t>
            </a:r>
            <a:r>
              <a:rPr lang="en-GB" dirty="0"/>
              <a:t>he is the noblest [</a:t>
            </a:r>
            <a:r>
              <a:rPr lang="en-GB" i="1" dirty="0" err="1"/>
              <a:t>gui</a:t>
            </a:r>
            <a:r>
              <a:rPr lang="en-GB" dirty="0"/>
              <a:t>--most valuable, most precious] being on earth</a:t>
            </a:r>
            <a:r>
              <a:rPr lang="en-GB" dirty="0" smtClean="0"/>
              <a:t>. (</a:t>
            </a:r>
            <a:r>
              <a:rPr lang="en-GB" dirty="0" err="1" smtClean="0"/>
              <a:t>Xunzi</a:t>
            </a:r>
            <a:r>
              <a:rPr lang="en-GB" dirty="0" smtClean="0"/>
              <a:t>: Wang </a:t>
            </a:r>
            <a:r>
              <a:rPr lang="en-GB" dirty="0" err="1" smtClean="0"/>
              <a:t>Zhi</a:t>
            </a:r>
            <a:r>
              <a:rPr lang="en-GB" dirty="0" smtClean="0"/>
              <a:t>)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Human </a:t>
            </a:r>
            <a:r>
              <a:rPr lang="en-GB" dirty="0"/>
              <a:t>is the one has not only flesh body, consciousness but also morality and </a:t>
            </a:r>
            <a:r>
              <a:rPr lang="en-GB" dirty="0" smtClean="0"/>
              <a:t>wisdom/intelligence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/>
              <a:t>Human is the one can joint with Heaven and Earth as an Unified </a:t>
            </a:r>
            <a:r>
              <a:rPr lang="en-GB" dirty="0" smtClean="0"/>
              <a:t>trinity: sage is the one who can stand side by side with the Heaven and Earth and give the universe a meaning of existence </a:t>
            </a:r>
            <a:endParaRPr lang="en-GB" dirty="0"/>
          </a:p>
          <a:p>
            <a:pPr>
              <a:defRPr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188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is meant by death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648200"/>
          </a:xfrm>
        </p:spPr>
        <p:txBody>
          <a:bodyPr/>
          <a:lstStyle/>
          <a:p>
            <a:r>
              <a:rPr lang="en-GB" dirty="0" err="1">
                <a:hlinkClick r:id="rId2" tooltip="Click here to see Chinese characters, full Pinyin, and English translation of gu and to listen to its pronunciation"/>
              </a:rPr>
              <a:t>gù</a:t>
            </a:r>
            <a:r>
              <a:rPr lang="en-GB" dirty="0"/>
              <a:t> ( </a:t>
            </a:r>
            <a:r>
              <a:rPr lang="ja-JP" altLang="en-US" dirty="0"/>
              <a:t>故 </a:t>
            </a:r>
            <a:r>
              <a:rPr lang="en-US" altLang="ja-JP" dirty="0"/>
              <a:t>), </a:t>
            </a:r>
            <a:r>
              <a:rPr lang="en-US" altLang="ja-JP" dirty="0" smtClean="0"/>
              <a:t>past</a:t>
            </a:r>
          </a:p>
          <a:p>
            <a:endParaRPr lang="en-GB" dirty="0" smtClean="0">
              <a:hlinkClick r:id="rId3" tooltip="Click here to see Chinese characters, full Pinyin, and English translation of shi and to listen to its pronunciation"/>
            </a:endParaRPr>
          </a:p>
          <a:p>
            <a:r>
              <a:rPr lang="en-GB" dirty="0" err="1" smtClean="0">
                <a:hlinkClick r:id="rId3" tooltip="Click here to see Chinese characters, full Pinyin, and English translation of shi and to listen to its pronunciation"/>
              </a:rPr>
              <a:t>shì</a:t>
            </a:r>
            <a:r>
              <a:rPr lang="en-GB" dirty="0" smtClean="0"/>
              <a:t> </a:t>
            </a:r>
            <a:r>
              <a:rPr lang="en-GB" dirty="0"/>
              <a:t>( </a:t>
            </a:r>
            <a:r>
              <a:rPr lang="ja-JP" altLang="en-US" dirty="0"/>
              <a:t>逝 </a:t>
            </a:r>
            <a:r>
              <a:rPr lang="en-US" altLang="ja-JP" dirty="0" smtClean="0"/>
              <a:t>), gone</a:t>
            </a:r>
          </a:p>
          <a:p>
            <a:endParaRPr lang="en-US" altLang="ja-JP" dirty="0" smtClean="0"/>
          </a:p>
          <a:p>
            <a:r>
              <a:rPr lang="en-US" altLang="ja-JP" dirty="0" smtClean="0"/>
              <a:t> </a:t>
            </a:r>
            <a:r>
              <a:rPr lang="en-GB" dirty="0" err="1">
                <a:hlinkClick r:id="rId4" tooltip="Click here to see Chinese characters, full Pinyin, and English translation of si and to listen to its pronunciation"/>
              </a:rPr>
              <a:t>sĭ</a:t>
            </a:r>
            <a:r>
              <a:rPr lang="en-GB" dirty="0"/>
              <a:t> ( </a:t>
            </a:r>
            <a:r>
              <a:rPr lang="ja-JP" altLang="en-US" dirty="0"/>
              <a:t>死 </a:t>
            </a:r>
            <a:r>
              <a:rPr lang="en-US" altLang="ja-JP" dirty="0" smtClean="0"/>
              <a:t>)= </a:t>
            </a:r>
            <a:r>
              <a:rPr lang="ja-JP" altLang="en-US" b="1" dirty="0" smtClean="0"/>
              <a:t>一</a:t>
            </a:r>
            <a:r>
              <a:rPr lang="en-GB" altLang="ja-JP" b="1" dirty="0" smtClean="0"/>
              <a:t>+</a:t>
            </a:r>
            <a:r>
              <a:rPr lang="ja-JP" altLang="en-US" dirty="0" smtClean="0"/>
              <a:t>夕 </a:t>
            </a:r>
            <a:r>
              <a:rPr lang="en-GB" altLang="ja-JP" dirty="0" smtClean="0"/>
              <a:t>+</a:t>
            </a:r>
            <a:r>
              <a:rPr lang="ja-JP" altLang="en-US" dirty="0"/>
              <a:t>已</a:t>
            </a:r>
            <a:endParaRPr lang="en-US" altLang="ja-JP" dirty="0" smtClean="0"/>
          </a:p>
          <a:p>
            <a:endParaRPr lang="en-GB" dirty="0" smtClean="0">
              <a:hlinkClick r:id="rId5" tooltip="Click here to see Chinese characters, full Pinyin, and English translation of wang and to listen to its pronunciation"/>
            </a:endParaRPr>
          </a:p>
          <a:p>
            <a:r>
              <a:rPr lang="en-GB" dirty="0" err="1" smtClean="0">
                <a:hlinkClick r:id="rId5" tooltip="Click here to see Chinese characters, full Pinyin, and English translation of wang and to listen to its pronunciation"/>
              </a:rPr>
              <a:t>wáng</a:t>
            </a:r>
            <a:r>
              <a:rPr lang="en-GB" dirty="0" smtClean="0"/>
              <a:t> </a:t>
            </a:r>
            <a:r>
              <a:rPr lang="en-GB" dirty="0"/>
              <a:t>( </a:t>
            </a:r>
            <a:r>
              <a:rPr lang="ja-JP" altLang="en-US" dirty="0"/>
              <a:t>亡 </a:t>
            </a:r>
            <a:r>
              <a:rPr lang="en-US" altLang="ja-JP" dirty="0"/>
              <a:t>), </a:t>
            </a:r>
            <a:r>
              <a:rPr lang="en-US" altLang="ja-JP" dirty="0" smtClean="0"/>
              <a:t>lost</a:t>
            </a:r>
          </a:p>
          <a:p>
            <a:endParaRPr lang="en-GB" dirty="0" smtClean="0">
              <a:hlinkClick r:id="rId6" tooltip="Click here to see Chinese characters, full Pinyin, and English translation of yun and to listen to its pronunciation"/>
            </a:endParaRPr>
          </a:p>
          <a:p>
            <a:r>
              <a:rPr lang="en-GB" dirty="0" err="1" smtClean="0">
                <a:hlinkClick r:id="rId6" tooltip="Click here to see Chinese characters, full Pinyin, and English translation of yun and to listen to its pronunciation"/>
              </a:rPr>
              <a:t>yŭn</a:t>
            </a:r>
            <a:r>
              <a:rPr lang="en-GB" dirty="0" smtClean="0"/>
              <a:t> </a:t>
            </a:r>
            <a:r>
              <a:rPr lang="en-GB" dirty="0"/>
              <a:t>( </a:t>
            </a:r>
            <a:r>
              <a:rPr lang="ja-JP" altLang="en-US" dirty="0"/>
              <a:t>陨 </a:t>
            </a:r>
            <a:r>
              <a:rPr lang="en-US" altLang="ja-JP" dirty="0" smtClean="0"/>
              <a:t>), fall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96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attitude of Death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600200"/>
            <a:ext cx="7567108" cy="4876800"/>
          </a:xfrm>
        </p:spPr>
        <p:txBody>
          <a:bodyPr>
            <a:normAutofit/>
          </a:bodyPr>
          <a:lstStyle/>
          <a:p>
            <a:r>
              <a:rPr lang="en-GB" b="1" dirty="0" smtClean="0"/>
              <a:t>Yang </a:t>
            </a:r>
            <a:r>
              <a:rPr lang="en-US" altLang="zh-CN" b="1" dirty="0"/>
              <a:t>Z</a:t>
            </a:r>
            <a:r>
              <a:rPr lang="en-GB" b="1" dirty="0" err="1" smtClean="0"/>
              <a:t>hu</a:t>
            </a:r>
            <a:r>
              <a:rPr lang="zh-CN" altLang="en-US" b="1" dirty="0" smtClean="0"/>
              <a:t>杨朱</a:t>
            </a:r>
            <a:r>
              <a:rPr lang="en-GB" b="1" dirty="0" smtClean="0"/>
              <a:t> </a:t>
            </a:r>
            <a:r>
              <a:rPr lang="en-GB" dirty="0" smtClean="0"/>
              <a:t>and </a:t>
            </a:r>
            <a:r>
              <a:rPr lang="en-GB" b="1" dirty="0" smtClean="0"/>
              <a:t>Zhuangzi</a:t>
            </a:r>
            <a:r>
              <a:rPr lang="zh-CN" altLang="en-US" b="1" dirty="0" smtClean="0"/>
              <a:t>庄子</a:t>
            </a:r>
            <a:r>
              <a:rPr lang="en-GB" dirty="0" smtClean="0"/>
              <a:t>: </a:t>
            </a:r>
            <a:r>
              <a:rPr lang="en-GB" dirty="0" smtClean="0"/>
              <a:t>Natural Process </a:t>
            </a:r>
          </a:p>
          <a:p>
            <a:endParaRPr lang="en-GB" dirty="0" smtClean="0"/>
          </a:p>
          <a:p>
            <a:r>
              <a:rPr lang="en-GB" b="1" dirty="0" smtClean="0"/>
              <a:t>Wang </a:t>
            </a:r>
            <a:r>
              <a:rPr lang="en-GB" b="1" dirty="0" smtClean="0"/>
              <a:t>Chong</a:t>
            </a:r>
            <a:r>
              <a:rPr lang="zh-CN" altLang="en-US" b="1" dirty="0" smtClean="0"/>
              <a:t>王充</a:t>
            </a:r>
            <a:r>
              <a:rPr lang="en-GB" dirty="0" smtClean="0"/>
              <a:t>: </a:t>
            </a:r>
            <a:r>
              <a:rPr lang="en-GB" dirty="0" smtClean="0"/>
              <a:t>death like light of candle has been put out</a:t>
            </a:r>
          </a:p>
          <a:p>
            <a:endParaRPr lang="en-GB" dirty="0" smtClean="0"/>
          </a:p>
          <a:p>
            <a:r>
              <a:rPr lang="en-GB" b="1" dirty="0" smtClean="0"/>
              <a:t>Confucius</a:t>
            </a:r>
            <a:r>
              <a:rPr lang="zh-CN" altLang="en-US" b="1" dirty="0" smtClean="0"/>
              <a:t>孔子</a:t>
            </a:r>
            <a:r>
              <a:rPr lang="en-GB" dirty="0" smtClean="0"/>
              <a:t>: </a:t>
            </a:r>
            <a:r>
              <a:rPr lang="en-GB" dirty="0" err="1" smtClean="0"/>
              <a:t>wei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sheng, </a:t>
            </a:r>
            <a:r>
              <a:rPr lang="en-GB" dirty="0" err="1" smtClean="0"/>
              <a:t>yan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</a:t>
            </a:r>
            <a:r>
              <a:rPr lang="en-GB" dirty="0" err="1" smtClean="0"/>
              <a:t>si</a:t>
            </a:r>
            <a:r>
              <a:rPr lang="zh-CN" altLang="en-US" dirty="0" smtClean="0"/>
              <a:t>未知生</a:t>
            </a:r>
            <a:r>
              <a:rPr lang="en-GB" dirty="0" smtClean="0"/>
              <a:t>, </a:t>
            </a:r>
            <a:r>
              <a:rPr lang="zh-CN" altLang="en-US" dirty="0" smtClean="0"/>
              <a:t>焉知死</a:t>
            </a:r>
            <a:r>
              <a:rPr lang="en-GB" dirty="0" smtClean="0"/>
              <a:t>(don’t </a:t>
            </a:r>
            <a:r>
              <a:rPr lang="en-GB" dirty="0" smtClean="0"/>
              <a:t>know life how can you know death);  </a:t>
            </a:r>
            <a:endParaRPr lang="en-GB" dirty="0" smtClean="0"/>
          </a:p>
          <a:p>
            <a:r>
              <a:rPr lang="en-GB" dirty="0" err="1" smtClean="0"/>
              <a:t>ji</a:t>
            </a:r>
            <a:r>
              <a:rPr lang="en-GB" dirty="0" smtClean="0"/>
              <a:t> </a:t>
            </a:r>
            <a:r>
              <a:rPr lang="en-GB" dirty="0" err="1" smtClean="0"/>
              <a:t>ru</a:t>
            </a:r>
            <a:r>
              <a:rPr lang="en-GB" dirty="0" smtClean="0"/>
              <a:t> </a:t>
            </a:r>
            <a:r>
              <a:rPr lang="en-GB" dirty="0" err="1" smtClean="0"/>
              <a:t>zai</a:t>
            </a:r>
            <a:r>
              <a:rPr lang="en-GB" dirty="0" smtClean="0"/>
              <a:t> </a:t>
            </a:r>
            <a:r>
              <a:rPr lang="zh-CN" altLang="en-US" dirty="0" smtClean="0"/>
              <a:t>祭如在</a:t>
            </a:r>
            <a:r>
              <a:rPr lang="en-GB" dirty="0" smtClean="0"/>
              <a:t>(worship </a:t>
            </a:r>
            <a:r>
              <a:rPr lang="en-GB" dirty="0" smtClean="0"/>
              <a:t>ghost as if it is present there)</a:t>
            </a:r>
          </a:p>
          <a:p>
            <a:endParaRPr lang="en-GB" dirty="0" smtClean="0"/>
          </a:p>
          <a:p>
            <a:r>
              <a:rPr lang="en-GB" b="1" dirty="0" err="1" smtClean="0"/>
              <a:t>Xunzi</a:t>
            </a:r>
            <a:r>
              <a:rPr lang="zh-CN" altLang="en-US" b="1" dirty="0" smtClean="0"/>
              <a:t>荀子</a:t>
            </a:r>
            <a:r>
              <a:rPr lang="en-GB" dirty="0" smtClean="0"/>
              <a:t>: </a:t>
            </a:r>
            <a:r>
              <a:rPr lang="en-GB" dirty="0" smtClean="0"/>
              <a:t>Ritual is for polish human virtue and </a:t>
            </a:r>
            <a:r>
              <a:rPr lang="en-GB" dirty="0" smtClean="0"/>
              <a:t>memory </a:t>
            </a:r>
            <a:r>
              <a:rPr lang="en-GB" dirty="0" smtClean="0"/>
              <a:t>the past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270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How to prolong human life?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Longevity</a:t>
            </a:r>
            <a:r>
              <a:rPr lang="zh-CN" altLang="en-US" b="1" dirty="0" smtClean="0"/>
              <a:t>长寿</a:t>
            </a:r>
            <a:r>
              <a:rPr lang="en-GB" dirty="0" smtClean="0"/>
              <a:t> </a:t>
            </a:r>
            <a:r>
              <a:rPr lang="en-GB" dirty="0" smtClean="0"/>
              <a:t>in Chinese culture: </a:t>
            </a:r>
            <a:endParaRPr lang="en-GB" dirty="0" smtClean="0"/>
          </a:p>
          <a:p>
            <a:r>
              <a:rPr lang="en-GB" b="1" dirty="0" smtClean="0"/>
              <a:t>Fu</a:t>
            </a:r>
            <a:r>
              <a:rPr lang="zh-CN" altLang="en-US" b="1" dirty="0" smtClean="0"/>
              <a:t>福</a:t>
            </a:r>
            <a:r>
              <a:rPr lang="en-GB" dirty="0" smtClean="0"/>
              <a:t> </a:t>
            </a:r>
            <a:r>
              <a:rPr lang="en-GB" b="1" dirty="0" smtClean="0"/>
              <a:t>Lu </a:t>
            </a:r>
            <a:r>
              <a:rPr lang="zh-CN" altLang="en-US" b="1" dirty="0" smtClean="0"/>
              <a:t>禄</a:t>
            </a:r>
            <a:r>
              <a:rPr lang="en-GB" dirty="0" smtClean="0"/>
              <a:t>and </a:t>
            </a:r>
            <a:r>
              <a:rPr lang="en-GB" b="1" dirty="0" err="1" smtClean="0"/>
              <a:t>Shou</a:t>
            </a:r>
            <a:r>
              <a:rPr lang="zh-CN" altLang="en-US" b="1" dirty="0" smtClean="0"/>
              <a:t>寿</a:t>
            </a:r>
            <a:r>
              <a:rPr lang="en-GB" dirty="0" smtClean="0"/>
              <a:t> </a:t>
            </a:r>
          </a:p>
          <a:p>
            <a:r>
              <a:rPr lang="en-GB" dirty="0" smtClean="0"/>
              <a:t>as </a:t>
            </a:r>
            <a:r>
              <a:rPr lang="en-GB" dirty="0" smtClean="0"/>
              <a:t>the three popular Gods</a:t>
            </a:r>
          </a:p>
          <a:p>
            <a:endParaRPr lang="en-GB" dirty="0" smtClean="0"/>
          </a:p>
          <a:p>
            <a:r>
              <a:rPr lang="en-GB" dirty="0" smtClean="0"/>
              <a:t>Longevity in Confucianism: </a:t>
            </a:r>
            <a:endParaRPr lang="en-GB" dirty="0" smtClean="0"/>
          </a:p>
          <a:p>
            <a:r>
              <a:rPr lang="en-GB" dirty="0" smtClean="0"/>
              <a:t>Through </a:t>
            </a:r>
            <a:r>
              <a:rPr lang="en-GB" dirty="0" smtClean="0"/>
              <a:t>Family Line: Duo </a:t>
            </a:r>
            <a:r>
              <a:rPr lang="en-GB" dirty="0" err="1" smtClean="0"/>
              <a:t>zi</a:t>
            </a:r>
            <a:r>
              <a:rPr lang="en-GB" dirty="0" smtClean="0"/>
              <a:t> (sons) and sun (grandsons); </a:t>
            </a:r>
            <a:r>
              <a:rPr lang="en-GB" dirty="0" smtClean="0"/>
              <a:t>Immorality </a:t>
            </a:r>
            <a:r>
              <a:rPr lang="en-GB" dirty="0" smtClean="0"/>
              <a:t>in: Li-gong, Li-</a:t>
            </a:r>
            <a:r>
              <a:rPr lang="en-GB" dirty="0" err="1" smtClean="0"/>
              <a:t>yan</a:t>
            </a:r>
            <a:r>
              <a:rPr lang="en-GB" dirty="0" smtClean="0"/>
              <a:t>, Li-de Establishment of Merit, Teaching, and Virtue</a:t>
            </a:r>
          </a:p>
          <a:p>
            <a:endParaRPr lang="en-GB" dirty="0" smtClean="0"/>
          </a:p>
          <a:p>
            <a:r>
              <a:rPr lang="en-GB" dirty="0" smtClean="0"/>
              <a:t>Longevity in Daoism: Cultivation of Longevity and Immortality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0" y="1233055"/>
            <a:ext cx="3221903" cy="241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723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382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Evidence of Importance of Life in Confucianism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71600"/>
            <a:ext cx="8001000" cy="51816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smtClean="0"/>
              <a:t>Ritual of birth: </a:t>
            </a:r>
          </a:p>
          <a:p>
            <a:r>
              <a:rPr lang="en-GB" dirty="0" smtClean="0"/>
              <a:t>Month of birth celebration; </a:t>
            </a:r>
          </a:p>
          <a:p>
            <a:r>
              <a:rPr lang="en-GB" dirty="0" smtClean="0"/>
              <a:t>100day of birth  celebration,  </a:t>
            </a:r>
          </a:p>
          <a:p>
            <a:r>
              <a:rPr lang="en-GB" dirty="0" smtClean="0"/>
              <a:t>One Year Birth Celebration: Exercise of Grabbing future </a:t>
            </a:r>
          </a:p>
          <a:p>
            <a:r>
              <a:rPr lang="en-GB" dirty="0" smtClean="0"/>
              <a:t>Annual birthday celebration, </a:t>
            </a:r>
          </a:p>
          <a:p>
            <a:r>
              <a:rPr lang="en-GB" dirty="0" smtClean="0"/>
              <a:t>Adulthood celebration, </a:t>
            </a:r>
          </a:p>
          <a:p>
            <a:r>
              <a:rPr lang="en-GB" dirty="0" smtClean="0"/>
              <a:t>Wedding celebration</a:t>
            </a:r>
          </a:p>
          <a:p>
            <a:endParaRPr lang="en-GB" dirty="0"/>
          </a:p>
          <a:p>
            <a:r>
              <a:rPr lang="en-GB" b="1" dirty="0" smtClean="0"/>
              <a:t>Ritual of death: </a:t>
            </a:r>
          </a:p>
          <a:p>
            <a:r>
              <a:rPr lang="en-GB" dirty="0" smtClean="0"/>
              <a:t>7 days of crying of death; Ritual of Funeral; </a:t>
            </a:r>
          </a:p>
          <a:p>
            <a:r>
              <a:rPr lang="en-GB" dirty="0" smtClean="0"/>
              <a:t>7x7 Ritual, </a:t>
            </a:r>
          </a:p>
          <a:p>
            <a:r>
              <a:rPr lang="en-GB" dirty="0" smtClean="0"/>
              <a:t>Ritual of three years morning; </a:t>
            </a:r>
          </a:p>
          <a:p>
            <a:r>
              <a:rPr lang="en-GB" dirty="0" smtClean="0"/>
              <a:t>New year worship of ancestor; </a:t>
            </a:r>
          </a:p>
          <a:p>
            <a:r>
              <a:rPr lang="en-GB" dirty="0"/>
              <a:t>S</a:t>
            </a:r>
            <a:r>
              <a:rPr lang="en-GB" dirty="0" smtClean="0"/>
              <a:t>weeping the tomb festival at 4</a:t>
            </a:r>
            <a:r>
              <a:rPr lang="en-GB" baseline="30000" dirty="0" smtClean="0"/>
              <a:t>th</a:t>
            </a:r>
            <a:r>
              <a:rPr lang="en-GB" dirty="0" smtClean="0"/>
              <a:t> of May; </a:t>
            </a:r>
          </a:p>
          <a:p>
            <a:r>
              <a:rPr lang="en-GB" dirty="0" smtClean="0"/>
              <a:t>Ghost festival at 15</a:t>
            </a:r>
            <a:r>
              <a:rPr lang="en-GB" baseline="30000" dirty="0" smtClean="0"/>
              <a:t>th</a:t>
            </a:r>
            <a:r>
              <a:rPr lang="en-GB" dirty="0" smtClean="0"/>
              <a:t> of the seventh month; </a:t>
            </a:r>
          </a:p>
          <a:p>
            <a:r>
              <a:rPr lang="en-GB" dirty="0" smtClean="0"/>
              <a:t> Ancestor worship at the day of </a:t>
            </a:r>
            <a:r>
              <a:rPr lang="en-GB" dirty="0" err="1" smtClean="0"/>
              <a:t>dongzhi</a:t>
            </a:r>
            <a:r>
              <a:rPr lang="en-GB" dirty="0" smtClean="0"/>
              <a:t> (the winter Solstice)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249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Confucian Way of </a:t>
            </a:r>
            <a:r>
              <a:rPr lang="en-GB" dirty="0" err="1" smtClean="0"/>
              <a:t>Yangsheng</a:t>
            </a:r>
            <a:r>
              <a:rPr lang="zh-CN" altLang="en-US" dirty="0" smtClean="0"/>
              <a:t>养生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686800" cy="4876800"/>
          </a:xfrm>
        </p:spPr>
        <p:txBody>
          <a:bodyPr>
            <a:normAutofit/>
          </a:bodyPr>
          <a:lstStyle/>
          <a:p>
            <a:r>
              <a:rPr lang="en-GB" dirty="0" smtClean="0"/>
              <a:t>Let the alive to be rich and educated</a:t>
            </a:r>
          </a:p>
          <a:p>
            <a:endParaRPr lang="en-GB" dirty="0" smtClean="0"/>
          </a:p>
          <a:p>
            <a:r>
              <a:rPr lang="en-GB" dirty="0" smtClean="0"/>
              <a:t>Let </a:t>
            </a:r>
            <a:r>
              <a:rPr lang="en-GB" dirty="0" smtClean="0"/>
              <a:t>the widower (guan), widows (</a:t>
            </a:r>
            <a:r>
              <a:rPr lang="en-GB" dirty="0" err="1" smtClean="0"/>
              <a:t>gua</a:t>
            </a:r>
            <a:r>
              <a:rPr lang="en-GB" dirty="0" smtClean="0"/>
              <a:t>), orphans (</a:t>
            </a:r>
            <a:r>
              <a:rPr lang="en-GB" dirty="0" err="1" smtClean="0"/>
              <a:t>gu</a:t>
            </a:r>
            <a:r>
              <a:rPr lang="en-GB" dirty="0" smtClean="0"/>
              <a:t>)and childless (du) to be supported</a:t>
            </a:r>
          </a:p>
          <a:p>
            <a:endParaRPr lang="en-GB" dirty="0" smtClean="0"/>
          </a:p>
          <a:p>
            <a:r>
              <a:rPr lang="en-GB" dirty="0" smtClean="0"/>
              <a:t>Let </a:t>
            </a:r>
            <a:r>
              <a:rPr lang="en-GB" dirty="0" smtClean="0"/>
              <a:t>the family with elderly to be reduced from or spared of </a:t>
            </a:r>
            <a:r>
              <a:rPr lang="en-GB" dirty="0" err="1" smtClean="0"/>
              <a:t>corvee</a:t>
            </a:r>
            <a:endParaRPr lang="en-GB" dirty="0" smtClean="0"/>
          </a:p>
          <a:p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Let </a:t>
            </a:r>
            <a:r>
              <a:rPr lang="en-GB" dirty="0" smtClean="0"/>
              <a:t>activities such as fishing and wood cut based on natural cycle and let young life to be given their time to be nurtured and grow; let wild life complete their natural life cycle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0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Daoist</a:t>
            </a:r>
            <a:r>
              <a:rPr lang="en-GB" sz="2800" dirty="0" smtClean="0"/>
              <a:t> way of prolong </a:t>
            </a:r>
            <a:r>
              <a:rPr lang="en-GB" sz="2800" dirty="0" smtClean="0"/>
              <a:t>life</a:t>
            </a:r>
            <a:r>
              <a:rPr lang="zh-CN" altLang="en-US" sz="2800" dirty="0" smtClean="0"/>
              <a:t>长生久视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686800" cy="4876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If one want one’s human life cut off from the forever lasting incarnation wheel and therefore avoid from enter a body shell of other species, </a:t>
            </a:r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one </a:t>
            </a:r>
            <a:r>
              <a:rPr lang="en-GB" b="1" dirty="0"/>
              <a:t>have to </a:t>
            </a:r>
            <a:r>
              <a:rPr lang="en-GB" dirty="0"/>
              <a:t>try to </a:t>
            </a:r>
            <a:r>
              <a:rPr lang="en-GB" dirty="0" smtClean="0"/>
              <a:t>let </a:t>
            </a:r>
            <a:r>
              <a:rPr lang="en-GB" dirty="0"/>
              <a:t>one’s body in a no-sickness, </a:t>
            </a:r>
            <a:endParaRPr lang="en-GB" dirty="0" smtClean="0"/>
          </a:p>
          <a:p>
            <a:r>
              <a:rPr lang="en-GB" dirty="0" smtClean="0"/>
              <a:t>never </a:t>
            </a:r>
            <a:r>
              <a:rPr lang="en-GB" dirty="0"/>
              <a:t>getting old and far away from suffering condition; </a:t>
            </a:r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one </a:t>
            </a:r>
            <a:r>
              <a:rPr lang="en-GB" b="1" dirty="0"/>
              <a:t>has to </a:t>
            </a:r>
            <a:r>
              <a:rPr lang="en-GB" dirty="0"/>
              <a:t>enlarge oneself in order to be connected and unified with the Heaven on high and the Earth below, 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one </a:t>
            </a:r>
            <a:r>
              <a:rPr lang="en-GB" b="1" dirty="0"/>
              <a:t>has to </a:t>
            </a:r>
            <a:r>
              <a:rPr lang="en-GB" dirty="0"/>
              <a:t>be a person carries the Yin and embrace the Yang.  </a:t>
            </a:r>
          </a:p>
          <a:p>
            <a:endParaRPr lang="en-GB" dirty="0" smtClean="0"/>
          </a:p>
          <a:p>
            <a:r>
              <a:rPr lang="en-GB" sz="1600" dirty="0" smtClean="0"/>
              <a:t>Shi </a:t>
            </a:r>
            <a:r>
              <a:rPr lang="en-GB" sz="1600" dirty="0" err="1"/>
              <a:t>jianwu’s</a:t>
            </a:r>
            <a:r>
              <a:rPr lang="en-GB" sz="1600" dirty="0"/>
              <a:t> </a:t>
            </a:r>
            <a:r>
              <a:rPr lang="en-GB" sz="1600" dirty="0" err="1"/>
              <a:t>Zhong</a:t>
            </a:r>
            <a:r>
              <a:rPr lang="en-GB" sz="1600" dirty="0"/>
              <a:t> </a:t>
            </a:r>
            <a:r>
              <a:rPr lang="en-GB" sz="1600" dirty="0" err="1"/>
              <a:t>Lv</a:t>
            </a:r>
            <a:r>
              <a:rPr lang="en-GB" sz="1600" dirty="0"/>
              <a:t> </a:t>
            </a:r>
            <a:r>
              <a:rPr lang="en-GB" sz="1600" dirty="0" err="1"/>
              <a:t>Chuan</a:t>
            </a:r>
            <a:r>
              <a:rPr lang="en-GB" sz="1600" dirty="0"/>
              <a:t> Dao </a:t>
            </a:r>
            <a:r>
              <a:rPr lang="en-GB" sz="1600" dirty="0" err="1"/>
              <a:t>Ji</a:t>
            </a:r>
            <a:r>
              <a:rPr lang="zh-CN" altLang="en-US" sz="1600" dirty="0"/>
              <a:t>钟吕传道集</a:t>
            </a:r>
            <a:r>
              <a:rPr lang="en-GB" sz="1600" dirty="0"/>
              <a:t>, quoted from  Zhang </a:t>
            </a:r>
            <a:r>
              <a:rPr lang="en-GB" sz="1600" dirty="0" err="1"/>
              <a:t>Zhijian’s</a:t>
            </a:r>
            <a:r>
              <a:rPr lang="en-GB" sz="1600" dirty="0"/>
              <a:t>, </a:t>
            </a:r>
            <a:r>
              <a:rPr lang="en-GB" sz="1600" dirty="0" err="1"/>
              <a:t>Daojiao</a:t>
            </a:r>
            <a:r>
              <a:rPr lang="en-GB" sz="1600" dirty="0"/>
              <a:t> </a:t>
            </a:r>
            <a:r>
              <a:rPr lang="en-GB" sz="1600" dirty="0" err="1"/>
              <a:t>Shenxian</a:t>
            </a:r>
            <a:r>
              <a:rPr lang="en-GB" sz="1600" dirty="0"/>
              <a:t> and </a:t>
            </a:r>
            <a:r>
              <a:rPr lang="en-GB" sz="1600" dirty="0" err="1"/>
              <a:t>Neidan</a:t>
            </a:r>
            <a:r>
              <a:rPr lang="en-GB" sz="1600" dirty="0"/>
              <a:t> </a:t>
            </a:r>
            <a:r>
              <a:rPr lang="en-GB" sz="1600" dirty="0" err="1"/>
              <a:t>Xua</a:t>
            </a:r>
            <a:r>
              <a:rPr lang="en-GB" sz="1600" dirty="0"/>
              <a:t>, Beijing: </a:t>
            </a:r>
            <a:r>
              <a:rPr lang="en-GB" sz="1600" dirty="0" err="1"/>
              <a:t>zongjiao</a:t>
            </a:r>
            <a:r>
              <a:rPr lang="en-GB" sz="1600" dirty="0"/>
              <a:t> </a:t>
            </a:r>
            <a:r>
              <a:rPr lang="en-GB" sz="1600" dirty="0" err="1"/>
              <a:t>wenhua</a:t>
            </a:r>
            <a:r>
              <a:rPr lang="en-GB" sz="1600" dirty="0"/>
              <a:t> </a:t>
            </a:r>
            <a:r>
              <a:rPr lang="en-GB" sz="1600" dirty="0" err="1"/>
              <a:t>chubanshe</a:t>
            </a:r>
            <a:r>
              <a:rPr lang="en-GB" sz="1600" dirty="0"/>
              <a:t>, 2003, p.210.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364251" y="3244334"/>
            <a:ext cx="4154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ja-JP" altLang="en-US" dirty="0"/>
              <a:t>已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031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90600"/>
            <a:ext cx="7634344" cy="533400"/>
          </a:xfrm>
        </p:spPr>
        <p:txBody>
          <a:bodyPr>
            <a:normAutofit/>
          </a:bodyPr>
          <a:lstStyle/>
          <a:p>
            <a:r>
              <a:rPr lang="en-GB" sz="2800" b="1" dirty="0" err="1" smtClean="0"/>
              <a:t>Yangzhu’s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Yangsheng</a:t>
            </a:r>
            <a:r>
              <a:rPr lang="en-GB" sz="2800" b="1" dirty="0" smtClean="0"/>
              <a:t> Nourishing </a:t>
            </a:r>
            <a:r>
              <a:rPr lang="en-GB" sz="2800" b="1" dirty="0" smtClean="0"/>
              <a:t>Life</a:t>
            </a:r>
            <a:r>
              <a:rPr lang="zh-CN" altLang="en-US" sz="2800" b="1" dirty="0" smtClean="0"/>
              <a:t>养生</a:t>
            </a:r>
            <a:r>
              <a:rPr lang="en-GB" sz="2800" b="1" dirty="0" smtClean="0"/>
              <a:t> 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28800"/>
            <a:ext cx="7848600" cy="4572000"/>
          </a:xfrm>
        </p:spPr>
        <p:txBody>
          <a:bodyPr/>
          <a:lstStyle/>
          <a:p>
            <a:r>
              <a:rPr lang="en-GB" dirty="0"/>
              <a:t>Three features of Yang Zhu philosophy are pointed out by </a:t>
            </a:r>
            <a:r>
              <a:rPr lang="en-GB" i="1" dirty="0" err="1"/>
              <a:t>Huainanzi</a:t>
            </a:r>
            <a:r>
              <a:rPr lang="en-GB" i="1" dirty="0"/>
              <a:t> </a:t>
            </a:r>
            <a:r>
              <a:rPr lang="en-GB" dirty="0"/>
              <a:t>(</a:t>
            </a:r>
            <a:r>
              <a:rPr lang="en-GB" dirty="0" err="1"/>
              <a:t>淮南子</a:t>
            </a:r>
            <a:r>
              <a:rPr lang="en-GB" dirty="0"/>
              <a:t>) in its discussion on </a:t>
            </a:r>
            <a:r>
              <a:rPr lang="en-GB" dirty="0" smtClean="0"/>
              <a:t>the</a:t>
            </a:r>
            <a:r>
              <a:rPr lang="zh-CN" altLang="en-US" dirty="0" smtClean="0"/>
              <a:t> </a:t>
            </a:r>
            <a:r>
              <a:rPr lang="en-GB" dirty="0" smtClean="0"/>
              <a:t>challenge </a:t>
            </a:r>
            <a:r>
              <a:rPr lang="en-GB" dirty="0"/>
              <a:t>of Yang Zhu to </a:t>
            </a:r>
            <a:r>
              <a:rPr lang="en-GB" dirty="0" err="1"/>
              <a:t>Mohism</a:t>
            </a:r>
            <a:r>
              <a:rPr lang="en-GB" dirty="0"/>
              <a:t>, </a:t>
            </a:r>
            <a:r>
              <a:rPr lang="en-GB" dirty="0" smtClean="0"/>
              <a:t>they </a:t>
            </a:r>
            <a:r>
              <a:rPr lang="en-GB" dirty="0"/>
              <a:t>are</a:t>
            </a:r>
            <a:r>
              <a:rPr lang="en-GB" dirty="0" smtClean="0"/>
              <a:t>:</a:t>
            </a:r>
          </a:p>
          <a:p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“</a:t>
            </a:r>
            <a:r>
              <a:rPr lang="en-GB" dirty="0" err="1"/>
              <a:t>quanxing</a:t>
            </a:r>
            <a:r>
              <a:rPr lang="en-GB" dirty="0"/>
              <a:t>” (</a:t>
            </a:r>
            <a:r>
              <a:rPr lang="en-GB" dirty="0" err="1"/>
              <a:t>全性</a:t>
            </a:r>
            <a:r>
              <a:rPr lang="en-GB" dirty="0"/>
              <a:t>, keep ones nature intact),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“</a:t>
            </a:r>
            <a:r>
              <a:rPr lang="en-GB" dirty="0" err="1"/>
              <a:t>baozhen</a:t>
            </a:r>
            <a:r>
              <a:rPr lang="en-GB" dirty="0"/>
              <a:t>” (</a:t>
            </a:r>
            <a:r>
              <a:rPr lang="en-GB" dirty="0" err="1"/>
              <a:t>保真</a:t>
            </a:r>
            <a:r>
              <a:rPr lang="en-GB" dirty="0" err="1" smtClean="0"/>
              <a:t>,protect</a:t>
            </a:r>
            <a:r>
              <a:rPr lang="en-GB" dirty="0" smtClean="0"/>
              <a:t> </a:t>
            </a:r>
            <a:r>
              <a:rPr lang="en-GB" dirty="0"/>
              <a:t>one’s genuineness),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“</a:t>
            </a:r>
            <a:r>
              <a:rPr lang="en-GB" dirty="0" err="1" smtClean="0"/>
              <a:t>buyiwuweixing</a:t>
            </a:r>
            <a:r>
              <a:rPr lang="en-GB" dirty="0"/>
              <a:t>” (</a:t>
            </a:r>
            <a:r>
              <a:rPr lang="en-GB" dirty="0" err="1"/>
              <a:t>不以物累形</a:t>
            </a:r>
            <a:r>
              <a:rPr lang="en-GB" dirty="0"/>
              <a:t>, not allow oneself to become tied to </a:t>
            </a:r>
            <a:r>
              <a:rPr lang="en-GB" dirty="0" smtClean="0"/>
              <a:t>material things).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0529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027664"/>
            <a:ext cx="8991600" cy="801136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Yangzhu’s</a:t>
            </a:r>
            <a:r>
              <a:rPr lang="en-GB" sz="2400" dirty="0" smtClean="0"/>
              <a:t> understanding of</a:t>
            </a:r>
            <a:r>
              <a:rPr lang="en-GB" sz="2400" dirty="0"/>
              <a:t> nourishing </a:t>
            </a:r>
            <a:r>
              <a:rPr lang="en-GB" sz="2400" dirty="0" smtClean="0"/>
              <a:t>life: </a:t>
            </a:r>
            <a:r>
              <a:rPr lang="en-GB" sz="2400" dirty="0" smtClean="0"/>
              <a:t>to </a:t>
            </a:r>
            <a:r>
              <a:rPr lang="en-GB" sz="2400" dirty="0"/>
              <a:t>adhere to one’s true </a:t>
            </a:r>
            <a:r>
              <a:rPr lang="en-GB" sz="2400" dirty="0" smtClean="0"/>
              <a:t>self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057400"/>
            <a:ext cx="7924800" cy="44196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Yen-Ping-Chung asked </a:t>
            </a:r>
            <a:r>
              <a:rPr lang="en-GB" dirty="0" err="1"/>
              <a:t>Kuan</a:t>
            </a:r>
            <a:r>
              <a:rPr lang="en-GB" dirty="0"/>
              <a:t>-Yi-Wu to cherish life. 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Kuan</a:t>
            </a:r>
            <a:r>
              <a:rPr lang="en-GB" dirty="0" smtClean="0"/>
              <a:t>-Yi-Wu </a:t>
            </a:r>
            <a:r>
              <a:rPr lang="en-GB" dirty="0"/>
              <a:t>replied: “It suffices to give it its free course, </a:t>
            </a:r>
            <a:r>
              <a:rPr lang="en-GB" dirty="0" smtClean="0"/>
              <a:t>neither checking </a:t>
            </a:r>
            <a:r>
              <a:rPr lang="en-GB" dirty="0"/>
              <a:t>nor obstructing it.”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Yen-Ping-Chung </a:t>
            </a:r>
            <a:r>
              <a:rPr lang="en-GB" dirty="0"/>
              <a:t>said: “And as to details?” 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Kuan</a:t>
            </a:r>
            <a:r>
              <a:rPr lang="en-GB" dirty="0" smtClean="0"/>
              <a:t>-Yi-Wu </a:t>
            </a:r>
            <a:r>
              <a:rPr lang="en-GB" dirty="0"/>
              <a:t>replied: “Allow the ear to hear </a:t>
            </a:r>
            <a:r>
              <a:rPr lang="en-GB" dirty="0" smtClean="0"/>
              <a:t>what it </a:t>
            </a:r>
            <a:r>
              <a:rPr lang="en-GB" dirty="0"/>
              <a:t>likes, the eye to see what it likes, the noses to smell what it likes, the mouth to say what it likes, the body to enjoy </a:t>
            </a:r>
            <a:r>
              <a:rPr lang="en-GB" dirty="0" smtClean="0"/>
              <a:t>the comforts </a:t>
            </a:r>
            <a:r>
              <a:rPr lang="en-GB" dirty="0"/>
              <a:t>it likes to have, and the mind to do what it likes.” (Anton </a:t>
            </a:r>
            <a:r>
              <a:rPr lang="en-GB" dirty="0" err="1"/>
              <a:t>Forke</a:t>
            </a:r>
            <a:r>
              <a:rPr lang="en-GB" dirty="0"/>
              <a:t> 2012, 43)14</a:t>
            </a:r>
          </a:p>
        </p:txBody>
      </p:sp>
    </p:spTree>
    <p:extLst>
      <p:ext uri="{BB962C8B-B14F-4D97-AF65-F5344CB8AC3E}">
        <p14:creationId xmlns:p14="http://schemas.microsoft.com/office/powerpoint/2010/main" val="17531666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72536"/>
          </a:xfrm>
        </p:spPr>
        <p:txBody>
          <a:bodyPr>
            <a:normAutofit/>
          </a:bodyPr>
          <a:lstStyle/>
          <a:p>
            <a:r>
              <a:rPr lang="en-GB" sz="2800" dirty="0" err="1" smtClean="0"/>
              <a:t>Yangzhu’s</a:t>
            </a:r>
            <a:r>
              <a:rPr lang="en-GB" sz="2800" dirty="0" smtClean="0"/>
              <a:t> understanding of </a:t>
            </a:r>
            <a:r>
              <a:rPr lang="en-GB" sz="2800" dirty="0" err="1" smtClean="0"/>
              <a:t>yangsheng</a:t>
            </a:r>
            <a:r>
              <a:rPr lang="en-GB" sz="2800" dirty="0" smtClean="0"/>
              <a:t>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648200"/>
          </a:xfrm>
        </p:spPr>
        <p:txBody>
          <a:bodyPr>
            <a:normAutofit/>
          </a:bodyPr>
          <a:lstStyle/>
          <a:p>
            <a:r>
              <a:rPr lang="en-GB" dirty="0"/>
              <a:t>Morbidly to cultivate this cause of vexation, unable to get rid of it, and so having a long but very sad life of a hundred, </a:t>
            </a:r>
            <a:r>
              <a:rPr lang="en-GB" dirty="0" smtClean="0"/>
              <a:t>a thousand </a:t>
            </a:r>
            <a:r>
              <a:rPr lang="en-GB" dirty="0"/>
              <a:t>or ten thousand years, is not what I call cherishing life.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to check this source of obstruction and with </a:t>
            </a:r>
            <a:r>
              <a:rPr lang="en-GB" dirty="0" smtClean="0"/>
              <a:t>calm enjoyment </a:t>
            </a:r>
            <a:r>
              <a:rPr lang="en-GB" dirty="0"/>
              <a:t>to await death for a day, a month, or a year or ten years, is what I understand by enjoying life. (Anton </a:t>
            </a:r>
            <a:r>
              <a:rPr lang="en-GB" dirty="0" err="1" smtClean="0"/>
              <a:t>Forke</a:t>
            </a:r>
            <a:r>
              <a:rPr lang="en-GB" dirty="0" smtClean="0"/>
              <a:t> 2012</a:t>
            </a:r>
            <a:r>
              <a:rPr lang="en-GB" dirty="0"/>
              <a:t>, 44)79</a:t>
            </a:r>
          </a:p>
        </p:txBody>
      </p:sp>
    </p:spTree>
    <p:extLst>
      <p:ext uri="{BB962C8B-B14F-4D97-AF65-F5344CB8AC3E}">
        <p14:creationId xmlns:p14="http://schemas.microsoft.com/office/powerpoint/2010/main" val="24411665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Feature of </a:t>
            </a:r>
            <a:r>
              <a:rPr lang="en-GB" dirty="0" err="1" smtClean="0"/>
              <a:t>Yangzhu’s</a:t>
            </a:r>
            <a:r>
              <a:rPr lang="en-GB" dirty="0" smtClean="0"/>
              <a:t> </a:t>
            </a:r>
            <a:r>
              <a:rPr lang="en-GB" dirty="0" smtClean="0"/>
              <a:t>nourishing life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52600"/>
            <a:ext cx="7620000" cy="4572000"/>
          </a:xfrm>
        </p:spPr>
        <p:txBody>
          <a:bodyPr>
            <a:normAutofit/>
          </a:bodyPr>
          <a:lstStyle/>
          <a:p>
            <a:r>
              <a:rPr lang="en-GB" dirty="0"/>
              <a:t>Against Confucian moral ideal of “</a:t>
            </a:r>
            <a:r>
              <a:rPr lang="en-GB" dirty="0" err="1"/>
              <a:t>qijia</a:t>
            </a:r>
            <a:r>
              <a:rPr lang="en-GB" dirty="0"/>
              <a:t>” (</a:t>
            </a:r>
            <a:r>
              <a:rPr lang="ja-JP" altLang="en-US" dirty="0"/>
              <a:t>齐家</a:t>
            </a:r>
            <a:r>
              <a:rPr lang="en-US" altLang="ja-JP" dirty="0"/>
              <a:t>, </a:t>
            </a:r>
            <a:r>
              <a:rPr lang="en-GB" dirty="0"/>
              <a:t>harmonizing the family), “</a:t>
            </a:r>
            <a:r>
              <a:rPr lang="en-GB" dirty="0" err="1"/>
              <a:t>zhiguo</a:t>
            </a:r>
            <a:r>
              <a:rPr lang="en-GB" dirty="0"/>
              <a:t>” (</a:t>
            </a:r>
            <a:r>
              <a:rPr lang="ja-JP" altLang="en-US" dirty="0"/>
              <a:t>治国</a:t>
            </a:r>
            <a:r>
              <a:rPr lang="en-US" altLang="ja-JP" dirty="0"/>
              <a:t>, </a:t>
            </a:r>
            <a:r>
              <a:rPr lang="en-GB" dirty="0"/>
              <a:t>managing</a:t>
            </a:r>
            <a:r>
              <a:rPr lang="en-GB" dirty="0" smtClean="0"/>
              <a:t>/ regulating </a:t>
            </a:r>
            <a:r>
              <a:rPr lang="en-GB" dirty="0"/>
              <a:t>the state), and “</a:t>
            </a:r>
            <a:r>
              <a:rPr lang="en-GB" dirty="0" err="1"/>
              <a:t>pingtianxia</a:t>
            </a:r>
            <a:r>
              <a:rPr lang="en-GB" dirty="0"/>
              <a:t>” (</a:t>
            </a:r>
            <a:r>
              <a:rPr lang="en-GB" dirty="0" err="1"/>
              <a:t>平天下</a:t>
            </a:r>
            <a:r>
              <a:rPr lang="en-GB" dirty="0"/>
              <a:t>, bringing peace to the world),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Yangzhu</a:t>
            </a:r>
            <a:r>
              <a:rPr lang="en-GB" dirty="0" smtClean="0"/>
              <a:t> </a:t>
            </a:r>
            <a:r>
              <a:rPr lang="en-GB" dirty="0"/>
              <a:t>suggested </a:t>
            </a:r>
            <a:r>
              <a:rPr lang="en-GB" dirty="0" smtClean="0"/>
              <a:t>individual should </a:t>
            </a:r>
            <a:r>
              <a:rPr lang="en-GB" dirty="0"/>
              <a:t>pay full attention to treasure their own lives and not put their lives into potential dangers </a:t>
            </a:r>
            <a:r>
              <a:rPr lang="en-GB" dirty="0" smtClean="0"/>
              <a:t>by neither entering </a:t>
            </a:r>
            <a:r>
              <a:rPr lang="en-GB" dirty="0"/>
              <a:t>a besieged city (</a:t>
            </a:r>
            <a:r>
              <a:rPr lang="en-GB" dirty="0" err="1"/>
              <a:t>buruweicheng</a:t>
            </a:r>
            <a:r>
              <a:rPr lang="en-GB" dirty="0"/>
              <a:t>, </a:t>
            </a:r>
            <a:r>
              <a:rPr lang="ja-JP" altLang="en-US" dirty="0"/>
              <a:t>不入危城</a:t>
            </a:r>
            <a:r>
              <a:rPr lang="en-US" altLang="ja-JP" dirty="0"/>
              <a:t>) </a:t>
            </a:r>
            <a:r>
              <a:rPr lang="en-GB" dirty="0"/>
              <a:t>nor holding service at the army (</a:t>
            </a:r>
            <a:r>
              <a:rPr lang="en-GB" dirty="0" err="1"/>
              <a:t>buchujunlü</a:t>
            </a:r>
            <a:r>
              <a:rPr lang="en-GB" dirty="0"/>
              <a:t>, </a:t>
            </a:r>
            <a:r>
              <a:rPr lang="ja-JP" altLang="en-US" dirty="0"/>
              <a:t>不处军旅</a:t>
            </a:r>
            <a:r>
              <a:rPr lang="en-US" altLang="ja-JP" dirty="0"/>
              <a:t>).7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0792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 err="1" smtClean="0"/>
              <a:t>Yangzhu</a:t>
            </a:r>
            <a:r>
              <a:rPr lang="en-GB" sz="2800" dirty="0" smtClean="0"/>
              <a:t>: “all </a:t>
            </a:r>
            <a:r>
              <a:rPr lang="en-GB" sz="2800" dirty="0"/>
              <a:t>fame is nothing but falsehood;”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0"/>
            <a:ext cx="8229600" cy="4953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From Yang Zhu’s viewpoint, </a:t>
            </a:r>
            <a:r>
              <a:rPr lang="en-GB" dirty="0" smtClean="0"/>
              <a:t>seeking </a:t>
            </a:r>
            <a:r>
              <a:rPr lang="en-GB" dirty="0"/>
              <a:t>for fame, riches, </a:t>
            </a:r>
            <a:r>
              <a:rPr lang="en-GB" dirty="0" smtClean="0"/>
              <a:t>or </a:t>
            </a:r>
            <a:r>
              <a:rPr lang="en-GB" dirty="0" smtClean="0"/>
              <a:t>honour</a:t>
            </a:r>
            <a:r>
              <a:rPr lang="en-GB" dirty="0"/>
              <a:t>, is to focus on externals.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Focusing </a:t>
            </a:r>
            <a:r>
              <a:rPr lang="en-GB" dirty="0"/>
              <a:t>on externals will further result in the ignorance of one’s internal </a:t>
            </a:r>
            <a:r>
              <a:rPr lang="en-GB" dirty="0" smtClean="0"/>
              <a:t>self and </a:t>
            </a:r>
            <a:r>
              <a:rPr lang="en-GB" dirty="0"/>
              <a:t>allow one’s true nature to be lost, and thus lead one to suffer the consequences in reality: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“</a:t>
            </a:r>
            <a:r>
              <a:rPr lang="en-GB" dirty="0"/>
              <a:t>There are </a:t>
            </a:r>
            <a:r>
              <a:rPr lang="en-GB" dirty="0" smtClean="0"/>
              <a:t>four things </a:t>
            </a:r>
            <a:r>
              <a:rPr lang="en-GB" dirty="0"/>
              <a:t>which do not allow people to rest: Long Life, Reputation, Rank, and Riches. Those who have them </a:t>
            </a:r>
            <a:r>
              <a:rPr lang="en-GB" dirty="0" smtClean="0"/>
              <a:t>fear ghosts</a:t>
            </a:r>
            <a:r>
              <a:rPr lang="en-GB" dirty="0"/>
              <a:t>, men, power, and punishment. They are always fugitives. Whether they are killed or live, they </a:t>
            </a:r>
            <a:r>
              <a:rPr lang="en-GB" dirty="0" smtClean="0"/>
              <a:t>regulate their </a:t>
            </a:r>
            <a:r>
              <a:rPr lang="en-GB" dirty="0"/>
              <a:t>life by externals” (Anton </a:t>
            </a:r>
            <a:r>
              <a:rPr lang="en-GB" dirty="0" err="1"/>
              <a:t>Forke</a:t>
            </a:r>
            <a:r>
              <a:rPr lang="en-GB" dirty="0"/>
              <a:t> 2012, 61-62).11</a:t>
            </a:r>
          </a:p>
        </p:txBody>
      </p:sp>
    </p:spTree>
    <p:extLst>
      <p:ext uri="{BB962C8B-B14F-4D97-AF65-F5344CB8AC3E}">
        <p14:creationId xmlns:p14="http://schemas.microsoft.com/office/powerpoint/2010/main" val="159938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27664"/>
            <a:ext cx="7696200" cy="801136"/>
          </a:xfrm>
        </p:spPr>
        <p:txBody>
          <a:bodyPr>
            <a:normAutofit/>
          </a:bodyPr>
          <a:lstStyle/>
          <a:p>
            <a:r>
              <a:rPr lang="en-GB" sz="2800" b="1" dirty="0" err="1" smtClean="0"/>
              <a:t>Yangzhu’s</a:t>
            </a:r>
            <a:r>
              <a:rPr lang="en-GB" sz="2800" b="1" dirty="0" smtClean="0"/>
              <a:t> Attitude of conventional values 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905000"/>
            <a:ext cx="8001000" cy="4495800"/>
          </a:xfrm>
        </p:spPr>
        <p:txBody>
          <a:bodyPr>
            <a:normAutofit fontScale="92500"/>
          </a:bodyPr>
          <a:lstStyle/>
          <a:p>
            <a:r>
              <a:rPr lang="en-GB" dirty="0"/>
              <a:t>He was opposed to the Confucian use of conventional values as a tool to pursue longevity, riches, fame, </a:t>
            </a:r>
            <a:r>
              <a:rPr lang="en-GB" dirty="0" smtClean="0"/>
              <a:t>and </a:t>
            </a:r>
            <a:r>
              <a:rPr lang="en-GB" dirty="0" smtClean="0"/>
              <a:t>honour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Yang </a:t>
            </a:r>
            <a:r>
              <a:rPr lang="en-GB" dirty="0"/>
              <a:t>Zhu insisted that one should not allow oneself to be tied to material things (</a:t>
            </a:r>
            <a:r>
              <a:rPr lang="en-GB" dirty="0" err="1"/>
              <a:t>buyiwuleixing</a:t>
            </a:r>
            <a:r>
              <a:rPr lang="en-GB" dirty="0"/>
              <a:t>, </a:t>
            </a:r>
            <a:r>
              <a:rPr lang="en-GB" dirty="0" err="1" smtClean="0"/>
              <a:t>不以物累形</a:t>
            </a:r>
            <a:r>
              <a:rPr lang="en-GB" dirty="0" smtClean="0"/>
              <a:t>).</a:t>
            </a:r>
          </a:p>
          <a:p>
            <a:endParaRPr lang="en-GB" dirty="0" smtClean="0"/>
          </a:p>
          <a:p>
            <a:r>
              <a:rPr lang="en-GB" dirty="0" smtClean="0"/>
              <a:t>Yang </a:t>
            </a:r>
            <a:r>
              <a:rPr lang="en-GB" dirty="0"/>
              <a:t>Zhu questioned the value of fame and </a:t>
            </a:r>
            <a:r>
              <a:rPr lang="en-GB" dirty="0" smtClean="0"/>
              <a:t>honour </a:t>
            </a:r>
            <a:r>
              <a:rPr lang="en-GB" dirty="0"/>
              <a:t>in comparison to life: </a:t>
            </a:r>
            <a:endParaRPr lang="en-GB" dirty="0" smtClean="0"/>
          </a:p>
          <a:p>
            <a:r>
              <a:rPr lang="en-GB" dirty="0" smtClean="0"/>
              <a:t>“</a:t>
            </a:r>
            <a:r>
              <a:rPr lang="en-GB" dirty="0"/>
              <a:t>If anybody cares for </a:t>
            </a:r>
            <a:r>
              <a:rPr lang="en-GB" dirty="0" smtClean="0"/>
              <a:t>one’s own </a:t>
            </a:r>
            <a:r>
              <a:rPr lang="en-GB" dirty="0"/>
              <a:t>blame or praise so much by torturing his spirit and body, he will struggle for a name lasting some </a:t>
            </a:r>
            <a:r>
              <a:rPr lang="en-GB" dirty="0" smtClean="0"/>
              <a:t>hundred years </a:t>
            </a:r>
            <a:r>
              <a:rPr lang="en-GB" dirty="0"/>
              <a:t>after his death. Can the halo of glory revive his dried bones, or give it back the joy of living” (</a:t>
            </a:r>
            <a:r>
              <a:rPr lang="en-GB" dirty="0" smtClean="0"/>
              <a:t>Anton </a:t>
            </a:r>
            <a:r>
              <a:rPr lang="en-GB" dirty="0" err="1" smtClean="0"/>
              <a:t>Forke</a:t>
            </a:r>
            <a:r>
              <a:rPr lang="en-GB" dirty="0" smtClean="0"/>
              <a:t> </a:t>
            </a:r>
            <a:r>
              <a:rPr lang="en-GB" dirty="0"/>
              <a:t>2012)?9</a:t>
            </a:r>
          </a:p>
        </p:txBody>
      </p:sp>
    </p:spTree>
    <p:extLst>
      <p:ext uri="{BB962C8B-B14F-4D97-AF65-F5344CB8AC3E}">
        <p14:creationId xmlns:p14="http://schemas.microsoft.com/office/powerpoint/2010/main" val="25795724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Way of Longevity and Sustainability of a state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47800"/>
            <a:ext cx="8077200" cy="51816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</a:t>
            </a:r>
            <a:r>
              <a:rPr lang="en-GB" i="1" dirty="0"/>
              <a:t>Scripture of Great Peace</a:t>
            </a:r>
            <a:r>
              <a:rPr lang="en-GB" dirty="0"/>
              <a:t> suggests that ‘to enjoy life’ should be regarded as ‘the highest virtue’ and ‘to pursue the Dao of longevity as a treasure-worth weapon of the country. </a:t>
            </a:r>
            <a:endParaRPr lang="en-GB" dirty="0" smtClean="0"/>
          </a:p>
          <a:p>
            <a:r>
              <a:rPr lang="en-GB" dirty="0" smtClean="0"/>
              <a:t>Thus</a:t>
            </a:r>
            <a:r>
              <a:rPr lang="en-GB" dirty="0"/>
              <a:t>, the individual pursuit of healthy longevity not only becomes the necessary precondition of individual spiritual transcendence, but also foundation of social sustainability. </a:t>
            </a:r>
          </a:p>
          <a:p>
            <a:endParaRPr lang="en-GB" dirty="0" smtClean="0"/>
          </a:p>
          <a:p>
            <a:r>
              <a:rPr lang="en-GB" dirty="0" smtClean="0"/>
              <a:t>Scripture </a:t>
            </a:r>
            <a:r>
              <a:rPr lang="en-GB" dirty="0"/>
              <a:t>of the Great Peace(Taiping Jing</a:t>
            </a:r>
            <a:r>
              <a:rPr lang="zh-CN" altLang="en-US" dirty="0"/>
              <a:t>太平经</a:t>
            </a:r>
            <a:r>
              <a:rPr lang="en-GB" dirty="0"/>
              <a:t>), vol.40: </a:t>
            </a:r>
            <a:r>
              <a:rPr lang="zh-CN" altLang="en-US" dirty="0"/>
              <a:t>人最善者，莫若常欲乐生，汲汲若渴，乃后可也</a:t>
            </a:r>
            <a:r>
              <a:rPr lang="en-GB" dirty="0"/>
              <a:t>”, </a:t>
            </a:r>
            <a:r>
              <a:rPr lang="zh-CN" altLang="en-US" dirty="0"/>
              <a:t>王明</a:t>
            </a:r>
            <a:r>
              <a:rPr lang="en-GB" dirty="0"/>
              <a:t>:</a:t>
            </a:r>
            <a:r>
              <a:rPr lang="en-US" altLang="zh-CN" dirty="0"/>
              <a:t>《</a:t>
            </a:r>
            <a:r>
              <a:rPr lang="zh-CN" altLang="en-US" dirty="0"/>
              <a:t>太平经合校</a:t>
            </a:r>
            <a:r>
              <a:rPr lang="en-US" altLang="zh-CN" dirty="0"/>
              <a:t>》</a:t>
            </a:r>
            <a:r>
              <a:rPr lang="en-GB" dirty="0"/>
              <a:t>,</a:t>
            </a:r>
            <a:r>
              <a:rPr lang="zh-CN" altLang="en-US" dirty="0"/>
              <a:t>中华书局</a:t>
            </a:r>
            <a:r>
              <a:rPr lang="en-GB" dirty="0"/>
              <a:t>,1997</a:t>
            </a:r>
            <a:r>
              <a:rPr lang="zh-CN" altLang="en-US" dirty="0"/>
              <a:t>年版</a:t>
            </a:r>
            <a:r>
              <a:rPr lang="en-GB" dirty="0"/>
              <a:t>,</a:t>
            </a:r>
            <a:r>
              <a:rPr lang="zh-CN" altLang="en-US" dirty="0"/>
              <a:t>第</a:t>
            </a:r>
            <a:r>
              <a:rPr lang="en-GB" dirty="0"/>
              <a:t>80</a:t>
            </a:r>
          </a:p>
          <a:p>
            <a:r>
              <a:rPr lang="en-GB" dirty="0"/>
              <a:t>Scripture of the Great Peace(Taiping Jing</a:t>
            </a:r>
            <a:r>
              <a:rPr lang="zh-CN" altLang="en-US" dirty="0"/>
              <a:t>太平经</a:t>
            </a:r>
            <a:r>
              <a:rPr lang="en-GB" dirty="0"/>
              <a:t>), vol.34: </a:t>
            </a:r>
            <a:r>
              <a:rPr lang="zh-CN" altLang="en-US" dirty="0"/>
              <a:t>但聚众贤，唯思长寿之道，乃安其上，为国宝器。王明</a:t>
            </a:r>
            <a:r>
              <a:rPr lang="en-GB" dirty="0"/>
              <a:t>:</a:t>
            </a:r>
            <a:r>
              <a:rPr lang="en-US" altLang="zh-CN" dirty="0"/>
              <a:t>《</a:t>
            </a:r>
            <a:r>
              <a:rPr lang="zh-CN" altLang="en-US" dirty="0"/>
              <a:t>太平经合校</a:t>
            </a:r>
            <a:r>
              <a:rPr lang="en-US" altLang="zh-CN" dirty="0"/>
              <a:t>》</a:t>
            </a:r>
            <a:r>
              <a:rPr lang="en-GB" dirty="0"/>
              <a:t>,</a:t>
            </a:r>
            <a:r>
              <a:rPr lang="zh-CN" altLang="en-US" dirty="0"/>
              <a:t>中华书局</a:t>
            </a:r>
            <a:r>
              <a:rPr lang="en-GB" dirty="0"/>
              <a:t>,1997</a:t>
            </a:r>
            <a:r>
              <a:rPr lang="zh-CN" altLang="en-US" dirty="0"/>
              <a:t>年版</a:t>
            </a:r>
            <a:r>
              <a:rPr lang="en-GB" dirty="0"/>
              <a:t>,</a:t>
            </a:r>
            <a:r>
              <a:rPr lang="zh-CN" altLang="en-US" dirty="0"/>
              <a:t>第</a:t>
            </a:r>
            <a:r>
              <a:rPr lang="en-GB" dirty="0"/>
              <a:t>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2919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Treasure Life in </a:t>
            </a:r>
            <a:r>
              <a:rPr lang="en-GB" dirty="0" err="1" smtClean="0"/>
              <a:t>Lushi</a:t>
            </a:r>
            <a:r>
              <a:rPr lang="en-GB" dirty="0" smtClean="0"/>
              <a:t> </a:t>
            </a:r>
            <a:r>
              <a:rPr lang="en-GB" dirty="0" err="1" smtClean="0"/>
              <a:t>Chunqiu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105400"/>
          </a:xfrm>
        </p:spPr>
        <p:txBody>
          <a:bodyPr>
            <a:normAutofit/>
          </a:bodyPr>
          <a:lstStyle/>
          <a:p>
            <a:r>
              <a:rPr lang="en-GB" dirty="0"/>
              <a:t>The sages pondered over all things in the world and found that nothing is treasured more than life.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Physical </a:t>
            </a:r>
            <a:r>
              <a:rPr lang="en-GB" dirty="0"/>
              <a:t>organs such </a:t>
            </a:r>
            <a:r>
              <a:rPr lang="en-GB" dirty="0" smtClean="0"/>
              <a:t>as ears</a:t>
            </a:r>
            <a:r>
              <a:rPr lang="en-GB" dirty="0"/>
              <a:t>, eyes, nose, and mouth, they are merely servants of one’s life</a:t>
            </a:r>
            <a:r>
              <a:rPr lang="en-GB"/>
              <a:t>. </a:t>
            </a:r>
            <a:r>
              <a:rPr lang="en-GB" smtClean="0"/>
              <a:t>Thus</a:t>
            </a:r>
            <a:r>
              <a:rPr lang="en-GB" dirty="0"/>
              <a:t>, although ears like sound, eyes like </a:t>
            </a:r>
            <a:r>
              <a:rPr lang="en-GB" dirty="0" smtClean="0"/>
              <a:t>colours</a:t>
            </a:r>
            <a:r>
              <a:rPr lang="en-GB" dirty="0"/>
              <a:t>, </a:t>
            </a:r>
            <a:r>
              <a:rPr lang="en-GB" dirty="0" smtClean="0"/>
              <a:t>nose likes </a:t>
            </a:r>
            <a:r>
              <a:rPr lang="en-GB" dirty="0"/>
              <a:t>fragrance, and mouth likes flavour, they </a:t>
            </a:r>
            <a:r>
              <a:rPr lang="en-GB" dirty="0"/>
              <a:t>w</a:t>
            </a:r>
            <a:r>
              <a:rPr lang="en-GB" dirty="0" smtClean="0"/>
              <a:t>ould </a:t>
            </a:r>
            <a:r>
              <a:rPr lang="en-GB" dirty="0"/>
              <a:t>be prohibited if they are going to harm one’s life. …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Regarding </a:t>
            </a:r>
            <a:r>
              <a:rPr lang="en-GB" dirty="0" smtClean="0"/>
              <a:t>to benefit</a:t>
            </a:r>
            <a:r>
              <a:rPr lang="en-GB" dirty="0"/>
              <a:t>, gaining a world is great enough yet one will not harm one’s life to gain it, how could one let other things be </a:t>
            </a:r>
            <a:r>
              <a:rPr lang="en-GB" dirty="0" smtClean="0"/>
              <a:t>prior to </a:t>
            </a:r>
            <a:r>
              <a:rPr lang="en-GB" dirty="0"/>
              <a:t>one’s life? (Chen </a:t>
            </a:r>
            <a:r>
              <a:rPr lang="en-GB" dirty="0" err="1"/>
              <a:t>Qiyou</a:t>
            </a:r>
            <a:r>
              <a:rPr lang="en-GB" dirty="0"/>
              <a:t> 2002, </a:t>
            </a:r>
            <a:r>
              <a:rPr lang="en-GB" dirty="0" smtClean="0"/>
              <a:t>75)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0327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250</TotalTime>
  <Words>2078</Words>
  <Application>Microsoft Office PowerPoint</Application>
  <PresentationFormat>On-screen Show (4:3)</PresentationFormat>
  <Paragraphs>177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26" baseType="lpstr">
      <vt:lpstr>Clarity</vt:lpstr>
      <vt:lpstr>1_Clarity</vt:lpstr>
      <vt:lpstr>Life and Death in Chinese culture</vt:lpstr>
      <vt:lpstr>Chinese Understanding of Life</vt:lpstr>
      <vt:lpstr>The original writing of sheng 生</vt:lpstr>
      <vt:lpstr>Life as the Destiny of A Living Being </vt:lpstr>
      <vt:lpstr>Human Life is a treasure</vt:lpstr>
      <vt:lpstr>Shen, Gui, Hun and Po</vt:lpstr>
      <vt:lpstr>Gui鬼 and Hun and Po</vt:lpstr>
      <vt:lpstr>Returned Spirit and Soul</vt:lpstr>
      <vt:lpstr>Why Human Life Is a Treasure? 赵台鼎 (Ming Dynasty): 脉望 </vt:lpstr>
      <vt:lpstr>Human is the most valuable creature Under Heaven </vt:lpstr>
      <vt:lpstr>What is meant by death</vt:lpstr>
      <vt:lpstr>Chinese attitude of Death</vt:lpstr>
      <vt:lpstr>How to prolong human life?</vt:lpstr>
      <vt:lpstr>Evidence of Importance of Life in Confucianism</vt:lpstr>
      <vt:lpstr>Confucian Way of Yangsheng养生</vt:lpstr>
      <vt:lpstr>Daoist way of prolong life长生久视</vt:lpstr>
      <vt:lpstr>Yangzhu’s Yangsheng Nourishing Life养生 </vt:lpstr>
      <vt:lpstr>Yangzhu’s understanding of nourishing life: to adhere to one’s true self</vt:lpstr>
      <vt:lpstr>Yangzhu’s understanding of yangsheng </vt:lpstr>
      <vt:lpstr>Feature of Yangzhu’s nourishing life </vt:lpstr>
      <vt:lpstr>Yangzhu: “all fame is nothing but falsehood;”</vt:lpstr>
      <vt:lpstr>Yangzhu’s Attitude of conventional values </vt:lpstr>
      <vt:lpstr>The Way of Longevity and Sustainability of a state</vt:lpstr>
      <vt:lpstr>Treasure Life in Lushi Chunqiu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 and Death in Chinese culture</dc:title>
  <dc:creator>Yanxia Zhao</dc:creator>
  <cp:lastModifiedBy>UCS</cp:lastModifiedBy>
  <cp:revision>29</cp:revision>
  <dcterms:created xsi:type="dcterms:W3CDTF">2006-08-16T00:00:00Z</dcterms:created>
  <dcterms:modified xsi:type="dcterms:W3CDTF">2015-03-25T08:23:13Z</dcterms:modified>
</cp:coreProperties>
</file>