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DE313F-0C90-40E2-8EBB-8D98C83A335F}"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C33867-4AF2-4CA3-8493-58FE39F6F608}" type="slidenum">
              <a:rPr lang="en-GB" smtClean="0"/>
              <a:t>‹#›</a:t>
            </a:fld>
            <a:endParaRPr lang="en-GB"/>
          </a:p>
        </p:txBody>
      </p:sp>
    </p:spTree>
    <p:extLst>
      <p:ext uri="{BB962C8B-B14F-4D97-AF65-F5344CB8AC3E}">
        <p14:creationId xmlns:p14="http://schemas.microsoft.com/office/powerpoint/2010/main" val="1692375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this presentation, Green Haven Florists will be introduced. The current challenges faced by the business will be discussed. A brief analysis of the nature and scope of the issues will be done while identifying the internal and external factors. Following this, the analytical tools will be applied: the 5W2H model, the PESTEL framework and the Cause-and-Effect model. In the end, the key findings will be summarised from the analysis.</a:t>
            </a:r>
          </a:p>
          <a:p>
            <a:endParaRPr lang="en-GB" dirty="0"/>
          </a:p>
        </p:txBody>
      </p:sp>
      <p:sp>
        <p:nvSpPr>
          <p:cNvPr id="4" name="Slide Number Placeholder 3"/>
          <p:cNvSpPr>
            <a:spLocks noGrp="1"/>
          </p:cNvSpPr>
          <p:nvPr>
            <p:ph type="sldNum" sz="quarter" idx="5"/>
          </p:nvPr>
        </p:nvSpPr>
        <p:spPr/>
        <p:txBody>
          <a:bodyPr/>
          <a:lstStyle/>
          <a:p>
            <a:fld id="{9EC33867-4AF2-4CA3-8493-58FE39F6F608}" type="slidenum">
              <a:rPr lang="en-GB" smtClean="0"/>
              <a:t>2</a:t>
            </a:fld>
            <a:endParaRPr lang="en-GB"/>
          </a:p>
        </p:txBody>
      </p:sp>
    </p:spTree>
    <p:extLst>
      <p:ext uri="{BB962C8B-B14F-4D97-AF65-F5344CB8AC3E}">
        <p14:creationId xmlns:p14="http://schemas.microsoft.com/office/powerpoint/2010/main" val="2359532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Green Haven Florists can be considered a small independent flower shop that was established in 2016 by Priya and Liam Patel in Norwich. The business has always maintained a strong reputation by offering customised floral designs on occasions and using environmentally friendly practices. It includes locally sourced flowers and biodegradable packaging. It has been serving a mix of clients, including walk-in customers, wedding, retail and corporate clients. However, over the last 12 months, its business has been under severe pressure due to a constant revenue decline of 30% in its in-store sales. It has created financial pressure as well as uncertainty in business.</a:t>
            </a:r>
          </a:p>
          <a:p>
            <a:endParaRPr lang="en-GB" dirty="0"/>
          </a:p>
        </p:txBody>
      </p:sp>
      <p:sp>
        <p:nvSpPr>
          <p:cNvPr id="4" name="Slide Number Placeholder 3"/>
          <p:cNvSpPr>
            <a:spLocks noGrp="1"/>
          </p:cNvSpPr>
          <p:nvPr>
            <p:ph type="sldNum" sz="quarter" idx="5"/>
          </p:nvPr>
        </p:nvSpPr>
        <p:spPr/>
        <p:txBody>
          <a:bodyPr/>
          <a:lstStyle/>
          <a:p>
            <a:fld id="{9EC33867-4AF2-4CA3-8493-58FE39F6F608}" type="slidenum">
              <a:rPr lang="en-GB" smtClean="0"/>
              <a:t>3</a:t>
            </a:fld>
            <a:endParaRPr lang="en-GB"/>
          </a:p>
        </p:txBody>
      </p:sp>
    </p:spTree>
    <p:extLst>
      <p:ext uri="{BB962C8B-B14F-4D97-AF65-F5344CB8AC3E}">
        <p14:creationId xmlns:p14="http://schemas.microsoft.com/office/powerpoint/2010/main" val="2877830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root cause of Green Haven Florists' current predicament is the 30% decline in its in-store sales. This decline is most influenced by both internal and external factors. Internally, the business has never updated its website, and it doesn’t possess a stronger e-commerce platform. The digital marketing of Green Haven Florists is also limited. The business doesn’t have the capability to control high-street trends or inflation; however, it does have control over the internal processes and digital strategies. In regard to the external factors, competition in the market has increased due to the growing number of online retailers that offer competitive pricing and convenience and reduced high-street activity. Inflation is also another significant reason behind the increased cost of sustainable materials and imported flowers. The combination of internal weaknesses and external pressure has amplified the overall problem of Green Haven Florists.</a:t>
            </a:r>
          </a:p>
          <a:p>
            <a:endParaRPr lang="en-GB" dirty="0"/>
          </a:p>
        </p:txBody>
      </p:sp>
      <p:sp>
        <p:nvSpPr>
          <p:cNvPr id="4" name="Slide Number Placeholder 3"/>
          <p:cNvSpPr>
            <a:spLocks noGrp="1"/>
          </p:cNvSpPr>
          <p:nvPr>
            <p:ph type="sldNum" sz="quarter" idx="5"/>
          </p:nvPr>
        </p:nvSpPr>
        <p:spPr/>
        <p:txBody>
          <a:bodyPr/>
          <a:lstStyle/>
          <a:p>
            <a:fld id="{9EC33867-4AF2-4CA3-8493-58FE39F6F608}" type="slidenum">
              <a:rPr lang="en-GB" smtClean="0"/>
              <a:t>4</a:t>
            </a:fld>
            <a:endParaRPr lang="en-GB"/>
          </a:p>
        </p:txBody>
      </p:sp>
    </p:spTree>
    <p:extLst>
      <p:ext uri="{BB962C8B-B14F-4D97-AF65-F5344CB8AC3E}">
        <p14:creationId xmlns:p14="http://schemas.microsoft.com/office/powerpoint/2010/main" val="1026673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5W2H model is considered to be the most structured problem-analysis tool for assessing seven key questions: What, Where, When, Who, Why, How and How Much. It is mostly used by the management for clarifying complex issues. The application of this model is significant in highlighting that the issue has been concentrated in the physical store for the last 12 months. The main reasons include reduced footfall, limited digital engagement, rising costs, and growing online competition. The financial stability is uncertain and the impact is substantial, threatening the business’s long-term growth and sustainability. This tool also helps in clearly defining the scope as well as the seriousness of the problem of Green Haven Florists.</a:t>
            </a:r>
          </a:p>
          <a:p>
            <a:endParaRPr lang="en-GB" dirty="0"/>
          </a:p>
        </p:txBody>
      </p:sp>
      <p:sp>
        <p:nvSpPr>
          <p:cNvPr id="4" name="Slide Number Placeholder 3"/>
          <p:cNvSpPr>
            <a:spLocks noGrp="1"/>
          </p:cNvSpPr>
          <p:nvPr>
            <p:ph type="sldNum" sz="quarter" idx="5"/>
          </p:nvPr>
        </p:nvSpPr>
        <p:spPr/>
        <p:txBody>
          <a:bodyPr/>
          <a:lstStyle/>
          <a:p>
            <a:fld id="{9EC33867-4AF2-4CA3-8493-58FE39F6F608}" type="slidenum">
              <a:rPr lang="en-GB" smtClean="0"/>
              <a:t>5</a:t>
            </a:fld>
            <a:endParaRPr lang="en-GB"/>
          </a:p>
        </p:txBody>
      </p:sp>
    </p:spTree>
    <p:extLst>
      <p:ext uri="{BB962C8B-B14F-4D97-AF65-F5344CB8AC3E}">
        <p14:creationId xmlns:p14="http://schemas.microsoft.com/office/powerpoint/2010/main" val="2540361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PESTEL framework is mostly used in strategic management for analysing external macro-environmental factors that has major influence on the organisational performance. It helps in considering all the political, economic, social, technological, environmental and legal factors. One of the primary benefits of PESTEL analysis is that it provides a structured analysis of the external forces and emerging or changing patterns and trends. However, it never prioritises which force is the most significant and can't evaluate the internal weaknesses. It helps in providing a broader environmental scale; however, it needs to be combined with other analytical tools for providing detailed and deeper diagnosis. </a:t>
            </a:r>
          </a:p>
          <a:p>
            <a:endParaRPr lang="en-GB" dirty="0"/>
          </a:p>
        </p:txBody>
      </p:sp>
      <p:sp>
        <p:nvSpPr>
          <p:cNvPr id="4" name="Slide Number Placeholder 3"/>
          <p:cNvSpPr>
            <a:spLocks noGrp="1"/>
          </p:cNvSpPr>
          <p:nvPr>
            <p:ph type="sldNum" sz="quarter" idx="5"/>
          </p:nvPr>
        </p:nvSpPr>
        <p:spPr/>
        <p:txBody>
          <a:bodyPr/>
          <a:lstStyle/>
          <a:p>
            <a:fld id="{9EC33867-4AF2-4CA3-8493-58FE39F6F608}" type="slidenum">
              <a:rPr lang="en-GB" smtClean="0"/>
              <a:t>6</a:t>
            </a:fld>
            <a:endParaRPr lang="en-GB"/>
          </a:p>
        </p:txBody>
      </p:sp>
    </p:spTree>
    <p:extLst>
      <p:ext uri="{BB962C8B-B14F-4D97-AF65-F5344CB8AC3E}">
        <p14:creationId xmlns:p14="http://schemas.microsoft.com/office/powerpoint/2010/main" val="3100565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application of PESTEL analysis shows that economic and technological factors have a major impact on the business of Green Haven Florists. Inflation has largely increased the operational costs, while consumer spending has decreased to a great extent. Consumers are now more inclined towards online and convenience shopping, which has set the trend. Technologically, the competitors are more advanced than Green Haven Florists in using online platforms, digital marketing and upgrading websites. They are using social media platforms to make digital marketing more convincing and engaging. Environmentally, consumers are expecting the brands to be more sustainable and integrate ethical practices, which are significant in increasing costs. These macro factors have been intensifying the business’s declining sales.</a:t>
            </a:r>
          </a:p>
          <a:p>
            <a:endParaRPr lang="en-GB" dirty="0"/>
          </a:p>
        </p:txBody>
      </p:sp>
      <p:sp>
        <p:nvSpPr>
          <p:cNvPr id="4" name="Slide Number Placeholder 3"/>
          <p:cNvSpPr>
            <a:spLocks noGrp="1"/>
          </p:cNvSpPr>
          <p:nvPr>
            <p:ph type="sldNum" sz="quarter" idx="5"/>
          </p:nvPr>
        </p:nvSpPr>
        <p:spPr/>
        <p:txBody>
          <a:bodyPr/>
          <a:lstStyle/>
          <a:p>
            <a:fld id="{9EC33867-4AF2-4CA3-8493-58FE39F6F608}" type="slidenum">
              <a:rPr lang="en-GB" smtClean="0"/>
              <a:t>7</a:t>
            </a:fld>
            <a:endParaRPr lang="en-GB"/>
          </a:p>
        </p:txBody>
      </p:sp>
    </p:spTree>
    <p:extLst>
      <p:ext uri="{BB962C8B-B14F-4D97-AF65-F5344CB8AC3E}">
        <p14:creationId xmlns:p14="http://schemas.microsoft.com/office/powerpoint/2010/main" val="4708107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Cause-and-Effect model is also known as the Fishbone Diagram, which was developed by Ishikawa. It has been used widely for quality management and for identifying root causes behind complex problems. The main strength of this model is its visual clarity, which helps in better identification of the interconnections between factors. However, it can't measure the severity of the causes and in most cases, it just simplifies complex factors.</a:t>
            </a:r>
          </a:p>
          <a:p>
            <a:endParaRPr lang="en-GB" dirty="0"/>
          </a:p>
        </p:txBody>
      </p:sp>
      <p:sp>
        <p:nvSpPr>
          <p:cNvPr id="4" name="Slide Number Placeholder 3"/>
          <p:cNvSpPr>
            <a:spLocks noGrp="1"/>
          </p:cNvSpPr>
          <p:nvPr>
            <p:ph type="sldNum" sz="quarter" idx="5"/>
          </p:nvPr>
        </p:nvSpPr>
        <p:spPr/>
        <p:txBody>
          <a:bodyPr/>
          <a:lstStyle/>
          <a:p>
            <a:fld id="{9EC33867-4AF2-4CA3-8493-58FE39F6F608}" type="slidenum">
              <a:rPr lang="en-GB" smtClean="0"/>
              <a:t>8</a:t>
            </a:fld>
            <a:endParaRPr lang="en-GB"/>
          </a:p>
        </p:txBody>
      </p:sp>
    </p:spTree>
    <p:extLst>
      <p:ext uri="{BB962C8B-B14F-4D97-AF65-F5344CB8AC3E}">
        <p14:creationId xmlns:p14="http://schemas.microsoft.com/office/powerpoint/2010/main" val="28772964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Fishbone analysis is significant in showing that the decline in sales is caused by multiple issues just not by a single issue. Internally, outdated systems and limited digital expertise of the workforce reduced competitiveness of the brand. Operational methods have always been focused on traditional models without strong digital or online integration. Increased material costs reduced profit margins. In regards to the external factors, strong competitors and reduced high-street traffic increases pressure on the brand. These interconnected issues al together led to the decline in sales over the months.</a:t>
            </a:r>
          </a:p>
          <a:p>
            <a:endParaRPr lang="en-GB" dirty="0"/>
          </a:p>
        </p:txBody>
      </p:sp>
      <p:sp>
        <p:nvSpPr>
          <p:cNvPr id="4" name="Slide Number Placeholder 3"/>
          <p:cNvSpPr>
            <a:spLocks noGrp="1"/>
          </p:cNvSpPr>
          <p:nvPr>
            <p:ph type="sldNum" sz="quarter" idx="5"/>
          </p:nvPr>
        </p:nvSpPr>
        <p:spPr/>
        <p:txBody>
          <a:bodyPr/>
          <a:lstStyle/>
          <a:p>
            <a:fld id="{9EC33867-4AF2-4CA3-8493-58FE39F6F608}" type="slidenum">
              <a:rPr lang="en-GB" smtClean="0"/>
              <a:t>9</a:t>
            </a:fld>
            <a:endParaRPr lang="en-GB"/>
          </a:p>
        </p:txBody>
      </p:sp>
    </p:spTree>
    <p:extLst>
      <p:ext uri="{BB962C8B-B14F-4D97-AF65-F5344CB8AC3E}">
        <p14:creationId xmlns:p14="http://schemas.microsoft.com/office/powerpoint/2010/main" val="869826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can be concluded from this presentation that the 30% decline in sales rate is mostly driven by technological disruption and economic inflation. Internal digital weaknesses help in worsening competitive advantage of the brand. Sustainability is considered to be aligned with the customer values; however, it increases operational costs to a great extent. Finally, structural high-street decline restricts growth opportunities of the brand. The problem is, hence, multiple and includes both internal operational and macro-environmental factors.</a:t>
            </a:r>
          </a:p>
          <a:p>
            <a:endParaRPr lang="en-GB" dirty="0"/>
          </a:p>
        </p:txBody>
      </p:sp>
      <p:sp>
        <p:nvSpPr>
          <p:cNvPr id="4" name="Slide Number Placeholder 3"/>
          <p:cNvSpPr>
            <a:spLocks noGrp="1"/>
          </p:cNvSpPr>
          <p:nvPr>
            <p:ph type="sldNum" sz="quarter" idx="5"/>
          </p:nvPr>
        </p:nvSpPr>
        <p:spPr/>
        <p:txBody>
          <a:bodyPr/>
          <a:lstStyle/>
          <a:p>
            <a:fld id="{9EC33867-4AF2-4CA3-8493-58FE39F6F608}" type="slidenum">
              <a:rPr lang="en-GB" smtClean="0"/>
              <a:t>10</a:t>
            </a:fld>
            <a:endParaRPr lang="en-GB"/>
          </a:p>
        </p:txBody>
      </p:sp>
    </p:spTree>
    <p:extLst>
      <p:ext uri="{BB962C8B-B14F-4D97-AF65-F5344CB8AC3E}">
        <p14:creationId xmlns:p14="http://schemas.microsoft.com/office/powerpoint/2010/main" val="2181247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2533843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2159579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2067043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F990C8-B66C-4C46-AF44-123016C4C81B}"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2983805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F990C8-B66C-4C46-AF44-123016C4C81B}" type="datetimeFigureOut">
              <a:rPr lang="en-GB" smtClean="0"/>
              <a:t>24/02/2026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1949391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321277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303262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3835098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F990C8-B66C-4C46-AF44-123016C4C81B}"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2111741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F990C8-B66C-4C46-AF44-123016C4C81B}"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545768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645905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4BDC02-8783-44F7-B7B4-C766596555E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701083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775232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BF990C8-B66C-4C46-AF44-123016C4C81B}" type="datetimeFigureOut">
              <a:rPr lang="en-GB" smtClean="0"/>
              <a:t>24/02/2026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3484023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BF990C8-B66C-4C46-AF44-123016C4C81B}" type="datetimeFigureOut">
              <a:rPr lang="en-GB" smtClean="0"/>
              <a:t>24/02/2026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781819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1106447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F990C8-B66C-4C46-AF44-123016C4C81B}"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4BDC02-8783-44F7-B7B4-C766596555E5}" type="slidenum">
              <a:rPr lang="en-GB" smtClean="0"/>
              <a:t>‹#›</a:t>
            </a:fld>
            <a:endParaRPr lang="en-GB"/>
          </a:p>
        </p:txBody>
      </p:sp>
    </p:spTree>
    <p:extLst>
      <p:ext uri="{BB962C8B-B14F-4D97-AF65-F5344CB8AC3E}">
        <p14:creationId xmlns:p14="http://schemas.microsoft.com/office/powerpoint/2010/main" val="4235191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BF990C8-B66C-4C46-AF44-123016C4C81B}" type="datetimeFigureOut">
              <a:rPr lang="en-GB" smtClean="0"/>
              <a:t>24/02/2026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C4BDC02-8783-44F7-B7B4-C766596555E5}" type="slidenum">
              <a:rPr lang="en-GB" smtClean="0"/>
              <a:t>‹#›</a:t>
            </a:fld>
            <a:endParaRPr lang="en-GB"/>
          </a:p>
        </p:txBody>
      </p:sp>
    </p:spTree>
    <p:extLst>
      <p:ext uri="{BB962C8B-B14F-4D97-AF65-F5344CB8AC3E}">
        <p14:creationId xmlns:p14="http://schemas.microsoft.com/office/powerpoint/2010/main" val="97820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ons.gov.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41240-205E-04CF-5E66-93D6A02F99F0}"/>
              </a:ext>
            </a:extLst>
          </p:cNvPr>
          <p:cNvSpPr>
            <a:spLocks noGrp="1"/>
          </p:cNvSpPr>
          <p:nvPr>
            <p:ph type="ctrTitle"/>
          </p:nvPr>
        </p:nvSpPr>
        <p:spPr>
          <a:xfrm>
            <a:off x="1154955" y="750217"/>
            <a:ext cx="8825658" cy="3329581"/>
          </a:xfrm>
        </p:spPr>
        <p:txBody>
          <a:bodyPr anchor="ctr"/>
          <a:lstStyle/>
          <a:p>
            <a:r>
              <a:rPr lang="en-IN" sz="4000" b="1" dirty="0">
                <a:solidFill>
                  <a:schemeClr val="bg1"/>
                </a:solidFill>
                <a:latin typeface="Arial" panose="020B0604020202020204" pitchFamily="34" charset="0"/>
                <a:cs typeface="Arial" panose="020B0604020202020204" pitchFamily="34" charset="0"/>
              </a:rPr>
              <a:t>Student Name: Aminata Sow</a:t>
            </a:r>
            <a:br>
              <a:rPr lang="en-IN" sz="4000" b="1" dirty="0">
                <a:solidFill>
                  <a:schemeClr val="bg1"/>
                </a:solidFill>
                <a:latin typeface="Arial" panose="020B0604020202020204" pitchFamily="34" charset="0"/>
                <a:cs typeface="Arial" panose="020B0604020202020204" pitchFamily="34" charset="0"/>
              </a:rPr>
            </a:br>
            <a:r>
              <a:rPr lang="en-IN" sz="4000" b="1" dirty="0">
                <a:solidFill>
                  <a:schemeClr val="bg1"/>
                </a:solidFill>
                <a:latin typeface="Arial" panose="020B0604020202020204" pitchFamily="34" charset="0"/>
                <a:cs typeface="Arial" panose="020B0604020202020204" pitchFamily="34" charset="0"/>
              </a:rPr>
              <a:t>Student ID: 2436521</a:t>
            </a:r>
            <a:br>
              <a:rPr lang="en-IN" sz="4000" b="1" dirty="0">
                <a:solidFill>
                  <a:schemeClr val="bg1"/>
                </a:solidFill>
                <a:latin typeface="Arial" panose="020B0604020202020204" pitchFamily="34" charset="0"/>
                <a:cs typeface="Arial" panose="020B0604020202020204" pitchFamily="34" charset="0"/>
              </a:rPr>
            </a:br>
            <a:r>
              <a:rPr lang="en-IN" sz="4000" b="1" dirty="0">
                <a:solidFill>
                  <a:schemeClr val="bg1"/>
                </a:solidFill>
                <a:latin typeface="Arial" panose="020B0604020202020204" pitchFamily="34" charset="0"/>
                <a:cs typeface="Arial" panose="020B0604020202020204" pitchFamily="34" charset="0"/>
              </a:rPr>
              <a:t>Lecturer’s Name: </a:t>
            </a:r>
            <a:br>
              <a:rPr lang="en-IN" sz="4000" b="1" dirty="0">
                <a:solidFill>
                  <a:schemeClr val="bg1"/>
                </a:solidFill>
                <a:latin typeface="Arial" panose="020B0604020202020204" pitchFamily="34" charset="0"/>
                <a:cs typeface="Arial" panose="020B0604020202020204" pitchFamily="34" charset="0"/>
              </a:rPr>
            </a:br>
            <a:r>
              <a:rPr lang="en-IN" sz="4000" b="1" dirty="0">
                <a:solidFill>
                  <a:schemeClr val="bg1"/>
                </a:solidFill>
                <a:latin typeface="Arial" panose="020B0604020202020204" pitchFamily="34" charset="0"/>
                <a:cs typeface="Arial" panose="020B0604020202020204" pitchFamily="34" charset="0"/>
              </a:rPr>
              <a:t>Module Code: LCLM 4004</a:t>
            </a:r>
            <a:endParaRPr lang="en-GB" sz="4000" b="1"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D093BD0-9518-5AC3-4F21-AFF0CC4CC3D4}"/>
              </a:ext>
            </a:extLst>
          </p:cNvPr>
          <p:cNvSpPr>
            <a:spLocks noGrp="1"/>
          </p:cNvSpPr>
          <p:nvPr>
            <p:ph type="subTitle" idx="1"/>
          </p:nvPr>
        </p:nvSpPr>
        <p:spPr/>
        <p:txBody>
          <a:bodyPr anchor="ctr">
            <a:normAutofit fontScale="92500" lnSpcReduction="10000"/>
          </a:bodyPr>
          <a:lstStyle/>
          <a:p>
            <a:r>
              <a:rPr lang="en-IN" sz="2400" b="1" dirty="0">
                <a:solidFill>
                  <a:schemeClr val="bg1"/>
                </a:solidFill>
                <a:latin typeface="Arial" panose="020B0604020202020204" pitchFamily="34" charset="0"/>
                <a:cs typeface="Arial" panose="020B0604020202020204" pitchFamily="34" charset="0"/>
              </a:rPr>
              <a:t>Module Name: Problem Solving and Decision-Making</a:t>
            </a:r>
          </a:p>
          <a:p>
            <a:r>
              <a:rPr lang="en-IN" sz="2400" b="1" dirty="0">
                <a:solidFill>
                  <a:schemeClr val="bg1"/>
                </a:solidFill>
                <a:latin typeface="Arial" panose="020B0604020202020204" pitchFamily="34" charset="0"/>
                <a:cs typeface="Arial" panose="020B0604020202020204" pitchFamily="34" charset="0"/>
              </a:rPr>
              <a:t>Component 1: Green Haven Florists</a:t>
            </a:r>
          </a:p>
        </p:txBody>
      </p:sp>
    </p:spTree>
    <p:extLst>
      <p:ext uri="{BB962C8B-B14F-4D97-AF65-F5344CB8AC3E}">
        <p14:creationId xmlns:p14="http://schemas.microsoft.com/office/powerpoint/2010/main" val="4253841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4321-9F2A-9CEB-E6F6-81972C108031}"/>
              </a:ext>
            </a:extLst>
          </p:cNvPr>
          <p:cNvSpPr>
            <a:spLocks noGrp="1"/>
          </p:cNvSpPr>
          <p:nvPr>
            <p:ph type="title"/>
          </p:nvPr>
        </p:nvSpPr>
        <p:spPr/>
        <p:txBody>
          <a:bodyPr anchor="ctr"/>
          <a:lstStyle/>
          <a:p>
            <a:pPr algn="ctr"/>
            <a:r>
              <a:rPr lang="en-IN" sz="3600" b="1" dirty="0">
                <a:latin typeface="Arial" panose="020B0604020202020204" pitchFamily="34" charset="0"/>
                <a:cs typeface="Arial" panose="020B0604020202020204" pitchFamily="34" charset="0"/>
              </a:rPr>
              <a:t>Provide an Overview of the Presentation</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3D1239F-E3B3-DCC4-81C7-EA5ECB0A6530}"/>
              </a:ext>
            </a:extLst>
          </p:cNvPr>
          <p:cNvSpPr>
            <a:spLocks noGrp="1"/>
          </p:cNvSpPr>
          <p:nvPr>
            <p:ph idx="1"/>
          </p:nvPr>
        </p:nvSpPr>
        <p:spPr>
          <a:xfrm>
            <a:off x="1103313" y="2052918"/>
            <a:ext cx="6094428" cy="4195481"/>
          </a:xfrm>
        </p:spPr>
        <p:txBody>
          <a:bodyPr/>
          <a:lstStyle/>
          <a:p>
            <a:pPr marL="0" indent="0">
              <a:buNone/>
            </a:pPr>
            <a:r>
              <a:rPr lang="en-IN" dirty="0">
                <a:latin typeface="Arial" panose="020B0604020202020204" pitchFamily="34" charset="0"/>
                <a:cs typeface="Arial" panose="020B0604020202020204" pitchFamily="34" charset="0"/>
              </a:rPr>
              <a:t>Good morning/afternoon. My name is Aminata Sow</a:t>
            </a:r>
          </a:p>
          <a:p>
            <a:pPr marL="0" indent="0">
              <a:buNone/>
            </a:pPr>
            <a:r>
              <a:rPr lang="en-IN" dirty="0">
                <a:latin typeface="Arial" panose="020B0604020202020204" pitchFamily="34" charset="0"/>
                <a:cs typeface="Arial" panose="020B0604020202020204" pitchFamily="34" charset="0"/>
              </a:rPr>
              <a:t>In today’s presentation, I will:</a:t>
            </a:r>
          </a:p>
          <a:p>
            <a:pPr lvl="0" algn="just">
              <a:buFont typeface="Wingdings" panose="05000000000000000000" pitchFamily="2" charset="2"/>
              <a:buChar char="Ø"/>
            </a:pPr>
            <a:r>
              <a:rPr lang="en-IN" sz="1800" dirty="0">
                <a:latin typeface="Arial" panose="020B0604020202020204" pitchFamily="34" charset="0"/>
                <a:cs typeface="Arial" panose="020B0604020202020204" pitchFamily="34" charset="0"/>
              </a:rPr>
              <a:t>A detailed analysis of Green Haven Florists as part of the Problem Solving and Decision-Making module.</a:t>
            </a:r>
          </a:p>
          <a:p>
            <a:pPr lvl="0" algn="just">
              <a:buFont typeface="Wingdings" panose="05000000000000000000" pitchFamily="2" charset="2"/>
              <a:buChar char="Ø"/>
            </a:pPr>
            <a:r>
              <a:rPr lang="en-IN" sz="1800" dirty="0">
                <a:latin typeface="Arial" panose="020B0604020202020204" pitchFamily="34" charset="0"/>
                <a:cs typeface="Arial" panose="020B0604020202020204" pitchFamily="34" charset="0"/>
              </a:rPr>
              <a:t>The nature and the scope of the problem they have been facing.</a:t>
            </a:r>
          </a:p>
          <a:p>
            <a:pPr lvl="0" algn="just">
              <a:buFont typeface="Wingdings" panose="05000000000000000000" pitchFamily="2" charset="2"/>
              <a:buChar char="Ø"/>
            </a:pPr>
            <a:r>
              <a:rPr lang="en-IN" sz="1800" dirty="0">
                <a:latin typeface="Arial" panose="020B0604020202020204" pitchFamily="34" charset="0"/>
                <a:cs typeface="Arial" panose="020B0604020202020204" pitchFamily="34" charset="0"/>
              </a:rPr>
              <a:t>The application of structured analytical tools such as the 5W2H model</a:t>
            </a:r>
          </a:p>
          <a:p>
            <a:pPr lvl="0" algn="just">
              <a:buFont typeface="Wingdings" panose="05000000000000000000" pitchFamily="2" charset="2"/>
              <a:buChar char="Ø"/>
            </a:pPr>
            <a:r>
              <a:rPr lang="en-IN" sz="1800" dirty="0">
                <a:latin typeface="Arial" panose="020B0604020202020204" pitchFamily="34" charset="0"/>
                <a:cs typeface="Arial" panose="020B0604020202020204" pitchFamily="34" charset="0"/>
              </a:rPr>
              <a:t>Critique and apply the PESTEL framework.</a:t>
            </a:r>
          </a:p>
          <a:p>
            <a:pPr lvl="0" algn="just">
              <a:buFont typeface="Wingdings" panose="05000000000000000000" pitchFamily="2" charset="2"/>
              <a:buChar char="Ø"/>
            </a:pPr>
            <a:r>
              <a:rPr lang="en-IN" sz="1800" dirty="0">
                <a:latin typeface="Arial" panose="020B0604020202020204" pitchFamily="34" charset="0"/>
                <a:cs typeface="Arial" panose="020B0604020202020204" pitchFamily="34" charset="0"/>
              </a:rPr>
              <a:t>Critique and apply the Cause-and-Effect model.</a:t>
            </a:r>
          </a:p>
          <a:p>
            <a:pPr lvl="0" algn="just">
              <a:buFont typeface="Wingdings" panose="05000000000000000000" pitchFamily="2" charset="2"/>
              <a:buChar char="Ø"/>
            </a:pPr>
            <a:r>
              <a:rPr lang="en-IN" sz="1800" dirty="0">
                <a:latin typeface="Arial" panose="020B0604020202020204" pitchFamily="34" charset="0"/>
                <a:cs typeface="Arial" panose="020B0604020202020204" pitchFamily="34" charset="0"/>
              </a:rPr>
              <a:t>Summary of the key findings.</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8CEF53F-92AE-8B6C-502E-91724DAF6550}"/>
              </a:ext>
            </a:extLst>
          </p:cNvPr>
          <p:cNvSpPr txBox="1"/>
          <p:nvPr/>
        </p:nvSpPr>
        <p:spPr>
          <a:xfrm>
            <a:off x="7798324" y="6097505"/>
            <a:ext cx="6094428" cy="307777"/>
          </a:xfrm>
          <a:prstGeom prst="rect">
            <a:avLst/>
          </a:prstGeom>
          <a:noFill/>
        </p:spPr>
        <p:txBody>
          <a:bodyPr wrap="square">
            <a:spAutoFit/>
          </a:bodyPr>
          <a:lstStyle/>
          <a:p>
            <a:r>
              <a:rPr lang="en-IN" sz="1400" dirty="0">
                <a:effectLst/>
                <a:latin typeface="Arial" panose="020B0604020202020204" pitchFamily="34" charset="0"/>
                <a:ea typeface="Calibri" panose="020F0502020204030204" pitchFamily="34" charset="0"/>
                <a:cs typeface="Vrinda" panose="020B0502040204020203" pitchFamily="34" charset="0"/>
              </a:rPr>
              <a:t>(Kumah</a:t>
            </a:r>
            <a:r>
              <a:rPr lang="en-IN" sz="1400" i="1" dirty="0">
                <a:effectLst/>
                <a:latin typeface="Arial" panose="020B0604020202020204" pitchFamily="34" charset="0"/>
                <a:ea typeface="Calibri" panose="020F0502020204030204" pitchFamily="34" charset="0"/>
                <a:cs typeface="Vrinda" panose="020B0502040204020203" pitchFamily="34" charset="0"/>
              </a:rPr>
              <a:t> et al</a:t>
            </a:r>
            <a:r>
              <a:rPr lang="en-IN" sz="1400" dirty="0">
                <a:effectLst/>
                <a:latin typeface="Arial" panose="020B0604020202020204" pitchFamily="34" charset="0"/>
                <a:ea typeface="Calibri" panose="020F0502020204030204" pitchFamily="34" charset="0"/>
                <a:cs typeface="Vrinda" panose="020B0502040204020203" pitchFamily="34" charset="0"/>
              </a:rPr>
              <a:t>., 2024)</a:t>
            </a:r>
            <a:endParaRPr lang="en-GB" sz="1400" dirty="0"/>
          </a:p>
        </p:txBody>
      </p:sp>
      <p:pic>
        <p:nvPicPr>
          <p:cNvPr id="6" name="Picture 5">
            <a:extLst>
              <a:ext uri="{FF2B5EF4-FFF2-40B4-BE49-F238E27FC236}">
                <a16:creationId xmlns:a16="http://schemas.microsoft.com/office/drawing/2014/main" id="{DCB088BB-7D7E-6440-DA08-9F0E12FA1448}"/>
              </a:ext>
            </a:extLst>
          </p:cNvPr>
          <p:cNvPicPr>
            <a:picLocks noChangeAspect="1"/>
          </p:cNvPicPr>
          <p:nvPr/>
        </p:nvPicPr>
        <p:blipFill>
          <a:blip r:embed="rId3"/>
          <a:stretch>
            <a:fillRect/>
          </a:stretch>
        </p:blipFill>
        <p:spPr>
          <a:xfrm>
            <a:off x="7197741" y="1853248"/>
            <a:ext cx="4870794" cy="4277640"/>
          </a:xfrm>
          <a:prstGeom prst="rect">
            <a:avLst/>
          </a:prstGeom>
        </p:spPr>
      </p:pic>
    </p:spTree>
    <p:extLst>
      <p:ext uri="{BB962C8B-B14F-4D97-AF65-F5344CB8AC3E}">
        <p14:creationId xmlns:p14="http://schemas.microsoft.com/office/powerpoint/2010/main" val="3824731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697B5-C93D-532C-5B64-26F5962EE832}"/>
              </a:ext>
            </a:extLst>
          </p:cNvPr>
          <p:cNvSpPr>
            <a:spLocks noGrp="1"/>
          </p:cNvSpPr>
          <p:nvPr>
            <p:ph type="title"/>
          </p:nvPr>
        </p:nvSpPr>
        <p:spPr/>
        <p:txBody>
          <a:bodyPr anchor="ctr"/>
          <a:lstStyle/>
          <a:p>
            <a:pPr algn="ctr"/>
            <a:r>
              <a:rPr lang="en-IN" sz="3600" b="1" dirty="0">
                <a:latin typeface="Arial" panose="020B0604020202020204" pitchFamily="34" charset="0"/>
                <a:cs typeface="Arial" panose="020B0604020202020204" pitchFamily="34" charset="0"/>
              </a:rPr>
              <a:t>Background of Green Haven Florists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05CD03D-ED3C-A2C5-597E-9B381DC271E8}"/>
              </a:ext>
            </a:extLst>
          </p:cNvPr>
          <p:cNvSpPr>
            <a:spLocks noGrp="1"/>
          </p:cNvSpPr>
          <p:nvPr>
            <p:ph idx="1"/>
          </p:nvPr>
        </p:nvSpPr>
        <p:spPr>
          <a:xfrm>
            <a:off x="6492242" y="1779541"/>
            <a:ext cx="5053647" cy="4195481"/>
          </a:xfrm>
        </p:spPr>
        <p:txBody>
          <a:bodyPr>
            <a:normAutofit fontScale="85000" lnSpcReduction="20000"/>
          </a:bodyPr>
          <a:lstStyle/>
          <a:p>
            <a:pPr algn="just">
              <a:lnSpc>
                <a:spcPct val="150000"/>
              </a:lnSpc>
              <a:buFont typeface="Wingdings" panose="05000000000000000000" pitchFamily="2" charset="2"/>
              <a:buChar char="Ø"/>
            </a:pPr>
            <a:r>
              <a:rPr lang="en-IN" dirty="0">
                <a:latin typeface="Arial" panose="020B0604020202020204" pitchFamily="34" charset="0"/>
                <a:cs typeface="Arial" panose="020B0604020202020204" pitchFamily="34" charset="0"/>
              </a:rPr>
              <a:t>Green Haven Florists is an independent florist in Norwich, UK.</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The company was established in 2016 by founders Liam and Priya Patel.</a:t>
            </a:r>
          </a:p>
          <a:p>
            <a:pPr algn="just">
              <a:lnSpc>
                <a:spcPct val="150000"/>
              </a:lnSpc>
              <a:buFont typeface="Wingdings" panose="05000000000000000000" pitchFamily="2" charset="2"/>
              <a:buChar char="Ø"/>
            </a:pPr>
            <a:r>
              <a:rPr lang="en-IN" dirty="0">
                <a:latin typeface="Arial" panose="020B0604020202020204" pitchFamily="34" charset="0"/>
                <a:cs typeface="Arial" panose="020B0604020202020204" pitchFamily="34" charset="0"/>
              </a:rPr>
              <a:t>It has been known for its community and eco-friendly ethos.</a:t>
            </a:r>
          </a:p>
          <a:p>
            <a:pPr algn="just">
              <a:lnSpc>
                <a:spcPct val="150000"/>
              </a:lnSpc>
              <a:buFont typeface="Wingdings" panose="05000000000000000000" pitchFamily="2" charset="2"/>
              <a:buChar char="Ø"/>
            </a:pPr>
            <a:r>
              <a:rPr lang="en-IN" dirty="0">
                <a:latin typeface="Arial" panose="020B0604020202020204" pitchFamily="34" charset="0"/>
                <a:cs typeface="Arial" panose="020B0604020202020204" pitchFamily="34" charset="0"/>
              </a:rPr>
              <a:t>It has been serving wedding, corporate and retail clients.</a:t>
            </a:r>
          </a:p>
          <a:p>
            <a:pPr algn="just">
              <a:lnSpc>
                <a:spcPct val="150000"/>
              </a:lnSpc>
              <a:buFont typeface="Wingdings" panose="05000000000000000000" pitchFamily="2" charset="2"/>
              <a:buChar char="Ø"/>
            </a:pPr>
            <a:r>
              <a:rPr lang="en-IN" dirty="0">
                <a:latin typeface="Arial" panose="020B0604020202020204" pitchFamily="34" charset="0"/>
                <a:cs typeface="Arial" panose="020B0604020202020204" pitchFamily="34" charset="0"/>
              </a:rPr>
              <a:t>The company has been observing a sharp 30% decline in its in-store sales during the last 12 months.</a:t>
            </a:r>
          </a:p>
          <a:p>
            <a:pPr algn="just">
              <a:lnSpc>
                <a:spcPct val="150000"/>
              </a:lnSpc>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0A9DB7E-4DD7-9AE1-A370-8FE4E9E1DEA1}"/>
              </a:ext>
            </a:extLst>
          </p:cNvPr>
          <p:cNvSpPr txBox="1"/>
          <p:nvPr/>
        </p:nvSpPr>
        <p:spPr>
          <a:xfrm>
            <a:off x="8590176" y="6405282"/>
            <a:ext cx="6094428" cy="307777"/>
          </a:xfrm>
          <a:prstGeom prst="rect">
            <a:avLst/>
          </a:prstGeom>
          <a:noFill/>
        </p:spPr>
        <p:txBody>
          <a:bodyPr wrap="square">
            <a:spAutoFit/>
          </a:bodyPr>
          <a:lstStyle/>
          <a:p>
            <a:r>
              <a:rPr lang="en-IN" sz="1400" dirty="0">
                <a:latin typeface="Arial" panose="020B0604020202020204" pitchFamily="34" charset="0"/>
                <a:cs typeface="Arial" panose="020B0604020202020204" pitchFamily="34" charset="0"/>
              </a:rPr>
              <a:t> (Johnson </a:t>
            </a:r>
            <a:r>
              <a:rPr lang="en-IN" sz="1400" i="1" dirty="0">
                <a:latin typeface="Arial" panose="020B0604020202020204" pitchFamily="34" charset="0"/>
                <a:cs typeface="Arial" panose="020B0604020202020204" pitchFamily="34" charset="0"/>
              </a:rPr>
              <a:t>et al</a:t>
            </a:r>
            <a:r>
              <a:rPr lang="en-IN" sz="1400" dirty="0">
                <a:latin typeface="Arial" panose="020B0604020202020204" pitchFamily="34" charset="0"/>
                <a:cs typeface="Arial" panose="020B0604020202020204" pitchFamily="34" charset="0"/>
              </a:rPr>
              <a:t>., 2020)</a:t>
            </a:r>
            <a:endParaRPr lang="en-GB" sz="1400" dirty="0"/>
          </a:p>
        </p:txBody>
      </p:sp>
      <p:pic>
        <p:nvPicPr>
          <p:cNvPr id="7" name="Picture 6">
            <a:extLst>
              <a:ext uri="{FF2B5EF4-FFF2-40B4-BE49-F238E27FC236}">
                <a16:creationId xmlns:a16="http://schemas.microsoft.com/office/drawing/2014/main" id="{8AB7C65E-F540-ED5C-4465-405A7FBC3296}"/>
              </a:ext>
            </a:extLst>
          </p:cNvPr>
          <p:cNvPicPr>
            <a:picLocks noChangeAspect="1"/>
          </p:cNvPicPr>
          <p:nvPr/>
        </p:nvPicPr>
        <p:blipFill>
          <a:blip r:embed="rId3"/>
          <a:stretch>
            <a:fillRect/>
          </a:stretch>
        </p:blipFill>
        <p:spPr>
          <a:xfrm>
            <a:off x="999241" y="1853248"/>
            <a:ext cx="5218404" cy="4121774"/>
          </a:xfrm>
          <a:prstGeom prst="rect">
            <a:avLst/>
          </a:prstGeom>
        </p:spPr>
      </p:pic>
    </p:spTree>
    <p:extLst>
      <p:ext uri="{BB962C8B-B14F-4D97-AF65-F5344CB8AC3E}">
        <p14:creationId xmlns:p14="http://schemas.microsoft.com/office/powerpoint/2010/main" val="306790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87B10-0044-0A87-838C-CADA26010341}"/>
              </a:ext>
            </a:extLst>
          </p:cNvPr>
          <p:cNvSpPr>
            <a:spLocks noGrp="1"/>
          </p:cNvSpPr>
          <p:nvPr>
            <p:ph type="title"/>
          </p:nvPr>
        </p:nvSpPr>
        <p:spPr/>
        <p:txBody>
          <a:bodyPr anchor="ctr"/>
          <a:lstStyle/>
          <a:p>
            <a:pPr algn="ctr"/>
            <a:r>
              <a:rPr lang="en-IN" sz="3600" b="1" dirty="0">
                <a:latin typeface="Arial" panose="020B0604020202020204" pitchFamily="34" charset="0"/>
                <a:cs typeface="Arial" panose="020B0604020202020204" pitchFamily="34" charset="0"/>
              </a:rPr>
              <a:t>Insight into the Problems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FCE755-24C9-03C6-E165-3499F4238CC0}"/>
              </a:ext>
            </a:extLst>
          </p:cNvPr>
          <p:cNvSpPr>
            <a:spLocks noGrp="1"/>
          </p:cNvSpPr>
          <p:nvPr>
            <p:ph idx="1"/>
          </p:nvPr>
        </p:nvSpPr>
        <p:spPr>
          <a:xfrm>
            <a:off x="1104293" y="2034065"/>
            <a:ext cx="8946541" cy="4195481"/>
          </a:xfrm>
        </p:spPr>
        <p:txBody>
          <a:bodyPr numCol="2">
            <a:noAutofit/>
          </a:bodyPr>
          <a:lstStyle/>
          <a:p>
            <a:pPr>
              <a:lnSpc>
                <a:spcPct val="150000"/>
              </a:lnSpc>
              <a:buFont typeface="Wingdings" panose="05000000000000000000" pitchFamily="2" charset="2"/>
              <a:buChar char="Ø"/>
            </a:pPr>
            <a:r>
              <a:rPr lang="en-IN" sz="1800" b="1" dirty="0">
                <a:latin typeface="Arial" panose="020B0604020202020204" pitchFamily="34" charset="0"/>
                <a:cs typeface="Arial" panose="020B0604020202020204" pitchFamily="34" charset="0"/>
              </a:rPr>
              <a:t>Root Problem:</a:t>
            </a:r>
            <a:endParaRPr lang="en-IN" sz="1800" dirty="0">
              <a:latin typeface="Arial" panose="020B0604020202020204" pitchFamily="34" charset="0"/>
              <a:cs typeface="Arial" panose="020B0604020202020204" pitchFamily="34" charset="0"/>
            </a:endParaRPr>
          </a:p>
          <a:p>
            <a:pPr lvl="0">
              <a:lnSpc>
                <a:spcPct val="150000"/>
              </a:lnSpc>
              <a:buFont typeface="Wingdings" panose="05000000000000000000" pitchFamily="2" charset="2"/>
              <a:buChar char="Ø"/>
            </a:pPr>
            <a:r>
              <a:rPr lang="en-IN" sz="1800" dirty="0">
                <a:latin typeface="Arial" panose="020B0604020202020204" pitchFamily="34" charset="0"/>
                <a:cs typeface="Arial" panose="020B0604020202020204" pitchFamily="34" charset="0"/>
              </a:rPr>
              <a:t>30% decline in its in-store sales.</a:t>
            </a:r>
          </a:p>
          <a:p>
            <a:pPr>
              <a:lnSpc>
                <a:spcPct val="150000"/>
              </a:lnSpc>
              <a:buFont typeface="Wingdings" panose="05000000000000000000" pitchFamily="2" charset="2"/>
              <a:buChar char="Ø"/>
            </a:pPr>
            <a:r>
              <a:rPr lang="en-IN" sz="1800" b="1" dirty="0">
                <a:latin typeface="Arial" panose="020B0604020202020204" pitchFamily="34" charset="0"/>
                <a:cs typeface="Arial" panose="020B0604020202020204" pitchFamily="34" charset="0"/>
              </a:rPr>
              <a:t>External Problems (Low Control)</a:t>
            </a:r>
            <a:endParaRPr lang="en-IN" sz="1800" dirty="0">
              <a:latin typeface="Arial" panose="020B0604020202020204" pitchFamily="34" charset="0"/>
              <a:cs typeface="Arial" panose="020B0604020202020204" pitchFamily="34" charset="0"/>
            </a:endParaRPr>
          </a:p>
          <a:p>
            <a:pPr lvl="0">
              <a:lnSpc>
                <a:spcPct val="150000"/>
              </a:lnSpc>
              <a:buFont typeface="Wingdings" panose="05000000000000000000" pitchFamily="2" charset="2"/>
              <a:buChar char="Ø"/>
            </a:pPr>
            <a:r>
              <a:rPr lang="en-IN" sz="1800" dirty="0">
                <a:latin typeface="Arial" panose="020B0604020202020204" pitchFamily="34" charset="0"/>
                <a:cs typeface="Arial" panose="020B0604020202020204" pitchFamily="34" charset="0"/>
              </a:rPr>
              <a:t>Growth of the online retailers in the market.</a:t>
            </a:r>
          </a:p>
          <a:p>
            <a:pPr lvl="0">
              <a:lnSpc>
                <a:spcPct val="150000"/>
              </a:lnSpc>
              <a:buFont typeface="Wingdings" panose="05000000000000000000" pitchFamily="2" charset="2"/>
              <a:buChar char="Ø"/>
            </a:pPr>
            <a:r>
              <a:rPr lang="en-IN" sz="1800" dirty="0">
                <a:latin typeface="Arial" panose="020B0604020202020204" pitchFamily="34" charset="0"/>
                <a:cs typeface="Arial" panose="020B0604020202020204" pitchFamily="34" charset="0"/>
              </a:rPr>
              <a:t>The increased inflation rate is raising supply costs.</a:t>
            </a:r>
          </a:p>
          <a:p>
            <a:pPr lvl="0">
              <a:lnSpc>
                <a:spcPct val="150000"/>
              </a:lnSpc>
              <a:buFont typeface="Wingdings" panose="05000000000000000000" pitchFamily="2" charset="2"/>
              <a:buChar char="Ø"/>
            </a:pPr>
            <a:r>
              <a:rPr lang="en-IN" sz="1800" dirty="0">
                <a:latin typeface="Arial" panose="020B0604020202020204" pitchFamily="34" charset="0"/>
                <a:cs typeface="Arial" panose="020B0604020202020204" pitchFamily="34" charset="0"/>
              </a:rPr>
              <a:t>Reducing high-street footfall.</a:t>
            </a:r>
          </a:p>
          <a:p>
            <a:pPr lvl="0">
              <a:lnSpc>
                <a:spcPct val="150000"/>
              </a:lnSpc>
              <a:buFont typeface="Wingdings" panose="05000000000000000000" pitchFamily="2" charset="2"/>
              <a:buChar char="Ø"/>
            </a:pPr>
            <a:r>
              <a:rPr lang="en-IN" sz="1800" dirty="0">
                <a:latin typeface="Arial" panose="020B0604020202020204" pitchFamily="34" charset="0"/>
                <a:cs typeface="Arial" panose="020B0604020202020204" pitchFamily="34" charset="0"/>
              </a:rPr>
              <a:t>New national and boutique competitors.</a:t>
            </a:r>
          </a:p>
          <a:p>
            <a:pPr>
              <a:lnSpc>
                <a:spcPct val="150000"/>
              </a:lnSpc>
              <a:buFont typeface="Wingdings" panose="05000000000000000000" pitchFamily="2" charset="2"/>
              <a:buChar char="Ø"/>
            </a:pPr>
            <a:r>
              <a:rPr lang="en-IN" sz="1800" b="1" dirty="0">
                <a:latin typeface="Arial" panose="020B0604020202020204" pitchFamily="34" charset="0"/>
                <a:cs typeface="Arial" panose="020B0604020202020204" pitchFamily="34" charset="0"/>
              </a:rPr>
              <a:t>Internal Problems (High Control)</a:t>
            </a:r>
            <a:endParaRPr lang="en-IN" sz="1800" dirty="0">
              <a:latin typeface="Arial" panose="020B0604020202020204" pitchFamily="34" charset="0"/>
              <a:cs typeface="Arial" panose="020B0604020202020204" pitchFamily="34" charset="0"/>
            </a:endParaRPr>
          </a:p>
          <a:p>
            <a:pPr lvl="0">
              <a:lnSpc>
                <a:spcPct val="150000"/>
              </a:lnSpc>
              <a:buFont typeface="Wingdings" panose="05000000000000000000" pitchFamily="2" charset="2"/>
              <a:buChar char="Ø"/>
            </a:pPr>
            <a:r>
              <a:rPr lang="en-IN" sz="1800" dirty="0">
                <a:latin typeface="Arial" panose="020B0604020202020204" pitchFamily="34" charset="0"/>
                <a:cs typeface="Arial" panose="020B0604020202020204" pitchFamily="34" charset="0"/>
              </a:rPr>
              <a:t>Weaker digital marketing campaigns.</a:t>
            </a:r>
          </a:p>
          <a:p>
            <a:pPr lvl="0">
              <a:lnSpc>
                <a:spcPct val="150000"/>
              </a:lnSpc>
              <a:buFont typeface="Wingdings" panose="05000000000000000000" pitchFamily="2" charset="2"/>
              <a:buChar char="Ø"/>
            </a:pPr>
            <a:r>
              <a:rPr lang="en-IN" sz="1800" dirty="0">
                <a:latin typeface="Arial" panose="020B0604020202020204" pitchFamily="34" charset="0"/>
                <a:cs typeface="Arial" panose="020B0604020202020204" pitchFamily="34" charset="0"/>
              </a:rPr>
              <a:t>Limited online presence and capability.</a:t>
            </a:r>
          </a:p>
          <a:p>
            <a:pPr lvl="0">
              <a:lnSpc>
                <a:spcPct val="150000"/>
              </a:lnSpc>
              <a:buFont typeface="Wingdings" panose="05000000000000000000" pitchFamily="2" charset="2"/>
              <a:buChar char="Ø"/>
            </a:pPr>
            <a:r>
              <a:rPr lang="en-IN" sz="1800" dirty="0">
                <a:latin typeface="Arial" panose="020B0604020202020204" pitchFamily="34" charset="0"/>
                <a:cs typeface="Arial" panose="020B0604020202020204" pitchFamily="34" charset="0"/>
              </a:rPr>
              <a:t>Outdated website systems.</a:t>
            </a:r>
          </a:p>
          <a:p>
            <a:pPr lvl="0">
              <a:lnSpc>
                <a:spcPct val="150000"/>
              </a:lnSpc>
              <a:buFont typeface="Wingdings" panose="05000000000000000000" pitchFamily="2" charset="2"/>
              <a:buChar char="Ø"/>
            </a:pPr>
            <a:r>
              <a:rPr lang="en-IN" sz="1800" dirty="0">
                <a:latin typeface="Arial" panose="020B0604020202020204" pitchFamily="34" charset="0"/>
                <a:cs typeface="Arial" panose="020B0604020202020204" pitchFamily="34" charset="0"/>
              </a:rPr>
              <a:t>Lack of proper performance tracking and measurement.</a:t>
            </a:r>
          </a:p>
        </p:txBody>
      </p:sp>
      <p:sp>
        <p:nvSpPr>
          <p:cNvPr id="5" name="TextBox 4">
            <a:extLst>
              <a:ext uri="{FF2B5EF4-FFF2-40B4-BE49-F238E27FC236}">
                <a16:creationId xmlns:a16="http://schemas.microsoft.com/office/drawing/2014/main" id="{42DF723F-1D83-98A4-D2E7-6FA7C3D7265C}"/>
              </a:ext>
            </a:extLst>
          </p:cNvPr>
          <p:cNvSpPr txBox="1"/>
          <p:nvPr/>
        </p:nvSpPr>
        <p:spPr>
          <a:xfrm>
            <a:off x="7440106" y="6488668"/>
            <a:ext cx="6094428" cy="307777"/>
          </a:xfrm>
          <a:prstGeom prst="rect">
            <a:avLst/>
          </a:prstGeom>
          <a:noFill/>
        </p:spPr>
        <p:txBody>
          <a:bodyPr wrap="square">
            <a:spAutoFit/>
          </a:bodyPr>
          <a:lstStyle/>
          <a:p>
            <a:r>
              <a:rPr lang="en-IN" sz="1400" dirty="0">
                <a:effectLst/>
                <a:latin typeface="Arial" panose="020B0604020202020204" pitchFamily="34" charset="0"/>
                <a:ea typeface="Calibri" panose="020F0502020204030204" pitchFamily="34" charset="0"/>
                <a:cs typeface="Vrinda" panose="020B0502040204020203" pitchFamily="34" charset="0"/>
              </a:rPr>
              <a:t>(Van Aken and Berends, 2018)</a:t>
            </a:r>
            <a:endParaRPr lang="en-GB" sz="1400" dirty="0"/>
          </a:p>
        </p:txBody>
      </p:sp>
    </p:spTree>
    <p:extLst>
      <p:ext uri="{BB962C8B-B14F-4D97-AF65-F5344CB8AC3E}">
        <p14:creationId xmlns:p14="http://schemas.microsoft.com/office/powerpoint/2010/main" val="2359245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C43B5-D034-AB2B-2E67-179DA0B83D18}"/>
              </a:ext>
            </a:extLst>
          </p:cNvPr>
          <p:cNvSpPr>
            <a:spLocks noGrp="1"/>
          </p:cNvSpPr>
          <p:nvPr>
            <p:ph type="title"/>
          </p:nvPr>
        </p:nvSpPr>
        <p:spPr/>
        <p:txBody>
          <a:bodyPr anchor="ctr"/>
          <a:lstStyle/>
          <a:p>
            <a:pPr algn="ctr"/>
            <a:r>
              <a:rPr lang="en-IN" sz="3600" b="1" dirty="0">
                <a:latin typeface="Arial" panose="020B0604020202020204" pitchFamily="34" charset="0"/>
                <a:cs typeface="Arial" panose="020B0604020202020204" pitchFamily="34" charset="0"/>
              </a:rPr>
              <a:t>5W2H Model</a:t>
            </a:r>
            <a:endParaRPr lang="en-GB" sz="36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C1533F6F-A0CE-6CBD-82CB-C4CF1C8B49EF}"/>
              </a:ext>
            </a:extLst>
          </p:cNvPr>
          <p:cNvGraphicFramePr>
            <a:graphicFrameLocks noGrp="1"/>
          </p:cNvGraphicFramePr>
          <p:nvPr>
            <p:ph idx="1"/>
            <p:extLst>
              <p:ext uri="{D42A27DB-BD31-4B8C-83A1-F6EECF244321}">
                <p14:modId xmlns:p14="http://schemas.microsoft.com/office/powerpoint/2010/main" val="1662790101"/>
              </p:ext>
            </p:extLst>
          </p:nvPr>
        </p:nvGraphicFramePr>
        <p:xfrm>
          <a:off x="951496" y="1730700"/>
          <a:ext cx="10134426" cy="560960"/>
        </p:xfrm>
        <a:graphic>
          <a:graphicData uri="http://schemas.openxmlformats.org/drawingml/2006/table">
            <a:tbl>
              <a:tblPr firstRow="1" firstCol="1" bandRow="1">
                <a:tableStyleId>{5C22544A-7EE6-4342-B048-85BDC9FD1C3A}</a:tableStyleId>
              </a:tblPr>
              <a:tblGrid>
                <a:gridCol w="2862953">
                  <a:extLst>
                    <a:ext uri="{9D8B030D-6E8A-4147-A177-3AD203B41FA5}">
                      <a16:colId xmlns:a16="http://schemas.microsoft.com/office/drawing/2014/main" val="1402654903"/>
                    </a:ext>
                  </a:extLst>
                </a:gridCol>
                <a:gridCol w="7271473">
                  <a:extLst>
                    <a:ext uri="{9D8B030D-6E8A-4147-A177-3AD203B41FA5}">
                      <a16:colId xmlns:a16="http://schemas.microsoft.com/office/drawing/2014/main" val="3145157069"/>
                    </a:ext>
                  </a:extLst>
                </a:gridCol>
              </a:tblGrid>
              <a:tr h="0">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Company Name</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50000"/>
                      </a:schemeClr>
                    </a:solidFill>
                  </a:tcPr>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Green Haven Florists</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50000"/>
                      </a:schemeClr>
                    </a:solidFill>
                  </a:tcPr>
                </a:tc>
                <a:extLst>
                  <a:ext uri="{0D108BD9-81ED-4DB2-BD59-A6C34878D82A}">
                    <a16:rowId xmlns:a16="http://schemas.microsoft.com/office/drawing/2014/main" val="3555553398"/>
                  </a:ext>
                </a:extLst>
              </a:tr>
              <a:tr h="0">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The Root Problem:</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6">
                        <a:lumMod val="75000"/>
                      </a:schemeClr>
                    </a:solidFill>
                  </a:tcPr>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30% decline in in-store sales in the last 12 months</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97540070"/>
                  </a:ext>
                </a:extLst>
              </a:tr>
            </a:tbl>
          </a:graphicData>
        </a:graphic>
      </p:graphicFrame>
      <p:graphicFrame>
        <p:nvGraphicFramePr>
          <p:cNvPr id="5" name="Table 4">
            <a:extLst>
              <a:ext uri="{FF2B5EF4-FFF2-40B4-BE49-F238E27FC236}">
                <a16:creationId xmlns:a16="http://schemas.microsoft.com/office/drawing/2014/main" id="{B6512A80-8845-BA84-DE5E-6756A14239FB}"/>
              </a:ext>
            </a:extLst>
          </p:cNvPr>
          <p:cNvGraphicFramePr>
            <a:graphicFrameLocks noGrp="1"/>
          </p:cNvGraphicFramePr>
          <p:nvPr>
            <p:extLst>
              <p:ext uri="{D42A27DB-BD31-4B8C-83A1-F6EECF244321}">
                <p14:modId xmlns:p14="http://schemas.microsoft.com/office/powerpoint/2010/main" val="2598921387"/>
              </p:ext>
            </p:extLst>
          </p:nvPr>
        </p:nvGraphicFramePr>
        <p:xfrm>
          <a:off x="951496" y="2448564"/>
          <a:ext cx="10134426" cy="4057024"/>
        </p:xfrm>
        <a:graphic>
          <a:graphicData uri="http://schemas.openxmlformats.org/drawingml/2006/table">
            <a:tbl>
              <a:tblPr firstRow="1" firstCol="1" bandRow="1">
                <a:tableStyleId>{5C22544A-7EE6-4342-B048-85BDC9FD1C3A}</a:tableStyleId>
              </a:tblPr>
              <a:tblGrid>
                <a:gridCol w="1645608">
                  <a:extLst>
                    <a:ext uri="{9D8B030D-6E8A-4147-A177-3AD203B41FA5}">
                      <a16:colId xmlns:a16="http://schemas.microsoft.com/office/drawing/2014/main" val="697604578"/>
                    </a:ext>
                  </a:extLst>
                </a:gridCol>
                <a:gridCol w="1376960">
                  <a:extLst>
                    <a:ext uri="{9D8B030D-6E8A-4147-A177-3AD203B41FA5}">
                      <a16:colId xmlns:a16="http://schemas.microsoft.com/office/drawing/2014/main" val="2141683114"/>
                    </a:ext>
                  </a:extLst>
                </a:gridCol>
                <a:gridCol w="1224089">
                  <a:extLst>
                    <a:ext uri="{9D8B030D-6E8A-4147-A177-3AD203B41FA5}">
                      <a16:colId xmlns:a16="http://schemas.microsoft.com/office/drawing/2014/main" val="3691117459"/>
                    </a:ext>
                  </a:extLst>
                </a:gridCol>
                <a:gridCol w="1489365">
                  <a:extLst>
                    <a:ext uri="{9D8B030D-6E8A-4147-A177-3AD203B41FA5}">
                      <a16:colId xmlns:a16="http://schemas.microsoft.com/office/drawing/2014/main" val="2722715366"/>
                    </a:ext>
                  </a:extLst>
                </a:gridCol>
                <a:gridCol w="1545567">
                  <a:extLst>
                    <a:ext uri="{9D8B030D-6E8A-4147-A177-3AD203B41FA5}">
                      <a16:colId xmlns:a16="http://schemas.microsoft.com/office/drawing/2014/main" val="983396391"/>
                    </a:ext>
                  </a:extLst>
                </a:gridCol>
                <a:gridCol w="1489365">
                  <a:extLst>
                    <a:ext uri="{9D8B030D-6E8A-4147-A177-3AD203B41FA5}">
                      <a16:colId xmlns:a16="http://schemas.microsoft.com/office/drawing/2014/main" val="1193568078"/>
                    </a:ext>
                  </a:extLst>
                </a:gridCol>
                <a:gridCol w="1363472">
                  <a:extLst>
                    <a:ext uri="{9D8B030D-6E8A-4147-A177-3AD203B41FA5}">
                      <a16:colId xmlns:a16="http://schemas.microsoft.com/office/drawing/2014/main" val="2210675740"/>
                    </a:ext>
                  </a:extLst>
                </a:gridCol>
              </a:tblGrid>
              <a:tr h="340630">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What</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rgbClr val="002060"/>
                    </a:solidFill>
                  </a:tcPr>
                </a:tc>
                <a:tc>
                  <a:txBody>
                    <a:bodyPr/>
                    <a:lstStyle/>
                    <a:p>
                      <a:pPr algn="ctr">
                        <a:lnSpc>
                          <a:spcPct val="150000"/>
                        </a:lnSpc>
                        <a:buNone/>
                      </a:pPr>
                      <a:r>
                        <a:rPr lang="en-IN" sz="1400" kern="100">
                          <a:effectLst/>
                          <a:latin typeface="Arial" panose="020B0604020202020204" pitchFamily="34" charset="0"/>
                          <a:cs typeface="Arial" panose="020B0604020202020204" pitchFamily="34" charset="0"/>
                        </a:rPr>
                        <a:t>Where</a:t>
                      </a:r>
                      <a:endParaRPr lang="en-IN" sz="1400" kern="100">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rgbClr val="002060"/>
                    </a:solidFill>
                  </a:tcPr>
                </a:tc>
                <a:tc>
                  <a:txBody>
                    <a:bodyPr/>
                    <a:lstStyle/>
                    <a:p>
                      <a:pPr algn="ctr">
                        <a:lnSpc>
                          <a:spcPct val="150000"/>
                        </a:lnSpc>
                        <a:buNone/>
                      </a:pPr>
                      <a:r>
                        <a:rPr lang="en-IN" sz="1400" kern="100">
                          <a:effectLst/>
                          <a:latin typeface="Arial" panose="020B0604020202020204" pitchFamily="34" charset="0"/>
                          <a:cs typeface="Arial" panose="020B0604020202020204" pitchFamily="34" charset="0"/>
                        </a:rPr>
                        <a:t>When</a:t>
                      </a:r>
                      <a:endParaRPr lang="en-IN" sz="1400" kern="100">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rgbClr val="002060"/>
                    </a:solidFill>
                  </a:tcPr>
                </a:tc>
                <a:tc>
                  <a:txBody>
                    <a:bodyPr/>
                    <a:lstStyle/>
                    <a:p>
                      <a:pPr algn="ctr">
                        <a:lnSpc>
                          <a:spcPct val="150000"/>
                        </a:lnSpc>
                        <a:buNone/>
                      </a:pPr>
                      <a:r>
                        <a:rPr lang="en-IN" sz="1400" kern="100">
                          <a:effectLst/>
                          <a:latin typeface="Arial" panose="020B0604020202020204" pitchFamily="34" charset="0"/>
                          <a:cs typeface="Arial" panose="020B0604020202020204" pitchFamily="34" charset="0"/>
                        </a:rPr>
                        <a:t>Who</a:t>
                      </a:r>
                      <a:endParaRPr lang="en-IN" sz="1400" kern="100">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rgbClr val="002060"/>
                    </a:solidFill>
                  </a:tcPr>
                </a:tc>
                <a:tc>
                  <a:txBody>
                    <a:bodyPr/>
                    <a:lstStyle/>
                    <a:p>
                      <a:pPr algn="ctr">
                        <a:lnSpc>
                          <a:spcPct val="150000"/>
                        </a:lnSpc>
                        <a:buNone/>
                      </a:pPr>
                      <a:r>
                        <a:rPr lang="en-IN" sz="1400" kern="100">
                          <a:effectLst/>
                          <a:latin typeface="Arial" panose="020B0604020202020204" pitchFamily="34" charset="0"/>
                          <a:cs typeface="Arial" panose="020B0604020202020204" pitchFamily="34" charset="0"/>
                        </a:rPr>
                        <a:t>Why</a:t>
                      </a:r>
                      <a:endParaRPr lang="en-IN" sz="1400" kern="100">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rgbClr val="002060"/>
                    </a:solidFill>
                  </a:tcPr>
                </a:tc>
                <a:tc>
                  <a:txBody>
                    <a:bodyPr/>
                    <a:lstStyle/>
                    <a:p>
                      <a:pPr algn="ctr">
                        <a:lnSpc>
                          <a:spcPct val="150000"/>
                        </a:lnSpc>
                        <a:buNone/>
                      </a:pPr>
                      <a:r>
                        <a:rPr lang="en-IN" sz="1400" kern="100">
                          <a:effectLst/>
                          <a:latin typeface="Arial" panose="020B0604020202020204" pitchFamily="34" charset="0"/>
                          <a:cs typeface="Arial" panose="020B0604020202020204" pitchFamily="34" charset="0"/>
                        </a:rPr>
                        <a:t>How</a:t>
                      </a:r>
                      <a:endParaRPr lang="en-IN" sz="1400" kern="100">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rgbClr val="002060"/>
                    </a:solidFill>
                  </a:tcPr>
                </a:tc>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How Much</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rgbClr val="002060"/>
                    </a:solidFill>
                  </a:tcPr>
                </a:tc>
                <a:extLst>
                  <a:ext uri="{0D108BD9-81ED-4DB2-BD59-A6C34878D82A}">
                    <a16:rowId xmlns:a16="http://schemas.microsoft.com/office/drawing/2014/main" val="4189900582"/>
                  </a:ext>
                </a:extLst>
              </a:tr>
              <a:tr h="1460334">
                <a:tc>
                  <a:txBody>
                    <a:bodyPr/>
                    <a:lstStyle/>
                    <a:p>
                      <a:pPr algn="just">
                        <a:lnSpc>
                          <a:spcPct val="150000"/>
                        </a:lnSpc>
                        <a:buNone/>
                      </a:pPr>
                      <a:r>
                        <a:rPr lang="en-IN" sz="1400" b="0" kern="100" dirty="0">
                          <a:solidFill>
                            <a:schemeClr val="bg1"/>
                          </a:solidFill>
                          <a:effectLst/>
                          <a:latin typeface="Arial" panose="020B0604020202020204" pitchFamily="34" charset="0"/>
                          <a:cs typeface="Arial" panose="020B0604020202020204" pitchFamily="34" charset="0"/>
                        </a:rPr>
                        <a:t>What is the primary issue encountered by Green Haven Florists?</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6">
                        <a:lumMod val="20000"/>
                        <a:lumOff val="80000"/>
                      </a:schemeClr>
                    </a:solidFill>
                  </a:tcPr>
                </a:tc>
                <a:tc>
                  <a:txBody>
                    <a:bodyPr/>
                    <a:lstStyle/>
                    <a:p>
                      <a:pPr algn="just">
                        <a:lnSpc>
                          <a:spcPct val="150000"/>
                        </a:lnSpc>
                        <a:buNone/>
                      </a:pPr>
                      <a:r>
                        <a:rPr lang="en-IN" sz="1400" kern="100" dirty="0">
                          <a:solidFill>
                            <a:schemeClr val="bg1"/>
                          </a:solidFill>
                          <a:effectLst/>
                          <a:latin typeface="Arial" panose="020B0604020202020204" pitchFamily="34" charset="0"/>
                          <a:cs typeface="Arial" panose="020B0604020202020204" pitchFamily="34" charset="0"/>
                        </a:rPr>
                        <a:t>Where is the problem occurring in the business?</a:t>
                      </a:r>
                      <a:endParaRPr lang="en-IN" sz="14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6">
                        <a:lumMod val="20000"/>
                        <a:lumOff val="80000"/>
                      </a:schemeClr>
                    </a:solidFill>
                  </a:tcPr>
                </a:tc>
                <a:tc>
                  <a:txBody>
                    <a:bodyPr/>
                    <a:lstStyle/>
                    <a:p>
                      <a:pPr algn="just">
                        <a:lnSpc>
                          <a:spcPct val="150000"/>
                        </a:lnSpc>
                        <a:buNone/>
                      </a:pPr>
                      <a:r>
                        <a:rPr lang="en-IN" sz="1400" kern="100" dirty="0">
                          <a:solidFill>
                            <a:schemeClr val="bg1"/>
                          </a:solidFill>
                          <a:effectLst/>
                          <a:latin typeface="Arial" panose="020B0604020202020204" pitchFamily="34" charset="0"/>
                          <a:cs typeface="Arial" panose="020B0604020202020204" pitchFamily="34" charset="0"/>
                        </a:rPr>
                        <a:t>When did this problem start to happen?</a:t>
                      </a:r>
                      <a:endParaRPr lang="en-IN" sz="14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6">
                        <a:lumMod val="20000"/>
                        <a:lumOff val="80000"/>
                      </a:schemeClr>
                    </a:solidFill>
                  </a:tcPr>
                </a:tc>
                <a:tc>
                  <a:txBody>
                    <a:bodyPr/>
                    <a:lstStyle/>
                    <a:p>
                      <a:pPr algn="just">
                        <a:lnSpc>
                          <a:spcPct val="150000"/>
                        </a:lnSpc>
                        <a:buNone/>
                      </a:pPr>
                      <a:r>
                        <a:rPr lang="en-IN" sz="1400" kern="100">
                          <a:solidFill>
                            <a:schemeClr val="bg1"/>
                          </a:solidFill>
                          <a:effectLst/>
                          <a:latin typeface="Arial" panose="020B0604020202020204" pitchFamily="34" charset="0"/>
                          <a:cs typeface="Arial" panose="020B0604020202020204" pitchFamily="34" charset="0"/>
                        </a:rPr>
                        <a:t>Who is the most severely affected due to the occurrence of this problem?</a:t>
                      </a:r>
                      <a:endParaRPr lang="en-IN" sz="1400"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6">
                        <a:lumMod val="20000"/>
                        <a:lumOff val="80000"/>
                      </a:schemeClr>
                    </a:solidFill>
                  </a:tcPr>
                </a:tc>
                <a:tc>
                  <a:txBody>
                    <a:bodyPr/>
                    <a:lstStyle/>
                    <a:p>
                      <a:pPr algn="just">
                        <a:lnSpc>
                          <a:spcPct val="150000"/>
                        </a:lnSpc>
                        <a:buNone/>
                      </a:pPr>
                      <a:r>
                        <a:rPr lang="en-IN" sz="1400" kern="100" dirty="0">
                          <a:solidFill>
                            <a:schemeClr val="bg1"/>
                          </a:solidFill>
                          <a:effectLst/>
                          <a:latin typeface="Arial" panose="020B0604020202020204" pitchFamily="34" charset="0"/>
                          <a:cs typeface="Arial" panose="020B0604020202020204" pitchFamily="34" charset="0"/>
                        </a:rPr>
                        <a:t>Why is the business going through this problematic phase?</a:t>
                      </a:r>
                      <a:endParaRPr lang="en-IN" sz="14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6">
                        <a:lumMod val="20000"/>
                        <a:lumOff val="80000"/>
                      </a:schemeClr>
                    </a:solidFill>
                  </a:tcPr>
                </a:tc>
                <a:tc>
                  <a:txBody>
                    <a:bodyPr/>
                    <a:lstStyle/>
                    <a:p>
                      <a:pPr algn="just">
                        <a:lnSpc>
                          <a:spcPct val="150000"/>
                        </a:lnSpc>
                        <a:buNone/>
                      </a:pPr>
                      <a:r>
                        <a:rPr lang="en-IN" sz="1400" kern="100">
                          <a:solidFill>
                            <a:schemeClr val="bg1"/>
                          </a:solidFill>
                          <a:effectLst/>
                          <a:latin typeface="Arial" panose="020B0604020202020204" pitchFamily="34" charset="0"/>
                          <a:cs typeface="Arial" panose="020B0604020202020204" pitchFamily="34" charset="0"/>
                        </a:rPr>
                        <a:t>How is the issue affecting the operational function of the business?</a:t>
                      </a:r>
                      <a:endParaRPr lang="en-IN" sz="1400"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6">
                        <a:lumMod val="20000"/>
                        <a:lumOff val="80000"/>
                      </a:schemeClr>
                    </a:solidFill>
                  </a:tcPr>
                </a:tc>
                <a:tc>
                  <a:txBody>
                    <a:bodyPr/>
                    <a:lstStyle/>
                    <a:p>
                      <a:pPr algn="just">
                        <a:lnSpc>
                          <a:spcPct val="150000"/>
                        </a:lnSpc>
                        <a:buNone/>
                      </a:pPr>
                      <a:r>
                        <a:rPr lang="en-IN" sz="1400" kern="100" dirty="0">
                          <a:solidFill>
                            <a:schemeClr val="bg1"/>
                          </a:solidFill>
                          <a:effectLst/>
                          <a:latin typeface="Arial" panose="020B0604020202020204" pitchFamily="34" charset="0"/>
                          <a:cs typeface="Arial" panose="020B0604020202020204" pitchFamily="34" charset="0"/>
                        </a:rPr>
                        <a:t>How significant is its overall impact?</a:t>
                      </a:r>
                      <a:endParaRPr lang="en-IN" sz="14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6">
                        <a:lumMod val="20000"/>
                        <a:lumOff val="80000"/>
                      </a:schemeClr>
                    </a:solidFill>
                  </a:tcPr>
                </a:tc>
                <a:extLst>
                  <a:ext uri="{0D108BD9-81ED-4DB2-BD59-A6C34878D82A}">
                    <a16:rowId xmlns:a16="http://schemas.microsoft.com/office/drawing/2014/main" val="1512405309"/>
                  </a:ext>
                </a:extLst>
              </a:tr>
              <a:tr h="2155754">
                <a:tc>
                  <a:txBody>
                    <a:bodyPr/>
                    <a:lstStyle/>
                    <a:p>
                      <a:pPr algn="just">
                        <a:lnSpc>
                          <a:spcPct val="150000"/>
                        </a:lnSpc>
                        <a:buNone/>
                      </a:pPr>
                      <a:r>
                        <a:rPr lang="en-IN" sz="1400" b="0" kern="100" dirty="0">
                          <a:solidFill>
                            <a:schemeClr val="bg1"/>
                          </a:solidFill>
                          <a:effectLst/>
                          <a:latin typeface="Arial" panose="020B0604020202020204" pitchFamily="34" charset="0"/>
                          <a:cs typeface="Arial" panose="020B0604020202020204" pitchFamily="34" charset="0"/>
                        </a:rPr>
                        <a:t>Over the last 12 months, Green Haven Florists has been facing at least 30% decline in its in-store sales.</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1">
                        <a:lumMod val="60000"/>
                        <a:lumOff val="40000"/>
                      </a:schemeClr>
                    </a:solidFill>
                  </a:tcPr>
                </a:tc>
                <a:tc>
                  <a:txBody>
                    <a:bodyPr/>
                    <a:lstStyle/>
                    <a:p>
                      <a:pPr algn="just">
                        <a:lnSpc>
                          <a:spcPct val="150000"/>
                        </a:lnSpc>
                        <a:buNone/>
                      </a:pPr>
                      <a:r>
                        <a:rPr lang="en-IN" sz="1400" b="0" kern="100" dirty="0">
                          <a:solidFill>
                            <a:schemeClr val="bg1"/>
                          </a:solidFill>
                          <a:effectLst/>
                          <a:latin typeface="Arial" panose="020B0604020202020204" pitchFamily="34" charset="0"/>
                          <a:cs typeface="Arial" panose="020B0604020202020204" pitchFamily="34" charset="0"/>
                        </a:rPr>
                        <a:t>In the Norwich High Street physical store of Green Haven Florists.</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1">
                        <a:lumMod val="60000"/>
                        <a:lumOff val="40000"/>
                      </a:schemeClr>
                    </a:solidFill>
                  </a:tcPr>
                </a:tc>
                <a:tc>
                  <a:txBody>
                    <a:bodyPr/>
                    <a:lstStyle/>
                    <a:p>
                      <a:pPr algn="just">
                        <a:lnSpc>
                          <a:spcPct val="150000"/>
                        </a:lnSpc>
                        <a:buNone/>
                      </a:pPr>
                      <a:r>
                        <a:rPr lang="en-IN" sz="1400" b="0" kern="100">
                          <a:solidFill>
                            <a:schemeClr val="bg1"/>
                          </a:solidFill>
                          <a:effectLst/>
                          <a:latin typeface="Arial" panose="020B0604020202020204" pitchFamily="34" charset="0"/>
                          <a:cs typeface="Arial" panose="020B0604020202020204" pitchFamily="34" charset="0"/>
                        </a:rPr>
                        <a:t>From last 12 months.</a:t>
                      </a:r>
                      <a:endParaRPr lang="en-IN" sz="1400" b="0"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1">
                        <a:lumMod val="60000"/>
                        <a:lumOff val="40000"/>
                      </a:schemeClr>
                    </a:solidFill>
                  </a:tcPr>
                </a:tc>
                <a:tc>
                  <a:txBody>
                    <a:bodyPr/>
                    <a:lstStyle/>
                    <a:p>
                      <a:pPr algn="just">
                        <a:lnSpc>
                          <a:spcPct val="150000"/>
                        </a:lnSpc>
                        <a:buNone/>
                      </a:pPr>
                      <a:r>
                        <a:rPr lang="en-IN" sz="1400" b="0" kern="100">
                          <a:solidFill>
                            <a:schemeClr val="bg1"/>
                          </a:solidFill>
                          <a:effectLst/>
                          <a:latin typeface="Arial" panose="020B0604020202020204" pitchFamily="34" charset="0"/>
                          <a:cs typeface="Arial" panose="020B0604020202020204" pitchFamily="34" charset="0"/>
                        </a:rPr>
                        <a:t>Owner and in-store customer of the business.</a:t>
                      </a:r>
                      <a:endParaRPr lang="en-IN" sz="1400" b="0"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1">
                        <a:lumMod val="60000"/>
                        <a:lumOff val="40000"/>
                      </a:schemeClr>
                    </a:solidFill>
                  </a:tcPr>
                </a:tc>
                <a:tc>
                  <a:txBody>
                    <a:bodyPr/>
                    <a:lstStyle/>
                    <a:p>
                      <a:pPr algn="just">
                        <a:lnSpc>
                          <a:spcPct val="150000"/>
                        </a:lnSpc>
                        <a:buNone/>
                      </a:pPr>
                      <a:r>
                        <a:rPr lang="en-IN" sz="1400" b="0" kern="100" dirty="0">
                          <a:solidFill>
                            <a:schemeClr val="bg1"/>
                          </a:solidFill>
                          <a:effectLst/>
                          <a:latin typeface="Arial" panose="020B0604020202020204" pitchFamily="34" charset="0"/>
                          <a:cs typeface="Arial" panose="020B0604020202020204" pitchFamily="34" charset="0"/>
                        </a:rPr>
                        <a:t>Inflation, weak digital marketing, limited online presence, and growing online competition.</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1">
                        <a:lumMod val="60000"/>
                        <a:lumOff val="40000"/>
                      </a:schemeClr>
                    </a:solidFill>
                  </a:tcPr>
                </a:tc>
                <a:tc>
                  <a:txBody>
                    <a:bodyPr/>
                    <a:lstStyle/>
                    <a:p>
                      <a:pPr algn="just">
                        <a:lnSpc>
                          <a:spcPct val="150000"/>
                        </a:lnSpc>
                        <a:buNone/>
                      </a:pPr>
                      <a:r>
                        <a:rPr lang="en-IN" sz="1400" b="0" kern="100">
                          <a:solidFill>
                            <a:schemeClr val="bg1"/>
                          </a:solidFill>
                          <a:effectLst/>
                          <a:latin typeface="Arial" panose="020B0604020202020204" pitchFamily="34" charset="0"/>
                          <a:cs typeface="Arial" panose="020B0604020202020204" pitchFamily="34" charset="0"/>
                        </a:rPr>
                        <a:t>Reduced profitability and revenue generation.</a:t>
                      </a:r>
                      <a:endParaRPr lang="en-IN" sz="1400" b="0"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1">
                        <a:lumMod val="60000"/>
                        <a:lumOff val="40000"/>
                      </a:schemeClr>
                    </a:solidFill>
                  </a:tcPr>
                </a:tc>
                <a:tc>
                  <a:txBody>
                    <a:bodyPr/>
                    <a:lstStyle/>
                    <a:p>
                      <a:pPr algn="just">
                        <a:lnSpc>
                          <a:spcPct val="150000"/>
                        </a:lnSpc>
                        <a:buNone/>
                      </a:pPr>
                      <a:r>
                        <a:rPr lang="en-IN" sz="1400" b="0" kern="100" dirty="0">
                          <a:solidFill>
                            <a:schemeClr val="bg1"/>
                          </a:solidFill>
                          <a:effectLst/>
                          <a:latin typeface="Arial" panose="020B0604020202020204" pitchFamily="34" charset="0"/>
                          <a:cs typeface="Arial" panose="020B0604020202020204" pitchFamily="34" charset="0"/>
                        </a:rPr>
                        <a:t>Financial uncertainty and significant strain.</a:t>
                      </a:r>
                      <a:endParaRPr lang="en-IN" sz="14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48495" marR="48495" marT="0" marB="0">
                    <a:solidFill>
                      <a:schemeClr val="accent1">
                        <a:lumMod val="60000"/>
                        <a:lumOff val="40000"/>
                      </a:schemeClr>
                    </a:solidFill>
                  </a:tcPr>
                </a:tc>
                <a:extLst>
                  <a:ext uri="{0D108BD9-81ED-4DB2-BD59-A6C34878D82A}">
                    <a16:rowId xmlns:a16="http://schemas.microsoft.com/office/drawing/2014/main" val="1453734665"/>
                  </a:ext>
                </a:extLst>
              </a:tr>
            </a:tbl>
          </a:graphicData>
        </a:graphic>
      </p:graphicFrame>
      <p:sp>
        <p:nvSpPr>
          <p:cNvPr id="7" name="TextBox 6">
            <a:extLst>
              <a:ext uri="{FF2B5EF4-FFF2-40B4-BE49-F238E27FC236}">
                <a16:creationId xmlns:a16="http://schemas.microsoft.com/office/drawing/2014/main" id="{F862D036-F800-945C-9658-11A7D0329731}"/>
              </a:ext>
            </a:extLst>
          </p:cNvPr>
          <p:cNvSpPr txBox="1"/>
          <p:nvPr/>
        </p:nvSpPr>
        <p:spPr>
          <a:xfrm>
            <a:off x="9240625" y="6505588"/>
            <a:ext cx="6094428" cy="307777"/>
          </a:xfrm>
          <a:prstGeom prst="rect">
            <a:avLst/>
          </a:prstGeom>
          <a:noFill/>
        </p:spPr>
        <p:txBody>
          <a:bodyPr wrap="square">
            <a:spAutoFit/>
          </a:bodyPr>
          <a:lstStyle/>
          <a:p>
            <a:r>
              <a:rPr lang="en-IN" sz="1400" dirty="0">
                <a:latin typeface="Arial" panose="020B0604020202020204" pitchFamily="34" charset="0"/>
                <a:cs typeface="Arial" panose="020B0604020202020204" pitchFamily="34" charset="0"/>
              </a:rPr>
              <a:t> (Johnson </a:t>
            </a:r>
            <a:r>
              <a:rPr lang="en-IN" sz="1400" i="1" dirty="0">
                <a:latin typeface="Arial" panose="020B0604020202020204" pitchFamily="34" charset="0"/>
                <a:cs typeface="Arial" panose="020B0604020202020204" pitchFamily="34" charset="0"/>
              </a:rPr>
              <a:t>et al</a:t>
            </a:r>
            <a:r>
              <a:rPr lang="en-IN" sz="1400" dirty="0">
                <a:latin typeface="Arial" panose="020B0604020202020204" pitchFamily="34" charset="0"/>
                <a:cs typeface="Arial" panose="020B0604020202020204" pitchFamily="34" charset="0"/>
              </a:rPr>
              <a:t>., 2020)</a:t>
            </a:r>
            <a:endParaRPr lang="en-GB" sz="1400" dirty="0"/>
          </a:p>
        </p:txBody>
      </p:sp>
    </p:spTree>
    <p:extLst>
      <p:ext uri="{BB962C8B-B14F-4D97-AF65-F5344CB8AC3E}">
        <p14:creationId xmlns:p14="http://schemas.microsoft.com/office/powerpoint/2010/main" val="2828109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25B6C-2C51-0BFC-B081-E444F99CBC11}"/>
              </a:ext>
            </a:extLst>
          </p:cNvPr>
          <p:cNvSpPr>
            <a:spLocks noGrp="1"/>
          </p:cNvSpPr>
          <p:nvPr>
            <p:ph type="title"/>
          </p:nvPr>
        </p:nvSpPr>
        <p:spPr/>
        <p:txBody>
          <a:bodyPr anchor="ctr"/>
          <a:lstStyle/>
          <a:p>
            <a:pPr algn="ctr"/>
            <a:r>
              <a:rPr lang="en-IN" sz="3600" b="1" dirty="0">
                <a:latin typeface="Arial" panose="020B0604020202020204" pitchFamily="34" charset="0"/>
                <a:cs typeface="Arial" panose="020B0604020202020204" pitchFamily="34" charset="0"/>
              </a:rPr>
              <a:t>Critique of PESTEL Framework</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79029F-2D3D-0D29-0086-722D432A8AE0}"/>
              </a:ext>
            </a:extLst>
          </p:cNvPr>
          <p:cNvSpPr>
            <a:spLocks noGrp="1"/>
          </p:cNvSpPr>
          <p:nvPr>
            <p:ph idx="1"/>
          </p:nvPr>
        </p:nvSpPr>
        <p:spPr>
          <a:xfrm>
            <a:off x="1103313" y="2052918"/>
            <a:ext cx="6290546" cy="4195481"/>
          </a:xfrm>
        </p:spPr>
        <p:txBody>
          <a:bodyPr>
            <a:normAutofit fontScale="85000" lnSpcReduction="20000"/>
          </a:bodyPr>
          <a:lstStyle/>
          <a:p>
            <a:pPr marL="0" indent="0">
              <a:lnSpc>
                <a:spcPct val="150000"/>
              </a:lnSpc>
              <a:buNone/>
            </a:pPr>
            <a:r>
              <a:rPr lang="en-IN" sz="1800" dirty="0">
                <a:latin typeface="Arial" panose="020B0604020202020204" pitchFamily="34" charset="0"/>
                <a:cs typeface="Arial" panose="020B0604020202020204" pitchFamily="34" charset="0"/>
              </a:rPr>
              <a:t>PESTEL Analysis helps in analysing the macro-environmental factors influencing business. </a:t>
            </a:r>
          </a:p>
          <a:p>
            <a:pPr marL="0" indent="0">
              <a:lnSpc>
                <a:spcPct val="150000"/>
              </a:lnSpc>
              <a:buNone/>
            </a:pPr>
            <a:r>
              <a:rPr lang="en-IN" sz="1800" b="1" dirty="0">
                <a:latin typeface="Arial" panose="020B0604020202020204" pitchFamily="34" charset="0"/>
                <a:cs typeface="Arial" panose="020B0604020202020204" pitchFamily="34" charset="0"/>
              </a:rPr>
              <a:t>Benefits:</a:t>
            </a:r>
            <a:endParaRPr lang="en-IN" sz="1800" dirty="0">
              <a:latin typeface="Arial" panose="020B0604020202020204" pitchFamily="34" charset="0"/>
              <a:cs typeface="Arial" panose="020B0604020202020204" pitchFamily="34" charset="0"/>
            </a:endParaRPr>
          </a:p>
          <a:p>
            <a:pPr lvl="0">
              <a:lnSpc>
                <a:spcPct val="150000"/>
              </a:lnSpc>
            </a:pPr>
            <a:r>
              <a:rPr lang="en-IN" sz="1800" dirty="0">
                <a:latin typeface="Arial" panose="020B0604020202020204" pitchFamily="34" charset="0"/>
                <a:cs typeface="Arial" panose="020B0604020202020204" pitchFamily="34" charset="0"/>
              </a:rPr>
              <a:t>Helps in identifying trends and risks.</a:t>
            </a:r>
          </a:p>
          <a:p>
            <a:pPr lvl="0">
              <a:lnSpc>
                <a:spcPct val="150000"/>
              </a:lnSpc>
            </a:pPr>
            <a:r>
              <a:rPr lang="en-IN" sz="1800" dirty="0">
                <a:latin typeface="Arial" panose="020B0604020202020204" pitchFamily="34" charset="0"/>
                <a:cs typeface="Arial" panose="020B0604020202020204" pitchFamily="34" charset="0"/>
              </a:rPr>
              <a:t>Structurally analyses external factors.</a:t>
            </a:r>
          </a:p>
          <a:p>
            <a:pPr lvl="0">
              <a:lnSpc>
                <a:spcPct val="150000"/>
              </a:lnSpc>
            </a:pPr>
            <a:r>
              <a:rPr lang="en-IN" sz="1800" dirty="0">
                <a:latin typeface="Arial" panose="020B0604020202020204" pitchFamily="34" charset="0"/>
                <a:cs typeface="Arial" panose="020B0604020202020204" pitchFamily="34" charset="0"/>
              </a:rPr>
              <a:t>Supports strategic awareness.</a:t>
            </a:r>
          </a:p>
          <a:p>
            <a:pPr marL="0" indent="0">
              <a:lnSpc>
                <a:spcPct val="150000"/>
              </a:lnSpc>
              <a:buNone/>
            </a:pPr>
            <a:r>
              <a:rPr lang="en-IN" sz="1800" b="1" dirty="0">
                <a:latin typeface="Arial" panose="020B0604020202020204" pitchFamily="34" charset="0"/>
                <a:cs typeface="Arial" panose="020B0604020202020204" pitchFamily="34" charset="0"/>
              </a:rPr>
              <a:t>Limitations:</a:t>
            </a:r>
            <a:endParaRPr lang="en-IN" sz="1800" dirty="0">
              <a:latin typeface="Arial" panose="020B0604020202020204" pitchFamily="34" charset="0"/>
              <a:cs typeface="Arial" panose="020B0604020202020204" pitchFamily="34" charset="0"/>
            </a:endParaRPr>
          </a:p>
          <a:p>
            <a:pPr lvl="0">
              <a:lnSpc>
                <a:spcPct val="150000"/>
              </a:lnSpc>
            </a:pPr>
            <a:r>
              <a:rPr lang="en-IN" sz="1800" dirty="0">
                <a:latin typeface="Arial" panose="020B0604020202020204" pitchFamily="34" charset="0"/>
                <a:cs typeface="Arial" panose="020B0604020202020204" pitchFamily="34" charset="0"/>
              </a:rPr>
              <a:t>Provides only snapshots of the factors.</a:t>
            </a:r>
          </a:p>
          <a:p>
            <a:pPr lvl="0">
              <a:lnSpc>
                <a:spcPct val="150000"/>
              </a:lnSpc>
            </a:pPr>
            <a:r>
              <a:rPr lang="en-IN" sz="1800" dirty="0">
                <a:latin typeface="Arial" panose="020B0604020202020204" pitchFamily="34" charset="0"/>
                <a:cs typeface="Arial" panose="020B0604020202020204" pitchFamily="34" charset="0"/>
              </a:rPr>
              <a:t>Ignores internal capabilities.</a:t>
            </a:r>
          </a:p>
          <a:p>
            <a:pPr lvl="0">
              <a:lnSpc>
                <a:spcPct val="150000"/>
              </a:lnSpc>
            </a:pPr>
            <a:r>
              <a:rPr lang="en-IN" sz="1800" dirty="0">
                <a:latin typeface="Arial" panose="020B0604020202020204" pitchFamily="34" charset="0"/>
                <a:cs typeface="Arial" panose="020B0604020202020204" pitchFamily="34" charset="0"/>
              </a:rPr>
              <a:t>Doesn’t prioritise factors.</a:t>
            </a:r>
          </a:p>
        </p:txBody>
      </p:sp>
      <p:sp>
        <p:nvSpPr>
          <p:cNvPr id="5" name="TextBox 4">
            <a:extLst>
              <a:ext uri="{FF2B5EF4-FFF2-40B4-BE49-F238E27FC236}">
                <a16:creationId xmlns:a16="http://schemas.microsoft.com/office/drawing/2014/main" id="{8F5573BE-D6A9-F240-F2AA-96E12755D7FB}"/>
              </a:ext>
            </a:extLst>
          </p:cNvPr>
          <p:cNvSpPr txBox="1"/>
          <p:nvPr/>
        </p:nvSpPr>
        <p:spPr>
          <a:xfrm>
            <a:off x="9144786" y="6398578"/>
            <a:ext cx="6094428" cy="307777"/>
          </a:xfrm>
          <a:prstGeom prst="rect">
            <a:avLst/>
          </a:prstGeom>
          <a:noFill/>
        </p:spPr>
        <p:txBody>
          <a:bodyPr wrap="square">
            <a:spAutoFit/>
          </a:bodyPr>
          <a:lstStyle/>
          <a:p>
            <a:r>
              <a:rPr lang="en-IN" sz="1400" dirty="0">
                <a:latin typeface="Arial" panose="020B0604020202020204" pitchFamily="34" charset="0"/>
                <a:cs typeface="Arial" panose="020B0604020202020204" pitchFamily="34" charset="0"/>
              </a:rPr>
              <a:t>(Buye, 2021)</a:t>
            </a:r>
            <a:endParaRPr lang="en-GB" sz="11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DAF2997-2D9F-B5AD-A30B-D60591EFB9DA}"/>
              </a:ext>
            </a:extLst>
          </p:cNvPr>
          <p:cNvPicPr>
            <a:picLocks noChangeAspect="1"/>
          </p:cNvPicPr>
          <p:nvPr/>
        </p:nvPicPr>
        <p:blipFill>
          <a:blip r:embed="rId3"/>
          <a:stretch>
            <a:fillRect/>
          </a:stretch>
        </p:blipFill>
        <p:spPr>
          <a:xfrm>
            <a:off x="7221222" y="1853248"/>
            <a:ext cx="4671465" cy="4419983"/>
          </a:xfrm>
          <a:prstGeom prst="rect">
            <a:avLst/>
          </a:prstGeom>
        </p:spPr>
      </p:pic>
    </p:spTree>
    <p:extLst>
      <p:ext uri="{BB962C8B-B14F-4D97-AF65-F5344CB8AC3E}">
        <p14:creationId xmlns:p14="http://schemas.microsoft.com/office/powerpoint/2010/main" val="2345402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9DF9A-6399-BB44-BC6D-9846A7373543}"/>
              </a:ext>
            </a:extLst>
          </p:cNvPr>
          <p:cNvSpPr>
            <a:spLocks noGrp="1"/>
          </p:cNvSpPr>
          <p:nvPr>
            <p:ph type="title"/>
          </p:nvPr>
        </p:nvSpPr>
        <p:spPr/>
        <p:txBody>
          <a:bodyPr anchor="ctr"/>
          <a:lstStyle/>
          <a:p>
            <a:pPr algn="ctr"/>
            <a:r>
              <a:rPr lang="en-IN" sz="3600" b="1" dirty="0">
                <a:latin typeface="Arial" panose="020B0604020202020204" pitchFamily="34" charset="0"/>
                <a:cs typeface="Arial" panose="020B0604020202020204" pitchFamily="34" charset="0"/>
              </a:rPr>
              <a:t>Application of PESTEL to Green Haven</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DD57BD-BA4A-AED7-B0B7-68A0728E61D2}"/>
              </a:ext>
            </a:extLst>
          </p:cNvPr>
          <p:cNvSpPr>
            <a:spLocks noGrp="1"/>
          </p:cNvSpPr>
          <p:nvPr>
            <p:ph idx="1"/>
          </p:nvPr>
        </p:nvSpPr>
        <p:spPr/>
        <p:txBody>
          <a:bodyPr/>
          <a:lstStyle/>
          <a:p>
            <a:pPr marL="0" indent="0">
              <a:buNone/>
            </a:pPr>
            <a:r>
              <a:rPr lang="en-IN" b="1" dirty="0"/>
              <a:t>Company Name: </a:t>
            </a:r>
            <a:r>
              <a:rPr lang="en-IN" dirty="0"/>
              <a:t>Green Haven Florists.</a:t>
            </a:r>
          </a:p>
          <a:p>
            <a:endParaRPr lang="en-GB" dirty="0"/>
          </a:p>
        </p:txBody>
      </p:sp>
      <p:graphicFrame>
        <p:nvGraphicFramePr>
          <p:cNvPr id="4" name="Table 3">
            <a:extLst>
              <a:ext uri="{FF2B5EF4-FFF2-40B4-BE49-F238E27FC236}">
                <a16:creationId xmlns:a16="http://schemas.microsoft.com/office/drawing/2014/main" id="{8F92D5CB-0471-9287-34C7-A93B8A776F83}"/>
              </a:ext>
            </a:extLst>
          </p:cNvPr>
          <p:cNvGraphicFramePr>
            <a:graphicFrameLocks noGrp="1"/>
          </p:cNvGraphicFramePr>
          <p:nvPr>
            <p:extLst>
              <p:ext uri="{D42A27DB-BD31-4B8C-83A1-F6EECF244321}">
                <p14:modId xmlns:p14="http://schemas.microsoft.com/office/powerpoint/2010/main" val="2431339779"/>
              </p:ext>
            </p:extLst>
          </p:nvPr>
        </p:nvGraphicFramePr>
        <p:xfrm>
          <a:off x="1103312" y="2666973"/>
          <a:ext cx="10265414" cy="3581426"/>
        </p:xfrm>
        <a:graphic>
          <a:graphicData uri="http://schemas.openxmlformats.org/drawingml/2006/table">
            <a:tbl>
              <a:tblPr firstRow="1" firstCol="1" bandRow="1">
                <a:tableStyleId>{5C22544A-7EE6-4342-B048-85BDC9FD1C3A}</a:tableStyleId>
              </a:tblPr>
              <a:tblGrid>
                <a:gridCol w="1710143">
                  <a:extLst>
                    <a:ext uri="{9D8B030D-6E8A-4147-A177-3AD203B41FA5}">
                      <a16:colId xmlns:a16="http://schemas.microsoft.com/office/drawing/2014/main" val="3404556718"/>
                    </a:ext>
                  </a:extLst>
                </a:gridCol>
                <a:gridCol w="1710143">
                  <a:extLst>
                    <a:ext uri="{9D8B030D-6E8A-4147-A177-3AD203B41FA5}">
                      <a16:colId xmlns:a16="http://schemas.microsoft.com/office/drawing/2014/main" val="385402841"/>
                    </a:ext>
                  </a:extLst>
                </a:gridCol>
                <a:gridCol w="1711282">
                  <a:extLst>
                    <a:ext uri="{9D8B030D-6E8A-4147-A177-3AD203B41FA5}">
                      <a16:colId xmlns:a16="http://schemas.microsoft.com/office/drawing/2014/main" val="1125783178"/>
                    </a:ext>
                  </a:extLst>
                </a:gridCol>
                <a:gridCol w="1711282">
                  <a:extLst>
                    <a:ext uri="{9D8B030D-6E8A-4147-A177-3AD203B41FA5}">
                      <a16:colId xmlns:a16="http://schemas.microsoft.com/office/drawing/2014/main" val="3906243843"/>
                    </a:ext>
                  </a:extLst>
                </a:gridCol>
                <a:gridCol w="1711282">
                  <a:extLst>
                    <a:ext uri="{9D8B030D-6E8A-4147-A177-3AD203B41FA5}">
                      <a16:colId xmlns:a16="http://schemas.microsoft.com/office/drawing/2014/main" val="1302318891"/>
                    </a:ext>
                  </a:extLst>
                </a:gridCol>
                <a:gridCol w="1711282">
                  <a:extLst>
                    <a:ext uri="{9D8B030D-6E8A-4147-A177-3AD203B41FA5}">
                      <a16:colId xmlns:a16="http://schemas.microsoft.com/office/drawing/2014/main" val="313468971"/>
                    </a:ext>
                  </a:extLst>
                </a:gridCol>
              </a:tblGrid>
              <a:tr h="473213">
                <a:tc>
                  <a:txBody>
                    <a:bodyPr/>
                    <a:lstStyle/>
                    <a:p>
                      <a:pPr algn="ctr">
                        <a:lnSpc>
                          <a:spcPct val="150000"/>
                        </a:lnSpc>
                        <a:buNone/>
                      </a:pPr>
                      <a:r>
                        <a:rPr lang="en-IN" sz="1600" kern="100" dirty="0">
                          <a:effectLst/>
                          <a:latin typeface="Arial" panose="020B0604020202020204" pitchFamily="34" charset="0"/>
                          <a:cs typeface="Arial" panose="020B0604020202020204" pitchFamily="34" charset="0"/>
                        </a:rPr>
                        <a:t>P</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75000"/>
                      </a:schemeClr>
                    </a:solidFill>
                  </a:tcPr>
                </a:tc>
                <a:tc>
                  <a:txBody>
                    <a:bodyPr/>
                    <a:lstStyle/>
                    <a:p>
                      <a:pPr algn="ctr">
                        <a:lnSpc>
                          <a:spcPct val="150000"/>
                        </a:lnSpc>
                        <a:buNone/>
                      </a:pPr>
                      <a:r>
                        <a:rPr lang="en-IN" sz="1600" kern="100" dirty="0">
                          <a:effectLst/>
                          <a:latin typeface="Arial" panose="020B0604020202020204" pitchFamily="34" charset="0"/>
                          <a:cs typeface="Arial" panose="020B0604020202020204" pitchFamily="34" charset="0"/>
                        </a:rPr>
                        <a:t>E</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75000"/>
                      </a:schemeClr>
                    </a:solidFill>
                  </a:tcPr>
                </a:tc>
                <a:tc>
                  <a:txBody>
                    <a:bodyPr/>
                    <a:lstStyle/>
                    <a:p>
                      <a:pPr algn="ctr">
                        <a:lnSpc>
                          <a:spcPct val="150000"/>
                        </a:lnSpc>
                        <a:buNone/>
                      </a:pPr>
                      <a:r>
                        <a:rPr lang="en-IN" sz="1600" kern="100" dirty="0">
                          <a:effectLst/>
                          <a:latin typeface="Arial" panose="020B0604020202020204" pitchFamily="34" charset="0"/>
                          <a:cs typeface="Arial" panose="020B0604020202020204" pitchFamily="34" charset="0"/>
                        </a:rPr>
                        <a:t>S</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75000"/>
                      </a:schemeClr>
                    </a:solidFill>
                  </a:tcPr>
                </a:tc>
                <a:tc>
                  <a:txBody>
                    <a:bodyPr/>
                    <a:lstStyle/>
                    <a:p>
                      <a:pPr algn="ctr">
                        <a:lnSpc>
                          <a:spcPct val="150000"/>
                        </a:lnSpc>
                        <a:buNone/>
                      </a:pPr>
                      <a:r>
                        <a:rPr lang="en-IN" sz="1600" kern="100">
                          <a:effectLst/>
                          <a:latin typeface="Arial" panose="020B0604020202020204" pitchFamily="34" charset="0"/>
                          <a:cs typeface="Arial" panose="020B0604020202020204" pitchFamily="34" charset="0"/>
                        </a:rPr>
                        <a:t>T</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75000"/>
                      </a:schemeClr>
                    </a:solidFill>
                  </a:tcPr>
                </a:tc>
                <a:tc>
                  <a:txBody>
                    <a:bodyPr/>
                    <a:lstStyle/>
                    <a:p>
                      <a:pPr algn="ctr">
                        <a:lnSpc>
                          <a:spcPct val="150000"/>
                        </a:lnSpc>
                        <a:buNone/>
                      </a:pPr>
                      <a:r>
                        <a:rPr lang="en-IN" sz="1600" kern="100">
                          <a:effectLst/>
                          <a:latin typeface="Arial" panose="020B0604020202020204" pitchFamily="34" charset="0"/>
                          <a:cs typeface="Arial" panose="020B0604020202020204" pitchFamily="34" charset="0"/>
                        </a:rPr>
                        <a:t>E</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75000"/>
                      </a:schemeClr>
                    </a:solidFill>
                  </a:tcPr>
                </a:tc>
                <a:tc>
                  <a:txBody>
                    <a:bodyPr/>
                    <a:lstStyle/>
                    <a:p>
                      <a:pPr algn="ctr">
                        <a:lnSpc>
                          <a:spcPct val="150000"/>
                        </a:lnSpc>
                        <a:buNone/>
                      </a:pPr>
                      <a:r>
                        <a:rPr lang="en-IN" sz="1600" kern="100" dirty="0">
                          <a:effectLst/>
                          <a:latin typeface="Arial" panose="020B0604020202020204" pitchFamily="34" charset="0"/>
                          <a:cs typeface="Arial" panose="020B0604020202020204" pitchFamily="34" charset="0"/>
                        </a:rPr>
                        <a:t>L</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75000"/>
                      </a:schemeClr>
                    </a:solidFill>
                  </a:tcPr>
                </a:tc>
                <a:extLst>
                  <a:ext uri="{0D108BD9-81ED-4DB2-BD59-A6C34878D82A}">
                    <a16:rowId xmlns:a16="http://schemas.microsoft.com/office/drawing/2014/main" val="1078223951"/>
                  </a:ext>
                </a:extLst>
              </a:tr>
              <a:tr h="473337">
                <a:tc>
                  <a:txBody>
                    <a:bodyPr/>
                    <a:lstStyle/>
                    <a:p>
                      <a:pPr algn="ctr">
                        <a:lnSpc>
                          <a:spcPct val="150000"/>
                        </a:lnSpc>
                        <a:buNone/>
                      </a:pPr>
                      <a:r>
                        <a:rPr lang="en-IN" sz="1600" b="1" kern="100" dirty="0">
                          <a:solidFill>
                            <a:schemeClr val="bg1"/>
                          </a:solidFill>
                          <a:effectLst/>
                          <a:latin typeface="Arial" panose="020B0604020202020204" pitchFamily="34" charset="0"/>
                          <a:cs typeface="Arial" panose="020B0604020202020204" pitchFamily="34" charset="0"/>
                        </a:rPr>
                        <a:t>Political</a:t>
                      </a:r>
                      <a:endParaRPr lang="en-IN" sz="16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00B0F0"/>
                    </a:solidFill>
                  </a:tcPr>
                </a:tc>
                <a:tc>
                  <a:txBody>
                    <a:bodyPr/>
                    <a:lstStyle/>
                    <a:p>
                      <a:pPr algn="ctr">
                        <a:lnSpc>
                          <a:spcPct val="150000"/>
                        </a:lnSpc>
                        <a:buNone/>
                      </a:pPr>
                      <a:r>
                        <a:rPr lang="en-IN" sz="1600" b="1" kern="100" dirty="0">
                          <a:effectLst/>
                          <a:latin typeface="Arial" panose="020B0604020202020204" pitchFamily="34" charset="0"/>
                          <a:cs typeface="Arial" panose="020B0604020202020204" pitchFamily="34" charset="0"/>
                        </a:rPr>
                        <a:t>Economic</a:t>
                      </a:r>
                      <a:endParaRPr lang="en-IN" sz="1600" b="1"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00B0F0"/>
                    </a:solidFill>
                  </a:tcPr>
                </a:tc>
                <a:tc>
                  <a:txBody>
                    <a:bodyPr/>
                    <a:lstStyle/>
                    <a:p>
                      <a:pPr algn="ctr">
                        <a:lnSpc>
                          <a:spcPct val="150000"/>
                        </a:lnSpc>
                        <a:buNone/>
                      </a:pPr>
                      <a:r>
                        <a:rPr lang="en-IN" sz="1600" b="1" kern="100" dirty="0">
                          <a:effectLst/>
                          <a:latin typeface="Arial" panose="020B0604020202020204" pitchFamily="34" charset="0"/>
                          <a:cs typeface="Arial" panose="020B0604020202020204" pitchFamily="34" charset="0"/>
                        </a:rPr>
                        <a:t>Social</a:t>
                      </a:r>
                      <a:endParaRPr lang="en-IN" sz="1600" b="1"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00B0F0"/>
                    </a:solidFill>
                  </a:tcPr>
                </a:tc>
                <a:tc>
                  <a:txBody>
                    <a:bodyPr/>
                    <a:lstStyle/>
                    <a:p>
                      <a:pPr algn="ctr">
                        <a:lnSpc>
                          <a:spcPct val="150000"/>
                        </a:lnSpc>
                        <a:buNone/>
                      </a:pPr>
                      <a:r>
                        <a:rPr lang="en-IN" sz="1600" b="1" kern="100" dirty="0">
                          <a:effectLst/>
                          <a:latin typeface="Arial" panose="020B0604020202020204" pitchFamily="34" charset="0"/>
                          <a:cs typeface="Arial" panose="020B0604020202020204" pitchFamily="34" charset="0"/>
                        </a:rPr>
                        <a:t>Technological</a:t>
                      </a:r>
                      <a:endParaRPr lang="en-IN" sz="1600" b="1"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00B0F0"/>
                    </a:solidFill>
                  </a:tcPr>
                </a:tc>
                <a:tc>
                  <a:txBody>
                    <a:bodyPr/>
                    <a:lstStyle/>
                    <a:p>
                      <a:pPr algn="ctr">
                        <a:lnSpc>
                          <a:spcPct val="150000"/>
                        </a:lnSpc>
                        <a:buNone/>
                      </a:pPr>
                      <a:r>
                        <a:rPr lang="en-IN" sz="1600" b="1" kern="100" dirty="0">
                          <a:effectLst/>
                          <a:latin typeface="Arial" panose="020B0604020202020204" pitchFamily="34" charset="0"/>
                          <a:cs typeface="Arial" panose="020B0604020202020204" pitchFamily="34" charset="0"/>
                        </a:rPr>
                        <a:t>Environmental</a:t>
                      </a:r>
                      <a:endParaRPr lang="en-IN" sz="1600" b="1"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00B0F0"/>
                    </a:solidFill>
                  </a:tcPr>
                </a:tc>
                <a:tc>
                  <a:txBody>
                    <a:bodyPr/>
                    <a:lstStyle/>
                    <a:p>
                      <a:pPr algn="ctr">
                        <a:lnSpc>
                          <a:spcPct val="150000"/>
                        </a:lnSpc>
                        <a:buNone/>
                      </a:pPr>
                      <a:r>
                        <a:rPr lang="en-IN" sz="1600" b="1" kern="100" dirty="0">
                          <a:effectLst/>
                          <a:latin typeface="Arial" panose="020B0604020202020204" pitchFamily="34" charset="0"/>
                          <a:cs typeface="Arial" panose="020B0604020202020204" pitchFamily="34" charset="0"/>
                        </a:rPr>
                        <a:t>Legal</a:t>
                      </a:r>
                      <a:endParaRPr lang="en-IN" sz="1600" b="1"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rgbClr val="00B0F0"/>
                    </a:solidFill>
                  </a:tcPr>
                </a:tc>
                <a:extLst>
                  <a:ext uri="{0D108BD9-81ED-4DB2-BD59-A6C34878D82A}">
                    <a16:rowId xmlns:a16="http://schemas.microsoft.com/office/drawing/2014/main" val="2951325342"/>
                  </a:ext>
                </a:extLst>
              </a:tr>
              <a:tr h="2634876">
                <a:tc>
                  <a:txBody>
                    <a:bodyPr/>
                    <a:lstStyle/>
                    <a:p>
                      <a:pPr algn="just">
                        <a:lnSpc>
                          <a:spcPct val="150000"/>
                        </a:lnSpc>
                        <a:buNone/>
                      </a:pPr>
                      <a:r>
                        <a:rPr lang="en-IN" sz="1600" b="0" kern="100" dirty="0">
                          <a:solidFill>
                            <a:schemeClr val="bg1"/>
                          </a:solidFill>
                          <a:effectLst/>
                          <a:latin typeface="Arial" panose="020B0604020202020204" pitchFamily="34" charset="0"/>
                          <a:cs typeface="Arial" panose="020B0604020202020204" pitchFamily="34" charset="0"/>
                        </a:rPr>
                        <a:t>Limited support and grants for small businesses.</a:t>
                      </a:r>
                      <a:endParaRPr lang="en-IN" sz="1600" b="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3">
                        <a:lumMod val="40000"/>
                        <a:lumOff val="60000"/>
                      </a:schemeClr>
                    </a:solidFill>
                  </a:tcPr>
                </a:tc>
                <a:tc>
                  <a:txBody>
                    <a:bodyPr/>
                    <a:lstStyle/>
                    <a:p>
                      <a:pPr algn="just">
                        <a:lnSpc>
                          <a:spcPct val="150000"/>
                        </a:lnSpc>
                        <a:buNone/>
                      </a:pPr>
                      <a:r>
                        <a:rPr lang="en-IN" sz="1600" kern="100" dirty="0">
                          <a:effectLst/>
                          <a:latin typeface="Arial" panose="020B0604020202020204" pitchFamily="34" charset="0"/>
                          <a:cs typeface="Arial" panose="020B0604020202020204" pitchFamily="34" charset="0"/>
                        </a:rPr>
                        <a:t>The increased inflation rate in the UK is raising operational costs. </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3">
                        <a:lumMod val="40000"/>
                        <a:lumOff val="60000"/>
                      </a:schemeClr>
                    </a:solidFill>
                  </a:tcPr>
                </a:tc>
                <a:tc>
                  <a:txBody>
                    <a:bodyPr/>
                    <a:lstStyle/>
                    <a:p>
                      <a:pPr algn="just">
                        <a:lnSpc>
                          <a:spcPct val="150000"/>
                        </a:lnSpc>
                        <a:buNone/>
                      </a:pPr>
                      <a:r>
                        <a:rPr lang="en-IN" sz="1600" kern="100">
                          <a:effectLst/>
                          <a:latin typeface="Arial" panose="020B0604020202020204" pitchFamily="34" charset="0"/>
                          <a:cs typeface="Arial" panose="020B0604020202020204" pitchFamily="34" charset="0"/>
                        </a:rPr>
                        <a:t>Changing preferences towards convenience and online shopping.</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3">
                        <a:lumMod val="40000"/>
                        <a:lumOff val="60000"/>
                      </a:schemeClr>
                    </a:solidFill>
                  </a:tcPr>
                </a:tc>
                <a:tc>
                  <a:txBody>
                    <a:bodyPr/>
                    <a:lstStyle/>
                    <a:p>
                      <a:pPr algn="just">
                        <a:lnSpc>
                          <a:spcPct val="150000"/>
                        </a:lnSpc>
                        <a:buNone/>
                      </a:pPr>
                      <a:r>
                        <a:rPr lang="en-IN" sz="1600" kern="100">
                          <a:effectLst/>
                          <a:latin typeface="Arial" panose="020B0604020202020204" pitchFamily="34" charset="0"/>
                          <a:cs typeface="Arial" panose="020B0604020202020204" pitchFamily="34" charset="0"/>
                        </a:rPr>
                        <a:t>Weaker digital presence, lack of advancements in websites compared to competitors.</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3">
                        <a:lumMod val="40000"/>
                        <a:lumOff val="60000"/>
                      </a:schemeClr>
                    </a:solidFill>
                  </a:tcPr>
                </a:tc>
                <a:tc>
                  <a:txBody>
                    <a:bodyPr/>
                    <a:lstStyle/>
                    <a:p>
                      <a:pPr algn="just">
                        <a:lnSpc>
                          <a:spcPct val="150000"/>
                        </a:lnSpc>
                        <a:buNone/>
                      </a:pPr>
                      <a:r>
                        <a:rPr lang="en-IN" sz="1600" kern="100">
                          <a:effectLst/>
                          <a:latin typeface="Arial" panose="020B0604020202020204" pitchFamily="34" charset="0"/>
                          <a:cs typeface="Arial" panose="020B0604020202020204" pitchFamily="34" charset="0"/>
                        </a:rPr>
                        <a:t>Increased cost of sustainable packaging.</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3">
                        <a:lumMod val="40000"/>
                        <a:lumOff val="60000"/>
                      </a:schemeClr>
                    </a:solidFill>
                  </a:tcPr>
                </a:tc>
                <a:tc>
                  <a:txBody>
                    <a:bodyPr/>
                    <a:lstStyle/>
                    <a:p>
                      <a:pPr algn="just">
                        <a:lnSpc>
                          <a:spcPct val="150000"/>
                        </a:lnSpc>
                        <a:buNone/>
                      </a:pPr>
                      <a:r>
                        <a:rPr lang="en-IN" sz="1600" kern="100" dirty="0">
                          <a:effectLst/>
                          <a:latin typeface="Arial" panose="020B0604020202020204" pitchFamily="34" charset="0"/>
                          <a:cs typeface="Arial" panose="020B0604020202020204" pitchFamily="34" charset="0"/>
                        </a:rPr>
                        <a:t>Data protection and consumer protection compliance.</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3">
                        <a:lumMod val="40000"/>
                        <a:lumOff val="60000"/>
                      </a:schemeClr>
                    </a:solidFill>
                  </a:tcPr>
                </a:tc>
                <a:extLst>
                  <a:ext uri="{0D108BD9-81ED-4DB2-BD59-A6C34878D82A}">
                    <a16:rowId xmlns:a16="http://schemas.microsoft.com/office/drawing/2014/main" val="2871764225"/>
                  </a:ext>
                </a:extLst>
              </a:tr>
            </a:tbl>
          </a:graphicData>
        </a:graphic>
      </p:graphicFrame>
      <p:sp>
        <p:nvSpPr>
          <p:cNvPr id="6" name="TextBox 5">
            <a:extLst>
              <a:ext uri="{FF2B5EF4-FFF2-40B4-BE49-F238E27FC236}">
                <a16:creationId xmlns:a16="http://schemas.microsoft.com/office/drawing/2014/main" id="{F37A1C21-DFD2-6A8C-E0C7-7A21A862E519}"/>
              </a:ext>
            </a:extLst>
          </p:cNvPr>
          <p:cNvSpPr txBox="1"/>
          <p:nvPr/>
        </p:nvSpPr>
        <p:spPr>
          <a:xfrm>
            <a:off x="9851923" y="6442153"/>
            <a:ext cx="6096000" cy="307777"/>
          </a:xfrm>
          <a:prstGeom prst="rect">
            <a:avLst/>
          </a:prstGeom>
          <a:noFill/>
        </p:spPr>
        <p:txBody>
          <a:bodyPr wrap="square">
            <a:spAutoFit/>
          </a:bodyPr>
          <a:lstStyle/>
          <a:p>
            <a:r>
              <a:rPr lang="en-IN" sz="1400" kern="100" dirty="0">
                <a:effectLst/>
                <a:latin typeface="Arial" panose="020B0604020202020204" pitchFamily="34" charset="0"/>
                <a:cs typeface="Arial" panose="020B0604020202020204" pitchFamily="34" charset="0"/>
              </a:rPr>
              <a:t>(ONS, 2024)</a:t>
            </a:r>
            <a:endParaRPr lang="en-GB" sz="1400" dirty="0"/>
          </a:p>
        </p:txBody>
      </p:sp>
    </p:spTree>
    <p:extLst>
      <p:ext uri="{BB962C8B-B14F-4D97-AF65-F5344CB8AC3E}">
        <p14:creationId xmlns:p14="http://schemas.microsoft.com/office/powerpoint/2010/main" val="3737653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0872F-7218-7870-A42A-E4E8554650EF}"/>
              </a:ext>
            </a:extLst>
          </p:cNvPr>
          <p:cNvSpPr>
            <a:spLocks noGrp="1"/>
          </p:cNvSpPr>
          <p:nvPr>
            <p:ph type="title"/>
          </p:nvPr>
        </p:nvSpPr>
        <p:spPr/>
        <p:txBody>
          <a:bodyPr anchor="ctr"/>
          <a:lstStyle/>
          <a:p>
            <a:pPr algn="ctr"/>
            <a:r>
              <a:rPr lang="en-IN" sz="3600" b="1" dirty="0">
                <a:latin typeface="Arial" panose="020B0604020202020204" pitchFamily="34" charset="0"/>
                <a:cs typeface="Arial" panose="020B0604020202020204" pitchFamily="34" charset="0"/>
              </a:rPr>
              <a:t>Critique of </a:t>
            </a:r>
            <a:r>
              <a:rPr lang="en-IN" sz="3600" dirty="0">
                <a:latin typeface="Arial" panose="020B0604020202020204" pitchFamily="34" charset="0"/>
                <a:cs typeface="Arial" panose="020B0604020202020204" pitchFamily="34" charset="0"/>
              </a:rPr>
              <a:t>the </a:t>
            </a:r>
            <a:r>
              <a:rPr lang="en-IN" sz="3600" b="1" dirty="0">
                <a:latin typeface="Arial" panose="020B0604020202020204" pitchFamily="34" charset="0"/>
                <a:cs typeface="Arial" panose="020B0604020202020204" pitchFamily="34" charset="0"/>
              </a:rPr>
              <a:t>Cause-and-Effect Model</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E429496-24C2-99C8-48BC-465E6CB71E58}"/>
              </a:ext>
            </a:extLst>
          </p:cNvPr>
          <p:cNvSpPr>
            <a:spLocks noGrp="1"/>
          </p:cNvSpPr>
          <p:nvPr>
            <p:ph idx="1"/>
          </p:nvPr>
        </p:nvSpPr>
        <p:spPr>
          <a:xfrm>
            <a:off x="6426255" y="1853248"/>
            <a:ext cx="5119634" cy="4195481"/>
          </a:xfrm>
        </p:spPr>
        <p:txBody>
          <a:bodyPr>
            <a:normAutofit fontScale="85000" lnSpcReduction="20000"/>
          </a:bodyPr>
          <a:lstStyle/>
          <a:p>
            <a:pPr marL="0" indent="0" algn="just">
              <a:lnSpc>
                <a:spcPct val="150000"/>
              </a:lnSpc>
              <a:buNone/>
            </a:pPr>
            <a:r>
              <a:rPr lang="en-IN" sz="1800" b="1" dirty="0">
                <a:latin typeface="Arial" panose="020B0604020202020204" pitchFamily="34" charset="0"/>
                <a:cs typeface="Arial" panose="020B0604020202020204" pitchFamily="34" charset="0"/>
              </a:rPr>
              <a:t>Purpose:</a:t>
            </a:r>
            <a:endParaRPr lang="en-IN" sz="1800" dirty="0">
              <a:latin typeface="Arial" panose="020B0604020202020204" pitchFamily="34" charset="0"/>
              <a:cs typeface="Arial" panose="020B0604020202020204" pitchFamily="34" charset="0"/>
            </a:endParaRPr>
          </a:p>
          <a:p>
            <a:pPr lvl="0" algn="just">
              <a:lnSpc>
                <a:spcPct val="150000"/>
              </a:lnSpc>
            </a:pPr>
            <a:r>
              <a:rPr lang="en-IN" sz="1800" dirty="0">
                <a:latin typeface="Arial" panose="020B0604020202020204" pitchFamily="34" charset="0"/>
                <a:cs typeface="Arial" panose="020B0604020202020204" pitchFamily="34" charset="0"/>
              </a:rPr>
              <a:t>Helps in identifying the root causes.</a:t>
            </a:r>
          </a:p>
          <a:p>
            <a:pPr lvl="0" algn="just">
              <a:lnSpc>
                <a:spcPct val="150000"/>
              </a:lnSpc>
            </a:pPr>
            <a:r>
              <a:rPr lang="en-IN" sz="1800" dirty="0">
                <a:latin typeface="Arial" panose="020B0604020202020204" pitchFamily="34" charset="0"/>
                <a:cs typeface="Arial" panose="020B0604020202020204" pitchFamily="34" charset="0"/>
              </a:rPr>
              <a:t>Categorises the most significant and contributing factors.</a:t>
            </a:r>
          </a:p>
          <a:p>
            <a:pPr marL="0" indent="0" algn="just">
              <a:lnSpc>
                <a:spcPct val="150000"/>
              </a:lnSpc>
              <a:buNone/>
            </a:pPr>
            <a:r>
              <a:rPr lang="en-IN" sz="1800" b="1" dirty="0">
                <a:latin typeface="Arial" panose="020B0604020202020204" pitchFamily="34" charset="0"/>
                <a:cs typeface="Arial" panose="020B0604020202020204" pitchFamily="34" charset="0"/>
              </a:rPr>
              <a:t>Benefits:</a:t>
            </a:r>
            <a:endParaRPr lang="en-IN" sz="1800" dirty="0">
              <a:latin typeface="Arial" panose="020B0604020202020204" pitchFamily="34" charset="0"/>
              <a:cs typeface="Arial" panose="020B0604020202020204" pitchFamily="34" charset="0"/>
            </a:endParaRPr>
          </a:p>
          <a:p>
            <a:pPr lvl="0" algn="just">
              <a:lnSpc>
                <a:spcPct val="150000"/>
              </a:lnSpc>
            </a:pPr>
            <a:r>
              <a:rPr lang="en-IN" sz="1800" dirty="0">
                <a:latin typeface="Arial" panose="020B0604020202020204" pitchFamily="34" charset="0"/>
                <a:cs typeface="Arial" panose="020B0604020202020204" pitchFamily="34" charset="0"/>
              </a:rPr>
              <a:t>Provides visual clarity.</a:t>
            </a:r>
          </a:p>
          <a:p>
            <a:pPr lvl="0" algn="just">
              <a:lnSpc>
                <a:spcPct val="150000"/>
              </a:lnSpc>
            </a:pPr>
            <a:r>
              <a:rPr lang="en-IN" sz="1800" dirty="0">
                <a:latin typeface="Arial" panose="020B0604020202020204" pitchFamily="34" charset="0"/>
                <a:cs typeface="Arial" panose="020B0604020202020204" pitchFamily="34" charset="0"/>
              </a:rPr>
              <a:t>Encourages systematic analysis.</a:t>
            </a:r>
          </a:p>
          <a:p>
            <a:pPr marL="0" indent="0" algn="just">
              <a:lnSpc>
                <a:spcPct val="150000"/>
              </a:lnSpc>
              <a:buNone/>
            </a:pPr>
            <a:r>
              <a:rPr lang="en-IN" sz="1800" b="1" dirty="0">
                <a:latin typeface="Arial" panose="020B0604020202020204" pitchFamily="34" charset="0"/>
                <a:cs typeface="Arial" panose="020B0604020202020204" pitchFamily="34" charset="0"/>
              </a:rPr>
              <a:t>Limitations:</a:t>
            </a:r>
            <a:endParaRPr lang="en-IN" sz="1800" dirty="0">
              <a:latin typeface="Arial" panose="020B0604020202020204" pitchFamily="34" charset="0"/>
              <a:cs typeface="Arial" panose="020B0604020202020204" pitchFamily="34" charset="0"/>
            </a:endParaRPr>
          </a:p>
          <a:p>
            <a:pPr lvl="0" algn="just">
              <a:lnSpc>
                <a:spcPct val="150000"/>
              </a:lnSpc>
            </a:pPr>
            <a:r>
              <a:rPr lang="en-IN" sz="1800" dirty="0">
                <a:latin typeface="Arial" panose="020B0604020202020204" pitchFamily="34" charset="0"/>
                <a:cs typeface="Arial" panose="020B0604020202020204" pitchFamily="34" charset="0"/>
              </a:rPr>
              <a:t>Can help in simplifying complex issues.</a:t>
            </a:r>
          </a:p>
          <a:p>
            <a:pPr lvl="0" algn="just">
              <a:lnSpc>
                <a:spcPct val="150000"/>
              </a:lnSpc>
            </a:pPr>
            <a:r>
              <a:rPr lang="en-IN" sz="1800" dirty="0">
                <a:latin typeface="Arial" panose="020B0604020202020204" pitchFamily="34" charset="0"/>
                <a:cs typeface="Arial" panose="020B0604020202020204" pitchFamily="34" charset="0"/>
              </a:rPr>
              <a:t>Doesn’t measure impact.</a:t>
            </a:r>
          </a:p>
        </p:txBody>
      </p:sp>
      <p:sp>
        <p:nvSpPr>
          <p:cNvPr id="5" name="TextBox 4">
            <a:extLst>
              <a:ext uri="{FF2B5EF4-FFF2-40B4-BE49-F238E27FC236}">
                <a16:creationId xmlns:a16="http://schemas.microsoft.com/office/drawing/2014/main" id="{9773C585-927B-4D73-3178-7588BB1044D8}"/>
              </a:ext>
            </a:extLst>
          </p:cNvPr>
          <p:cNvSpPr txBox="1"/>
          <p:nvPr/>
        </p:nvSpPr>
        <p:spPr>
          <a:xfrm>
            <a:off x="7001853" y="6488668"/>
            <a:ext cx="6096000" cy="307777"/>
          </a:xfrm>
          <a:prstGeom prst="rect">
            <a:avLst/>
          </a:prstGeom>
          <a:noFill/>
        </p:spPr>
        <p:txBody>
          <a:bodyPr wrap="square">
            <a:spAutoFit/>
          </a:bodyPr>
          <a:lstStyle/>
          <a:p>
            <a:r>
              <a:rPr lang="en-IN" sz="1400" dirty="0">
                <a:effectLst/>
                <a:latin typeface="Arial" panose="020B0604020202020204" pitchFamily="34" charset="0"/>
                <a:ea typeface="Calibri" panose="020F0502020204030204" pitchFamily="34" charset="0"/>
                <a:cs typeface="Vrinda" panose="020B0502040204020203" pitchFamily="34" charset="0"/>
              </a:rPr>
              <a:t>(</a:t>
            </a:r>
            <a:r>
              <a:rPr lang="en-IN" sz="1400" dirty="0" err="1">
                <a:effectLst/>
                <a:latin typeface="Arial" panose="020B0604020202020204" pitchFamily="34" charset="0"/>
                <a:ea typeface="Calibri" panose="020F0502020204030204" pitchFamily="34" charset="0"/>
                <a:cs typeface="Vrinda" panose="020B0502040204020203" pitchFamily="34" charset="0"/>
              </a:rPr>
              <a:t>Sakdiyah</a:t>
            </a:r>
            <a:r>
              <a:rPr lang="en-IN" sz="1400" i="1" dirty="0">
                <a:effectLst/>
                <a:latin typeface="Arial" panose="020B0604020202020204" pitchFamily="34" charset="0"/>
                <a:ea typeface="Calibri" panose="020F0502020204030204" pitchFamily="34" charset="0"/>
                <a:cs typeface="Vrinda" panose="020B0502040204020203" pitchFamily="34" charset="0"/>
              </a:rPr>
              <a:t> et al</a:t>
            </a:r>
            <a:r>
              <a:rPr lang="en-IN" sz="1400" dirty="0">
                <a:effectLst/>
                <a:latin typeface="Arial" panose="020B0604020202020204" pitchFamily="34" charset="0"/>
                <a:ea typeface="Calibri" panose="020F0502020204030204" pitchFamily="34" charset="0"/>
                <a:cs typeface="Vrinda" panose="020B0502040204020203" pitchFamily="34" charset="0"/>
              </a:rPr>
              <a:t>., 2022)</a:t>
            </a:r>
            <a:endParaRPr lang="en-GB" sz="1400" dirty="0"/>
          </a:p>
        </p:txBody>
      </p:sp>
      <p:pic>
        <p:nvPicPr>
          <p:cNvPr id="7" name="Picture 6">
            <a:extLst>
              <a:ext uri="{FF2B5EF4-FFF2-40B4-BE49-F238E27FC236}">
                <a16:creationId xmlns:a16="http://schemas.microsoft.com/office/drawing/2014/main" id="{9A4375CB-B41F-5075-7816-FE279045BB87}"/>
              </a:ext>
            </a:extLst>
          </p:cNvPr>
          <p:cNvPicPr>
            <a:picLocks noChangeAspect="1"/>
          </p:cNvPicPr>
          <p:nvPr/>
        </p:nvPicPr>
        <p:blipFill>
          <a:blip r:embed="rId3"/>
          <a:stretch>
            <a:fillRect/>
          </a:stretch>
        </p:blipFill>
        <p:spPr>
          <a:xfrm>
            <a:off x="1173053" y="1886823"/>
            <a:ext cx="4922947" cy="4601845"/>
          </a:xfrm>
          <a:prstGeom prst="rect">
            <a:avLst/>
          </a:prstGeom>
        </p:spPr>
      </p:pic>
    </p:spTree>
    <p:extLst>
      <p:ext uri="{BB962C8B-B14F-4D97-AF65-F5344CB8AC3E}">
        <p14:creationId xmlns:p14="http://schemas.microsoft.com/office/powerpoint/2010/main" val="2813572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25732-BABE-9519-9384-18F355BFA943}"/>
              </a:ext>
            </a:extLst>
          </p:cNvPr>
          <p:cNvSpPr>
            <a:spLocks noGrp="1"/>
          </p:cNvSpPr>
          <p:nvPr>
            <p:ph type="title"/>
          </p:nvPr>
        </p:nvSpPr>
        <p:spPr/>
        <p:txBody>
          <a:bodyPr anchor="ctr"/>
          <a:lstStyle/>
          <a:p>
            <a:pPr algn="ctr"/>
            <a:r>
              <a:rPr lang="en-IN" sz="3600" b="1" dirty="0">
                <a:latin typeface="Arial" panose="020B0604020202020204" pitchFamily="34" charset="0"/>
                <a:cs typeface="Arial" panose="020B0604020202020204" pitchFamily="34" charset="0"/>
              </a:rPr>
              <a:t>Application of </a:t>
            </a:r>
            <a:r>
              <a:rPr lang="en-IN" sz="3600" dirty="0">
                <a:latin typeface="Arial" panose="020B0604020202020204" pitchFamily="34" charset="0"/>
                <a:cs typeface="Arial" panose="020B0604020202020204" pitchFamily="34" charset="0"/>
              </a:rPr>
              <a:t>the </a:t>
            </a:r>
            <a:r>
              <a:rPr lang="en-IN" sz="3600" b="1" dirty="0">
                <a:latin typeface="Arial" panose="020B0604020202020204" pitchFamily="34" charset="0"/>
                <a:cs typeface="Arial" panose="020B0604020202020204" pitchFamily="34" charset="0"/>
              </a:rPr>
              <a:t>Cause-and-Effect Model</a:t>
            </a:r>
            <a:endParaRPr lang="en-GB" sz="3600"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656DD4ED-4F28-9243-5EC9-8FF23972405E}"/>
              </a:ext>
            </a:extLst>
          </p:cNvPr>
          <p:cNvPicPr>
            <a:picLocks noGrp="1" noChangeAspect="1"/>
          </p:cNvPicPr>
          <p:nvPr>
            <p:ph idx="1"/>
          </p:nvPr>
        </p:nvPicPr>
        <p:blipFill>
          <a:blip r:embed="rId3"/>
          <a:stretch>
            <a:fillRect/>
          </a:stretch>
        </p:blipFill>
        <p:spPr>
          <a:xfrm>
            <a:off x="1103313" y="2145986"/>
            <a:ext cx="9737512" cy="4009065"/>
          </a:xfrm>
          <a:prstGeom prst="rect">
            <a:avLst/>
          </a:prstGeom>
        </p:spPr>
      </p:pic>
      <p:sp>
        <p:nvSpPr>
          <p:cNvPr id="8" name="TextBox 7">
            <a:extLst>
              <a:ext uri="{FF2B5EF4-FFF2-40B4-BE49-F238E27FC236}">
                <a16:creationId xmlns:a16="http://schemas.microsoft.com/office/drawing/2014/main" id="{DFDE666C-9C8C-2B07-E3DE-6914C9A42C33}"/>
              </a:ext>
            </a:extLst>
          </p:cNvPr>
          <p:cNvSpPr txBox="1"/>
          <p:nvPr/>
        </p:nvSpPr>
        <p:spPr>
          <a:xfrm>
            <a:off x="8681884" y="6353663"/>
            <a:ext cx="6096000" cy="307777"/>
          </a:xfrm>
          <a:prstGeom prst="rect">
            <a:avLst/>
          </a:prstGeom>
          <a:noFill/>
        </p:spPr>
        <p:txBody>
          <a:bodyPr wrap="square">
            <a:spAutoFit/>
          </a:bodyPr>
          <a:lstStyle/>
          <a:p>
            <a:r>
              <a:rPr lang="en-IN" sz="1400" dirty="0">
                <a:effectLst/>
                <a:latin typeface="Arial" panose="020B0604020202020204" pitchFamily="34" charset="0"/>
                <a:ea typeface="Calibri" panose="020F0502020204030204" pitchFamily="34" charset="0"/>
                <a:cs typeface="Vrinda" panose="020B0502040204020203" pitchFamily="34" charset="0"/>
              </a:rPr>
              <a:t>(</a:t>
            </a:r>
            <a:r>
              <a:rPr lang="en-IN" sz="1400" dirty="0" err="1">
                <a:effectLst/>
                <a:latin typeface="Arial" panose="020B0604020202020204" pitchFamily="34" charset="0"/>
                <a:ea typeface="Calibri" panose="020F0502020204030204" pitchFamily="34" charset="0"/>
                <a:cs typeface="Vrinda" panose="020B0502040204020203" pitchFamily="34" charset="0"/>
              </a:rPr>
              <a:t>Sakdiyah</a:t>
            </a:r>
            <a:r>
              <a:rPr lang="en-IN" sz="1400" i="1" dirty="0">
                <a:effectLst/>
                <a:latin typeface="Arial" panose="020B0604020202020204" pitchFamily="34" charset="0"/>
                <a:ea typeface="Calibri" panose="020F0502020204030204" pitchFamily="34" charset="0"/>
                <a:cs typeface="Vrinda" panose="020B0502040204020203" pitchFamily="34" charset="0"/>
              </a:rPr>
              <a:t> et al</a:t>
            </a:r>
            <a:r>
              <a:rPr lang="en-IN" sz="1400" dirty="0">
                <a:effectLst/>
                <a:latin typeface="Arial" panose="020B0604020202020204" pitchFamily="34" charset="0"/>
                <a:ea typeface="Calibri" panose="020F0502020204030204" pitchFamily="34" charset="0"/>
                <a:cs typeface="Vrinda" panose="020B0502040204020203" pitchFamily="34" charset="0"/>
              </a:rPr>
              <a:t>., 2022)</a:t>
            </a:r>
            <a:endParaRPr lang="en-GB" sz="1400" dirty="0"/>
          </a:p>
        </p:txBody>
      </p:sp>
    </p:spTree>
    <p:extLst>
      <p:ext uri="{BB962C8B-B14F-4D97-AF65-F5344CB8AC3E}">
        <p14:creationId xmlns:p14="http://schemas.microsoft.com/office/powerpoint/2010/main" val="3426851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0B18D-4382-370B-883E-4D63BCCBB58E}"/>
              </a:ext>
            </a:extLst>
          </p:cNvPr>
          <p:cNvSpPr>
            <a:spLocks noGrp="1"/>
          </p:cNvSpPr>
          <p:nvPr>
            <p:ph type="title"/>
          </p:nvPr>
        </p:nvSpPr>
        <p:spPr/>
        <p:txBody>
          <a:bodyPr anchor="ctr"/>
          <a:lstStyle/>
          <a:p>
            <a:pPr algn="ctr"/>
            <a:r>
              <a:rPr lang="en-IN" sz="3600" b="1" dirty="0">
                <a:latin typeface="Arial" panose="020B0604020202020204" pitchFamily="34" charset="0"/>
                <a:cs typeface="Arial" panose="020B0604020202020204" pitchFamily="34" charset="0"/>
              </a:rPr>
              <a:t>Key Findings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0DFBC8B-DA13-FA25-5B7B-EA4B02B18B62}"/>
              </a:ext>
            </a:extLst>
          </p:cNvPr>
          <p:cNvSpPr>
            <a:spLocks noGrp="1"/>
          </p:cNvSpPr>
          <p:nvPr>
            <p:ph idx="1"/>
          </p:nvPr>
        </p:nvSpPr>
        <p:spPr/>
        <p:txBody>
          <a:bodyPr>
            <a:normAutofit/>
          </a:bodyPr>
          <a:lstStyle/>
          <a:p>
            <a:pPr lvl="0" algn="just">
              <a:lnSpc>
                <a:spcPct val="150000"/>
              </a:lnSpc>
            </a:pPr>
            <a:r>
              <a:rPr lang="en-IN" sz="1800" dirty="0">
                <a:latin typeface="Arial" panose="020B0604020202020204" pitchFamily="34" charset="0"/>
                <a:cs typeface="Arial" panose="020B0604020202020204" pitchFamily="34" charset="0"/>
              </a:rPr>
              <a:t>Technical shifts and economic changes are major influencing drivers.</a:t>
            </a:r>
          </a:p>
          <a:p>
            <a:pPr lvl="0" algn="just">
              <a:lnSpc>
                <a:spcPct val="150000"/>
              </a:lnSpc>
            </a:pPr>
            <a:r>
              <a:rPr lang="en-IN" sz="1800" dirty="0">
                <a:latin typeface="Arial" panose="020B0604020202020204" pitchFamily="34" charset="0"/>
                <a:cs typeface="Arial" panose="020B0604020202020204" pitchFamily="34" charset="0"/>
              </a:rPr>
              <a:t>Internal digital weaknesses are significant in amplifying competitive disadvantages.</a:t>
            </a:r>
          </a:p>
          <a:p>
            <a:pPr lvl="0" algn="just">
              <a:lnSpc>
                <a:spcPct val="150000"/>
              </a:lnSpc>
            </a:pPr>
            <a:r>
              <a:rPr lang="en-IN" sz="1800" dirty="0">
                <a:latin typeface="Arial" panose="020B0604020202020204" pitchFamily="34" charset="0"/>
                <a:cs typeface="Arial" panose="020B0604020202020204" pitchFamily="34" charset="0"/>
              </a:rPr>
              <a:t>Sustainability helps in strengthening brand identity; however, it increases cost pressure.</a:t>
            </a:r>
          </a:p>
          <a:p>
            <a:pPr lvl="0" algn="just">
              <a:lnSpc>
                <a:spcPct val="150000"/>
              </a:lnSpc>
            </a:pPr>
            <a:r>
              <a:rPr lang="en-IN" sz="1800" dirty="0">
                <a:latin typeface="Arial" panose="020B0604020202020204" pitchFamily="34" charset="0"/>
                <a:cs typeface="Arial" panose="020B0604020202020204" pitchFamily="34" charset="0"/>
              </a:rPr>
              <a:t>High-street structural decline help in reducing long-term in-store capability and viability.</a:t>
            </a:r>
          </a:p>
          <a:p>
            <a:pPr algn="just">
              <a:lnSpc>
                <a:spcPct val="150000"/>
              </a:lnSpc>
            </a:pPr>
            <a:endParaRPr lang="en-GB" sz="1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67BAA12-1885-3A5D-1093-2DC71678FBFF}"/>
              </a:ext>
            </a:extLst>
          </p:cNvPr>
          <p:cNvSpPr txBox="1"/>
          <p:nvPr/>
        </p:nvSpPr>
        <p:spPr>
          <a:xfrm>
            <a:off x="9144786" y="6405282"/>
            <a:ext cx="6094428" cy="307777"/>
          </a:xfrm>
          <a:prstGeom prst="rect">
            <a:avLst/>
          </a:prstGeom>
          <a:noFill/>
        </p:spPr>
        <p:txBody>
          <a:bodyPr wrap="square">
            <a:spAutoFit/>
          </a:bodyPr>
          <a:lstStyle/>
          <a:p>
            <a:r>
              <a:rPr lang="en-IN" sz="1400" dirty="0">
                <a:latin typeface="Arial" panose="020B0604020202020204" pitchFamily="34" charset="0"/>
                <a:cs typeface="Arial" panose="020B0604020202020204" pitchFamily="34" charset="0"/>
              </a:rPr>
              <a:t> (Johnson </a:t>
            </a:r>
            <a:r>
              <a:rPr lang="en-IN" sz="1400" i="1" dirty="0">
                <a:latin typeface="Arial" panose="020B0604020202020204" pitchFamily="34" charset="0"/>
                <a:cs typeface="Arial" panose="020B0604020202020204" pitchFamily="34" charset="0"/>
              </a:rPr>
              <a:t>et al</a:t>
            </a:r>
            <a:r>
              <a:rPr lang="en-IN" sz="1400" dirty="0">
                <a:latin typeface="Arial" panose="020B0604020202020204" pitchFamily="34" charset="0"/>
                <a:cs typeface="Arial" panose="020B0604020202020204" pitchFamily="34" charset="0"/>
              </a:rPr>
              <a:t>., 2020)</a:t>
            </a:r>
            <a:endParaRPr lang="en-GB" sz="1400" dirty="0"/>
          </a:p>
        </p:txBody>
      </p:sp>
    </p:spTree>
    <p:extLst>
      <p:ext uri="{BB962C8B-B14F-4D97-AF65-F5344CB8AC3E}">
        <p14:creationId xmlns:p14="http://schemas.microsoft.com/office/powerpoint/2010/main" val="765394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D50ED-37EB-C658-7160-39EA89DD21C0}"/>
              </a:ext>
            </a:extLst>
          </p:cNvPr>
          <p:cNvSpPr>
            <a:spLocks noGrp="1"/>
          </p:cNvSpPr>
          <p:nvPr>
            <p:ph type="title"/>
          </p:nvPr>
        </p:nvSpPr>
        <p:spPr/>
        <p:txBody>
          <a:bodyPr anchor="ctr"/>
          <a:lstStyle/>
          <a:p>
            <a:pPr algn="ctr"/>
            <a:r>
              <a:rPr lang="en-IN" sz="3600" b="1" dirty="0">
                <a:latin typeface="Arial" panose="020B0604020202020204" pitchFamily="34" charset="0"/>
                <a:cs typeface="Arial" panose="020B0604020202020204" pitchFamily="34" charset="0"/>
              </a:rPr>
              <a:t>Reference List</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298BBBB-4AE3-100C-828E-A405E24A3728}"/>
              </a:ext>
            </a:extLst>
          </p:cNvPr>
          <p:cNvSpPr>
            <a:spLocks noGrp="1"/>
          </p:cNvSpPr>
          <p:nvPr>
            <p:ph idx="1"/>
          </p:nvPr>
        </p:nvSpPr>
        <p:spPr/>
        <p:txBody>
          <a:bodyPr>
            <a:normAutofit fontScale="92500"/>
          </a:bodyPr>
          <a:lstStyle/>
          <a:p>
            <a:pPr algn="just">
              <a:lnSpc>
                <a:spcPct val="150000"/>
              </a:lnSpc>
            </a:pPr>
            <a:r>
              <a:rPr lang="en-IN" sz="1400" dirty="0">
                <a:latin typeface="Arial" panose="020B0604020202020204" pitchFamily="34" charset="0"/>
                <a:cs typeface="Arial" panose="020B0604020202020204" pitchFamily="34" charset="0"/>
              </a:rPr>
              <a:t>Kumah, A., Nwogu, C.N., Issah, A.R., Obot, E., </a:t>
            </a:r>
            <a:r>
              <a:rPr lang="en-IN" sz="1400" dirty="0" err="1">
                <a:latin typeface="Arial" panose="020B0604020202020204" pitchFamily="34" charset="0"/>
                <a:cs typeface="Arial" panose="020B0604020202020204" pitchFamily="34" charset="0"/>
              </a:rPr>
              <a:t>Kanamitie</a:t>
            </a:r>
            <a:r>
              <a:rPr lang="en-IN" sz="1400" dirty="0">
                <a:latin typeface="Arial" panose="020B0604020202020204" pitchFamily="34" charset="0"/>
                <a:cs typeface="Arial" panose="020B0604020202020204" pitchFamily="34" charset="0"/>
              </a:rPr>
              <a:t>, D.T., Sifa, J.S. and Aidoo, L.A., 2024. Cause-and-effect (fishbone) diagram: a tool for generating and organizing quality improvement ideas. </a:t>
            </a:r>
            <a:r>
              <a:rPr lang="en-IN" sz="1400" i="1" dirty="0">
                <a:latin typeface="Arial" panose="020B0604020202020204" pitchFamily="34" charset="0"/>
                <a:cs typeface="Arial" panose="020B0604020202020204" pitchFamily="34" charset="0"/>
              </a:rPr>
              <a:t>Global Journal on Quality and Safety in Healthcare</a:t>
            </a:r>
            <a:r>
              <a:rPr lang="en-IN" sz="1400" dirty="0">
                <a:latin typeface="Arial" panose="020B0604020202020204" pitchFamily="34" charset="0"/>
                <a:cs typeface="Arial" panose="020B0604020202020204" pitchFamily="34" charset="0"/>
              </a:rPr>
              <a:t>, </a:t>
            </a:r>
            <a:r>
              <a:rPr lang="en-IN" sz="1400" i="1" dirty="0">
                <a:latin typeface="Arial" panose="020B0604020202020204" pitchFamily="34" charset="0"/>
                <a:cs typeface="Arial" panose="020B0604020202020204" pitchFamily="34" charset="0"/>
              </a:rPr>
              <a:t>7</a:t>
            </a:r>
            <a:r>
              <a:rPr lang="en-IN" sz="1400" dirty="0">
                <a:latin typeface="Arial" panose="020B0604020202020204" pitchFamily="34" charset="0"/>
                <a:cs typeface="Arial" panose="020B0604020202020204" pitchFamily="34" charset="0"/>
              </a:rPr>
              <a:t>(2), pp.85-87.</a:t>
            </a:r>
          </a:p>
          <a:p>
            <a:pPr algn="just">
              <a:lnSpc>
                <a:spcPct val="150000"/>
              </a:lnSpc>
            </a:pPr>
            <a:r>
              <a:rPr lang="en-IN" sz="1400" dirty="0">
                <a:latin typeface="Arial" panose="020B0604020202020204" pitchFamily="34" charset="0"/>
                <a:cs typeface="Arial" panose="020B0604020202020204" pitchFamily="34" charset="0"/>
              </a:rPr>
              <a:t>Johnson, G., Scholes, R. and Whittington, R. (2020) </a:t>
            </a:r>
            <a:r>
              <a:rPr lang="en-IN" sz="1400" i="1" dirty="0">
                <a:latin typeface="Arial" panose="020B0604020202020204" pitchFamily="34" charset="0"/>
                <a:cs typeface="Arial" panose="020B0604020202020204" pitchFamily="34" charset="0"/>
              </a:rPr>
              <a:t>Exploring Strategy</a:t>
            </a:r>
            <a:r>
              <a:rPr lang="en-IN" sz="1400" dirty="0">
                <a:latin typeface="Arial" panose="020B0604020202020204" pitchFamily="34" charset="0"/>
                <a:cs typeface="Arial" panose="020B0604020202020204" pitchFamily="34" charset="0"/>
              </a:rPr>
              <a:t>. 12th </a:t>
            </a:r>
            <a:r>
              <a:rPr lang="en-IN" sz="1400" dirty="0" err="1">
                <a:latin typeface="Arial" panose="020B0604020202020204" pitchFamily="34" charset="0"/>
                <a:cs typeface="Arial" panose="020B0604020202020204" pitchFamily="34" charset="0"/>
              </a:rPr>
              <a:t>edn</a:t>
            </a:r>
            <a:r>
              <a:rPr lang="en-IN" sz="1400" dirty="0">
                <a:latin typeface="Arial" panose="020B0604020202020204" pitchFamily="34" charset="0"/>
                <a:cs typeface="Arial" panose="020B0604020202020204" pitchFamily="34" charset="0"/>
              </a:rPr>
              <a:t>. Pearson.</a:t>
            </a:r>
          </a:p>
          <a:p>
            <a:pPr algn="just">
              <a:lnSpc>
                <a:spcPct val="150000"/>
              </a:lnSpc>
            </a:pPr>
            <a:r>
              <a:rPr lang="en-IN" sz="1400" dirty="0">
                <a:latin typeface="Arial" panose="020B0604020202020204" pitchFamily="34" charset="0"/>
                <a:cs typeface="Arial" panose="020B0604020202020204" pitchFamily="34" charset="0"/>
              </a:rPr>
              <a:t>Buye, R., 2021. Critical examination of the PESTEL Analysis Model. </a:t>
            </a:r>
            <a:r>
              <a:rPr lang="en-IN" sz="1400" i="1" dirty="0">
                <a:latin typeface="Arial" panose="020B0604020202020204" pitchFamily="34" charset="0"/>
                <a:cs typeface="Arial" panose="020B0604020202020204" pitchFamily="34" charset="0"/>
              </a:rPr>
              <a:t>Project: Action Research for Development</a:t>
            </a:r>
            <a:r>
              <a:rPr lang="en-IN" sz="1400" dirty="0">
                <a:latin typeface="Arial" panose="020B0604020202020204" pitchFamily="34" charset="0"/>
                <a:cs typeface="Arial" panose="020B0604020202020204" pitchFamily="34" charset="0"/>
              </a:rPr>
              <a:t>, pp.1-12.</a:t>
            </a:r>
          </a:p>
          <a:p>
            <a:pPr algn="just">
              <a:lnSpc>
                <a:spcPct val="150000"/>
              </a:lnSpc>
            </a:pPr>
            <a:r>
              <a:rPr lang="en-IN" sz="1400" dirty="0">
                <a:latin typeface="Arial" panose="020B0604020202020204" pitchFamily="34" charset="0"/>
                <a:cs typeface="Arial" panose="020B0604020202020204" pitchFamily="34" charset="0"/>
              </a:rPr>
              <a:t>Office for National Statistics (ONS) (2024) UK inflation statistics. Available at: </a:t>
            </a:r>
            <a:r>
              <a:rPr lang="en-IN" sz="1400" u="sng" dirty="0">
                <a:latin typeface="Arial" panose="020B0604020202020204" pitchFamily="34" charset="0"/>
                <a:cs typeface="Arial" panose="020B0604020202020204" pitchFamily="34" charset="0"/>
                <a:hlinkClick r:id="rId2"/>
              </a:rPr>
              <a:t>https://www.ons.gov.uk</a:t>
            </a:r>
            <a:r>
              <a:rPr lang="en-IN" sz="1400" dirty="0">
                <a:latin typeface="Arial" panose="020B0604020202020204" pitchFamily="34" charset="0"/>
                <a:cs typeface="Arial" panose="020B0604020202020204" pitchFamily="34" charset="0"/>
              </a:rPr>
              <a:t> Accessed on: 23</a:t>
            </a:r>
            <a:r>
              <a:rPr lang="en-IN" sz="1400" baseline="30000" dirty="0">
                <a:latin typeface="Arial" panose="020B0604020202020204" pitchFamily="34" charset="0"/>
                <a:cs typeface="Arial" panose="020B0604020202020204" pitchFamily="34" charset="0"/>
              </a:rPr>
              <a:t>rd</a:t>
            </a:r>
            <a:r>
              <a:rPr lang="en-IN" sz="1400" dirty="0">
                <a:latin typeface="Arial" panose="020B0604020202020204" pitchFamily="34" charset="0"/>
                <a:cs typeface="Arial" panose="020B0604020202020204" pitchFamily="34" charset="0"/>
              </a:rPr>
              <a:t> February</a:t>
            </a:r>
          </a:p>
          <a:p>
            <a:pPr algn="just">
              <a:lnSpc>
                <a:spcPct val="150000"/>
              </a:lnSpc>
            </a:pPr>
            <a:r>
              <a:rPr lang="en-IN" sz="1400" dirty="0" err="1">
                <a:latin typeface="Arial" panose="020B0604020202020204" pitchFamily="34" charset="0"/>
                <a:cs typeface="Arial" panose="020B0604020202020204" pitchFamily="34" charset="0"/>
              </a:rPr>
              <a:t>Sakdiyah</a:t>
            </a:r>
            <a:r>
              <a:rPr lang="en-IN" sz="1400" dirty="0">
                <a:latin typeface="Arial" panose="020B0604020202020204" pitchFamily="34" charset="0"/>
                <a:cs typeface="Arial" panose="020B0604020202020204" pitchFamily="34" charset="0"/>
              </a:rPr>
              <a:t>, S.H., </a:t>
            </a:r>
            <a:r>
              <a:rPr lang="en-IN" sz="1400" dirty="0" err="1">
                <a:latin typeface="Arial" panose="020B0604020202020204" pitchFamily="34" charset="0"/>
                <a:cs typeface="Arial" panose="020B0604020202020204" pitchFamily="34" charset="0"/>
              </a:rPr>
              <a:t>Eltivia</a:t>
            </a:r>
            <a:r>
              <a:rPr lang="en-IN" sz="1400" dirty="0">
                <a:latin typeface="Arial" panose="020B0604020202020204" pitchFamily="34" charset="0"/>
                <a:cs typeface="Arial" panose="020B0604020202020204" pitchFamily="34" charset="0"/>
              </a:rPr>
              <a:t>, N. and Afandi, A., 2022. Root cause analysis using fishbone diagram: company management decision making. </a:t>
            </a:r>
            <a:r>
              <a:rPr lang="en-IN" sz="1400" i="1" dirty="0">
                <a:latin typeface="Arial" panose="020B0604020202020204" pitchFamily="34" charset="0"/>
                <a:cs typeface="Arial" panose="020B0604020202020204" pitchFamily="34" charset="0"/>
              </a:rPr>
              <a:t>Journal of Applied Business, Taxation and Economics Research</a:t>
            </a:r>
            <a:r>
              <a:rPr lang="en-IN" sz="1400" dirty="0">
                <a:latin typeface="Arial" panose="020B0604020202020204" pitchFamily="34" charset="0"/>
                <a:cs typeface="Arial" panose="020B0604020202020204" pitchFamily="34" charset="0"/>
              </a:rPr>
              <a:t>, </a:t>
            </a:r>
            <a:r>
              <a:rPr lang="en-IN" sz="1400" i="1" dirty="0">
                <a:latin typeface="Arial" panose="020B0604020202020204" pitchFamily="34" charset="0"/>
                <a:cs typeface="Arial" panose="020B0604020202020204" pitchFamily="34" charset="0"/>
              </a:rPr>
              <a:t>1</a:t>
            </a:r>
            <a:r>
              <a:rPr lang="en-IN" sz="1400" dirty="0">
                <a:latin typeface="Arial" panose="020B0604020202020204" pitchFamily="34" charset="0"/>
                <a:cs typeface="Arial" panose="020B0604020202020204" pitchFamily="34" charset="0"/>
              </a:rPr>
              <a:t>(6), pp.566-576.</a:t>
            </a:r>
          </a:p>
          <a:p>
            <a:pPr algn="just">
              <a:lnSpc>
                <a:spcPct val="150000"/>
              </a:lnSpc>
            </a:pPr>
            <a:r>
              <a:rPr lang="en-IN" sz="1400" dirty="0">
                <a:latin typeface="Arial" panose="020B0604020202020204" pitchFamily="34" charset="0"/>
                <a:cs typeface="Arial" panose="020B0604020202020204" pitchFamily="34" charset="0"/>
              </a:rPr>
              <a:t>Van Aken, J.E. and Berends, H., 2018. </a:t>
            </a:r>
            <a:r>
              <a:rPr lang="en-IN" sz="1400" i="1" dirty="0">
                <a:latin typeface="Arial" panose="020B0604020202020204" pitchFamily="34" charset="0"/>
                <a:cs typeface="Arial" panose="020B0604020202020204" pitchFamily="34" charset="0"/>
              </a:rPr>
              <a:t>Problem solving in organizations</a:t>
            </a:r>
            <a:r>
              <a:rPr lang="en-IN" sz="1400" dirty="0">
                <a:latin typeface="Arial" panose="020B0604020202020204" pitchFamily="34" charset="0"/>
                <a:cs typeface="Arial" panose="020B0604020202020204" pitchFamily="34" charset="0"/>
              </a:rPr>
              <a:t>. Cambridge university press.</a:t>
            </a:r>
          </a:p>
          <a:p>
            <a:pPr algn="just">
              <a:lnSpc>
                <a:spcPct val="15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020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E23A08-F298-03B2-6D65-E9F671E9E948}"/>
              </a:ext>
            </a:extLst>
          </p:cNvPr>
          <p:cNvSpPr>
            <a:spLocks noGrp="1"/>
          </p:cNvSpPr>
          <p:nvPr>
            <p:ph idx="1"/>
          </p:nvPr>
        </p:nvSpPr>
        <p:spPr/>
        <p:txBody>
          <a:bodyPr anchor="ctr">
            <a:normAutofit/>
          </a:bodyPr>
          <a:lstStyle/>
          <a:p>
            <a:pPr marL="1371600" lvl="3" indent="0" algn="ctr">
              <a:buNone/>
            </a:pPr>
            <a:r>
              <a:rPr lang="en-GB" sz="36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6554181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37</TotalTime>
  <Words>1954</Words>
  <Application>Microsoft Office PowerPoint</Application>
  <PresentationFormat>Widescreen</PresentationFormat>
  <Paragraphs>137</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Wingdings</vt:lpstr>
      <vt:lpstr>Wingdings 3</vt:lpstr>
      <vt:lpstr>Ion</vt:lpstr>
      <vt:lpstr>Student Name: Aminata Sow Student ID: 2436521 Lecturer’s Name:  Module Code: LCLM 4004</vt:lpstr>
      <vt:lpstr>Provide an Overview of the Presentation</vt:lpstr>
      <vt:lpstr>Background of Green Haven Florists</vt:lpstr>
      <vt:lpstr>Insight into the Problems</vt:lpstr>
      <vt:lpstr>5W2H Model</vt:lpstr>
      <vt:lpstr>Critique of PESTEL Framework</vt:lpstr>
      <vt:lpstr>Application of PESTEL to Green Haven</vt:lpstr>
      <vt:lpstr>Critique of the Cause-and-Effect Model</vt:lpstr>
      <vt:lpstr>Application of the Cause-and-Effect Model</vt:lpstr>
      <vt:lpstr>Key Findings</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54</cp:revision>
  <dcterms:created xsi:type="dcterms:W3CDTF">2026-02-24T11:13:26Z</dcterms:created>
  <dcterms:modified xsi:type="dcterms:W3CDTF">2026-02-24T18:39:32Z</dcterms:modified>
</cp:coreProperties>
</file>