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223" r:id="rId1"/>
  </p:sldMasterIdLst>
  <p:notesMasterIdLst>
    <p:notesMasterId r:id="rId15"/>
  </p:notesMasterIdLst>
  <p:sldIdLst>
    <p:sldId id="256" r:id="rId2"/>
    <p:sldId id="287" r:id="rId3"/>
    <p:sldId id="288" r:id="rId4"/>
    <p:sldId id="289" r:id="rId5"/>
    <p:sldId id="290" r:id="rId6"/>
    <p:sldId id="301" r:id="rId7"/>
    <p:sldId id="293" r:id="rId8"/>
    <p:sldId id="291" r:id="rId9"/>
    <p:sldId id="295" r:id="rId10"/>
    <p:sldId id="298" r:id="rId11"/>
    <p:sldId id="302" r:id="rId12"/>
    <p:sldId id="267" r:id="rId13"/>
    <p:sldId id="299" r:id="rId14"/>
  </p:sldIdLst>
  <p:sldSz cx="16459200" cy="13716000"/>
  <p:notesSz cx="6858000" cy="9144000"/>
  <p:defaultTextStyle>
    <a:defPPr>
      <a:defRPr lang="en-US"/>
    </a:defPPr>
    <a:lvl1pPr marL="0" algn="l" defTabSz="548640" rtl="0" eaLnBrk="1" latinLnBrk="0" hangingPunct="1">
      <a:defRPr sz="2160" kern="1200">
        <a:solidFill>
          <a:schemeClr val="tx1"/>
        </a:solidFill>
        <a:latin typeface="+mn-lt"/>
        <a:ea typeface="+mn-ea"/>
        <a:cs typeface="+mn-cs"/>
      </a:defRPr>
    </a:lvl1pPr>
    <a:lvl2pPr marL="548640" algn="l" defTabSz="548640" rtl="0" eaLnBrk="1" latinLnBrk="0" hangingPunct="1">
      <a:defRPr sz="2160" kern="1200">
        <a:solidFill>
          <a:schemeClr val="tx1"/>
        </a:solidFill>
        <a:latin typeface="+mn-lt"/>
        <a:ea typeface="+mn-ea"/>
        <a:cs typeface="+mn-cs"/>
      </a:defRPr>
    </a:lvl2pPr>
    <a:lvl3pPr marL="1097280" algn="l" defTabSz="548640" rtl="0" eaLnBrk="1" latinLnBrk="0" hangingPunct="1">
      <a:defRPr sz="2160" kern="1200">
        <a:solidFill>
          <a:schemeClr val="tx1"/>
        </a:solidFill>
        <a:latin typeface="+mn-lt"/>
        <a:ea typeface="+mn-ea"/>
        <a:cs typeface="+mn-cs"/>
      </a:defRPr>
    </a:lvl3pPr>
    <a:lvl4pPr marL="1645920" algn="l" defTabSz="548640" rtl="0" eaLnBrk="1" latinLnBrk="0" hangingPunct="1">
      <a:defRPr sz="2160" kern="1200">
        <a:solidFill>
          <a:schemeClr val="tx1"/>
        </a:solidFill>
        <a:latin typeface="+mn-lt"/>
        <a:ea typeface="+mn-ea"/>
        <a:cs typeface="+mn-cs"/>
      </a:defRPr>
    </a:lvl4pPr>
    <a:lvl5pPr marL="2194560" algn="l" defTabSz="548640" rtl="0" eaLnBrk="1" latinLnBrk="0" hangingPunct="1">
      <a:defRPr sz="2160" kern="1200">
        <a:solidFill>
          <a:schemeClr val="tx1"/>
        </a:solidFill>
        <a:latin typeface="+mn-lt"/>
        <a:ea typeface="+mn-ea"/>
        <a:cs typeface="+mn-cs"/>
      </a:defRPr>
    </a:lvl5pPr>
    <a:lvl6pPr marL="2743200" algn="l" defTabSz="548640" rtl="0" eaLnBrk="1" latinLnBrk="0" hangingPunct="1">
      <a:defRPr sz="2160" kern="1200">
        <a:solidFill>
          <a:schemeClr val="tx1"/>
        </a:solidFill>
        <a:latin typeface="+mn-lt"/>
        <a:ea typeface="+mn-ea"/>
        <a:cs typeface="+mn-cs"/>
      </a:defRPr>
    </a:lvl6pPr>
    <a:lvl7pPr marL="3291840" algn="l" defTabSz="548640" rtl="0" eaLnBrk="1" latinLnBrk="0" hangingPunct="1">
      <a:defRPr sz="2160" kern="1200">
        <a:solidFill>
          <a:schemeClr val="tx1"/>
        </a:solidFill>
        <a:latin typeface="+mn-lt"/>
        <a:ea typeface="+mn-ea"/>
        <a:cs typeface="+mn-cs"/>
      </a:defRPr>
    </a:lvl7pPr>
    <a:lvl8pPr marL="3840480" algn="l" defTabSz="548640" rtl="0" eaLnBrk="1" latinLnBrk="0" hangingPunct="1">
      <a:defRPr sz="2160" kern="1200">
        <a:solidFill>
          <a:schemeClr val="tx1"/>
        </a:solidFill>
        <a:latin typeface="+mn-lt"/>
        <a:ea typeface="+mn-ea"/>
        <a:cs typeface="+mn-cs"/>
      </a:defRPr>
    </a:lvl8pPr>
    <a:lvl9pPr marL="4389120" algn="l" defTabSz="548640" rtl="0" eaLnBrk="1" latinLnBrk="0" hangingPunct="1">
      <a:defRPr sz="216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20">
          <p15:clr>
            <a:srgbClr val="A4A3A4"/>
          </p15:clr>
        </p15:guide>
        <p15:guide id="2" pos="51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21" autoAdjust="0"/>
    <p:restoredTop sz="89399" autoAdjust="0"/>
  </p:normalViewPr>
  <p:slideViewPr>
    <p:cSldViewPr snapToGrid="0">
      <p:cViewPr>
        <p:scale>
          <a:sx n="40" d="100"/>
          <a:sy n="40" d="100"/>
        </p:scale>
        <p:origin x="2430" y="30"/>
      </p:cViewPr>
      <p:guideLst>
        <p:guide orient="horz" pos="4320"/>
        <p:guide pos="5184"/>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pPr/>
              <a:t>27/03/2025</a:t>
            </a:fld>
            <a:endParaRPr lang="en-GB"/>
          </a:p>
        </p:txBody>
      </p:sp>
      <p:sp>
        <p:nvSpPr>
          <p:cNvPr id="4" name="Slide Image Placeholder 3"/>
          <p:cNvSpPr>
            <a:spLocks noGrp="1" noRot="1" noChangeAspect="1"/>
          </p:cNvSpPr>
          <p:nvPr>
            <p:ph type="sldImg" idx="2"/>
          </p:nvPr>
        </p:nvSpPr>
        <p:spPr>
          <a:xfrm>
            <a:off x="1577975" y="1143000"/>
            <a:ext cx="37020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pPr/>
              <a:t>‹#›</a:t>
            </a:fld>
            <a:endParaRPr lang="en-GB"/>
          </a:p>
        </p:txBody>
      </p:sp>
    </p:spTree>
    <p:extLst>
      <p:ext uri="{BB962C8B-B14F-4D97-AF65-F5344CB8AC3E}">
        <p14:creationId xmlns:p14="http://schemas.microsoft.com/office/powerpoint/2010/main" val="1153275916"/>
      </p:ext>
    </p:extLst>
  </p:cSld>
  <p:clrMap bg1="lt1" tx1="dk1" bg2="lt2" tx2="dk2" accent1="accent1" accent2="accent2" accent3="accent3" accent4="accent4" accent5="accent5" accent6="accent6" hlink="hlink" folHlink="folHlink"/>
  <p:notesStyle>
    <a:lvl1pPr marL="0" algn="l" defTabSz="1097280" rtl="0" eaLnBrk="1" latinLnBrk="0" hangingPunct="1">
      <a:defRPr sz="1440" kern="1200">
        <a:solidFill>
          <a:schemeClr val="tx1"/>
        </a:solidFill>
        <a:latin typeface="+mn-lt"/>
        <a:ea typeface="+mn-ea"/>
        <a:cs typeface="+mn-cs"/>
      </a:defRPr>
    </a:lvl1pPr>
    <a:lvl2pPr marL="548640" algn="l" defTabSz="1097280" rtl="0" eaLnBrk="1" latinLnBrk="0" hangingPunct="1">
      <a:defRPr sz="1440" kern="1200">
        <a:solidFill>
          <a:schemeClr val="tx1"/>
        </a:solidFill>
        <a:latin typeface="+mn-lt"/>
        <a:ea typeface="+mn-ea"/>
        <a:cs typeface="+mn-cs"/>
      </a:defRPr>
    </a:lvl2pPr>
    <a:lvl3pPr marL="1097280" algn="l" defTabSz="1097280" rtl="0" eaLnBrk="1" latinLnBrk="0" hangingPunct="1">
      <a:defRPr sz="1440" kern="1200">
        <a:solidFill>
          <a:schemeClr val="tx1"/>
        </a:solidFill>
        <a:latin typeface="+mn-lt"/>
        <a:ea typeface="+mn-ea"/>
        <a:cs typeface="+mn-cs"/>
      </a:defRPr>
    </a:lvl3pPr>
    <a:lvl4pPr marL="1645920" algn="l" defTabSz="1097280" rtl="0" eaLnBrk="1" latinLnBrk="0" hangingPunct="1">
      <a:defRPr sz="1440" kern="1200">
        <a:solidFill>
          <a:schemeClr val="tx1"/>
        </a:solidFill>
        <a:latin typeface="+mn-lt"/>
        <a:ea typeface="+mn-ea"/>
        <a:cs typeface="+mn-cs"/>
      </a:defRPr>
    </a:lvl4pPr>
    <a:lvl5pPr marL="2194560" algn="l" defTabSz="1097280" rtl="0" eaLnBrk="1" latinLnBrk="0" hangingPunct="1">
      <a:defRPr sz="1440" kern="1200">
        <a:solidFill>
          <a:schemeClr val="tx1"/>
        </a:solidFill>
        <a:latin typeface="+mn-lt"/>
        <a:ea typeface="+mn-ea"/>
        <a:cs typeface="+mn-cs"/>
      </a:defRPr>
    </a:lvl5pPr>
    <a:lvl6pPr marL="2743200" algn="l" defTabSz="1097280" rtl="0" eaLnBrk="1" latinLnBrk="0" hangingPunct="1">
      <a:defRPr sz="1440" kern="1200">
        <a:solidFill>
          <a:schemeClr val="tx1"/>
        </a:solidFill>
        <a:latin typeface="+mn-lt"/>
        <a:ea typeface="+mn-ea"/>
        <a:cs typeface="+mn-cs"/>
      </a:defRPr>
    </a:lvl6pPr>
    <a:lvl7pPr marL="3291840" algn="l" defTabSz="1097280" rtl="0" eaLnBrk="1" latinLnBrk="0" hangingPunct="1">
      <a:defRPr sz="1440" kern="1200">
        <a:solidFill>
          <a:schemeClr val="tx1"/>
        </a:solidFill>
        <a:latin typeface="+mn-lt"/>
        <a:ea typeface="+mn-ea"/>
        <a:cs typeface="+mn-cs"/>
      </a:defRPr>
    </a:lvl7pPr>
    <a:lvl8pPr marL="3840480" algn="l" defTabSz="1097280" rtl="0" eaLnBrk="1" latinLnBrk="0" hangingPunct="1">
      <a:defRPr sz="1440" kern="1200">
        <a:solidFill>
          <a:schemeClr val="tx1"/>
        </a:solidFill>
        <a:latin typeface="+mn-lt"/>
        <a:ea typeface="+mn-ea"/>
        <a:cs typeface="+mn-cs"/>
      </a:defRPr>
    </a:lvl8pPr>
    <a:lvl9pPr marL="4389120" algn="l" defTabSz="1097280" rtl="0" eaLnBrk="1" latinLnBrk="0" hangingPunct="1">
      <a:defRPr sz="144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1</a:t>
            </a:fld>
            <a:endParaRPr lang="en-GB"/>
          </a:p>
        </p:txBody>
      </p:sp>
    </p:spTree>
    <p:extLst>
      <p:ext uri="{BB962C8B-B14F-4D97-AF65-F5344CB8AC3E}">
        <p14:creationId xmlns:p14="http://schemas.microsoft.com/office/powerpoint/2010/main" val="87956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b="1" kern="1200" dirty="0">
                <a:solidFill>
                  <a:schemeClr val="tx1"/>
                </a:solidFill>
                <a:latin typeface="+mn-lt"/>
                <a:ea typeface="+mn-ea"/>
                <a:cs typeface="+mn-cs"/>
              </a:rPr>
              <a:t>Type of Event</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The event will be a conference including presentation of keynote speeches, panel discussions and practical seminars (Walker, 2021). In order to ensure that the participants receive all the knowledge they need regarding EDI in industries, it will employ the technique of lecturing with practical activities.</a:t>
            </a:r>
          </a:p>
          <a:p>
            <a:r>
              <a:rPr lang="en-US" sz="1440" b="1" kern="1200" dirty="0">
                <a:solidFill>
                  <a:schemeClr val="tx1"/>
                </a:solidFill>
                <a:latin typeface="+mn-lt"/>
                <a:ea typeface="+mn-ea"/>
                <a:cs typeface="+mn-cs"/>
              </a:rPr>
              <a:t>Focus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The event will cover a wide range of topics related to Equality, Diversity, and Inclusion:</a:t>
            </a:r>
          </a:p>
          <a:p>
            <a:r>
              <a:rPr lang="en-US" sz="1440" kern="1200" dirty="0">
                <a:solidFill>
                  <a:schemeClr val="tx1"/>
                </a:solidFill>
                <a:latin typeface="+mn-lt"/>
                <a:ea typeface="+mn-ea"/>
                <a:cs typeface="+mn-cs"/>
              </a:rPr>
              <a:t>EDI Initiatives: Overview of current industry standards, legal frameworks, and the benefits of EDI initiatives.</a:t>
            </a:r>
          </a:p>
          <a:p>
            <a:r>
              <a:rPr lang="en-US" sz="1440" kern="1200" dirty="0">
                <a:solidFill>
                  <a:schemeClr val="tx1"/>
                </a:solidFill>
                <a:latin typeface="+mn-lt"/>
                <a:ea typeface="+mn-ea"/>
                <a:cs typeface="+mn-cs"/>
              </a:rPr>
              <a:t>Overcoming Barriers to Inclusion: Mention issues such as prejudice, erasure, and prejudice as some of the issues that need to be faced and worked on.</a:t>
            </a:r>
          </a:p>
          <a:p>
            <a:r>
              <a:rPr lang="en-US" sz="1440" kern="1200" dirty="0">
                <a:solidFill>
                  <a:schemeClr val="tx1"/>
                </a:solidFill>
                <a:latin typeface="+mn-lt"/>
                <a:ea typeface="+mn-ea"/>
                <a:cs typeface="+mn-cs"/>
              </a:rPr>
              <a:t>Success Stories: Some of the measures to be </a:t>
            </a:r>
            <a:r>
              <a:rPr lang="en-US" sz="1440" kern="1200" dirty="0" err="1">
                <a:solidFill>
                  <a:schemeClr val="tx1"/>
                </a:solidFill>
                <a:latin typeface="+mn-lt"/>
                <a:ea typeface="+mn-ea"/>
                <a:cs typeface="+mn-cs"/>
              </a:rPr>
              <a:t>emphasised</a:t>
            </a:r>
            <a:r>
              <a:rPr lang="en-US" sz="1440" kern="1200" dirty="0">
                <a:solidFill>
                  <a:schemeClr val="tx1"/>
                </a:solidFill>
                <a:latin typeface="+mn-lt"/>
                <a:ea typeface="+mn-ea"/>
                <a:cs typeface="+mn-cs"/>
              </a:rPr>
              <a:t> include identifying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that have gone a long way in encouraging effective EDI and demonstrating the proper way of implementing it.</a:t>
            </a:r>
          </a:p>
          <a:p>
            <a:r>
              <a:rPr lang="en-US" sz="1440" kern="1200" dirty="0">
                <a:solidFill>
                  <a:schemeClr val="tx1"/>
                </a:solidFill>
                <a:latin typeface="+mn-lt"/>
                <a:ea typeface="+mn-ea"/>
                <a:cs typeface="+mn-cs"/>
              </a:rPr>
              <a:t>Actionable Steps: Provide the audience with numerous best practices for translating the policies to the national level within their companies.</a:t>
            </a:r>
          </a:p>
          <a:p>
            <a:r>
              <a:rPr lang="en-US" sz="1440" b="1" kern="1200" dirty="0">
                <a:solidFill>
                  <a:schemeClr val="tx1"/>
                </a:solidFill>
                <a:latin typeface="+mn-lt"/>
                <a:ea typeface="+mn-ea"/>
                <a:cs typeface="+mn-cs"/>
              </a:rPr>
              <a:t>Content</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Keynote Speeches: Delivered by thought leaders and activists in the EDI field.</a:t>
            </a:r>
          </a:p>
          <a:p>
            <a:r>
              <a:rPr lang="en-US" sz="1440" kern="1200" dirty="0">
                <a:solidFill>
                  <a:schemeClr val="tx1"/>
                </a:solidFill>
                <a:latin typeface="+mn-lt"/>
                <a:ea typeface="+mn-ea"/>
                <a:cs typeface="+mn-cs"/>
              </a:rPr>
              <a:t>Panel Discussions: Concerning the experience and opinion, different people within a profession provide their opinion concerning diversity within the workplace.</a:t>
            </a:r>
          </a:p>
          <a:p>
            <a:r>
              <a:rPr lang="en-US" sz="1440" kern="1200" dirty="0">
                <a:solidFill>
                  <a:schemeClr val="tx1"/>
                </a:solidFill>
                <a:latin typeface="+mn-lt"/>
                <a:ea typeface="+mn-ea"/>
                <a:cs typeface="+mn-cs"/>
              </a:rPr>
              <a:t>Interactive Workshops: These workshops will be conducted by EDI subject matter experts and will involve participants solving case studies based on genuine inclusion challenges in the workplace (Allen et al., 2022).</a:t>
            </a:r>
          </a:p>
          <a:p>
            <a:r>
              <a:rPr lang="en-US" sz="1440" b="1" kern="1200" dirty="0">
                <a:solidFill>
                  <a:schemeClr val="tx1"/>
                </a:solidFill>
                <a:latin typeface="+mn-lt"/>
                <a:ea typeface="+mn-ea"/>
                <a:cs typeface="+mn-cs"/>
              </a:rPr>
              <a:t>Outcome</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The event aims to create a knowledge-sharing platform where participants leave with practical takeaways, such as:</a:t>
            </a:r>
          </a:p>
          <a:p>
            <a:pPr lvl="0"/>
            <a:r>
              <a:rPr lang="en-US" sz="1440" kern="1200" dirty="0">
                <a:solidFill>
                  <a:schemeClr val="tx1"/>
                </a:solidFill>
                <a:latin typeface="+mn-lt"/>
                <a:ea typeface="+mn-ea"/>
                <a:cs typeface="+mn-cs"/>
              </a:rPr>
              <a:t>Understanding of EDI trends and policies.</a:t>
            </a:r>
          </a:p>
          <a:p>
            <a:pPr lvl="0"/>
            <a:r>
              <a:rPr lang="en-US" sz="1440" kern="1200" dirty="0">
                <a:solidFill>
                  <a:schemeClr val="tx1"/>
                </a:solidFill>
                <a:latin typeface="+mn-lt"/>
                <a:ea typeface="+mn-ea"/>
                <a:cs typeface="+mn-cs"/>
              </a:rPr>
              <a:t>Insights into how companies can implement and measure the success of EDI programs.</a:t>
            </a:r>
          </a:p>
          <a:p>
            <a:r>
              <a:rPr lang="en-US" sz="1440" kern="1200" dirty="0">
                <a:solidFill>
                  <a:schemeClr val="tx1"/>
                </a:solidFill>
                <a:latin typeface="+mn-lt"/>
                <a:ea typeface="+mn-ea"/>
                <a:cs typeface="+mn-cs"/>
              </a:rPr>
              <a:t>Actionable strategies to tackle EDI-related issues within their organizations.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2</a:t>
            </a:fld>
            <a:endParaRPr lang="en-GB"/>
          </a:p>
        </p:txBody>
      </p:sp>
    </p:spTree>
    <p:extLst>
      <p:ext uri="{BB962C8B-B14F-4D97-AF65-F5344CB8AC3E}">
        <p14:creationId xmlns:p14="http://schemas.microsoft.com/office/powerpoint/2010/main" val="207836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kern="1200" dirty="0">
                <a:solidFill>
                  <a:schemeClr val="tx1"/>
                </a:solidFill>
                <a:latin typeface="+mn-lt"/>
                <a:ea typeface="+mn-ea"/>
                <a:cs typeface="+mn-cs"/>
              </a:rPr>
              <a:t>The key audience for the “Inclusive Voices” event comprises persons who are willing to enhance the EDI policies within their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This includes:</a:t>
            </a:r>
          </a:p>
          <a:p>
            <a:r>
              <a:rPr lang="en-US" sz="1440" kern="1200" dirty="0">
                <a:solidFill>
                  <a:schemeClr val="tx1"/>
                </a:solidFill>
                <a:latin typeface="+mn-lt"/>
                <a:ea typeface="+mn-ea"/>
                <a:cs typeface="+mn-cs"/>
              </a:rPr>
              <a:t>Industry Professionals: Employees from different sectors of industries at the managerial level and executives as well as HR responsible for change management.</a:t>
            </a:r>
          </a:p>
          <a:p>
            <a:r>
              <a:rPr lang="en-US" sz="1440" kern="1200" dirty="0">
                <a:solidFill>
                  <a:schemeClr val="tx1"/>
                </a:solidFill>
                <a:latin typeface="+mn-lt"/>
                <a:ea typeface="+mn-ea"/>
                <a:cs typeface="+mn-cs"/>
              </a:rPr>
              <a:t>HR Managers and Diversity Officers: These are people who are employed to </a:t>
            </a:r>
            <a:r>
              <a:rPr lang="en-US" sz="1440" kern="1200" dirty="0" err="1">
                <a:solidFill>
                  <a:schemeClr val="tx1"/>
                </a:solidFill>
                <a:latin typeface="+mn-lt"/>
                <a:ea typeface="+mn-ea"/>
                <a:cs typeface="+mn-cs"/>
              </a:rPr>
              <a:t>realise</a:t>
            </a:r>
            <a:r>
              <a:rPr lang="en-US" sz="1440" kern="1200" dirty="0">
                <a:solidFill>
                  <a:schemeClr val="tx1"/>
                </a:solidFill>
                <a:latin typeface="+mn-lt"/>
                <a:ea typeface="+mn-ea"/>
                <a:cs typeface="+mn-cs"/>
              </a:rPr>
              <a:t> and supervise EDI plans.</a:t>
            </a:r>
          </a:p>
          <a:p>
            <a:r>
              <a:rPr lang="en-US" sz="1440" kern="1200" dirty="0">
                <a:solidFill>
                  <a:schemeClr val="tx1"/>
                </a:solidFill>
                <a:latin typeface="+mn-lt"/>
                <a:ea typeface="+mn-ea"/>
                <a:cs typeface="+mn-cs"/>
              </a:rPr>
              <a:t>Corporate Leaders and Entrepreneurs: Managers who are in a position to influence change in their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particularly those who wish to improve their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policies regarding diversity (</a:t>
            </a:r>
            <a:r>
              <a:rPr lang="en-US" sz="1440" kern="1200" dirty="0" err="1">
                <a:solidFill>
                  <a:schemeClr val="tx1"/>
                </a:solidFill>
                <a:latin typeface="+mn-lt"/>
                <a:ea typeface="+mn-ea"/>
                <a:cs typeface="+mn-cs"/>
              </a:rPr>
              <a:t>Kitchin</a:t>
            </a:r>
            <a:r>
              <a:rPr lang="en-US" sz="1440" kern="1200" dirty="0">
                <a:solidFill>
                  <a:schemeClr val="tx1"/>
                </a:solidFill>
                <a:latin typeface="+mn-lt"/>
                <a:ea typeface="+mn-ea"/>
                <a:cs typeface="+mn-cs"/>
              </a:rPr>
              <a:t> and Ferdinand, 2021).</a:t>
            </a:r>
          </a:p>
          <a:p>
            <a:r>
              <a:rPr lang="en-US" sz="1440" kern="1200" dirty="0">
                <a:solidFill>
                  <a:schemeClr val="tx1"/>
                </a:solidFill>
                <a:latin typeface="+mn-lt"/>
                <a:ea typeface="+mn-ea"/>
                <a:cs typeface="+mn-cs"/>
              </a:rPr>
              <a:t>Students and Young Professionals: Begging the question, people who are aiming to find employment and consider EDI as an essential part of today’s </a:t>
            </a:r>
            <a:r>
              <a:rPr lang="en-US" sz="1440" kern="1200" dirty="0" err="1">
                <a:solidFill>
                  <a:schemeClr val="tx1"/>
                </a:solidFill>
                <a:latin typeface="+mn-lt"/>
                <a:ea typeface="+mn-ea"/>
                <a:cs typeface="+mn-cs"/>
              </a:rPr>
              <a:t>organisational</a:t>
            </a:r>
            <a:r>
              <a:rPr lang="en-US" sz="1440" kern="1200" dirty="0">
                <a:solidFill>
                  <a:schemeClr val="tx1"/>
                </a:solidFill>
                <a:latin typeface="+mn-lt"/>
                <a:ea typeface="+mn-ea"/>
                <a:cs typeface="+mn-cs"/>
              </a:rPr>
              <a:t> environment.</a:t>
            </a:r>
          </a:p>
          <a:p>
            <a:r>
              <a:rPr lang="en-US" sz="1440" kern="1200" dirty="0">
                <a:solidFill>
                  <a:schemeClr val="tx1"/>
                </a:solidFill>
                <a:latin typeface="+mn-lt"/>
                <a:ea typeface="+mn-ea"/>
                <a:cs typeface="+mn-cs"/>
              </a:rPr>
              <a:t>NGOs: Non-governmental organizations advocating for equality and diversity across different industries.</a:t>
            </a:r>
          </a:p>
          <a:p>
            <a:r>
              <a:rPr lang="en-US" sz="1440" b="1" kern="1200" dirty="0">
                <a:solidFill>
                  <a:schemeClr val="tx1"/>
                </a:solidFill>
                <a:latin typeface="+mn-lt"/>
                <a:ea typeface="+mn-ea"/>
                <a:cs typeface="+mn-cs"/>
              </a:rPr>
              <a:t>Demographics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Age: The event will cater for people with different profession but those between the age of 25-45 years will be the main target (</a:t>
            </a:r>
            <a:r>
              <a:rPr lang="en-US" sz="1440" kern="1200" dirty="0" err="1">
                <a:solidFill>
                  <a:schemeClr val="tx1"/>
                </a:solidFill>
                <a:latin typeface="+mn-lt"/>
                <a:ea typeface="+mn-ea"/>
                <a:cs typeface="+mn-cs"/>
              </a:rPr>
              <a:t>Limna</a:t>
            </a:r>
            <a:r>
              <a:rPr lang="en-US" sz="1440" kern="1200" dirty="0">
                <a:solidFill>
                  <a:schemeClr val="tx1"/>
                </a:solidFill>
                <a:latin typeface="+mn-lt"/>
                <a:ea typeface="+mn-ea"/>
                <a:cs typeface="+mn-cs"/>
              </a:rPr>
              <a:t>, 2023). However, students and older people interested in EDI will also be welcomed.</a:t>
            </a:r>
          </a:p>
          <a:p>
            <a:r>
              <a:rPr lang="en-US" sz="1440" kern="1200" dirty="0">
                <a:solidFill>
                  <a:schemeClr val="tx1"/>
                </a:solidFill>
                <a:latin typeface="+mn-lt"/>
                <a:ea typeface="+mn-ea"/>
                <a:cs typeface="+mn-cs"/>
              </a:rPr>
              <a:t>Location: It will be </a:t>
            </a:r>
            <a:r>
              <a:rPr lang="en-US" sz="1440" kern="1200" dirty="0" err="1">
                <a:solidFill>
                  <a:schemeClr val="tx1"/>
                </a:solidFill>
                <a:latin typeface="+mn-lt"/>
                <a:ea typeface="+mn-ea"/>
                <a:cs typeface="+mn-cs"/>
              </a:rPr>
              <a:t>publicised</a:t>
            </a:r>
            <a:r>
              <a:rPr lang="en-US" sz="1440" kern="1200" dirty="0">
                <a:solidFill>
                  <a:schemeClr val="tx1"/>
                </a:solidFill>
                <a:latin typeface="+mn-lt"/>
                <a:ea typeface="+mn-ea"/>
                <a:cs typeface="+mn-cs"/>
              </a:rPr>
              <a:t> on a national level to target professionals from the United Kingdom while local and regional promotions will be made to ensure that marketers attend from various regions.</a:t>
            </a:r>
          </a:p>
          <a:p>
            <a:r>
              <a:rPr lang="en-US" sz="1440" kern="1200" dirty="0">
                <a:solidFill>
                  <a:schemeClr val="tx1"/>
                </a:solidFill>
                <a:latin typeface="+mn-lt"/>
                <a:ea typeface="+mn-ea"/>
                <a:cs typeface="+mn-cs"/>
              </a:rPr>
              <a:t>Industry Type: EDI is an important concern for all industries; however, the event will be directed at large corporate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where systematic approaches can be implemented such as technology, finance, Heath, and manufacturing industries.</a:t>
            </a:r>
          </a:p>
          <a:p>
            <a:r>
              <a:rPr lang="en-US" sz="1440" kern="1200">
                <a:solidFill>
                  <a:schemeClr val="tx1"/>
                </a:solidFill>
                <a:latin typeface="+mn-lt"/>
                <a:ea typeface="+mn-ea"/>
                <a:cs typeface="+mn-cs"/>
              </a:rPr>
              <a:t>Specific Needs The audience will aim at getting a better understanding of the principles of EDI and how to develop and evaluate EDI policies as well as discovering the strategies that can be adopted in promoting EDI in organizations (Miles and Shipway, 2020). The event will benefit the attendees by sharing the best practises, case studies, and best practises in order to further EDI programmes within their own organisations.</a:t>
            </a:r>
            <a:br>
              <a:rPr lang="en-US" sz="1440" kern="1200">
                <a:solidFill>
                  <a:schemeClr val="tx1"/>
                </a:solidFill>
                <a:latin typeface="+mn-lt"/>
                <a:ea typeface="+mn-ea"/>
                <a:cs typeface="+mn-cs"/>
              </a:rPr>
            </a:br>
            <a:br>
              <a:rPr lang="en-US" sz="1440" kern="1200">
                <a:solidFill>
                  <a:schemeClr val="tx1"/>
                </a:solidFill>
                <a:latin typeface="+mn-lt"/>
                <a:ea typeface="+mn-ea"/>
                <a:cs typeface="+mn-cs"/>
              </a:rPr>
            </a:br>
            <a:endParaRPr lang="en-US" sz="16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3</a:t>
            </a:fld>
            <a:endParaRPr lang="en-GB"/>
          </a:p>
        </p:txBody>
      </p:sp>
    </p:spTree>
    <p:extLst>
      <p:ext uri="{BB962C8B-B14F-4D97-AF65-F5344CB8AC3E}">
        <p14:creationId xmlns:p14="http://schemas.microsoft.com/office/powerpoint/2010/main" val="2257242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b="1" kern="1200" dirty="0">
                <a:solidFill>
                  <a:schemeClr val="tx1"/>
                </a:solidFill>
                <a:latin typeface="+mn-lt"/>
                <a:ea typeface="+mn-ea"/>
                <a:cs typeface="+mn-cs"/>
              </a:rPr>
              <a:t>Industry Trends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There is a rising trend in the workplace in matters of diversity, inclusion, and equality as it is </a:t>
            </a:r>
            <a:r>
              <a:rPr lang="en-US" sz="1440" kern="1200" dirty="0" err="1">
                <a:solidFill>
                  <a:schemeClr val="tx1"/>
                </a:solidFill>
                <a:latin typeface="+mn-lt"/>
                <a:ea typeface="+mn-ea"/>
                <a:cs typeface="+mn-cs"/>
              </a:rPr>
              <a:t>realised</a:t>
            </a:r>
            <a:r>
              <a:rPr lang="en-US" sz="1440" kern="1200" dirty="0">
                <a:solidFill>
                  <a:schemeClr val="tx1"/>
                </a:solidFill>
                <a:latin typeface="+mn-lt"/>
                <a:ea typeface="+mn-ea"/>
                <a:cs typeface="+mn-cs"/>
              </a:rPr>
              <a:t> that these factors are essential for an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success. Research has indicated that there is a 35% probability of companies in diverse teams to be more financially profitable than their national industry peers (Greenwell et al., 2024). Also, the emergence of new movements such as the #</a:t>
            </a:r>
            <a:r>
              <a:rPr lang="en-US" sz="1440" kern="1200" dirty="0" err="1">
                <a:solidFill>
                  <a:schemeClr val="tx1"/>
                </a:solidFill>
                <a:latin typeface="+mn-lt"/>
                <a:ea typeface="+mn-ea"/>
                <a:cs typeface="+mn-cs"/>
              </a:rPr>
              <a:t>MeToo</a:t>
            </a:r>
            <a:r>
              <a:rPr lang="en-US" sz="1440" kern="1200" dirty="0">
                <a:solidFill>
                  <a:schemeClr val="tx1"/>
                </a:solidFill>
                <a:latin typeface="+mn-lt"/>
                <a:ea typeface="+mn-ea"/>
                <a:cs typeface="+mn-cs"/>
              </a:rPr>
              <a:t> movement and Black Lives Matter (BLM) has led to increased demand for attention to Diversity and Inclusion initiatives across industries.</a:t>
            </a:r>
          </a:p>
          <a:p>
            <a:r>
              <a:rPr lang="en-US" sz="1440" kern="1200" dirty="0">
                <a:solidFill>
                  <a:schemeClr val="tx1"/>
                </a:solidFill>
                <a:latin typeface="+mn-lt"/>
                <a:ea typeface="+mn-ea"/>
                <a:cs typeface="+mn-cs"/>
              </a:rPr>
              <a:t>As highlighted by the World Economic Forum (2020), a major percentage of employees feel that diversity and inclusion are important in as much as 87% and 82% of the employees believe that companies that have diversity in leadership have better financial performances.</a:t>
            </a:r>
          </a:p>
          <a:p>
            <a:r>
              <a:rPr lang="en-US" sz="1440" b="1" kern="1200" dirty="0">
                <a:solidFill>
                  <a:schemeClr val="tx1"/>
                </a:solidFill>
                <a:latin typeface="+mn-lt"/>
                <a:ea typeface="+mn-ea"/>
                <a:cs typeface="+mn-cs"/>
              </a:rPr>
              <a:t>Gap in the Market</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Although there are some large-scale EDI events, there is a dearth of those that are focused on practical workshops, real-life case studies, and discussions for EDI implementation. Most of them are based on an academic approach or are not specific enough (</a:t>
            </a:r>
            <a:r>
              <a:rPr lang="en-US" sz="1440" kern="1200" dirty="0" err="1">
                <a:solidFill>
                  <a:schemeClr val="tx1"/>
                </a:solidFill>
                <a:latin typeface="+mn-lt"/>
                <a:ea typeface="+mn-ea"/>
                <a:cs typeface="+mn-cs"/>
              </a:rPr>
              <a:t>Thommandru</a:t>
            </a:r>
            <a:r>
              <a:rPr lang="en-US" sz="1440" kern="1200" dirty="0">
                <a:solidFill>
                  <a:schemeClr val="tx1"/>
                </a:solidFill>
                <a:latin typeface="+mn-lt"/>
                <a:ea typeface="+mn-ea"/>
                <a:cs typeface="+mn-cs"/>
              </a:rPr>
              <a:t> et al., 2023). This event will be highly practical and specific to the issues that EDI could present and therefore will be very useful for any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that will be attending to make improvements.</a:t>
            </a:r>
            <a:br>
              <a:rPr lang="en-US" sz="1440" kern="1200" dirty="0">
                <a:solidFill>
                  <a:schemeClr val="tx1"/>
                </a:solidFill>
                <a:latin typeface="+mn-lt"/>
                <a:ea typeface="+mn-ea"/>
                <a:cs typeface="+mn-cs"/>
              </a:rPr>
            </a:br>
            <a:r>
              <a:rPr lang="en-US" sz="1440" b="1" kern="1200" dirty="0">
                <a:solidFill>
                  <a:schemeClr val="tx1"/>
                </a:solidFill>
                <a:latin typeface="+mn-lt"/>
                <a:ea typeface="+mn-ea"/>
                <a:cs typeface="+mn-cs"/>
              </a:rPr>
              <a:t>Current Competitors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The Global Diversity &amp; Inclusion Conference: An extensive conference addressing the theme of diversity on an international level but without practical sessions that could be of particular use to small and medium-sized enterprises.</a:t>
            </a:r>
          </a:p>
          <a:p>
            <a:r>
              <a:rPr lang="en-US" sz="1440" kern="1200" dirty="0">
                <a:solidFill>
                  <a:schemeClr val="tx1"/>
                </a:solidFill>
                <a:latin typeface="+mn-lt"/>
                <a:ea typeface="+mn-ea"/>
                <a:cs typeface="+mn-cs"/>
              </a:rPr>
              <a:t>The Diversity, Equity, and Inclusion Summit: A regional conference offering information regarding legislative requirements of EDI without detailed consideration of application in a particular industry.</a:t>
            </a:r>
          </a:p>
          <a:p>
            <a:r>
              <a:rPr lang="en-US" sz="1440" b="1" kern="1200" dirty="0">
                <a:solidFill>
                  <a:schemeClr val="tx1"/>
                </a:solidFill>
                <a:latin typeface="+mn-lt"/>
                <a:ea typeface="+mn-ea"/>
                <a:cs typeface="+mn-cs"/>
              </a:rPr>
              <a:t>Differentiation</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The concept of “Inclusive Voices” therefore, has a primary defining factor that will be based on the practical and interactive nature of the product. Unlike most conferences, this event will comprise presentations by subject matter experts as well as training sessions which are targeted at providing solutions for specific problems that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can present to the participants (</a:t>
            </a:r>
            <a:r>
              <a:rPr lang="en-US" sz="1440" kern="1200" dirty="0" err="1">
                <a:solidFill>
                  <a:schemeClr val="tx1"/>
                </a:solidFill>
                <a:latin typeface="+mn-lt"/>
                <a:ea typeface="+mn-ea"/>
                <a:cs typeface="+mn-cs"/>
              </a:rPr>
              <a:t>Kamola</a:t>
            </a:r>
            <a:r>
              <a:rPr lang="en-US" sz="1440" kern="1200" dirty="0">
                <a:solidFill>
                  <a:schemeClr val="tx1"/>
                </a:solidFill>
                <a:latin typeface="+mn-lt"/>
                <a:ea typeface="+mn-ea"/>
                <a:cs typeface="+mn-cs"/>
              </a:rPr>
              <a:t> and </a:t>
            </a:r>
            <a:r>
              <a:rPr lang="en-US" sz="1440" kern="1200" dirty="0" err="1">
                <a:solidFill>
                  <a:schemeClr val="tx1"/>
                </a:solidFill>
                <a:latin typeface="+mn-lt"/>
                <a:ea typeface="+mn-ea"/>
                <a:cs typeface="+mn-cs"/>
              </a:rPr>
              <a:t>Arabas</a:t>
            </a:r>
            <a:r>
              <a:rPr lang="en-US" sz="1440" kern="1200" dirty="0">
                <a:solidFill>
                  <a:schemeClr val="tx1"/>
                </a:solidFill>
                <a:latin typeface="+mn-lt"/>
                <a:ea typeface="+mn-ea"/>
                <a:cs typeface="+mn-cs"/>
              </a:rPr>
              <a:t>, 2020). We shall also incorporate specific sessions meant to bring together like-minded firms for the promotion of EDI.</a:t>
            </a:r>
          </a:p>
          <a:p>
            <a:r>
              <a:rPr lang="en-US" sz="1440" b="1" kern="1200" dirty="0">
                <a:solidFill>
                  <a:schemeClr val="tx1"/>
                </a:solidFill>
                <a:latin typeface="+mn-lt"/>
                <a:ea typeface="+mn-ea"/>
                <a:cs typeface="+mn-cs"/>
              </a:rPr>
              <a:t>Competitive Advantage</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People will attend this event because it will not only discuss the theory but provide them with the strategies for making positive changes within their workplace. Moreover, the event will be positioned as open for everyone regardless of their field of activity, origin, and the size of their </a:t>
            </a:r>
            <a:r>
              <a:rPr lang="en-US" sz="1440" kern="1200" dirty="0" err="1">
                <a:solidFill>
                  <a:schemeClr val="tx1"/>
                </a:solidFill>
                <a:latin typeface="+mn-lt"/>
                <a:ea typeface="+mn-ea"/>
                <a:cs typeface="+mn-cs"/>
              </a:rPr>
              <a:t>organisation</a:t>
            </a:r>
            <a:r>
              <a:rPr lang="en-US" sz="1440" kern="1200" dirty="0">
                <a:solidFill>
                  <a:schemeClr val="tx1"/>
                </a:solidFill>
                <a:latin typeface="+mn-lt"/>
                <a:ea typeface="+mn-ea"/>
                <a:cs typeface="+mn-cs"/>
              </a:rPr>
              <a:t> to make the event diverse, interesting, and attractive.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4</a:t>
            </a:fld>
            <a:endParaRPr lang="en-GB"/>
          </a:p>
        </p:txBody>
      </p:sp>
    </p:spTree>
    <p:extLst>
      <p:ext uri="{BB962C8B-B14F-4D97-AF65-F5344CB8AC3E}">
        <p14:creationId xmlns:p14="http://schemas.microsoft.com/office/powerpoint/2010/main" val="4013723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kern="1200" dirty="0">
                <a:solidFill>
                  <a:schemeClr val="tx1"/>
                </a:solidFill>
                <a:latin typeface="+mn-lt"/>
                <a:ea typeface="+mn-ea"/>
                <a:cs typeface="+mn-cs"/>
              </a:rPr>
              <a:t>Place of the event: The proposed venue for the event is The Business Design Centre, London. This venue is very strategic to access since it is in the middle of the country hence easily accessible for all the attendees coming from different regions (</a:t>
            </a:r>
            <a:r>
              <a:rPr lang="en-US" sz="1440" kern="1200" dirty="0" err="1">
                <a:solidFill>
                  <a:schemeClr val="tx1"/>
                </a:solidFill>
                <a:latin typeface="+mn-lt"/>
                <a:ea typeface="+mn-ea"/>
                <a:cs typeface="+mn-cs"/>
              </a:rPr>
              <a:t>Borovcanin</a:t>
            </a:r>
            <a:r>
              <a:rPr lang="en-US" sz="1440" kern="1200" dirty="0">
                <a:solidFill>
                  <a:schemeClr val="tx1"/>
                </a:solidFill>
                <a:latin typeface="+mn-lt"/>
                <a:ea typeface="+mn-ea"/>
                <a:cs typeface="+mn-cs"/>
              </a:rPr>
              <a:t> et al., 2020). The Business Design Centre, London has recently been established and has many conference rooms and great facilities, including large plenary halls for the plenary sessions, and small meeting rooms for workshops and other forms of interaction.</a:t>
            </a:r>
          </a:p>
          <a:p>
            <a:r>
              <a:rPr lang="en-US" sz="1440" b="1" kern="1200" dirty="0">
                <a:solidFill>
                  <a:schemeClr val="tx1"/>
                </a:solidFill>
                <a:latin typeface="+mn-lt"/>
                <a:ea typeface="+mn-ea"/>
                <a:cs typeface="+mn-cs"/>
              </a:rPr>
              <a:t>Accessibility</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Wheelchair Access: To accommodate persons with disabilities, the venue is equipped with ramps, elevators and a special section for the disabled persons in the event.</a:t>
            </a:r>
          </a:p>
          <a:p>
            <a:r>
              <a:rPr lang="en-US" sz="1440" kern="1200" dirty="0">
                <a:solidFill>
                  <a:schemeClr val="tx1"/>
                </a:solidFill>
                <a:latin typeface="+mn-lt"/>
                <a:ea typeface="+mn-ea"/>
                <a:cs typeface="+mn-cs"/>
              </a:rPr>
              <a:t>Transportation: The Business Design Centre in London is not very far from a train station and is easily accessible by the road network. The venue also offers parking space for those who prefer to drive themselves to the event location (Green et al., 2021).</a:t>
            </a:r>
          </a:p>
          <a:p>
            <a:r>
              <a:rPr lang="en-US" sz="1440" kern="1200" dirty="0">
                <a:solidFill>
                  <a:schemeClr val="tx1"/>
                </a:solidFill>
                <a:latin typeface="+mn-lt"/>
                <a:ea typeface="+mn-ea"/>
                <a:cs typeface="+mn-cs"/>
              </a:rPr>
              <a:t>Accommodations: Several hotels are located near the venue which will be advantageous for the attendees that will be coming from other cities; the hotel has accommodation facilities for the disabled.</a:t>
            </a:r>
          </a:p>
          <a:p>
            <a:r>
              <a:rPr lang="en-US" sz="1440" b="1" kern="1200" dirty="0">
                <a:solidFill>
                  <a:schemeClr val="tx1"/>
                </a:solidFill>
                <a:latin typeface="+mn-lt"/>
                <a:ea typeface="+mn-ea"/>
                <a:cs typeface="+mn-cs"/>
              </a:rPr>
              <a:t>Suitability: The venue provides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Adequate Seating: Specifically, they require chairs and tables that can accommodate conference-style seating for large gatherings as well as round tables for group interactions.</a:t>
            </a:r>
          </a:p>
          <a:p>
            <a:r>
              <a:rPr lang="en-US" sz="1440" kern="1200" dirty="0">
                <a:solidFill>
                  <a:schemeClr val="tx1"/>
                </a:solidFill>
                <a:latin typeface="+mn-lt"/>
                <a:ea typeface="+mn-ea"/>
                <a:cs typeface="+mn-cs"/>
              </a:rPr>
              <a:t>Breakout Rooms: Several separate spaces for the workshops, panel discussions, and meeting other participants, so that people could work together (Walker, 2021).</a:t>
            </a:r>
          </a:p>
          <a:p>
            <a:r>
              <a:rPr lang="en-US" sz="1440" kern="1200" dirty="0">
                <a:solidFill>
                  <a:schemeClr val="tx1"/>
                </a:solidFill>
                <a:latin typeface="+mn-lt"/>
                <a:ea typeface="+mn-ea"/>
                <a:cs typeface="+mn-cs"/>
              </a:rPr>
              <a:t>Networking Space: Break sessions for participants to interact with each other as well as share opinions in between the formal sessions of the conference.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5</a:t>
            </a:fld>
            <a:endParaRPr lang="en-GB"/>
          </a:p>
        </p:txBody>
      </p:sp>
    </p:spTree>
    <p:extLst>
      <p:ext uri="{BB962C8B-B14F-4D97-AF65-F5344CB8AC3E}">
        <p14:creationId xmlns:p14="http://schemas.microsoft.com/office/powerpoint/2010/main" val="707792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b="1" kern="1200" dirty="0">
                <a:solidFill>
                  <a:schemeClr val="tx1"/>
                </a:solidFill>
                <a:latin typeface="+mn-lt"/>
                <a:ea typeface="+mn-ea"/>
                <a:cs typeface="+mn-cs"/>
              </a:rPr>
              <a:t>Event Organizers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As for the </a:t>
            </a:r>
            <a:r>
              <a:rPr lang="en-US" sz="1440" kern="1200" dirty="0" err="1">
                <a:solidFill>
                  <a:schemeClr val="tx1"/>
                </a:solidFill>
                <a:latin typeface="+mn-lt"/>
                <a:ea typeface="+mn-ea"/>
                <a:cs typeface="+mn-cs"/>
              </a:rPr>
              <a:t>organisation</a:t>
            </a:r>
            <a:r>
              <a:rPr lang="en-US" sz="1440" kern="1200" dirty="0">
                <a:solidFill>
                  <a:schemeClr val="tx1"/>
                </a:solidFill>
                <a:latin typeface="+mn-lt"/>
                <a:ea typeface="+mn-ea"/>
                <a:cs typeface="+mn-cs"/>
              </a:rPr>
              <a:t> of the event, there will be a special team to handle it, and everyone will have his or her responsibilities to </a:t>
            </a:r>
            <a:r>
              <a:rPr lang="en-US" sz="1440" kern="1200" dirty="0" err="1">
                <a:solidFill>
                  <a:schemeClr val="tx1"/>
                </a:solidFill>
                <a:latin typeface="+mn-lt"/>
                <a:ea typeface="+mn-ea"/>
                <a:cs typeface="+mn-cs"/>
              </a:rPr>
              <a:t>fulfil</a:t>
            </a:r>
            <a:r>
              <a:rPr lang="en-US" sz="1440" kern="1200" dirty="0">
                <a:solidFill>
                  <a:schemeClr val="tx1"/>
                </a:solidFill>
                <a:latin typeface="+mn-lt"/>
                <a:ea typeface="+mn-ea"/>
                <a:cs typeface="+mn-cs"/>
              </a:rPr>
              <a:t>:</a:t>
            </a:r>
          </a:p>
          <a:p>
            <a:r>
              <a:rPr lang="en-US" sz="1440" kern="1200" dirty="0">
                <a:solidFill>
                  <a:schemeClr val="tx1"/>
                </a:solidFill>
                <a:latin typeface="+mn-lt"/>
                <a:ea typeface="+mn-ea"/>
                <a:cs typeface="+mn-cs"/>
              </a:rPr>
              <a:t>Event Manager: The Event Manager is responsible for planning and executing the tasks involved in the event to meet the goals and objectives and within the given timeline, vendors and speakers.</a:t>
            </a:r>
          </a:p>
          <a:p>
            <a:r>
              <a:rPr lang="en-US" sz="1440" kern="1200" dirty="0">
                <a:solidFill>
                  <a:schemeClr val="tx1"/>
                </a:solidFill>
                <a:latin typeface="+mn-lt"/>
                <a:ea typeface="+mn-ea"/>
                <a:cs typeface="+mn-cs"/>
              </a:rPr>
              <a:t>Logistics Coordinator: Co-ordinate all the arrangements pertaining to event place, technical support and solve all the issues that may occur at the event site.</a:t>
            </a:r>
          </a:p>
          <a:p>
            <a:r>
              <a:rPr lang="en-US" sz="1440" kern="1200" dirty="0">
                <a:solidFill>
                  <a:schemeClr val="tx1"/>
                </a:solidFill>
                <a:latin typeface="+mn-lt"/>
                <a:ea typeface="+mn-ea"/>
                <a:cs typeface="+mn-cs"/>
              </a:rPr>
              <a:t>Marketing and Communications Team: This team will be responsible for advertising the event, interacting with the participants before the event, and handling media and press to create awareness and ensure a high turnout (Allen et al., 2022).</a:t>
            </a:r>
          </a:p>
          <a:p>
            <a:r>
              <a:rPr lang="en-US" sz="1440" kern="1200" dirty="0">
                <a:solidFill>
                  <a:schemeClr val="tx1"/>
                </a:solidFill>
                <a:latin typeface="+mn-lt"/>
                <a:ea typeface="+mn-ea"/>
                <a:cs typeface="+mn-cs"/>
              </a:rPr>
              <a:t>On-site Staff The operations staff on the day of the event will include the following individuals:</a:t>
            </a:r>
          </a:p>
          <a:p>
            <a:r>
              <a:rPr lang="en-US" sz="1440" kern="1200" dirty="0">
                <a:solidFill>
                  <a:schemeClr val="tx1"/>
                </a:solidFill>
                <a:latin typeface="+mn-lt"/>
                <a:ea typeface="+mn-ea"/>
                <a:cs typeface="+mn-cs"/>
              </a:rPr>
              <a:t>Registration Desk: The registration desk will be attended to by qualified personnel who will welcome the attendees and take them through the registration process.</a:t>
            </a:r>
          </a:p>
          <a:p>
            <a:r>
              <a:rPr lang="en-US" sz="1440" kern="1200" dirty="0">
                <a:solidFill>
                  <a:schemeClr val="tx1"/>
                </a:solidFill>
                <a:latin typeface="+mn-lt"/>
                <a:ea typeface="+mn-ea"/>
                <a:cs typeface="+mn-cs"/>
              </a:rPr>
              <a:t>Security Personnel: Security personnel will be hired to guard all participants as well </a:t>
            </a:r>
            <a:r>
              <a:rPr lang="en-US" sz="1440" kern="1200" dirty="0" err="1">
                <a:solidFill>
                  <a:schemeClr val="tx1"/>
                </a:solidFill>
                <a:latin typeface="+mn-lt"/>
                <a:ea typeface="+mn-ea"/>
                <a:cs typeface="+mn-cs"/>
              </a:rPr>
              <a:t>asprotectors</a:t>
            </a:r>
            <a:r>
              <a:rPr lang="en-US" sz="1440" kern="1200" dirty="0">
                <a:solidFill>
                  <a:schemeClr val="tx1"/>
                </a:solidFill>
                <a:latin typeface="+mn-lt"/>
                <a:ea typeface="+mn-ea"/>
                <a:cs typeface="+mn-cs"/>
              </a:rPr>
              <a:t> of all the participants throughout the event (Miles and Shipway, 2020). It will also prevent any issues that may arise during the event since they will be there to solve any problem that may arise.</a:t>
            </a:r>
          </a:p>
          <a:p>
            <a:r>
              <a:rPr lang="en-US" sz="1440" kern="1200" dirty="0">
                <a:solidFill>
                  <a:schemeClr val="tx1"/>
                </a:solidFill>
                <a:latin typeface="+mn-lt"/>
                <a:ea typeface="+mn-ea"/>
                <a:cs typeface="+mn-cs"/>
              </a:rPr>
              <a:t>Catering Team: Food and beverages will be provided by the catering team throughout the event and interest in any specific </a:t>
            </a:r>
            <a:r>
              <a:rPr lang="en-US" sz="1440" kern="1200" dirty="0" err="1">
                <a:solidFill>
                  <a:schemeClr val="tx1"/>
                </a:solidFill>
                <a:latin typeface="+mn-lt"/>
                <a:ea typeface="+mn-ea"/>
                <a:cs typeface="+mn-cs"/>
              </a:rPr>
              <a:t>dietery</a:t>
            </a:r>
            <a:r>
              <a:rPr lang="en-US" sz="1440" kern="1200" dirty="0">
                <a:solidFill>
                  <a:schemeClr val="tx1"/>
                </a:solidFill>
                <a:latin typeface="+mn-lt"/>
                <a:ea typeface="+mn-ea"/>
                <a:cs typeface="+mn-cs"/>
              </a:rPr>
              <a:t> requirements will be of interest to the team.</a:t>
            </a:r>
          </a:p>
          <a:p>
            <a:r>
              <a:rPr lang="en-US" sz="1440" kern="1200" dirty="0">
                <a:solidFill>
                  <a:schemeClr val="tx1"/>
                </a:solidFill>
                <a:latin typeface="+mn-lt"/>
                <a:ea typeface="+mn-ea"/>
                <a:cs typeface="+mn-cs"/>
              </a:rPr>
              <a:t>Volunteers: To help in this event, volunteers will be employed to direct people, especially the guests, and help them in any way they may require.</a:t>
            </a:r>
          </a:p>
          <a:p>
            <a:r>
              <a:rPr lang="en-US" sz="1440" kern="1200" dirty="0">
                <a:solidFill>
                  <a:schemeClr val="tx1"/>
                </a:solidFill>
                <a:latin typeface="+mn-lt"/>
                <a:ea typeface="+mn-ea"/>
                <a:cs typeface="+mn-cs"/>
              </a:rPr>
              <a:t>Skills Needed: The success of the event will depend on the team that is well conversant with event management, diversity and inclusion and event management. Such </a:t>
            </a:r>
            <a:r>
              <a:rPr lang="en-US" sz="1440" kern="1200" dirty="0" err="1">
                <a:solidFill>
                  <a:schemeClr val="tx1"/>
                </a:solidFill>
                <a:latin typeface="+mn-lt"/>
                <a:ea typeface="+mn-ea"/>
                <a:cs typeface="+mn-cs"/>
              </a:rPr>
              <a:t>specialisation</a:t>
            </a:r>
            <a:r>
              <a:rPr lang="en-US" sz="1440" kern="1200" dirty="0">
                <a:solidFill>
                  <a:schemeClr val="tx1"/>
                </a:solidFill>
                <a:latin typeface="+mn-lt"/>
                <a:ea typeface="+mn-ea"/>
                <a:cs typeface="+mn-cs"/>
              </a:rPr>
              <a:t> is important in the planning, coordination, and supervision of the event and its proper running.</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6</a:t>
            </a:fld>
            <a:endParaRPr lang="en-GB"/>
          </a:p>
        </p:txBody>
      </p:sp>
    </p:spTree>
    <p:extLst>
      <p:ext uri="{BB962C8B-B14F-4D97-AF65-F5344CB8AC3E}">
        <p14:creationId xmlns:p14="http://schemas.microsoft.com/office/powerpoint/2010/main" val="1411159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b="1" kern="1200" dirty="0">
                <a:solidFill>
                  <a:schemeClr val="tx1"/>
                </a:solidFill>
                <a:latin typeface="+mn-lt"/>
                <a:ea typeface="+mn-ea"/>
                <a:cs typeface="+mn-cs"/>
              </a:rPr>
              <a:t>Resources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Technology: There will be a provision of quality sound and visual facilities to improve the quality of the presentations that will be made during the event. Moreover, webcasts will be employed to increase the audience since people from different parts of the globe can participate through webcasts (Reza et al., 2020). Some of them are question-and-answer sessions with the audience, this is especially helpful since this will be conducted live and can involve both physical and virtual audiences. This will create a more enriched and engaging experience for all the related parties within the given process.</a:t>
            </a:r>
          </a:p>
          <a:p>
            <a:r>
              <a:rPr lang="en-US" sz="1440" kern="1200" dirty="0">
                <a:solidFill>
                  <a:schemeClr val="tx1"/>
                </a:solidFill>
                <a:latin typeface="+mn-lt"/>
                <a:ea typeface="+mn-ea"/>
                <a:cs typeface="+mn-cs"/>
              </a:rPr>
              <a:t>Catering: The catering services will ensure that there will be a buffet to ensure that all the guests will be accommodated in terms of their eating habits. For those who do not take meat products, there will be vegetarian meals while for those who do not take dairy products, there will be vegan meals, people with gluten allergy will also be considered as well as Muslim people attending this event since there will be </a:t>
            </a:r>
            <a:r>
              <a:rPr lang="en-US" sz="1440" kern="1200" dirty="0" err="1">
                <a:solidFill>
                  <a:schemeClr val="tx1"/>
                </a:solidFill>
                <a:latin typeface="+mn-lt"/>
                <a:ea typeface="+mn-ea"/>
                <a:cs typeface="+mn-cs"/>
              </a:rPr>
              <a:t>Halal</a:t>
            </a:r>
            <a:r>
              <a:rPr lang="en-US" sz="1440" kern="1200" dirty="0">
                <a:solidFill>
                  <a:schemeClr val="tx1"/>
                </a:solidFill>
                <a:latin typeface="+mn-lt"/>
                <a:ea typeface="+mn-ea"/>
                <a:cs typeface="+mn-cs"/>
              </a:rPr>
              <a:t> meals available (Carp, 2024). Emphasis will be placed on delivering healthy meals of good quality as a way of creating a positive eating experience for all the guests in line with the event’s diversity.</a:t>
            </a:r>
          </a:p>
          <a:p>
            <a:r>
              <a:rPr lang="en-US" sz="1440" kern="1200" dirty="0">
                <a:solidFill>
                  <a:schemeClr val="tx1"/>
                </a:solidFill>
                <a:latin typeface="+mn-lt"/>
                <a:ea typeface="+mn-ea"/>
                <a:cs typeface="+mn-cs"/>
              </a:rPr>
              <a:t>Seating Arrangements: To accommodate the needs of the participants various seating arrangements will be provided during plenary and workshop sessions for the comfort and convenience of the large group and small group participants (Reza et al., 2020). Regardless of whether the participants will have a preference for group discussions or individual areas, the seating will be arranged in such a way as to allow the most comfort, as well as the ability to engage in collaborative and interactive sessions during the event.</a:t>
            </a:r>
          </a:p>
          <a:p>
            <a:r>
              <a:rPr lang="en-US" sz="1440" b="1" kern="1200" dirty="0">
                <a:solidFill>
                  <a:schemeClr val="tx1"/>
                </a:solidFill>
                <a:latin typeface="+mn-lt"/>
                <a:ea typeface="+mn-ea"/>
                <a:cs typeface="+mn-cs"/>
              </a:rPr>
              <a:t>Logistical Considerations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Event Timeline: A detailed and coherent plan will be created, with key points for finding spokespeople, sponsors, and all other details to guarantee flawless </a:t>
            </a:r>
            <a:r>
              <a:rPr lang="en-US" sz="1440" kern="1200" dirty="0" err="1">
                <a:solidFill>
                  <a:schemeClr val="tx1"/>
                </a:solidFill>
                <a:latin typeface="+mn-lt"/>
                <a:ea typeface="+mn-ea"/>
                <a:cs typeface="+mn-cs"/>
              </a:rPr>
              <a:t>organisation</a:t>
            </a:r>
            <a:r>
              <a:rPr lang="en-US" sz="1440" kern="1200" dirty="0">
                <a:solidFill>
                  <a:schemeClr val="tx1"/>
                </a:solidFill>
                <a:latin typeface="+mn-lt"/>
                <a:ea typeface="+mn-ea"/>
                <a:cs typeface="+mn-cs"/>
              </a:rPr>
              <a:t>.</a:t>
            </a:r>
          </a:p>
          <a:p>
            <a:r>
              <a:rPr lang="en-US" sz="1440" kern="1200" dirty="0">
                <a:solidFill>
                  <a:schemeClr val="tx1"/>
                </a:solidFill>
                <a:latin typeface="+mn-lt"/>
                <a:ea typeface="+mn-ea"/>
                <a:cs typeface="+mn-cs"/>
              </a:rPr>
              <a:t>Coordination: A group work formulation will be made whereby subgroups will be assigned responsibilities for certain aspects of the event for example, registration, catering services, security, etc.</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7</a:t>
            </a:fld>
            <a:endParaRPr lang="en-GB"/>
          </a:p>
        </p:txBody>
      </p:sp>
    </p:spTree>
    <p:extLst>
      <p:ext uri="{BB962C8B-B14F-4D97-AF65-F5344CB8AC3E}">
        <p14:creationId xmlns:p14="http://schemas.microsoft.com/office/powerpoint/2010/main" val="306736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b="1" kern="1200" dirty="0">
                <a:solidFill>
                  <a:schemeClr val="tx1"/>
                </a:solidFill>
                <a:latin typeface="+mn-lt"/>
                <a:ea typeface="+mn-ea"/>
                <a:cs typeface="+mn-cs"/>
              </a:rPr>
              <a:t>Cost Estimate</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Venue Rental: £12,000</a:t>
            </a:r>
          </a:p>
          <a:p>
            <a:r>
              <a:rPr lang="en-US" sz="1440" kern="1200" dirty="0">
                <a:solidFill>
                  <a:schemeClr val="tx1"/>
                </a:solidFill>
                <a:latin typeface="+mn-lt"/>
                <a:ea typeface="+mn-ea"/>
                <a:cs typeface="+mn-cs"/>
              </a:rPr>
              <a:t>Catering: £8,000</a:t>
            </a:r>
          </a:p>
          <a:p>
            <a:r>
              <a:rPr lang="en-US" sz="1440" kern="1200" dirty="0">
                <a:solidFill>
                  <a:schemeClr val="tx1"/>
                </a:solidFill>
                <a:latin typeface="+mn-lt"/>
                <a:ea typeface="+mn-ea"/>
                <a:cs typeface="+mn-cs"/>
              </a:rPr>
              <a:t>Marketing: £4,000</a:t>
            </a:r>
          </a:p>
          <a:p>
            <a:r>
              <a:rPr lang="en-US" sz="1440" kern="1200" dirty="0">
                <a:solidFill>
                  <a:schemeClr val="tx1"/>
                </a:solidFill>
                <a:latin typeface="+mn-lt"/>
                <a:ea typeface="+mn-ea"/>
                <a:cs typeface="+mn-cs"/>
              </a:rPr>
              <a:t>Speakers/Panelists Fees: £6,500</a:t>
            </a:r>
          </a:p>
          <a:p>
            <a:r>
              <a:rPr lang="en-US" sz="1440" kern="1200" dirty="0">
                <a:solidFill>
                  <a:schemeClr val="tx1"/>
                </a:solidFill>
                <a:latin typeface="+mn-lt"/>
                <a:ea typeface="+mn-ea"/>
                <a:cs typeface="+mn-cs"/>
              </a:rPr>
              <a:t>Technology Setup: £5,500</a:t>
            </a:r>
          </a:p>
          <a:p>
            <a:r>
              <a:rPr lang="en-US" sz="1440" kern="1200" dirty="0">
                <a:solidFill>
                  <a:schemeClr val="tx1"/>
                </a:solidFill>
                <a:latin typeface="+mn-lt"/>
                <a:ea typeface="+mn-ea"/>
                <a:cs typeface="+mn-cs"/>
              </a:rPr>
              <a:t>Miscellaneous: £2,500</a:t>
            </a:r>
          </a:p>
          <a:p>
            <a:r>
              <a:rPr lang="en-US" sz="1440" b="1" kern="1200" dirty="0">
                <a:solidFill>
                  <a:schemeClr val="tx1"/>
                </a:solidFill>
                <a:latin typeface="+mn-lt"/>
                <a:ea typeface="+mn-ea"/>
                <a:cs typeface="+mn-cs"/>
              </a:rPr>
              <a:t>Revenue Sources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Ticket Sales: £24,000 (200 tickets at £120 each)</a:t>
            </a:r>
          </a:p>
          <a:p>
            <a:r>
              <a:rPr lang="en-US" sz="1440" kern="1200" dirty="0">
                <a:solidFill>
                  <a:schemeClr val="tx1"/>
                </a:solidFill>
                <a:latin typeface="+mn-lt"/>
                <a:ea typeface="+mn-ea"/>
                <a:cs typeface="+mn-cs"/>
              </a:rPr>
              <a:t>Sponsorships: £16,000</a:t>
            </a:r>
          </a:p>
          <a:p>
            <a:r>
              <a:rPr lang="en-US" sz="1440" kern="1200" dirty="0">
                <a:solidFill>
                  <a:schemeClr val="tx1"/>
                </a:solidFill>
                <a:latin typeface="+mn-lt"/>
                <a:ea typeface="+mn-ea"/>
                <a:cs typeface="+mn-cs"/>
              </a:rPr>
              <a:t>Exhibitor Fees: £4,000</a:t>
            </a:r>
          </a:p>
          <a:p>
            <a:r>
              <a:rPr lang="en-US" sz="1440" kern="1200" dirty="0">
                <a:solidFill>
                  <a:schemeClr val="tx1"/>
                </a:solidFill>
                <a:latin typeface="+mn-lt"/>
                <a:ea typeface="+mn-ea"/>
                <a:cs typeface="+mn-cs"/>
              </a:rPr>
              <a:t>Merchandising: £1,500</a:t>
            </a: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8</a:t>
            </a:fld>
            <a:endParaRPr lang="en-GB"/>
          </a:p>
        </p:txBody>
      </p:sp>
    </p:spTree>
    <p:extLst>
      <p:ext uri="{BB962C8B-B14F-4D97-AF65-F5344CB8AC3E}">
        <p14:creationId xmlns:p14="http://schemas.microsoft.com/office/powerpoint/2010/main" val="1206363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b="1" kern="1200" dirty="0">
                <a:solidFill>
                  <a:schemeClr val="tx1"/>
                </a:solidFill>
                <a:latin typeface="+mn-lt"/>
                <a:ea typeface="+mn-ea"/>
                <a:cs typeface="+mn-cs"/>
              </a:rPr>
              <a:t>Revenue Sources</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Ticket Sales: £24,000 (200 tickets at £120 each)</a:t>
            </a:r>
          </a:p>
          <a:p>
            <a:r>
              <a:rPr lang="en-US" sz="1440" kern="1200" dirty="0">
                <a:solidFill>
                  <a:schemeClr val="tx1"/>
                </a:solidFill>
                <a:latin typeface="+mn-lt"/>
                <a:ea typeface="+mn-ea"/>
                <a:cs typeface="+mn-cs"/>
              </a:rPr>
              <a:t>Sponsorships: £16,000</a:t>
            </a:r>
          </a:p>
          <a:p>
            <a:r>
              <a:rPr lang="en-US" sz="1440" kern="1200" dirty="0">
                <a:solidFill>
                  <a:schemeClr val="tx1"/>
                </a:solidFill>
                <a:latin typeface="+mn-lt"/>
                <a:ea typeface="+mn-ea"/>
                <a:cs typeface="+mn-cs"/>
              </a:rPr>
              <a:t>Exhibitor Fees: £4,000</a:t>
            </a:r>
          </a:p>
          <a:p>
            <a:r>
              <a:rPr lang="en-US" sz="1440" kern="1200" dirty="0">
                <a:solidFill>
                  <a:schemeClr val="tx1"/>
                </a:solidFill>
                <a:latin typeface="+mn-lt"/>
                <a:ea typeface="+mn-ea"/>
                <a:cs typeface="+mn-cs"/>
              </a:rPr>
              <a:t>Merchandising: £1,500</a:t>
            </a:r>
          </a:p>
          <a:p>
            <a:r>
              <a:rPr lang="en-US" sz="1440" b="1" kern="1200" dirty="0">
                <a:solidFill>
                  <a:schemeClr val="tx1"/>
                </a:solidFill>
                <a:latin typeface="+mn-lt"/>
                <a:ea typeface="+mn-ea"/>
                <a:cs typeface="+mn-cs"/>
              </a:rPr>
              <a:t>Predicted Income/Expenditure</a:t>
            </a:r>
            <a:endParaRPr lang="en-US" sz="1440" kern="1200" dirty="0">
              <a:solidFill>
                <a:schemeClr val="tx1"/>
              </a:solidFill>
              <a:latin typeface="+mn-lt"/>
              <a:ea typeface="+mn-ea"/>
              <a:cs typeface="+mn-cs"/>
            </a:endParaRPr>
          </a:p>
          <a:p>
            <a:r>
              <a:rPr lang="en-US" sz="1440" kern="1200" dirty="0">
                <a:solidFill>
                  <a:schemeClr val="tx1"/>
                </a:solidFill>
                <a:latin typeface="+mn-lt"/>
                <a:ea typeface="+mn-ea"/>
                <a:cs typeface="+mn-cs"/>
              </a:rPr>
              <a:t>Category</a:t>
            </a:r>
          </a:p>
          <a:p>
            <a:r>
              <a:rPr lang="en-US" sz="1440" kern="1200" dirty="0">
                <a:solidFill>
                  <a:schemeClr val="tx1"/>
                </a:solidFill>
                <a:latin typeface="+mn-lt"/>
                <a:ea typeface="+mn-ea"/>
                <a:cs typeface="+mn-cs"/>
              </a:rPr>
              <a:t>Estimated Amount</a:t>
            </a:r>
          </a:p>
          <a:p>
            <a:r>
              <a:rPr lang="en-US" sz="1440" kern="1200" dirty="0">
                <a:solidFill>
                  <a:schemeClr val="tx1"/>
                </a:solidFill>
                <a:latin typeface="+mn-lt"/>
                <a:ea typeface="+mn-ea"/>
                <a:cs typeface="+mn-cs"/>
              </a:rPr>
              <a:t>Total Revenue</a:t>
            </a:r>
          </a:p>
          <a:p>
            <a:r>
              <a:rPr lang="en-US" sz="1440" kern="1200" dirty="0">
                <a:solidFill>
                  <a:schemeClr val="tx1"/>
                </a:solidFill>
                <a:latin typeface="+mn-lt"/>
                <a:ea typeface="+mn-ea"/>
                <a:cs typeface="+mn-cs"/>
              </a:rPr>
              <a:t>£45,500</a:t>
            </a:r>
          </a:p>
          <a:p>
            <a:r>
              <a:rPr lang="en-US" sz="1440" kern="1200" dirty="0">
                <a:solidFill>
                  <a:schemeClr val="tx1"/>
                </a:solidFill>
                <a:latin typeface="+mn-lt"/>
                <a:ea typeface="+mn-ea"/>
                <a:cs typeface="+mn-cs"/>
              </a:rPr>
              <a:t>Total Costs</a:t>
            </a:r>
          </a:p>
          <a:p>
            <a:r>
              <a:rPr lang="en-US" sz="1440" kern="1200" dirty="0">
                <a:solidFill>
                  <a:schemeClr val="tx1"/>
                </a:solidFill>
                <a:latin typeface="+mn-lt"/>
                <a:ea typeface="+mn-ea"/>
                <a:cs typeface="+mn-cs"/>
              </a:rPr>
              <a:t>£38,000</a:t>
            </a:r>
          </a:p>
          <a:p>
            <a:r>
              <a:rPr lang="en-US" sz="1440" kern="1200" dirty="0">
                <a:solidFill>
                  <a:schemeClr val="tx1"/>
                </a:solidFill>
                <a:latin typeface="+mn-lt"/>
                <a:ea typeface="+mn-ea"/>
                <a:cs typeface="+mn-cs"/>
              </a:rPr>
              <a:t>Profit</a:t>
            </a:r>
          </a:p>
          <a:p>
            <a:r>
              <a:rPr lang="en-US" sz="1440" kern="1200" dirty="0">
                <a:solidFill>
                  <a:schemeClr val="tx1"/>
                </a:solidFill>
                <a:latin typeface="+mn-lt"/>
                <a:ea typeface="+mn-ea"/>
                <a:cs typeface="+mn-cs"/>
              </a:rPr>
              <a:t>£7,500</a:t>
            </a:r>
          </a:p>
        </p:txBody>
      </p:sp>
      <p:sp>
        <p:nvSpPr>
          <p:cNvPr id="4" name="Slide Number Placeholder 3"/>
          <p:cNvSpPr>
            <a:spLocks noGrp="1"/>
          </p:cNvSpPr>
          <p:nvPr>
            <p:ph type="sldNum" sz="quarter" idx="5"/>
          </p:nvPr>
        </p:nvSpPr>
        <p:spPr/>
        <p:txBody>
          <a:bodyPr/>
          <a:lstStyle/>
          <a:p>
            <a:fld id="{2C3A7DEE-AA22-4940-9E0D-CCCAC09DAAE1}" type="slidenum">
              <a:rPr lang="en-GB" smtClean="0"/>
              <a:pPr/>
              <a:t>9</a:t>
            </a:fld>
            <a:endParaRPr lang="en-GB"/>
          </a:p>
        </p:txBody>
      </p:sp>
    </p:spTree>
    <p:extLst>
      <p:ext uri="{BB962C8B-B14F-4D97-AF65-F5344CB8AC3E}">
        <p14:creationId xmlns:p14="http://schemas.microsoft.com/office/powerpoint/2010/main" val="16492833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r>
              <a:rPr lang="en-US" sz="1440" kern="1200" dirty="0">
                <a:solidFill>
                  <a:schemeClr val="tx1"/>
                </a:solidFill>
                <a:latin typeface="+mn-lt"/>
                <a:ea typeface="+mn-ea"/>
                <a:cs typeface="+mn-cs"/>
              </a:rPr>
              <a:t>Funding Sources:</a:t>
            </a:r>
          </a:p>
          <a:p>
            <a:r>
              <a:rPr lang="en-US" sz="1440" kern="1200" dirty="0">
                <a:solidFill>
                  <a:schemeClr val="tx1"/>
                </a:solidFill>
                <a:latin typeface="+mn-lt"/>
                <a:ea typeface="+mn-ea"/>
                <a:cs typeface="+mn-cs"/>
              </a:rPr>
              <a:t>Sponsorship: We shall go to diversity-focused </a:t>
            </a:r>
            <a:r>
              <a:rPr lang="en-US" sz="1440" kern="1200" dirty="0" err="1">
                <a:solidFill>
                  <a:schemeClr val="tx1"/>
                </a:solidFill>
                <a:latin typeface="+mn-lt"/>
                <a:ea typeface="+mn-ea"/>
                <a:cs typeface="+mn-cs"/>
              </a:rPr>
              <a:t>organisations</a:t>
            </a:r>
            <a:r>
              <a:rPr lang="en-US" sz="1440" kern="1200" dirty="0">
                <a:solidFill>
                  <a:schemeClr val="tx1"/>
                </a:solidFill>
                <a:latin typeface="+mn-lt"/>
                <a:ea typeface="+mn-ea"/>
                <a:cs typeface="+mn-cs"/>
              </a:rPr>
              <a:t>, companies, and NGOs to seek for event sponsorship, and the major preference is to get partners with similar view towards the event.</a:t>
            </a:r>
          </a:p>
          <a:p>
            <a:r>
              <a:rPr lang="en-US" sz="1440" kern="1200" dirty="0">
                <a:solidFill>
                  <a:schemeClr val="tx1"/>
                </a:solidFill>
                <a:latin typeface="+mn-lt"/>
                <a:ea typeface="+mn-ea"/>
                <a:cs typeface="+mn-cs"/>
              </a:rPr>
              <a:t>University Partnerships: Partnering with universities to get sponsored tickets for students in return for the sponsorship that allows the engagement of young professionals.</a:t>
            </a:r>
          </a:p>
          <a:p>
            <a:r>
              <a:rPr lang="en-US" sz="1440" kern="1200" dirty="0">
                <a:solidFill>
                  <a:schemeClr val="tx1"/>
                </a:solidFill>
                <a:latin typeface="+mn-lt"/>
                <a:ea typeface="+mn-ea"/>
                <a:cs typeface="+mn-cs"/>
              </a:rPr>
              <a:t>Grants: We will seek for the grants that are available for diversity and inclusion in business and education to guarantee the economic feasibility of the event, keeping with the main goal of the event (Miles and Shipway, 2020).</a:t>
            </a:r>
          </a:p>
          <a:p>
            <a:r>
              <a:rPr lang="en-US" sz="1440" kern="1200" dirty="0">
                <a:solidFill>
                  <a:schemeClr val="tx1"/>
                </a:solidFill>
                <a:latin typeface="+mn-lt"/>
                <a:ea typeface="+mn-ea"/>
                <a:cs typeface="+mn-cs"/>
              </a:rPr>
              <a:t>Revenue Generation:</a:t>
            </a:r>
          </a:p>
          <a:p>
            <a:r>
              <a:rPr lang="en-US" sz="1440" kern="1200" dirty="0">
                <a:solidFill>
                  <a:schemeClr val="tx1"/>
                </a:solidFill>
                <a:latin typeface="+mn-lt"/>
                <a:ea typeface="+mn-ea"/>
                <a:cs typeface="+mn-cs"/>
              </a:rPr>
              <a:t>Ticket Sales: This goes hand in hand with the general admission to watch the fight and VIP tickets where the buyers will get extra privileges and premier access.</a:t>
            </a:r>
          </a:p>
          <a:p>
            <a:r>
              <a:rPr lang="en-US" sz="1440" kern="1200" dirty="0">
                <a:solidFill>
                  <a:schemeClr val="tx1"/>
                </a:solidFill>
                <a:latin typeface="+mn-lt"/>
                <a:ea typeface="+mn-ea"/>
                <a:cs typeface="+mn-cs"/>
              </a:rPr>
              <a:t>Corporate Sponsorships: Sponsorships will be available in different tiers to give the brands exposure before, during and after the event.</a:t>
            </a:r>
          </a:p>
          <a:p>
            <a:r>
              <a:rPr lang="en-US" sz="1440" kern="1200" dirty="0">
                <a:solidFill>
                  <a:schemeClr val="tx1"/>
                </a:solidFill>
                <a:latin typeface="+mn-lt"/>
                <a:ea typeface="+mn-ea"/>
                <a:cs typeface="+mn-cs"/>
              </a:rPr>
              <a:t>Sponsorship Tiers:</a:t>
            </a:r>
          </a:p>
          <a:p>
            <a:r>
              <a:rPr lang="en-US" sz="1440" kern="1200" dirty="0">
                <a:solidFill>
                  <a:schemeClr val="tx1"/>
                </a:solidFill>
                <a:latin typeface="+mn-lt"/>
                <a:ea typeface="+mn-ea"/>
                <a:cs typeface="+mn-cs"/>
              </a:rPr>
              <a:t>Gold Sponsor: £15,000 This package includes the opportunity to give a speech, have a premium stand, company logos on all the materials, and in the </a:t>
            </a:r>
            <a:r>
              <a:rPr lang="en-US" sz="1440" kern="1200" dirty="0" err="1">
                <a:solidFill>
                  <a:schemeClr val="tx1"/>
                </a:solidFill>
                <a:latin typeface="+mn-lt"/>
                <a:ea typeface="+mn-ea"/>
                <a:cs typeface="+mn-cs"/>
              </a:rPr>
              <a:t>programme</a:t>
            </a:r>
            <a:r>
              <a:rPr lang="en-US" sz="1440" kern="1200" dirty="0">
                <a:solidFill>
                  <a:schemeClr val="tx1"/>
                </a:solidFill>
                <a:latin typeface="+mn-lt"/>
                <a:ea typeface="+mn-ea"/>
                <a:cs typeface="+mn-cs"/>
              </a:rPr>
              <a:t> and promotional information (Greenwell et al., 2024).</a:t>
            </a:r>
          </a:p>
          <a:p>
            <a:r>
              <a:rPr lang="en-US" sz="1440" kern="1200" dirty="0">
                <a:solidFill>
                  <a:schemeClr val="tx1"/>
                </a:solidFill>
                <a:latin typeface="+mn-lt"/>
                <a:ea typeface="+mn-ea"/>
                <a:cs typeface="+mn-cs"/>
              </a:rPr>
              <a:t>Silver Sponsor: £6,000 Logo included on event </a:t>
            </a:r>
            <a:r>
              <a:rPr lang="en-US" sz="1440" kern="1200" dirty="0" err="1">
                <a:solidFill>
                  <a:schemeClr val="tx1"/>
                </a:solidFill>
                <a:latin typeface="+mn-lt"/>
                <a:ea typeface="+mn-ea"/>
                <a:cs typeface="+mn-cs"/>
              </a:rPr>
              <a:t>programme</a:t>
            </a:r>
            <a:r>
              <a:rPr lang="en-US" sz="1440" kern="1200" dirty="0">
                <a:solidFill>
                  <a:schemeClr val="tx1"/>
                </a:solidFill>
                <a:latin typeface="+mn-lt"/>
                <a:ea typeface="+mn-ea"/>
                <a:cs typeface="+mn-cs"/>
              </a:rPr>
              <a:t>, inclusion in the booths area, and references in the event’s web site and publicity.</a:t>
            </a:r>
          </a:p>
          <a:p>
            <a:r>
              <a:rPr lang="en-US" sz="1440" kern="1200" dirty="0">
                <a:solidFill>
                  <a:schemeClr val="tx1"/>
                </a:solidFill>
                <a:latin typeface="+mn-lt"/>
                <a:ea typeface="+mn-ea"/>
                <a:cs typeface="+mn-cs"/>
              </a:rPr>
              <a:t>Bronze Sponsor: £4,000 branding the event </a:t>
            </a:r>
            <a:r>
              <a:rPr lang="en-US" sz="1440" kern="1200" dirty="0" err="1">
                <a:solidFill>
                  <a:schemeClr val="tx1"/>
                </a:solidFill>
                <a:latin typeface="+mn-lt"/>
                <a:ea typeface="+mn-ea"/>
                <a:cs typeface="+mn-cs"/>
              </a:rPr>
              <a:t>programme</a:t>
            </a:r>
            <a:r>
              <a:rPr lang="en-US" sz="1440" kern="1200" dirty="0">
                <a:solidFill>
                  <a:schemeClr val="tx1"/>
                </a:solidFill>
                <a:latin typeface="+mn-lt"/>
                <a:ea typeface="+mn-ea"/>
                <a:cs typeface="+mn-cs"/>
              </a:rPr>
              <a:t> and other items that would be displayed during the event to display the company’s logo.</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10</a:t>
            </a:fld>
            <a:endParaRPr lang="en-GB"/>
          </a:p>
        </p:txBody>
      </p:sp>
    </p:spTree>
    <p:extLst>
      <p:ext uri="{BB962C8B-B14F-4D97-AF65-F5344CB8AC3E}">
        <p14:creationId xmlns:p14="http://schemas.microsoft.com/office/powerpoint/2010/main" val="145059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pPr algn="just"/>
            <a:r>
              <a:rPr lang="en-US" sz="1440" kern="1200" dirty="0">
                <a:solidFill>
                  <a:schemeClr val="tx1"/>
                </a:solidFill>
                <a:latin typeface="+mn-lt"/>
                <a:ea typeface="+mn-ea"/>
                <a:cs typeface="+mn-cs"/>
              </a:rPr>
              <a:t>The “Inclusive Voices” event is therefore specially planned to cater for the demand for more EDI-oriented activities with clear target clients. The operational plan for this event is well-grounded and would make the event experience high market demands. Getting details involves identifying the right location to host the event, hiring competent personnel, as well as putting in place the necessary measures that will ensure that the event goes as planned. The financial forecast shows the profitability of the idea and the possible source of income that can be through ticket sales, sponsoring and exhibitors. The viability of the event can be supported by the presence of positive trends in the market as well as a focus on equality and inclusion. It is even going to be a financially successful venture besides having the noble cause of transforming industries and making them diverse. The event will also help to develop further policy of diversity by reaching both the economic and social objectives; thus, it is a significant milestone in the creation of more inclusive </a:t>
            </a:r>
            <a:r>
              <a:rPr lang="en-US" sz="1440" kern="1200" dirty="0" err="1">
                <a:solidFill>
                  <a:schemeClr val="tx1"/>
                </a:solidFill>
                <a:latin typeface="+mn-lt"/>
                <a:ea typeface="+mn-ea"/>
                <a:cs typeface="+mn-cs"/>
              </a:rPr>
              <a:t>organisational</a:t>
            </a:r>
            <a:r>
              <a:rPr lang="en-US" sz="1440" kern="1200" dirty="0">
                <a:solidFill>
                  <a:schemeClr val="tx1"/>
                </a:solidFill>
                <a:latin typeface="+mn-lt"/>
                <a:ea typeface="+mn-ea"/>
                <a:cs typeface="+mn-cs"/>
              </a:rPr>
              <a:t> cultures across sectors.</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11</a:t>
            </a:fld>
            <a:endParaRPr lang="en-GB"/>
          </a:p>
        </p:txBody>
      </p:sp>
    </p:spTree>
    <p:extLst>
      <p:ext uri="{BB962C8B-B14F-4D97-AF65-F5344CB8AC3E}">
        <p14:creationId xmlns:p14="http://schemas.microsoft.com/office/powerpoint/2010/main" val="1769686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12</a:t>
            </a:fld>
            <a:endParaRPr lang="en-GB"/>
          </a:p>
        </p:txBody>
      </p:sp>
    </p:spTree>
    <p:extLst>
      <p:ext uri="{BB962C8B-B14F-4D97-AF65-F5344CB8AC3E}">
        <p14:creationId xmlns:p14="http://schemas.microsoft.com/office/powerpoint/2010/main" val="132013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7975" y="1143000"/>
            <a:ext cx="3702050" cy="3086100"/>
          </a:xfrm>
        </p:spPr>
      </p:sp>
      <p:sp>
        <p:nvSpPr>
          <p:cNvPr id="3" name="Notes Placeholder 2"/>
          <p:cNvSpPr>
            <a:spLocks noGrp="1"/>
          </p:cNvSpPr>
          <p:nvPr>
            <p:ph type="body" idx="1"/>
          </p:nvPr>
        </p:nvSpPr>
        <p:spPr/>
        <p:txBody>
          <a:bodyPr/>
          <a:lstStyle/>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13</a:t>
            </a:fld>
            <a:endParaRPr lang="en-GB"/>
          </a:p>
        </p:txBody>
      </p:sp>
    </p:spTree>
    <p:extLst>
      <p:ext uri="{BB962C8B-B14F-4D97-AF65-F5344CB8AC3E}">
        <p14:creationId xmlns:p14="http://schemas.microsoft.com/office/powerpoint/2010/main" val="181825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5239" y="-16935"/>
            <a:ext cx="16508369" cy="13749870"/>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035072" y="4809068"/>
            <a:ext cx="10488094" cy="3292604"/>
          </a:xfrm>
        </p:spPr>
        <p:txBody>
          <a:bodyPr anchor="b">
            <a:noAutofit/>
          </a:bodyPr>
          <a:lstStyle>
            <a:lvl1pPr algn="r">
              <a:defRPr sz="972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035072" y="8101669"/>
            <a:ext cx="10488094" cy="2193798"/>
          </a:xfrm>
        </p:spPr>
        <p:txBody>
          <a:bodyPr anchor="t"/>
          <a:lstStyle>
            <a:lvl1pPr marL="0" indent="0" algn="r">
              <a:buNone/>
              <a:defRPr>
                <a:solidFill>
                  <a:schemeClr val="tx1">
                    <a:lumMod val="50000"/>
                    <a:lumOff val="50000"/>
                  </a:schemeClr>
                </a:solidFill>
              </a:defRPr>
            </a:lvl1pPr>
            <a:lvl2pPr marL="822960" indent="0" algn="ctr">
              <a:buNone/>
              <a:defRPr>
                <a:solidFill>
                  <a:schemeClr val="tx1">
                    <a:tint val="75000"/>
                  </a:schemeClr>
                </a:solidFill>
              </a:defRPr>
            </a:lvl2pPr>
            <a:lvl3pPr marL="1645920" indent="0" algn="ctr">
              <a:buNone/>
              <a:defRPr>
                <a:solidFill>
                  <a:schemeClr val="tx1">
                    <a:tint val="75000"/>
                  </a:schemeClr>
                </a:solidFill>
              </a:defRPr>
            </a:lvl3pPr>
            <a:lvl4pPr marL="2468880" indent="0" algn="ctr">
              <a:buNone/>
              <a:defRPr>
                <a:solidFill>
                  <a:schemeClr val="tx1">
                    <a:tint val="75000"/>
                  </a:schemeClr>
                </a:solidFill>
              </a:defRPr>
            </a:lvl4pPr>
            <a:lvl5pPr marL="3291840" indent="0" algn="ctr">
              <a:buNone/>
              <a:defRPr>
                <a:solidFill>
                  <a:schemeClr val="tx1">
                    <a:tint val="75000"/>
                  </a:schemeClr>
                </a:solidFill>
              </a:defRPr>
            </a:lvl5pPr>
            <a:lvl6pPr marL="4114800" indent="0" algn="ctr">
              <a:buNone/>
              <a:defRPr>
                <a:solidFill>
                  <a:schemeClr val="tx1">
                    <a:tint val="75000"/>
                  </a:schemeClr>
                </a:solidFill>
              </a:defRPr>
            </a:lvl6pPr>
            <a:lvl7pPr marL="4937760" indent="0" algn="ctr">
              <a:buNone/>
              <a:defRPr>
                <a:solidFill>
                  <a:schemeClr val="tx1">
                    <a:tint val="75000"/>
                  </a:schemeClr>
                </a:solidFill>
              </a:defRPr>
            </a:lvl7pPr>
            <a:lvl8pPr marL="5760720" indent="0" algn="ctr">
              <a:buNone/>
              <a:defRPr>
                <a:solidFill>
                  <a:schemeClr val="tx1">
                    <a:tint val="75000"/>
                  </a:schemeClr>
                </a:solidFill>
              </a:defRPr>
            </a:lvl8pPr>
            <a:lvl9pPr marL="65836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995717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48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941620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7277" y="5401737"/>
            <a:ext cx="11425887" cy="3653162"/>
          </a:xfrm>
        </p:spPr>
        <p:txBody>
          <a:bodyPr anchor="b"/>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1097277" y="9054896"/>
            <a:ext cx="11425887" cy="1720800"/>
          </a:xfrm>
        </p:spPr>
        <p:txBody>
          <a:bodyPr anchor="t"/>
          <a:lstStyle>
            <a:lvl1pPr marL="0" indent="0" algn="l">
              <a:buNone/>
              <a:defRPr sz="3600">
                <a:solidFill>
                  <a:schemeClr val="tx1">
                    <a:lumMod val="50000"/>
                    <a:lumOff val="50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316635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97280" y="1219200"/>
            <a:ext cx="11425885" cy="26416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1" y="4321178"/>
            <a:ext cx="5558596" cy="7761544"/>
          </a:xfrm>
        </p:spPr>
        <p:txBody>
          <a:bodyPr>
            <a:normAutofit/>
          </a:bodyPr>
          <a:lstStyle>
            <a:lvl1pPr>
              <a:defRPr sz="3240"/>
            </a:lvl1pPr>
            <a:lvl2pPr>
              <a:defRPr sz="2880"/>
            </a:lvl2pPr>
            <a:lvl3pPr>
              <a:defRPr sz="2520"/>
            </a:lvl3pPr>
            <a:lvl4pPr>
              <a:defRPr sz="2160"/>
            </a:lvl4pPr>
            <a:lvl5pPr>
              <a:defRPr sz="2160"/>
            </a:lvl5pPr>
            <a:lvl6pPr>
              <a:defRPr sz="2160"/>
            </a:lvl6pPr>
            <a:lvl7pPr>
              <a:defRPr sz="2160"/>
            </a:lvl7pPr>
            <a:lvl8pPr>
              <a:defRPr sz="2160"/>
            </a:lvl8pPr>
            <a:lvl9pPr>
              <a:defRPr sz="21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964567" y="4321181"/>
            <a:ext cx="5558598" cy="7761546"/>
          </a:xfrm>
        </p:spPr>
        <p:txBody>
          <a:bodyPr>
            <a:normAutofit/>
          </a:bodyPr>
          <a:lstStyle>
            <a:lvl1pPr>
              <a:defRPr sz="3240"/>
            </a:lvl1pPr>
            <a:lvl2pPr>
              <a:defRPr sz="2880"/>
            </a:lvl2pPr>
            <a:lvl3pPr>
              <a:defRPr sz="2520"/>
            </a:lvl3pPr>
            <a:lvl4pPr>
              <a:defRPr sz="2160"/>
            </a:lvl4pPr>
            <a:lvl5pPr>
              <a:defRPr sz="2160"/>
            </a:lvl5pPr>
            <a:lvl6pPr>
              <a:defRPr sz="2160"/>
            </a:lvl6pPr>
            <a:lvl7pPr>
              <a:defRPr sz="2160"/>
            </a:lvl7pPr>
            <a:lvl8pPr>
              <a:defRPr sz="2160"/>
            </a:lvl8pPr>
            <a:lvl9pPr>
              <a:defRPr sz="21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556953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97279" y="1219200"/>
            <a:ext cx="11425883" cy="26416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97278" y="4321966"/>
            <a:ext cx="5563210" cy="1152524"/>
          </a:xfrm>
        </p:spPr>
        <p:txBody>
          <a:bodyPr anchor="b">
            <a:noAutofit/>
          </a:bodyPr>
          <a:lstStyle>
            <a:lvl1pPr marL="0" indent="0">
              <a:buNone/>
              <a:defRPr sz="4320" b="0"/>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4" name="Content Placeholder 3"/>
          <p:cNvSpPr>
            <a:spLocks noGrp="1"/>
          </p:cNvSpPr>
          <p:nvPr>
            <p:ph sz="half" idx="2"/>
          </p:nvPr>
        </p:nvSpPr>
        <p:spPr>
          <a:xfrm>
            <a:off x="1097278" y="5474493"/>
            <a:ext cx="5563210" cy="66082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959952" y="4321966"/>
            <a:ext cx="5563210" cy="1152524"/>
          </a:xfrm>
        </p:spPr>
        <p:txBody>
          <a:bodyPr anchor="b">
            <a:noAutofit/>
          </a:bodyPr>
          <a:lstStyle>
            <a:lvl1pPr marL="0" indent="0">
              <a:buNone/>
              <a:defRPr sz="4320" b="0"/>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6" name="Content Placeholder 5"/>
          <p:cNvSpPr>
            <a:spLocks noGrp="1"/>
          </p:cNvSpPr>
          <p:nvPr>
            <p:ph sz="quarter" idx="4"/>
          </p:nvPr>
        </p:nvSpPr>
        <p:spPr>
          <a:xfrm>
            <a:off x="6959952" y="5474493"/>
            <a:ext cx="5563210" cy="66082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3142712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97278" y="1219200"/>
            <a:ext cx="11425885" cy="2641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65852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59691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78" y="2997208"/>
            <a:ext cx="5022328" cy="2556932"/>
          </a:xfrm>
        </p:spPr>
        <p:txBody>
          <a:bodyPr anchor="b">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428296" y="1029851"/>
            <a:ext cx="6094867" cy="110528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97278" y="5554139"/>
            <a:ext cx="5022328" cy="5168898"/>
          </a:xfrm>
        </p:spPr>
        <p:txBody>
          <a:bodyPr>
            <a:normAutofit/>
          </a:bodyPr>
          <a:lstStyle>
            <a:lvl1pPr marL="0" indent="0">
              <a:buNone/>
              <a:defRPr sz="2520"/>
            </a:lvl1pPr>
            <a:lvl2pPr marL="617220" indent="0">
              <a:buNone/>
              <a:defRPr sz="1890"/>
            </a:lvl2pPr>
            <a:lvl3pPr marL="1234440" indent="0">
              <a:buNone/>
              <a:defRPr sz="1620"/>
            </a:lvl3pPr>
            <a:lvl4pPr marL="1851660" indent="0">
              <a:buNone/>
              <a:defRPr sz="1350"/>
            </a:lvl4pPr>
            <a:lvl5pPr marL="2468880" indent="0">
              <a:buNone/>
              <a:defRPr sz="1350"/>
            </a:lvl5pPr>
            <a:lvl6pPr marL="3086100" indent="0">
              <a:buNone/>
              <a:defRPr sz="1350"/>
            </a:lvl6pPr>
            <a:lvl7pPr marL="3703320" indent="0">
              <a:buNone/>
              <a:defRPr sz="1350"/>
            </a:lvl7pPr>
            <a:lvl8pPr marL="4320540" indent="0">
              <a:buNone/>
              <a:defRPr sz="1350"/>
            </a:lvl8pPr>
            <a:lvl9pPr marL="493776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932062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78" y="9601200"/>
            <a:ext cx="11425885" cy="1133476"/>
          </a:xfrm>
        </p:spPr>
        <p:txBody>
          <a:bodyPr anchor="b">
            <a:normAutofit/>
          </a:bodyPr>
          <a:lstStyle>
            <a:lvl1pPr algn="l">
              <a:defRPr sz="43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97278" y="1219200"/>
            <a:ext cx="11425885" cy="7691436"/>
          </a:xfrm>
        </p:spPr>
        <p:txBody>
          <a:bodyPr anchor="t">
            <a:normAutofit/>
          </a:bodyPr>
          <a:lstStyle>
            <a:lvl1pPr marL="0" indent="0" algn="ctr">
              <a:buNone/>
              <a:defRPr sz="2880"/>
            </a:lvl1pPr>
            <a:lvl2pPr marL="822960" indent="0">
              <a:buNone/>
              <a:defRPr sz="2880"/>
            </a:lvl2pPr>
            <a:lvl3pPr marL="1645920" indent="0">
              <a:buNone/>
              <a:defRPr sz="2880"/>
            </a:lvl3pPr>
            <a:lvl4pPr marL="2468880" indent="0">
              <a:buNone/>
              <a:defRPr sz="2880"/>
            </a:lvl4pPr>
            <a:lvl5pPr marL="3291840" indent="0">
              <a:buNone/>
              <a:defRPr sz="2880"/>
            </a:lvl5pPr>
            <a:lvl6pPr marL="4114800" indent="0">
              <a:buNone/>
              <a:defRPr sz="2880"/>
            </a:lvl6pPr>
            <a:lvl7pPr marL="4937760" indent="0">
              <a:buNone/>
              <a:defRPr sz="2880"/>
            </a:lvl7pPr>
            <a:lvl8pPr marL="5760720" indent="0">
              <a:buNone/>
              <a:defRPr sz="2880"/>
            </a:lvl8pPr>
            <a:lvl9pPr marL="6583680" indent="0">
              <a:buNone/>
              <a:defRPr sz="2880"/>
            </a:lvl9pPr>
          </a:lstStyle>
          <a:p>
            <a:r>
              <a:rPr lang="en-US"/>
              <a:t>Click icon to add picture</a:t>
            </a:r>
            <a:endParaRPr lang="en-US" dirty="0"/>
          </a:p>
        </p:txBody>
      </p:sp>
      <p:sp>
        <p:nvSpPr>
          <p:cNvPr id="4" name="Text Placeholder 3"/>
          <p:cNvSpPr>
            <a:spLocks noGrp="1"/>
          </p:cNvSpPr>
          <p:nvPr>
            <p:ph type="body" sz="half" idx="2"/>
          </p:nvPr>
        </p:nvSpPr>
        <p:spPr>
          <a:xfrm>
            <a:off x="1097278" y="10734676"/>
            <a:ext cx="11425885" cy="1348048"/>
          </a:xfrm>
        </p:spPr>
        <p:txBody>
          <a:bodyPr>
            <a:normAutofit/>
          </a:bodyPr>
          <a:lstStyle>
            <a:lvl1pPr marL="0" indent="0">
              <a:buNone/>
              <a:defRPr sz="2160"/>
            </a:lvl1pPr>
            <a:lvl2pPr marL="822960" indent="0">
              <a:buNone/>
              <a:defRPr sz="2160"/>
            </a:lvl2pPr>
            <a:lvl3pPr marL="1645920" indent="0">
              <a:buNone/>
              <a:defRPr sz="1800"/>
            </a:lvl3pPr>
            <a:lvl4pPr marL="2468880" indent="0">
              <a:buNone/>
              <a:defRPr sz="1620"/>
            </a:lvl4pPr>
            <a:lvl5pPr marL="3291840" indent="0">
              <a:buNone/>
              <a:defRPr sz="1620"/>
            </a:lvl5pPr>
            <a:lvl6pPr marL="4114800" indent="0">
              <a:buNone/>
              <a:defRPr sz="1620"/>
            </a:lvl6pPr>
            <a:lvl7pPr marL="4937760" indent="0">
              <a:buNone/>
              <a:defRPr sz="1620"/>
            </a:lvl7pPr>
            <a:lvl8pPr marL="5760720" indent="0">
              <a:buNone/>
              <a:defRPr sz="1620"/>
            </a:lvl8pPr>
            <a:lvl9pPr marL="6583680" indent="0">
              <a:buNone/>
              <a:defRPr sz="162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928846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219200"/>
            <a:ext cx="11425885" cy="6807200"/>
          </a:xfrm>
        </p:spPr>
        <p:txBody>
          <a:bodyPr anchor="ctr">
            <a:normAutofit/>
          </a:bodyPr>
          <a:lstStyle>
            <a:lvl1pPr algn="l">
              <a:defRPr sz="7920" b="0" cap="none"/>
            </a:lvl1pPr>
          </a:lstStyle>
          <a:p>
            <a:r>
              <a:rPr lang="en-US"/>
              <a:t>Click to edit Master title style</a:t>
            </a:r>
            <a:endParaRPr lang="en-US" dirty="0"/>
          </a:p>
        </p:txBody>
      </p:sp>
      <p:sp>
        <p:nvSpPr>
          <p:cNvPr id="3" name="Text Placeholder 2"/>
          <p:cNvSpPr>
            <a:spLocks noGrp="1"/>
          </p:cNvSpPr>
          <p:nvPr>
            <p:ph type="body" idx="1"/>
          </p:nvPr>
        </p:nvSpPr>
        <p:spPr>
          <a:xfrm>
            <a:off x="1097280" y="8940800"/>
            <a:ext cx="11425885" cy="3141924"/>
          </a:xfrm>
        </p:spPr>
        <p:txBody>
          <a:bodyPr anchor="ctr">
            <a:normAutofit/>
          </a:bodyPr>
          <a:lstStyle>
            <a:lvl1pPr marL="0" indent="0" algn="l">
              <a:buNone/>
              <a:defRPr sz="3240">
                <a:solidFill>
                  <a:schemeClr val="tx1">
                    <a:lumMod val="75000"/>
                    <a:lumOff val="25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815103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4793" y="1219200"/>
            <a:ext cx="10929928" cy="6045200"/>
          </a:xfrm>
        </p:spPr>
        <p:txBody>
          <a:bodyPr anchor="ctr">
            <a:normAutofit/>
          </a:bodyPr>
          <a:lstStyle>
            <a:lvl1pPr algn="l">
              <a:defRPr sz="79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981933" y="7264400"/>
            <a:ext cx="9755647" cy="762000"/>
          </a:xfrm>
        </p:spPr>
        <p:txBody>
          <a:bodyPr anchor="ctr">
            <a:noAutofit/>
          </a:bodyPr>
          <a:lstStyle>
            <a:lvl1pPr marL="0" indent="0">
              <a:buFontTx/>
              <a:buNone/>
              <a:defRPr sz="2880">
                <a:solidFill>
                  <a:schemeClr val="tx1">
                    <a:lumMod val="50000"/>
                    <a:lumOff val="50000"/>
                  </a:schemeClr>
                </a:solidFill>
              </a:defRPr>
            </a:lvl1pPr>
            <a:lvl2pPr marL="822960" indent="0">
              <a:buFontTx/>
              <a:buNone/>
              <a:defRPr/>
            </a:lvl2pPr>
            <a:lvl3pPr marL="1645920" indent="0">
              <a:buFontTx/>
              <a:buNone/>
              <a:defRPr/>
            </a:lvl3pPr>
            <a:lvl4pPr marL="2468880" indent="0">
              <a:buFontTx/>
              <a:buNone/>
              <a:defRPr/>
            </a:lvl4pPr>
            <a:lvl5pPr marL="3291840" indent="0">
              <a:buFontTx/>
              <a:buNone/>
              <a:defRPr/>
            </a:lvl5pPr>
          </a:lstStyle>
          <a:p>
            <a:pPr lvl="0"/>
            <a:r>
              <a:rPr lang="en-US"/>
              <a:t>Click to edit Master text styles</a:t>
            </a:r>
          </a:p>
        </p:txBody>
      </p:sp>
      <p:sp>
        <p:nvSpPr>
          <p:cNvPr id="3" name="Text Placeholder 2"/>
          <p:cNvSpPr>
            <a:spLocks noGrp="1"/>
          </p:cNvSpPr>
          <p:nvPr>
            <p:ph type="body" idx="1"/>
          </p:nvPr>
        </p:nvSpPr>
        <p:spPr>
          <a:xfrm>
            <a:off x="1097277" y="8940800"/>
            <a:ext cx="11425887" cy="3141924"/>
          </a:xfrm>
        </p:spPr>
        <p:txBody>
          <a:bodyPr anchor="ctr">
            <a:normAutofit/>
          </a:bodyPr>
          <a:lstStyle>
            <a:lvl1pPr marL="0" indent="0" algn="l">
              <a:buNone/>
              <a:defRPr sz="3240">
                <a:solidFill>
                  <a:schemeClr val="tx1">
                    <a:lumMod val="75000"/>
                    <a:lumOff val="25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
        <p:nvSpPr>
          <p:cNvPr id="24" name="TextBox 23"/>
          <p:cNvSpPr txBox="1"/>
          <p:nvPr/>
        </p:nvSpPr>
        <p:spPr>
          <a:xfrm>
            <a:off x="868881" y="1580756"/>
            <a:ext cx="823174" cy="1169552"/>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2145859" y="5773112"/>
            <a:ext cx="823174" cy="1169552"/>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58441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97277" y="3863976"/>
            <a:ext cx="11425887" cy="5190920"/>
          </a:xfrm>
        </p:spPr>
        <p:txBody>
          <a:bodyPr anchor="b">
            <a:normAutofit/>
          </a:bodyPr>
          <a:lstStyle>
            <a:lvl1pPr algn="l">
              <a:defRPr sz="7920" b="0" cap="none"/>
            </a:lvl1pPr>
          </a:lstStyle>
          <a:p>
            <a:r>
              <a:rPr lang="en-US"/>
              <a:t>Click to edit Master title style</a:t>
            </a:r>
            <a:endParaRPr lang="en-US" dirty="0"/>
          </a:p>
        </p:txBody>
      </p:sp>
      <p:sp>
        <p:nvSpPr>
          <p:cNvPr id="3" name="Text Placeholder 2"/>
          <p:cNvSpPr>
            <a:spLocks noGrp="1"/>
          </p:cNvSpPr>
          <p:nvPr>
            <p:ph type="body" idx="1"/>
          </p:nvPr>
        </p:nvSpPr>
        <p:spPr>
          <a:xfrm>
            <a:off x="1097277" y="9054896"/>
            <a:ext cx="11425887" cy="3027828"/>
          </a:xfrm>
        </p:spPr>
        <p:txBody>
          <a:bodyPr anchor="t">
            <a:normAutofit/>
          </a:bodyPr>
          <a:lstStyle>
            <a:lvl1pPr marL="0" indent="0" algn="l">
              <a:buNone/>
              <a:defRPr sz="3240">
                <a:solidFill>
                  <a:schemeClr val="tx1">
                    <a:lumMod val="75000"/>
                    <a:lumOff val="25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3424811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4793" y="1219200"/>
            <a:ext cx="10929928" cy="6045200"/>
          </a:xfrm>
        </p:spPr>
        <p:txBody>
          <a:bodyPr anchor="ctr">
            <a:normAutofit/>
          </a:bodyPr>
          <a:lstStyle>
            <a:lvl1pPr algn="l">
              <a:defRPr sz="79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97275" y="8026400"/>
            <a:ext cx="11425889" cy="1028496"/>
          </a:xfrm>
        </p:spPr>
        <p:txBody>
          <a:bodyPr anchor="b">
            <a:noAutofit/>
          </a:bodyPr>
          <a:lstStyle>
            <a:lvl1pPr marL="0" indent="0">
              <a:buFontTx/>
              <a:buNone/>
              <a:defRPr sz="4320">
                <a:solidFill>
                  <a:schemeClr val="tx1">
                    <a:lumMod val="75000"/>
                    <a:lumOff val="25000"/>
                  </a:schemeClr>
                </a:solidFill>
              </a:defRPr>
            </a:lvl1pPr>
            <a:lvl2pPr marL="822960" indent="0">
              <a:buFontTx/>
              <a:buNone/>
              <a:defRPr/>
            </a:lvl2pPr>
            <a:lvl3pPr marL="1645920" indent="0">
              <a:buFontTx/>
              <a:buNone/>
              <a:defRPr/>
            </a:lvl3pPr>
            <a:lvl4pPr marL="2468880" indent="0">
              <a:buFontTx/>
              <a:buNone/>
              <a:defRPr/>
            </a:lvl4pPr>
            <a:lvl5pPr marL="3291840" indent="0">
              <a:buFontTx/>
              <a:buNone/>
              <a:defRPr/>
            </a:lvl5pPr>
          </a:lstStyle>
          <a:p>
            <a:pPr lvl="0"/>
            <a:r>
              <a:rPr lang="en-US"/>
              <a:t>Click to edit Master text styles</a:t>
            </a:r>
          </a:p>
        </p:txBody>
      </p:sp>
      <p:sp>
        <p:nvSpPr>
          <p:cNvPr id="3" name="Text Placeholder 2"/>
          <p:cNvSpPr>
            <a:spLocks noGrp="1"/>
          </p:cNvSpPr>
          <p:nvPr>
            <p:ph type="body" idx="1"/>
          </p:nvPr>
        </p:nvSpPr>
        <p:spPr>
          <a:xfrm>
            <a:off x="1097277" y="9054896"/>
            <a:ext cx="11425887" cy="3027828"/>
          </a:xfrm>
        </p:spPr>
        <p:txBody>
          <a:bodyPr anchor="t">
            <a:normAutofit/>
          </a:bodyPr>
          <a:lstStyle>
            <a:lvl1pPr marL="0" indent="0" algn="l">
              <a:buNone/>
              <a:defRPr sz="3240">
                <a:solidFill>
                  <a:schemeClr val="tx1">
                    <a:lumMod val="50000"/>
                    <a:lumOff val="50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
        <p:nvSpPr>
          <p:cNvPr id="24" name="TextBox 23"/>
          <p:cNvSpPr txBox="1"/>
          <p:nvPr/>
        </p:nvSpPr>
        <p:spPr>
          <a:xfrm>
            <a:off x="868881" y="1580756"/>
            <a:ext cx="823174" cy="1169552"/>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2145859" y="5773112"/>
            <a:ext cx="823174" cy="1169552"/>
          </a:xfrm>
          <a:prstGeom prst="rect">
            <a:avLst/>
          </a:prstGeom>
        </p:spPr>
        <p:txBody>
          <a:bodyPr vert="horz" lIns="164592" tIns="82296" rIns="164592" bIns="82296" rtlCol="0" anchor="ctr">
            <a:noAutofit/>
          </a:bodyPr>
          <a:lstStyle/>
          <a:p>
            <a:pPr lvl="0"/>
            <a:r>
              <a:rPr lang="en-US" sz="14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9144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08527" y="1219200"/>
            <a:ext cx="11414637" cy="6045200"/>
          </a:xfrm>
        </p:spPr>
        <p:txBody>
          <a:bodyPr anchor="ctr">
            <a:normAutofit/>
          </a:bodyPr>
          <a:lstStyle>
            <a:lvl1pPr algn="l">
              <a:defRPr sz="79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97275" y="8026400"/>
            <a:ext cx="11425889" cy="1028496"/>
          </a:xfrm>
        </p:spPr>
        <p:txBody>
          <a:bodyPr anchor="b">
            <a:noAutofit/>
          </a:bodyPr>
          <a:lstStyle>
            <a:lvl1pPr marL="0" indent="0">
              <a:buFontTx/>
              <a:buNone/>
              <a:defRPr sz="4320">
                <a:solidFill>
                  <a:schemeClr val="accent1"/>
                </a:solidFill>
              </a:defRPr>
            </a:lvl1pPr>
            <a:lvl2pPr marL="822960" indent="0">
              <a:buFontTx/>
              <a:buNone/>
              <a:defRPr/>
            </a:lvl2pPr>
            <a:lvl3pPr marL="1645920" indent="0">
              <a:buFontTx/>
              <a:buNone/>
              <a:defRPr/>
            </a:lvl3pPr>
            <a:lvl4pPr marL="2468880" indent="0">
              <a:buFontTx/>
              <a:buNone/>
              <a:defRPr/>
            </a:lvl4pPr>
            <a:lvl5pPr marL="3291840" indent="0">
              <a:buFontTx/>
              <a:buNone/>
              <a:defRPr/>
            </a:lvl5pPr>
          </a:lstStyle>
          <a:p>
            <a:pPr lvl="0"/>
            <a:r>
              <a:rPr lang="en-US"/>
              <a:t>Click to edit Master text styles</a:t>
            </a:r>
          </a:p>
        </p:txBody>
      </p:sp>
      <p:sp>
        <p:nvSpPr>
          <p:cNvPr id="3" name="Text Placeholder 2"/>
          <p:cNvSpPr>
            <a:spLocks noGrp="1"/>
          </p:cNvSpPr>
          <p:nvPr>
            <p:ph type="body" idx="1"/>
          </p:nvPr>
        </p:nvSpPr>
        <p:spPr>
          <a:xfrm>
            <a:off x="1097277" y="9054896"/>
            <a:ext cx="11425887" cy="3027828"/>
          </a:xfrm>
        </p:spPr>
        <p:txBody>
          <a:bodyPr anchor="t">
            <a:normAutofit/>
          </a:bodyPr>
          <a:lstStyle>
            <a:lvl1pPr marL="0" indent="0" algn="l">
              <a:buNone/>
              <a:defRPr sz="3240">
                <a:solidFill>
                  <a:schemeClr val="tx1">
                    <a:lumMod val="50000"/>
                    <a:lumOff val="50000"/>
                  </a:schemeClr>
                </a:solidFill>
              </a:defRPr>
            </a:lvl1pPr>
            <a:lvl2pPr marL="822960" indent="0">
              <a:buNone/>
              <a:defRPr sz="3240">
                <a:solidFill>
                  <a:schemeClr val="tx1">
                    <a:tint val="75000"/>
                  </a:schemeClr>
                </a:solidFill>
              </a:defRPr>
            </a:lvl2pPr>
            <a:lvl3pPr marL="1645920" indent="0">
              <a:buNone/>
              <a:defRPr sz="2880">
                <a:solidFill>
                  <a:schemeClr val="tx1">
                    <a:tint val="75000"/>
                  </a:schemeClr>
                </a:solidFill>
              </a:defRPr>
            </a:lvl3pPr>
            <a:lvl4pPr marL="2468880" indent="0">
              <a:buNone/>
              <a:defRPr sz="2520">
                <a:solidFill>
                  <a:schemeClr val="tx1">
                    <a:tint val="75000"/>
                  </a:schemeClr>
                </a:solidFill>
              </a:defRPr>
            </a:lvl4pPr>
            <a:lvl5pPr marL="3291840" indent="0">
              <a:buNone/>
              <a:defRPr sz="2520">
                <a:solidFill>
                  <a:schemeClr val="tx1">
                    <a:tint val="75000"/>
                  </a:schemeClr>
                </a:solidFill>
              </a:defRPr>
            </a:lvl5pPr>
            <a:lvl6pPr marL="4114800" indent="0">
              <a:buNone/>
              <a:defRPr sz="2520">
                <a:solidFill>
                  <a:schemeClr val="tx1">
                    <a:tint val="75000"/>
                  </a:schemeClr>
                </a:solidFill>
              </a:defRPr>
            </a:lvl6pPr>
            <a:lvl7pPr marL="4937760" indent="0">
              <a:buNone/>
              <a:defRPr sz="2520">
                <a:solidFill>
                  <a:schemeClr val="tx1">
                    <a:tint val="75000"/>
                  </a:schemeClr>
                </a:solidFill>
              </a:defRPr>
            </a:lvl7pPr>
            <a:lvl8pPr marL="5760720" indent="0">
              <a:buNone/>
              <a:defRPr sz="2520">
                <a:solidFill>
                  <a:schemeClr val="tx1">
                    <a:tint val="75000"/>
                  </a:schemeClr>
                </a:solidFill>
              </a:defRPr>
            </a:lvl8pPr>
            <a:lvl9pPr marL="6583680" indent="0">
              <a:buNone/>
              <a:defRPr sz="25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3913223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1053491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59161" y="1219201"/>
            <a:ext cx="1761862" cy="10502902"/>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97278" y="1219201"/>
            <a:ext cx="9351047" cy="105029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val="2160852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5240" y="-16935"/>
            <a:ext cx="16508371" cy="13749870"/>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97279" y="1219200"/>
            <a:ext cx="11425883" cy="2641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97278" y="4321181"/>
            <a:ext cx="11425885" cy="776154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29464" y="12082727"/>
            <a:ext cx="1231438" cy="730250"/>
          </a:xfrm>
          <a:prstGeom prst="rect">
            <a:avLst/>
          </a:prstGeom>
        </p:spPr>
        <p:txBody>
          <a:bodyPr vert="horz" lIns="91440" tIns="45720" rIns="91440" bIns="45720" rtlCol="0" anchor="ctr"/>
          <a:lstStyle>
            <a:lvl1pPr algn="r">
              <a:defRPr sz="1620">
                <a:solidFill>
                  <a:schemeClr val="tx1">
                    <a:tint val="75000"/>
                  </a:schemeClr>
                </a:solidFill>
              </a:defRPr>
            </a:lvl1pPr>
          </a:lstStyle>
          <a:p>
            <a:fld id="{6A16B2D9-1063-483E-8B43-48FFAA08322B}" type="datetimeFigureOut">
              <a:rPr lang="en-GB" smtClean="0"/>
              <a:pPr/>
              <a:t>27/03/2025</a:t>
            </a:fld>
            <a:endParaRPr lang="en-GB"/>
          </a:p>
        </p:txBody>
      </p:sp>
      <p:sp>
        <p:nvSpPr>
          <p:cNvPr id="5" name="Footer Placeholder 4"/>
          <p:cNvSpPr>
            <a:spLocks noGrp="1"/>
          </p:cNvSpPr>
          <p:nvPr>
            <p:ph type="ftr" sz="quarter" idx="3"/>
          </p:nvPr>
        </p:nvSpPr>
        <p:spPr>
          <a:xfrm>
            <a:off x="1097279" y="12082727"/>
            <a:ext cx="8321351" cy="730250"/>
          </a:xfrm>
          <a:prstGeom prst="rect">
            <a:avLst/>
          </a:prstGeom>
        </p:spPr>
        <p:txBody>
          <a:bodyPr vert="horz" lIns="91440" tIns="45720" rIns="91440" bIns="45720" rtlCol="0" anchor="ctr"/>
          <a:lstStyle>
            <a:lvl1pPr algn="l">
              <a:defRPr sz="16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1600417" y="12082727"/>
            <a:ext cx="922748" cy="730250"/>
          </a:xfrm>
          <a:prstGeom prst="rect">
            <a:avLst/>
          </a:prstGeom>
        </p:spPr>
        <p:txBody>
          <a:bodyPr vert="horz" lIns="91440" tIns="45720" rIns="91440" bIns="45720" rtlCol="0" anchor="ctr"/>
          <a:lstStyle>
            <a:lvl1pPr algn="r">
              <a:defRPr sz="1620">
                <a:solidFill>
                  <a:schemeClr val="accent1"/>
                </a:solidFill>
              </a:defRPr>
            </a:lvl1pPr>
          </a:lstStyle>
          <a:p>
            <a:fld id="{49702E4B-F344-4650-BBD4-BCA001A8D956}" type="slidenum">
              <a:rPr lang="en-GB" smtClean="0"/>
              <a:pPr/>
              <a:t>‹#›</a:t>
            </a:fld>
            <a:endParaRPr lang="en-GB"/>
          </a:p>
        </p:txBody>
      </p:sp>
    </p:spTree>
    <p:extLst>
      <p:ext uri="{BB962C8B-B14F-4D97-AF65-F5344CB8AC3E}">
        <p14:creationId xmlns:p14="http://schemas.microsoft.com/office/powerpoint/2010/main" val="1711530160"/>
      </p:ext>
    </p:extLst>
  </p:cSld>
  <p:clrMap bg1="lt1" tx1="dk1" bg2="lt2" tx2="dk2" accent1="accent1" accent2="accent2" accent3="accent3" accent4="accent4" accent5="accent5" accent6="accent6" hlink="hlink" folHlink="folHlink"/>
  <p:sldLayoutIdLst>
    <p:sldLayoutId id="2147485224" r:id="rId1"/>
    <p:sldLayoutId id="2147485225" r:id="rId2"/>
    <p:sldLayoutId id="2147485226" r:id="rId3"/>
    <p:sldLayoutId id="2147485227" r:id="rId4"/>
    <p:sldLayoutId id="2147485228" r:id="rId5"/>
    <p:sldLayoutId id="2147485229" r:id="rId6"/>
    <p:sldLayoutId id="2147485230" r:id="rId7"/>
    <p:sldLayoutId id="2147485231" r:id="rId8"/>
    <p:sldLayoutId id="2147485232" r:id="rId9"/>
    <p:sldLayoutId id="2147485233" r:id="rId10"/>
    <p:sldLayoutId id="2147485234" r:id="rId11"/>
    <p:sldLayoutId id="2147485235" r:id="rId12"/>
    <p:sldLayoutId id="2147485236" r:id="rId13"/>
    <p:sldLayoutId id="2147485237" r:id="rId14"/>
    <p:sldLayoutId id="2147485238" r:id="rId15"/>
    <p:sldLayoutId id="2147485239" r:id="rId16"/>
  </p:sldLayoutIdLst>
  <p:txStyles>
    <p:titleStyle>
      <a:lvl1pPr algn="l" defTabSz="822960" rtl="0" eaLnBrk="1" latinLnBrk="0" hangingPunct="1">
        <a:spcBef>
          <a:spcPct val="0"/>
        </a:spcBef>
        <a:buNone/>
        <a:defRPr sz="648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617220" indent="-617220" algn="l" defTabSz="822960" rtl="0" eaLnBrk="1" latinLnBrk="0" hangingPunct="1">
        <a:spcBef>
          <a:spcPts val="1800"/>
        </a:spcBef>
        <a:spcAft>
          <a:spcPts val="0"/>
        </a:spcAft>
        <a:buClr>
          <a:schemeClr val="accent1"/>
        </a:buClr>
        <a:buSzPct val="80000"/>
        <a:buFont typeface="Wingdings 3" charset="2"/>
        <a:buChar char=""/>
        <a:defRPr sz="3240" kern="1200">
          <a:solidFill>
            <a:schemeClr val="tx1">
              <a:lumMod val="75000"/>
              <a:lumOff val="25000"/>
            </a:schemeClr>
          </a:solidFill>
          <a:latin typeface="+mn-lt"/>
          <a:ea typeface="+mn-ea"/>
          <a:cs typeface="+mn-cs"/>
        </a:defRPr>
      </a:lvl1pPr>
      <a:lvl2pPr marL="1337310" indent="-514350" algn="l" defTabSz="822960" rtl="0" eaLnBrk="1" latinLnBrk="0" hangingPunct="1">
        <a:spcBef>
          <a:spcPts val="1800"/>
        </a:spcBef>
        <a:spcAft>
          <a:spcPts val="0"/>
        </a:spcAft>
        <a:buClr>
          <a:schemeClr val="accent1"/>
        </a:buClr>
        <a:buSzPct val="80000"/>
        <a:buFont typeface="Wingdings 3" charset="2"/>
        <a:buChar char=""/>
        <a:defRPr sz="2880" kern="1200">
          <a:solidFill>
            <a:schemeClr val="tx1">
              <a:lumMod val="75000"/>
              <a:lumOff val="25000"/>
            </a:schemeClr>
          </a:solidFill>
          <a:latin typeface="+mn-lt"/>
          <a:ea typeface="+mn-ea"/>
          <a:cs typeface="+mn-cs"/>
        </a:defRPr>
      </a:lvl2pPr>
      <a:lvl3pPr marL="2057400" indent="-411480" algn="l" defTabSz="822960" rtl="0" eaLnBrk="1" latinLnBrk="0" hangingPunct="1">
        <a:spcBef>
          <a:spcPts val="1800"/>
        </a:spcBef>
        <a:spcAft>
          <a:spcPts val="0"/>
        </a:spcAft>
        <a:buClr>
          <a:schemeClr val="accent1"/>
        </a:buClr>
        <a:buSzPct val="80000"/>
        <a:buFont typeface="Wingdings 3" charset="2"/>
        <a:buChar char=""/>
        <a:defRPr sz="2520" kern="1200">
          <a:solidFill>
            <a:schemeClr val="tx1">
              <a:lumMod val="75000"/>
              <a:lumOff val="25000"/>
            </a:schemeClr>
          </a:solidFill>
          <a:latin typeface="+mn-lt"/>
          <a:ea typeface="+mn-ea"/>
          <a:cs typeface="+mn-cs"/>
        </a:defRPr>
      </a:lvl3pPr>
      <a:lvl4pPr marL="2880360" indent="-411480" algn="l" defTabSz="822960" rtl="0" eaLnBrk="1" latinLnBrk="0" hangingPunct="1">
        <a:spcBef>
          <a:spcPts val="1800"/>
        </a:spcBef>
        <a:spcAft>
          <a:spcPts val="0"/>
        </a:spcAft>
        <a:buClr>
          <a:schemeClr val="accent1"/>
        </a:buClr>
        <a:buSzPct val="80000"/>
        <a:buFont typeface="Wingdings 3" charset="2"/>
        <a:buChar char=""/>
        <a:defRPr sz="2160" kern="1200">
          <a:solidFill>
            <a:schemeClr val="tx1">
              <a:lumMod val="75000"/>
              <a:lumOff val="25000"/>
            </a:schemeClr>
          </a:solidFill>
          <a:latin typeface="+mn-lt"/>
          <a:ea typeface="+mn-ea"/>
          <a:cs typeface="+mn-cs"/>
        </a:defRPr>
      </a:lvl4pPr>
      <a:lvl5pPr marL="3703320" indent="-411480" algn="l" defTabSz="822960" rtl="0" eaLnBrk="1" latinLnBrk="0" hangingPunct="1">
        <a:spcBef>
          <a:spcPts val="1800"/>
        </a:spcBef>
        <a:spcAft>
          <a:spcPts val="0"/>
        </a:spcAft>
        <a:buClr>
          <a:schemeClr val="accent1"/>
        </a:buClr>
        <a:buSzPct val="80000"/>
        <a:buFont typeface="Wingdings 3" charset="2"/>
        <a:buChar char=""/>
        <a:defRPr sz="2160" kern="1200">
          <a:solidFill>
            <a:schemeClr val="tx1">
              <a:lumMod val="75000"/>
              <a:lumOff val="25000"/>
            </a:schemeClr>
          </a:solidFill>
          <a:latin typeface="+mn-lt"/>
          <a:ea typeface="+mn-ea"/>
          <a:cs typeface="+mn-cs"/>
        </a:defRPr>
      </a:lvl5pPr>
      <a:lvl6pPr marL="4526280" indent="-411480" algn="l" defTabSz="822960" rtl="0" eaLnBrk="1" latinLnBrk="0" hangingPunct="1">
        <a:spcBef>
          <a:spcPts val="1800"/>
        </a:spcBef>
        <a:spcAft>
          <a:spcPts val="0"/>
        </a:spcAft>
        <a:buClr>
          <a:schemeClr val="accent1"/>
        </a:buClr>
        <a:buSzPct val="80000"/>
        <a:buFont typeface="Wingdings 3" charset="2"/>
        <a:buChar char=""/>
        <a:defRPr sz="2160" kern="1200">
          <a:solidFill>
            <a:schemeClr val="tx1">
              <a:lumMod val="75000"/>
              <a:lumOff val="25000"/>
            </a:schemeClr>
          </a:solidFill>
          <a:latin typeface="+mn-lt"/>
          <a:ea typeface="+mn-ea"/>
          <a:cs typeface="+mn-cs"/>
        </a:defRPr>
      </a:lvl6pPr>
      <a:lvl7pPr marL="5349240" indent="-411480" algn="l" defTabSz="822960" rtl="0" eaLnBrk="1" latinLnBrk="0" hangingPunct="1">
        <a:spcBef>
          <a:spcPts val="1800"/>
        </a:spcBef>
        <a:spcAft>
          <a:spcPts val="0"/>
        </a:spcAft>
        <a:buClr>
          <a:schemeClr val="accent1"/>
        </a:buClr>
        <a:buSzPct val="80000"/>
        <a:buFont typeface="Wingdings 3" charset="2"/>
        <a:buChar char=""/>
        <a:defRPr sz="2160" kern="1200">
          <a:solidFill>
            <a:schemeClr val="tx1">
              <a:lumMod val="75000"/>
              <a:lumOff val="25000"/>
            </a:schemeClr>
          </a:solidFill>
          <a:latin typeface="+mn-lt"/>
          <a:ea typeface="+mn-ea"/>
          <a:cs typeface="+mn-cs"/>
        </a:defRPr>
      </a:lvl7pPr>
      <a:lvl8pPr marL="6172200" indent="-411480" algn="l" defTabSz="822960" rtl="0" eaLnBrk="1" latinLnBrk="0" hangingPunct="1">
        <a:spcBef>
          <a:spcPts val="1800"/>
        </a:spcBef>
        <a:spcAft>
          <a:spcPts val="0"/>
        </a:spcAft>
        <a:buClr>
          <a:schemeClr val="accent1"/>
        </a:buClr>
        <a:buSzPct val="80000"/>
        <a:buFont typeface="Wingdings 3" charset="2"/>
        <a:buChar char=""/>
        <a:defRPr sz="2160" kern="1200">
          <a:solidFill>
            <a:schemeClr val="tx1">
              <a:lumMod val="75000"/>
              <a:lumOff val="25000"/>
            </a:schemeClr>
          </a:solidFill>
          <a:latin typeface="+mn-lt"/>
          <a:ea typeface="+mn-ea"/>
          <a:cs typeface="+mn-cs"/>
        </a:defRPr>
      </a:lvl8pPr>
      <a:lvl9pPr marL="6995160" indent="-411480" algn="l" defTabSz="822960" rtl="0" eaLnBrk="1" latinLnBrk="0" hangingPunct="1">
        <a:spcBef>
          <a:spcPts val="1800"/>
        </a:spcBef>
        <a:spcAft>
          <a:spcPts val="0"/>
        </a:spcAft>
        <a:buClr>
          <a:schemeClr val="accent1"/>
        </a:buClr>
        <a:buSzPct val="80000"/>
        <a:buFont typeface="Wingdings 3" charset="2"/>
        <a:buChar char=""/>
        <a:defRPr sz="2160" kern="1200">
          <a:solidFill>
            <a:schemeClr val="tx1">
              <a:lumMod val="75000"/>
              <a:lumOff val="25000"/>
            </a:schemeClr>
          </a:solidFill>
          <a:latin typeface="+mn-lt"/>
          <a:ea typeface="+mn-ea"/>
          <a:cs typeface="+mn-cs"/>
        </a:defRPr>
      </a:lvl9pPr>
    </p:bodyStyle>
    <p:otherStyle>
      <a:defPPr>
        <a:defRPr lang="en-US"/>
      </a:defPPr>
      <a:lvl1pPr marL="0" algn="l" defTabSz="822960" rtl="0" eaLnBrk="1" latinLnBrk="0" hangingPunct="1">
        <a:defRPr sz="3240" kern="1200">
          <a:solidFill>
            <a:schemeClr val="tx1"/>
          </a:solidFill>
          <a:latin typeface="+mn-lt"/>
          <a:ea typeface="+mn-ea"/>
          <a:cs typeface="+mn-cs"/>
        </a:defRPr>
      </a:lvl1pPr>
      <a:lvl2pPr marL="822960" algn="l" defTabSz="822960" rtl="0" eaLnBrk="1" latinLnBrk="0" hangingPunct="1">
        <a:defRPr sz="3240" kern="1200">
          <a:solidFill>
            <a:schemeClr val="tx1"/>
          </a:solidFill>
          <a:latin typeface="+mn-lt"/>
          <a:ea typeface="+mn-ea"/>
          <a:cs typeface="+mn-cs"/>
        </a:defRPr>
      </a:lvl2pPr>
      <a:lvl3pPr marL="1645920" algn="l" defTabSz="822960" rtl="0" eaLnBrk="1" latinLnBrk="0" hangingPunct="1">
        <a:defRPr sz="3240" kern="1200">
          <a:solidFill>
            <a:schemeClr val="tx1"/>
          </a:solidFill>
          <a:latin typeface="+mn-lt"/>
          <a:ea typeface="+mn-ea"/>
          <a:cs typeface="+mn-cs"/>
        </a:defRPr>
      </a:lvl3pPr>
      <a:lvl4pPr marL="2468880" algn="l" defTabSz="822960" rtl="0" eaLnBrk="1" latinLnBrk="0" hangingPunct="1">
        <a:defRPr sz="3240" kern="1200">
          <a:solidFill>
            <a:schemeClr val="tx1"/>
          </a:solidFill>
          <a:latin typeface="+mn-lt"/>
          <a:ea typeface="+mn-ea"/>
          <a:cs typeface="+mn-cs"/>
        </a:defRPr>
      </a:lvl4pPr>
      <a:lvl5pPr marL="3291840" algn="l" defTabSz="822960" rtl="0" eaLnBrk="1" latinLnBrk="0" hangingPunct="1">
        <a:defRPr sz="3240" kern="1200">
          <a:solidFill>
            <a:schemeClr val="tx1"/>
          </a:solidFill>
          <a:latin typeface="+mn-lt"/>
          <a:ea typeface="+mn-ea"/>
          <a:cs typeface="+mn-cs"/>
        </a:defRPr>
      </a:lvl5pPr>
      <a:lvl6pPr marL="4114800" algn="l" defTabSz="822960" rtl="0" eaLnBrk="1" latinLnBrk="0" hangingPunct="1">
        <a:defRPr sz="3240" kern="1200">
          <a:solidFill>
            <a:schemeClr val="tx1"/>
          </a:solidFill>
          <a:latin typeface="+mn-lt"/>
          <a:ea typeface="+mn-ea"/>
          <a:cs typeface="+mn-cs"/>
        </a:defRPr>
      </a:lvl6pPr>
      <a:lvl7pPr marL="4937760" algn="l" defTabSz="822960" rtl="0" eaLnBrk="1" latinLnBrk="0" hangingPunct="1">
        <a:defRPr sz="3240" kern="1200">
          <a:solidFill>
            <a:schemeClr val="tx1"/>
          </a:solidFill>
          <a:latin typeface="+mn-lt"/>
          <a:ea typeface="+mn-ea"/>
          <a:cs typeface="+mn-cs"/>
        </a:defRPr>
      </a:lvl7pPr>
      <a:lvl8pPr marL="5760720" algn="l" defTabSz="822960" rtl="0" eaLnBrk="1" latinLnBrk="0" hangingPunct="1">
        <a:defRPr sz="3240" kern="1200">
          <a:solidFill>
            <a:schemeClr val="tx1"/>
          </a:solidFill>
          <a:latin typeface="+mn-lt"/>
          <a:ea typeface="+mn-ea"/>
          <a:cs typeface="+mn-cs"/>
        </a:defRPr>
      </a:lvl8pPr>
      <a:lvl9pPr marL="6583680" algn="l" defTabSz="822960" rtl="0" eaLnBrk="1" latinLnBrk="0" hangingPunct="1">
        <a:defRPr sz="32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7A8E-BD9A-4932-AB6C-42CACE2BD7E0}"/>
              </a:ext>
            </a:extLst>
          </p:cNvPr>
          <p:cNvSpPr>
            <a:spLocks noGrp="1"/>
          </p:cNvSpPr>
          <p:nvPr>
            <p:ph type="ctrTitle"/>
          </p:nvPr>
        </p:nvSpPr>
        <p:spPr>
          <a:xfrm>
            <a:off x="1357746" y="4125704"/>
            <a:ext cx="14159346" cy="4789715"/>
          </a:xfrm>
        </p:spPr>
        <p:txBody>
          <a:bodyPr anchor="b">
            <a:noAutofit/>
          </a:bodyPr>
          <a:lstStyle/>
          <a:p>
            <a:pPr lvl="0" algn="l"/>
            <a:r>
              <a:rPr lang="en-GB" sz="4000" b="1" u="sng" kern="0" dirty="0">
                <a:solidFill>
                  <a:schemeClr val="tx1"/>
                </a:solidFill>
                <a:latin typeface="Times New Roman" panose="02020603050405020304" pitchFamily="18" charset="0"/>
                <a:ea typeface="+mn-ea"/>
                <a:cs typeface="Times New Roman" panose="02020603050405020304" pitchFamily="18" charset="0"/>
              </a:rPr>
              <a:t>Cover slide</a:t>
            </a:r>
            <a:br>
              <a:rPr lang="en-GB" sz="4000" kern="0" dirty="0">
                <a:solidFill>
                  <a:schemeClr val="tx1"/>
                </a:solidFill>
                <a:latin typeface="Times New Roman" panose="02020603050405020304" pitchFamily="18" charset="0"/>
                <a:ea typeface="+mn-ea"/>
                <a:cs typeface="Times New Roman" panose="02020603050405020304" pitchFamily="18" charset="0"/>
              </a:rPr>
            </a:br>
            <a:r>
              <a:rPr lang="en-US" sz="3200" b="1" dirty="0">
                <a:solidFill>
                  <a:schemeClr val="tx1"/>
                </a:solidFill>
              </a:rPr>
              <a:t>Event Name: Inclusive Industry Summit 2025: Empowering Disability-Inclusive Workplaces</a:t>
            </a:r>
            <a:br>
              <a:rPr lang="en-US" sz="3200" b="1" dirty="0">
                <a:solidFill>
                  <a:schemeClr val="tx1"/>
                </a:solidFill>
              </a:rPr>
            </a:br>
            <a:br>
              <a:rPr lang="en-US" sz="3200" b="1" dirty="0">
                <a:solidFill>
                  <a:schemeClr val="tx1"/>
                </a:solidFill>
              </a:rPr>
            </a:br>
            <a:r>
              <a:rPr lang="en-US" sz="3200" b="1" dirty="0">
                <a:solidFill>
                  <a:schemeClr val="tx1"/>
                </a:solidFill>
              </a:rPr>
              <a:t>Venue: The Business Design Centre – London</a:t>
            </a:r>
            <a:br>
              <a:rPr lang="en-US" sz="3200" b="1" dirty="0">
                <a:solidFill>
                  <a:schemeClr val="tx1"/>
                </a:solidFill>
              </a:rPr>
            </a:br>
            <a:r>
              <a:rPr lang="en-US" sz="3200" b="1" dirty="0">
                <a:solidFill>
                  <a:schemeClr val="tx1"/>
                </a:solidFill>
              </a:rPr>
              <a:t>Date: Thursday, 6th February 2025</a:t>
            </a:r>
            <a:br>
              <a:rPr lang="en-US" sz="3200" b="1" dirty="0">
                <a:solidFill>
                  <a:schemeClr val="tx1"/>
                </a:solidFill>
              </a:rPr>
            </a:br>
            <a:br>
              <a:rPr lang="en-US" sz="3200" b="1" dirty="0">
                <a:solidFill>
                  <a:schemeClr val="tx1"/>
                </a:solidFill>
              </a:rPr>
            </a:br>
            <a:r>
              <a:rPr lang="en-US" sz="3200" b="1" dirty="0">
                <a:solidFill>
                  <a:schemeClr val="tx1"/>
                </a:solidFill>
              </a:rPr>
              <a:t>Presented by: Nina Sokhan Kalashnikova</a:t>
            </a:r>
            <a:br>
              <a:rPr lang="en-US" sz="3200" b="1" dirty="0">
                <a:solidFill>
                  <a:schemeClr val="tx1"/>
                </a:solidFill>
              </a:rPr>
            </a:br>
            <a:r>
              <a:rPr lang="en-US" sz="3200" b="1" dirty="0">
                <a:solidFill>
                  <a:schemeClr val="tx1"/>
                </a:solidFill>
              </a:rPr>
              <a:t>ID:2234889</a:t>
            </a:r>
            <a:br>
              <a:rPr lang="en-US" sz="3200" b="1" dirty="0">
                <a:solidFill>
                  <a:schemeClr val="tx1"/>
                </a:solidFill>
              </a:rPr>
            </a:br>
            <a:br>
              <a:rPr lang="en-US" sz="3200" b="1" dirty="0">
                <a:solidFill>
                  <a:schemeClr val="tx1"/>
                </a:solidFill>
              </a:rPr>
            </a:br>
            <a:r>
              <a:rPr lang="en-US" sz="3200" b="1" dirty="0">
                <a:solidFill>
                  <a:schemeClr val="tx1"/>
                </a:solidFill>
              </a:rPr>
              <a:t>Lecturer: Chris Wilkin</a:t>
            </a:r>
            <a:endParaRPr lang="en-GB" sz="4000" b="1" kern="0" dirty="0">
              <a:solidFill>
                <a:schemeClr val="tx1"/>
              </a:solidFill>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822159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1532414" y="0"/>
            <a:ext cx="10307227" cy="737109"/>
          </a:xfrm>
        </p:spPr>
        <p:txBody>
          <a:bodyPr vert="horz" lIns="91440" tIns="45720" rIns="91440" bIns="45720" rtlCol="0" anchor="ctr">
            <a:noAutofit/>
          </a:bodyPr>
          <a:lstStyle/>
          <a:p>
            <a:pPr algn="l"/>
            <a:r>
              <a:rPr lang="en-GB" sz="4400" b="1" dirty="0">
                <a:solidFill>
                  <a:schemeClr val="tx1"/>
                </a:solidFill>
                <a:latin typeface="Times New Roman" panose="02020603050405020304" pitchFamily="18" charset="0"/>
                <a:cs typeface="Times New Roman" panose="02020603050405020304" pitchFamily="18" charset="0"/>
              </a:rPr>
              <a:t>Event Content and Context</a:t>
            </a:r>
            <a:endParaRPr lang="en-US" sz="4400" b="1" dirty="0">
              <a:solidFill>
                <a:schemeClr val="tx1"/>
              </a:solidFill>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53551993-45CA-4F88-9BFC-AB2ECC0223F1}"/>
              </a:ext>
            </a:extLst>
          </p:cNvPr>
          <p:cNvSpPr>
            <a:spLocks noGrp="1" noChangeArrowheads="1"/>
          </p:cNvSpPr>
          <p:nvPr>
            <p:ph type="subTitle" idx="1"/>
          </p:nvPr>
        </p:nvSpPr>
        <p:spPr bwMode="auto">
          <a:xfrm>
            <a:off x="770021" y="737109"/>
            <a:ext cx="14558211" cy="12618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342900" indent="-342900" algn="l">
              <a:buClr>
                <a:schemeClr val="tx1"/>
              </a:buClr>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Inclusive Industry Summit 2025 promotes disability-inclusive workplaces, focusing on accessibility, inclusive hiring, and legal compliance.</a:t>
            </a:r>
          </a:p>
          <a:p>
            <a:pPr marL="342900" indent="-342900" algn="l">
              <a:buClr>
                <a:schemeClr val="tx1"/>
              </a:buClr>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Brings together business leaders, HR professionals, policymakers, and disability advocates to drive meaningful change.</a:t>
            </a:r>
          </a:p>
          <a:p>
            <a:pPr marL="342900" indent="-342900" algn="l">
              <a:buClr>
                <a:schemeClr val="tx1"/>
              </a:buClr>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Features keynote speeches, expert panels, interactive workshops, networking opportunities, and exhibitions.</a:t>
            </a:r>
          </a:p>
          <a:p>
            <a:pPr marL="342900" indent="-342900" algn="l">
              <a:buClr>
                <a:schemeClr val="tx1"/>
              </a:buClr>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Aims to deliver practical solutions, collaboration opportunities, and policy insights to enhance workplace inclusivity.</a:t>
            </a:r>
          </a:p>
          <a:p>
            <a:pPr algn="l"/>
            <a:endParaRPr lang="en-US" sz="2400" b="1" dirty="0">
              <a:solidFill>
                <a:schemeClr val="tx1"/>
              </a:solidFill>
              <a:latin typeface="Times New Roman" pitchFamily="18" charset="0"/>
              <a:cs typeface="Times New Roman" pitchFamily="18" charset="0"/>
            </a:endParaRPr>
          </a:p>
          <a:p>
            <a:pPr algn="l"/>
            <a:r>
              <a:rPr lang="en-US" sz="2400" b="1" dirty="0">
                <a:solidFill>
                  <a:schemeClr val="tx1"/>
                </a:solidFill>
                <a:latin typeface="Times New Roman" pitchFamily="18" charset="0"/>
                <a:cs typeface="Times New Roman" pitchFamily="18" charset="0"/>
              </a:rPr>
              <a:t>Strategic Importance</a:t>
            </a:r>
          </a:p>
          <a:p>
            <a:pPr algn="l"/>
            <a:r>
              <a:rPr lang="en-US" sz="2400" b="1" dirty="0">
                <a:solidFill>
                  <a:schemeClr val="tx1"/>
                </a:solidFill>
                <a:latin typeface="Times New Roman" pitchFamily="18" charset="0"/>
                <a:cs typeface="Times New Roman" pitchFamily="18" charset="0"/>
              </a:rPr>
              <a:t>Legislative Compliance – Aligning with Equality Act 2010 (UK), ADA (USA), and UN Sustainable Development Goals (SDGs).</a:t>
            </a:r>
          </a:p>
          <a:p>
            <a:pPr algn="l"/>
            <a:r>
              <a:rPr lang="en-US" sz="2400" b="1" dirty="0">
                <a:solidFill>
                  <a:schemeClr val="tx1"/>
                </a:solidFill>
                <a:latin typeface="Times New Roman" pitchFamily="18" charset="0"/>
                <a:cs typeface="Times New Roman" pitchFamily="18" charset="0"/>
              </a:rPr>
              <a:t>Corporate Benefits – Studies show disability-inclusive companies experience: </a:t>
            </a:r>
          </a:p>
          <a:p>
            <a:pPr marL="1165860" lvl="1" indent="-342900" algn="l">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28% higher revenue growth</a:t>
            </a:r>
          </a:p>
          <a:p>
            <a:pPr marL="1165860" lvl="1" indent="-342900" algn="l">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30% greater profit margins</a:t>
            </a:r>
          </a:p>
          <a:p>
            <a:pPr marL="1165860" lvl="1" indent="-342900" algn="l">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Twice the net income per employee</a:t>
            </a:r>
          </a:p>
          <a:p>
            <a:pPr algn="l"/>
            <a:r>
              <a:rPr lang="en-US" sz="2400" b="1" dirty="0">
                <a:solidFill>
                  <a:schemeClr val="tx1"/>
                </a:solidFill>
                <a:latin typeface="Times New Roman" pitchFamily="18" charset="0"/>
                <a:cs typeface="Times New Roman" pitchFamily="18" charset="0"/>
              </a:rPr>
              <a:t>Workforce Transformation – Adapting to the rise of remote work and assistive technologies.</a:t>
            </a:r>
          </a:p>
          <a:p>
            <a:pPr algn="l"/>
            <a:r>
              <a:rPr lang="en-US" sz="2400" b="1" dirty="0">
                <a:solidFill>
                  <a:schemeClr val="tx1"/>
                </a:solidFill>
                <a:latin typeface="Times New Roman" pitchFamily="18" charset="0"/>
                <a:cs typeface="Times New Roman" pitchFamily="18" charset="0"/>
              </a:rPr>
              <a:t>Global Momentum – Industry leaders like Microsoft, Google, and Unilever invest in workplace disability inclusion.</a:t>
            </a:r>
          </a:p>
          <a:p>
            <a:pPr lvl="0" algn="l" eaLnBrk="0" fontAlgn="base" hangingPunct="0">
              <a:spcBef>
                <a:spcPct val="0"/>
              </a:spcBef>
              <a:spcAft>
                <a:spcPct val="0"/>
              </a:spcAft>
              <a:buClrTx/>
              <a:buSzTx/>
            </a:pPr>
            <a:endParaRPr lang="en-US" altLang="en-US" sz="2400" b="1" dirty="0">
              <a:solidFill>
                <a:schemeClr val="tx1"/>
              </a:solidFill>
              <a:latin typeface="Times New Roman" pitchFamily="18" charset="0"/>
              <a:cs typeface="Times New Roman" pitchFamily="18" charset="0"/>
            </a:endParaRPr>
          </a:p>
          <a:p>
            <a:pPr algn="l"/>
            <a:r>
              <a:rPr lang="en-US" sz="2400" b="1" dirty="0">
                <a:solidFill>
                  <a:schemeClr val="tx1"/>
                </a:solidFill>
                <a:latin typeface="Times New Roman" pitchFamily="18" charset="0"/>
                <a:cs typeface="Times New Roman" pitchFamily="18" charset="0"/>
              </a:rPr>
              <a:t>Expected Impact</a:t>
            </a:r>
          </a:p>
          <a:p>
            <a:pPr marL="342900" indent="-342900" algn="l">
              <a:buClr>
                <a:schemeClr val="tx1"/>
              </a:buClr>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Greater awareness and implementation of workplace inclusivity.</a:t>
            </a:r>
          </a:p>
          <a:p>
            <a:pPr marL="342900" indent="-342900" algn="l">
              <a:buClr>
                <a:schemeClr val="tx1"/>
              </a:buClr>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Practical takeaways for improving disability hiring and accessibility.</a:t>
            </a:r>
          </a:p>
          <a:p>
            <a:pPr marL="342900" indent="-342900" algn="l">
              <a:buClr>
                <a:schemeClr val="tx1"/>
              </a:buClr>
              <a:buSzPct val="180000"/>
              <a:buFont typeface="Arial" panose="020B0604020202020204" pitchFamily="34" charset="0"/>
              <a:buChar char="•"/>
            </a:pPr>
            <a:r>
              <a:rPr lang="en-US" sz="2400" b="1" dirty="0">
                <a:solidFill>
                  <a:schemeClr val="tx1"/>
                </a:solidFill>
                <a:latin typeface="Times New Roman" pitchFamily="18" charset="0"/>
                <a:cs typeface="Times New Roman" pitchFamily="18" charset="0"/>
              </a:rPr>
              <a:t>Stronger industry collaboration for long-term impact.</a:t>
            </a:r>
          </a:p>
          <a:p>
            <a:pPr lvl="0" algn="l" eaLnBrk="0" fontAlgn="base" hangingPunct="0">
              <a:spcBef>
                <a:spcPct val="0"/>
              </a:spcBef>
              <a:spcAft>
                <a:spcPct val="0"/>
              </a:spcAft>
              <a:buClrTx/>
              <a:buSzTx/>
            </a:pPr>
            <a:endParaRPr lang="en-US" altLang="en-US" sz="2200" dirty="0">
              <a:solidFill>
                <a:schemeClr val="tx1"/>
              </a:solidFill>
              <a:cs typeface="Times New Roman" panose="02020603050405020304" pitchFamily="18" charset="0"/>
            </a:endParaRPr>
          </a:p>
        </p:txBody>
      </p:sp>
    </p:spTree>
    <p:extLst>
      <p:ext uri="{BB962C8B-B14F-4D97-AF65-F5344CB8AC3E}">
        <p14:creationId xmlns:p14="http://schemas.microsoft.com/office/powerpoint/2010/main" val="213383183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1515291" y="1"/>
            <a:ext cx="10894423" cy="1097280"/>
          </a:xfrm>
        </p:spPr>
        <p:txBody>
          <a:bodyPr vert="horz" lIns="91440" tIns="45720" rIns="91440" bIns="45720" rtlCol="0" anchor="ctr">
            <a:noAutofit/>
          </a:bodyPr>
          <a:lstStyle/>
          <a:p>
            <a:pPr algn="l"/>
            <a:r>
              <a:rPr lang="en-GB" sz="4000" b="1" dirty="0">
                <a:solidFill>
                  <a:schemeClr val="tx1"/>
                </a:solidFill>
                <a:latin typeface="Times New Roman" panose="02020603050405020304" pitchFamily="18" charset="0"/>
                <a:cs typeface="Times New Roman" panose="02020603050405020304" pitchFamily="18" charset="0"/>
              </a:rPr>
              <a:t>Market Factors – Target Audience</a:t>
            </a:r>
            <a:endParaRPr lang="en-US" sz="4000" b="1" dirty="0">
              <a:solidFill>
                <a:schemeClr val="tx1"/>
              </a:solidFill>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type="subTitle" idx="1"/>
          </p:nvPr>
        </p:nvSpPr>
        <p:spPr bwMode="auto">
          <a:xfrm>
            <a:off x="391886" y="1578385"/>
            <a:ext cx="15257417" cy="115105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l"/>
            <a:r>
              <a:rPr lang="en-US" sz="2400" b="1" dirty="0">
                <a:solidFill>
                  <a:schemeClr val="tx1"/>
                </a:solidFill>
                <a:latin typeface="Times New Roman" panose="02020603050405020304" pitchFamily="18" charset="0"/>
                <a:cs typeface="Times New Roman" panose="02020603050405020304" pitchFamily="18" charset="0"/>
              </a:rPr>
              <a:t>Corporate and Industry Stakeholders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Senior corporate executives and business leaders dedicated to fostering workplace inclusivity.</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Human resource professionals and talent acquisition specialists focused on equitable hiring practices.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Diversity, Equity, and Inclusion (DEI) officers responsible for shaping corporate inclusion strategies.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Corporate Social Responsibility (CSR) executives overseeing inclusion-driven philanthropic initiatives.</a:t>
            </a:r>
          </a:p>
          <a:p>
            <a:pPr algn="l"/>
            <a:r>
              <a:rPr lang="en-US" sz="2400" b="1" dirty="0">
                <a:solidFill>
                  <a:schemeClr val="tx1"/>
                </a:solidFill>
                <a:latin typeface="Times New Roman" panose="02020603050405020304" pitchFamily="18" charset="0"/>
                <a:cs typeface="Times New Roman" panose="02020603050405020304" pitchFamily="18" charset="0"/>
              </a:rPr>
              <a:t>Government, Legal, and Advocacy Groups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Government officials and policymakers overseeing disability employment regulations and compliance.</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Legal professionals providing guidance on employment law and disability rights compliance.</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Disability advocacy organizations and non-profit entities promoting workplace accessibility.</a:t>
            </a:r>
          </a:p>
          <a:p>
            <a:pPr algn="l"/>
            <a:r>
              <a:rPr lang="en-US" sz="2400" b="1" dirty="0">
                <a:solidFill>
                  <a:schemeClr val="tx1"/>
                </a:solidFill>
                <a:latin typeface="Times New Roman" panose="02020603050405020304" pitchFamily="18" charset="0"/>
                <a:cs typeface="Times New Roman" panose="02020603050405020304" pitchFamily="18" charset="0"/>
              </a:rPr>
              <a:t>Workforce and Recruitment Specialists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Professionals with disabilities seeking career advancement, networking, and employment opportunities.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Recruitment agencies specializing in the placement of individuals with disabilities in suitable roles.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Small and medium-sized enterprise (SME) leaders committed to integrating inclusive workplace policies.</a:t>
            </a:r>
          </a:p>
          <a:p>
            <a:pPr algn="l"/>
            <a:r>
              <a:rPr lang="en-US" sz="2400" b="1" dirty="0">
                <a:solidFill>
                  <a:schemeClr val="tx1"/>
                </a:solidFill>
                <a:latin typeface="Times New Roman" panose="02020603050405020304" pitchFamily="18" charset="0"/>
                <a:cs typeface="Times New Roman" panose="02020603050405020304" pitchFamily="18" charset="0"/>
              </a:rPr>
              <a:t>Education, Technology, and Media Representatives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Academic institutions and vocational training organizations promoting inclusive career development programs.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Technology providers developing assistive solutions to enhance workplace accessibility.</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Industry consultants advising organizations on best practices for inclusive workforce strategies.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Occupational health specialists and employment support professionals facilitating workplace accommodations.</a:t>
            </a:r>
          </a:p>
          <a:p>
            <a:pPr marL="342900" indent="-342900" algn="l">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Media and public relations professionals advocating for disability inclusion in corporate environments</a:t>
            </a:r>
            <a:r>
              <a:rPr lang="en-US" sz="2200"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076587135"/>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774536" y="460184"/>
            <a:ext cx="15197958" cy="1033669"/>
          </a:xfrm>
        </p:spPr>
        <p:txBody>
          <a:bodyPr vert="horz" lIns="91440" tIns="45720" rIns="91440" bIns="45720" rtlCol="0" anchor="ctr">
            <a:noAutofit/>
          </a:bodyPr>
          <a:lstStyle/>
          <a:p>
            <a:pPr algn="l"/>
            <a:r>
              <a:rPr lang="en-US" sz="4000" b="1" dirty="0">
                <a:solidFill>
                  <a:schemeClr val="tx1"/>
                </a:solidFill>
                <a:latin typeface="Times New Roman" panose="02020603050405020304" pitchFamily="18" charset="0"/>
                <a:cs typeface="Times New Roman" panose="02020603050405020304" pitchFamily="18" charset="0"/>
              </a:rPr>
              <a:t>Market Factors – Demand, Supply, and Competitive Landscape</a:t>
            </a:r>
            <a:endParaRPr lang="en-US" sz="1600" b="1" dirty="0">
              <a:solidFill>
                <a:schemeClr val="tx1"/>
              </a:solidFill>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0A8EB33A-D66E-4F0E-B814-C7BF5BFD75FF}"/>
              </a:ext>
            </a:extLst>
          </p:cNvPr>
          <p:cNvSpPr>
            <a:spLocks noGrp="1" noChangeArrowheads="1"/>
          </p:cNvSpPr>
          <p:nvPr>
            <p:ph type="subTitle" idx="1"/>
          </p:nvPr>
        </p:nvSpPr>
        <p:spPr bwMode="auto">
          <a:xfrm>
            <a:off x="1576552" y="1536140"/>
            <a:ext cx="13747532" cy="113885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algn="l">
              <a:lnSpc>
                <a:spcPct val="150000"/>
              </a:lnSpc>
            </a:pPr>
            <a:r>
              <a:rPr lang="en-US" sz="2200" b="1" dirty="0">
                <a:solidFill>
                  <a:schemeClr val="tx1"/>
                </a:solidFill>
                <a:latin typeface="Times New Roman" panose="02020603050405020304" pitchFamily="18" charset="0"/>
                <a:cs typeface="Times New Roman" panose="02020603050405020304" pitchFamily="18" charset="0"/>
              </a:rPr>
              <a:t>Growing Demand for Inclusive Workplaces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Increasing global emphasis on Diversity, Equity, and Inclusion (DEI) in corporate environments.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Rising expectations for businesses to implement disability-inclusive hiring and workplace policies.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Legal obligations under the </a:t>
            </a:r>
            <a:r>
              <a:rPr lang="en-US" sz="2200" b="1" dirty="0">
                <a:solidFill>
                  <a:schemeClr val="tx1"/>
                </a:solidFill>
                <a:latin typeface="Times New Roman" panose="02020603050405020304" pitchFamily="18" charset="0"/>
                <a:cs typeface="Times New Roman" panose="02020603050405020304" pitchFamily="18" charset="0"/>
              </a:rPr>
              <a:t>Equality Act 2010</a:t>
            </a:r>
            <a:r>
              <a:rPr lang="en-US" sz="2200" dirty="0">
                <a:solidFill>
                  <a:schemeClr val="tx1"/>
                </a:solidFill>
                <a:latin typeface="Times New Roman" panose="02020603050405020304" pitchFamily="18" charset="0"/>
                <a:cs typeface="Times New Roman" panose="02020603050405020304" pitchFamily="18" charset="0"/>
              </a:rPr>
              <a:t> and international disability employment regulations.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Organizations recognizing the business benefits of diverse and inclusive workforces.</a:t>
            </a:r>
          </a:p>
          <a:p>
            <a:pPr algn="l">
              <a:lnSpc>
                <a:spcPct val="150000"/>
              </a:lnSpc>
            </a:pPr>
            <a:r>
              <a:rPr lang="en-US" sz="2200" b="1" dirty="0">
                <a:solidFill>
                  <a:schemeClr val="tx1"/>
                </a:solidFill>
                <a:latin typeface="Times New Roman" panose="02020603050405020304" pitchFamily="18" charset="0"/>
                <a:cs typeface="Times New Roman" panose="02020603050405020304" pitchFamily="18" charset="0"/>
              </a:rPr>
              <a:t>Market Supply and Industry Gaps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Limited industry events focusing exclusively on disability-inclusive employment practices.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A need for practical, actionable insights rather than generic diversity discussions.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Scarcity of forums that connect business leaders, accessibility experts, and individuals with disabilities.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Growing demand for workplace adaptation solutions, including assistive technologies and accessibility training.</a:t>
            </a:r>
          </a:p>
          <a:p>
            <a:pPr algn="l">
              <a:lnSpc>
                <a:spcPct val="150000"/>
              </a:lnSpc>
            </a:pPr>
            <a:r>
              <a:rPr lang="en-US" sz="2200" b="1" dirty="0">
                <a:solidFill>
                  <a:schemeClr val="tx1"/>
                </a:solidFill>
                <a:latin typeface="Times New Roman" panose="02020603050405020304" pitchFamily="18" charset="0"/>
                <a:cs typeface="Times New Roman" panose="02020603050405020304" pitchFamily="18" charset="0"/>
              </a:rPr>
              <a:t>Competitive Landscape and Differentiation</a:t>
            </a:r>
          </a:p>
          <a:p>
            <a:pPr marL="342900" indent="-342900" algn="l">
              <a:lnSpc>
                <a:spcPct val="150000"/>
              </a:lnSpc>
              <a:buClr>
                <a:schemeClr val="tx1"/>
              </a:buClr>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Broader DEI conferences often include disability topics but lack in-depth focus on workplace inclusion.</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Existing accessibility workshops primarily target compliance rather than corporate integration strategies.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Online training platforms provide theoretical knowledge but lack real-world networking opportunities.</a:t>
            </a:r>
          </a:p>
          <a:p>
            <a:pPr marL="342900" indent="-342900" algn="l">
              <a:lnSpc>
                <a:spcPct val="150000"/>
              </a:lnSpc>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This event uniquely combines </a:t>
            </a:r>
            <a:r>
              <a:rPr lang="en-US" sz="2200" b="1" dirty="0">
                <a:solidFill>
                  <a:schemeClr val="tx1"/>
                </a:solidFill>
                <a:latin typeface="Times New Roman" panose="02020603050405020304" pitchFamily="18" charset="0"/>
                <a:cs typeface="Times New Roman" panose="02020603050405020304" pitchFamily="18" charset="0"/>
              </a:rPr>
              <a:t>policy insights, corporate best practices, and inclusive employment strategies</a:t>
            </a:r>
            <a:r>
              <a:rPr lang="en-US" sz="2200" dirty="0">
                <a:solidFill>
                  <a:schemeClr val="tx1"/>
                </a:solidFill>
                <a:latin typeface="Times New Roman" panose="02020603050405020304" pitchFamily="18" charset="0"/>
                <a:cs typeface="Times New Roman" panose="02020603050405020304" pitchFamily="18" charset="0"/>
              </a:rPr>
              <a:t> in one comprehensive forum.</a:t>
            </a:r>
          </a:p>
        </p:txBody>
      </p:sp>
    </p:spTree>
    <p:extLst>
      <p:ext uri="{BB962C8B-B14F-4D97-AF65-F5344CB8AC3E}">
        <p14:creationId xmlns:p14="http://schemas.microsoft.com/office/powerpoint/2010/main" val="228448864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1639615" y="247112"/>
            <a:ext cx="12612413" cy="667127"/>
          </a:xfrm>
        </p:spPr>
        <p:txBody>
          <a:bodyPr vert="horz" lIns="91440" tIns="45720" rIns="91440" bIns="45720" rtlCol="0" anchor="ctr">
            <a:noAutofit/>
          </a:bodyPr>
          <a:lstStyle/>
          <a:p>
            <a:pPr algn="l"/>
            <a:r>
              <a:rPr lang="en-US" sz="4000" b="1" dirty="0">
                <a:solidFill>
                  <a:schemeClr val="tx1"/>
                </a:solidFill>
                <a:latin typeface="Times New Roman" panose="02020603050405020304" pitchFamily="18" charset="0"/>
                <a:cs typeface="Times New Roman" panose="02020603050405020304" pitchFamily="18" charset="0"/>
              </a:rPr>
              <a:t>Operational Factors – Venue Suitability and Availability</a:t>
            </a:r>
          </a:p>
        </p:txBody>
      </p:sp>
      <p:sp>
        <p:nvSpPr>
          <p:cNvPr id="5" name="Rectangle 2"/>
          <p:cNvSpPr>
            <a:spLocks noGrp="1" noChangeArrowheads="1"/>
          </p:cNvSpPr>
          <p:nvPr>
            <p:ph type="subTitle" idx="1"/>
          </p:nvPr>
        </p:nvSpPr>
        <p:spPr bwMode="auto">
          <a:xfrm>
            <a:off x="1639615" y="914239"/>
            <a:ext cx="14409683" cy="12352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Selection of Venue</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a:t>
            </a:r>
            <a:r>
              <a:rPr lang="en-US" sz="2400" b="1" dirty="0">
                <a:solidFill>
                  <a:schemeClr val="tx1"/>
                </a:solidFill>
                <a:latin typeface="Times New Roman" panose="02020603050405020304" pitchFamily="18" charset="0"/>
                <a:cs typeface="Times New Roman" panose="02020603050405020304" pitchFamily="18" charset="0"/>
              </a:rPr>
              <a:t>Business Design Centre, London</a:t>
            </a:r>
            <a:r>
              <a:rPr lang="en-US" sz="2400" dirty="0">
                <a:solidFill>
                  <a:schemeClr val="tx1"/>
                </a:solidFill>
                <a:latin typeface="Times New Roman" panose="02020603050405020304" pitchFamily="18" charset="0"/>
                <a:cs typeface="Times New Roman" panose="02020603050405020304" pitchFamily="18" charset="0"/>
              </a:rPr>
              <a:t> is chosen for its </a:t>
            </a:r>
            <a:r>
              <a:rPr lang="en-US" sz="2400" b="1" dirty="0">
                <a:solidFill>
                  <a:schemeClr val="tx1"/>
                </a:solidFill>
                <a:latin typeface="Times New Roman" panose="02020603050405020304" pitchFamily="18" charset="0"/>
                <a:cs typeface="Times New Roman" panose="02020603050405020304" pitchFamily="18" charset="0"/>
              </a:rPr>
              <a:t>strategic location and accessibility</a:t>
            </a:r>
            <a:r>
              <a:rPr lang="en-US" sz="2400" dirty="0">
                <a:solidFill>
                  <a:schemeClr val="tx1"/>
                </a:solidFill>
                <a:latin typeface="Times New Roman" panose="02020603050405020304" pitchFamily="18" charset="0"/>
                <a:cs typeface="Times New Roman" panose="02020603050405020304" pitchFamily="18" charset="0"/>
              </a:rPr>
              <a:t>.</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Centrally situated, ensuring ease of travel for both domestic and international attendees.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Established reputation for hosting professional industry events with high attendance.</a:t>
            </a:r>
          </a:p>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Accessibility and Inclusivity</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Fully compliant with disability access regulations, ensuring an inclusive environment for all participants.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Equipped with </a:t>
            </a:r>
            <a:r>
              <a:rPr lang="en-US" sz="2400" b="1" dirty="0">
                <a:solidFill>
                  <a:schemeClr val="tx1"/>
                </a:solidFill>
                <a:latin typeface="Times New Roman" panose="02020603050405020304" pitchFamily="18" charset="0"/>
                <a:cs typeface="Times New Roman" panose="02020603050405020304" pitchFamily="18" charset="0"/>
              </a:rPr>
              <a:t>ramps, elevators, wheelchair-accessible seating, and restrooms</a:t>
            </a:r>
            <a:r>
              <a:rPr lang="en-US" sz="2400" dirty="0">
                <a:solidFill>
                  <a:schemeClr val="tx1"/>
                </a:solidFill>
                <a:latin typeface="Times New Roman" panose="02020603050405020304" pitchFamily="18" charset="0"/>
                <a:cs typeface="Times New Roman" panose="02020603050405020304" pitchFamily="18" charset="0"/>
              </a:rPr>
              <a:t>.</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Availability of </a:t>
            </a:r>
            <a:r>
              <a:rPr lang="en-US" sz="2400" b="1" dirty="0">
                <a:solidFill>
                  <a:schemeClr val="tx1"/>
                </a:solidFill>
                <a:latin typeface="Times New Roman" panose="02020603050405020304" pitchFamily="18" charset="0"/>
                <a:cs typeface="Times New Roman" panose="02020603050405020304" pitchFamily="18" charset="0"/>
              </a:rPr>
              <a:t>assistive listening devices, sign language interpretation, and live captioning</a:t>
            </a:r>
            <a:r>
              <a:rPr lang="en-US" sz="2400" dirty="0">
                <a:solidFill>
                  <a:schemeClr val="tx1"/>
                </a:solidFill>
                <a:latin typeface="Times New Roman" panose="02020603050405020304" pitchFamily="18" charset="0"/>
                <a:cs typeface="Times New Roman" panose="02020603050405020304" pitchFamily="18" charset="0"/>
              </a:rPr>
              <a:t> services.</a:t>
            </a:r>
          </a:p>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Facility Features and Event Capacity</a:t>
            </a:r>
          </a:p>
          <a:p>
            <a:pPr marL="342900" indent="-342900" algn="l">
              <a:lnSpc>
                <a:spcPct val="150000"/>
              </a:lnSpc>
              <a:buFont typeface="Arial" panose="020B0604020202020204" pitchFamily="34" charset="0"/>
              <a:buChar char="•"/>
            </a:pPr>
            <a:r>
              <a:rPr lang="en-US" sz="2400" b="1" dirty="0">
                <a:solidFill>
                  <a:schemeClr val="tx1"/>
                </a:solidFill>
                <a:latin typeface="Times New Roman" panose="02020603050405020304" pitchFamily="18" charset="0"/>
                <a:cs typeface="Times New Roman" panose="02020603050405020304" pitchFamily="18" charset="0"/>
              </a:rPr>
              <a:t>Spacious conference halls</a:t>
            </a:r>
            <a:r>
              <a:rPr lang="en-US" sz="2400" dirty="0">
                <a:solidFill>
                  <a:schemeClr val="tx1"/>
                </a:solidFill>
                <a:latin typeface="Times New Roman" panose="02020603050405020304" pitchFamily="18" charset="0"/>
                <a:cs typeface="Times New Roman" panose="02020603050405020304" pitchFamily="18" charset="0"/>
              </a:rPr>
              <a:t> for keynote sessions and panel discussions.</a:t>
            </a:r>
          </a:p>
          <a:p>
            <a:pPr marL="342900" indent="-342900" algn="l">
              <a:lnSpc>
                <a:spcPct val="150000"/>
              </a:lnSpc>
              <a:buFont typeface="Arial" panose="020B0604020202020204" pitchFamily="34" charset="0"/>
              <a:buChar char="•"/>
            </a:pPr>
            <a:r>
              <a:rPr lang="en-US" sz="2400" b="1" dirty="0">
                <a:solidFill>
                  <a:schemeClr val="tx1"/>
                </a:solidFill>
                <a:latin typeface="Times New Roman" panose="02020603050405020304" pitchFamily="18" charset="0"/>
                <a:cs typeface="Times New Roman" panose="02020603050405020304" pitchFamily="18" charset="0"/>
              </a:rPr>
              <a:t>Breakout rooms and workshop areas</a:t>
            </a:r>
            <a:r>
              <a:rPr lang="en-US" sz="2400" dirty="0">
                <a:solidFill>
                  <a:schemeClr val="tx1"/>
                </a:solidFill>
                <a:latin typeface="Times New Roman" panose="02020603050405020304" pitchFamily="18" charset="0"/>
                <a:cs typeface="Times New Roman" panose="02020603050405020304" pitchFamily="18" charset="0"/>
              </a:rPr>
              <a:t> for focused learning and networking opportunities.</a:t>
            </a:r>
          </a:p>
          <a:p>
            <a:pPr marL="342900" indent="-342900" algn="l">
              <a:lnSpc>
                <a:spcPct val="150000"/>
              </a:lnSpc>
              <a:buFont typeface="Arial" panose="020B0604020202020204" pitchFamily="34" charset="0"/>
              <a:buChar char="•"/>
            </a:pPr>
            <a:r>
              <a:rPr lang="en-US" sz="2400" b="1" dirty="0">
                <a:solidFill>
                  <a:schemeClr val="tx1"/>
                </a:solidFill>
                <a:latin typeface="Times New Roman" panose="02020603050405020304" pitchFamily="18" charset="0"/>
                <a:cs typeface="Times New Roman" panose="02020603050405020304" pitchFamily="18" charset="0"/>
              </a:rPr>
              <a:t>Advanced audiovisual infrastructure</a:t>
            </a:r>
            <a:r>
              <a:rPr lang="en-US" sz="2400" dirty="0">
                <a:solidFill>
                  <a:schemeClr val="tx1"/>
                </a:solidFill>
                <a:latin typeface="Times New Roman" panose="02020603050405020304" pitchFamily="18" charset="0"/>
                <a:cs typeface="Times New Roman" panose="02020603050405020304" pitchFamily="18" charset="0"/>
              </a:rPr>
              <a:t> supporting live streaming and hybrid participation.</a:t>
            </a:r>
          </a:p>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Venue Availability and Logistics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Venue booking secured for </a:t>
            </a:r>
            <a:r>
              <a:rPr lang="en-US" sz="2400" b="1" dirty="0">
                <a:solidFill>
                  <a:schemeClr val="tx1"/>
                </a:solidFill>
                <a:latin typeface="Times New Roman" panose="02020603050405020304" pitchFamily="18" charset="0"/>
                <a:cs typeface="Times New Roman" panose="02020603050405020304" pitchFamily="18" charset="0"/>
              </a:rPr>
              <a:t>Thursday, 6th February 2025</a:t>
            </a:r>
            <a:r>
              <a:rPr lang="en-US" sz="2400" dirty="0">
                <a:solidFill>
                  <a:schemeClr val="tx1"/>
                </a:solidFill>
                <a:latin typeface="Times New Roman" panose="02020603050405020304" pitchFamily="18" charset="0"/>
                <a:cs typeface="Times New Roman" panose="02020603050405020304" pitchFamily="18" charset="0"/>
              </a:rPr>
              <a:t>, ensuring confirmed availability.</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On-site event management and security personnel to facilitate seamless operations.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Well-equipped catering and hospitality services accommodating diverse dietary requirements.</a:t>
            </a:r>
          </a:p>
        </p:txBody>
      </p:sp>
    </p:spTree>
    <p:extLst>
      <p:ext uri="{BB962C8B-B14F-4D97-AF65-F5344CB8AC3E}">
        <p14:creationId xmlns:p14="http://schemas.microsoft.com/office/powerpoint/2010/main" val="211499513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1468064" y="234834"/>
            <a:ext cx="13815479" cy="453558"/>
          </a:xfrm>
        </p:spPr>
        <p:txBody>
          <a:bodyPr vert="horz" lIns="91440" tIns="45720" rIns="91440" bIns="45720" rtlCol="0" anchor="ctr">
            <a:noAutofit/>
          </a:bodyPr>
          <a:lstStyle/>
          <a:p>
            <a:pPr algn="l"/>
            <a:r>
              <a:rPr lang="en-GB" sz="4400" b="1" dirty="0">
                <a:solidFill>
                  <a:schemeClr val="tx1"/>
                </a:solidFill>
                <a:latin typeface="Times New Roman" panose="02020603050405020304" pitchFamily="18" charset="0"/>
                <a:cs typeface="Times New Roman" panose="02020603050405020304" pitchFamily="18" charset="0"/>
              </a:rPr>
              <a:t>Operational Factors – Staffing Requirements</a:t>
            </a:r>
            <a:endParaRPr lang="en-US" sz="4400" b="1" dirty="0">
              <a:solidFill>
                <a:schemeClr val="tx1"/>
              </a:solidFill>
              <a:latin typeface="Times New Roman" panose="02020603050405020304" pitchFamily="18" charset="0"/>
              <a:cs typeface="Times New Roman" panose="02020603050405020304" pitchFamily="18" charset="0"/>
            </a:endParaRPr>
          </a:p>
        </p:txBody>
      </p:sp>
      <p:sp>
        <p:nvSpPr>
          <p:cNvPr id="3" name="Rectangle 1"/>
          <p:cNvSpPr>
            <a:spLocks noGrp="1" noChangeArrowheads="1"/>
          </p:cNvSpPr>
          <p:nvPr>
            <p:ph type="subTitle" idx="1"/>
          </p:nvPr>
        </p:nvSpPr>
        <p:spPr bwMode="auto">
          <a:xfrm>
            <a:off x="1468064" y="675189"/>
            <a:ext cx="13022317" cy="12352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algn="l">
              <a:lnSpc>
                <a:spcPct val="150000"/>
              </a:lnSpc>
            </a:pPr>
            <a:r>
              <a:rPr lang="en-US" sz="2400" b="1" dirty="0">
                <a:solidFill>
                  <a:schemeClr val="tx1"/>
                </a:solidFill>
                <a:latin typeface="Times New Roman" pitchFamily="18" charset="0"/>
                <a:cs typeface="Times New Roman" pitchFamily="18" charset="0"/>
              </a:rPr>
              <a:t>Event Management and Coordination</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Dedicated event management team overseeing planning, logistics, and execution.</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On-site coordinators ensuring smooth transitions between sessions and activities.</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Security personnel maintaining safety and crowd control throughout the event.</a:t>
            </a:r>
          </a:p>
          <a:p>
            <a:pPr algn="l">
              <a:lnSpc>
                <a:spcPct val="150000"/>
              </a:lnSpc>
            </a:pPr>
            <a:r>
              <a:rPr lang="en-US" sz="2400" b="1" dirty="0">
                <a:solidFill>
                  <a:schemeClr val="tx1"/>
                </a:solidFill>
                <a:latin typeface="Times New Roman" pitchFamily="18" charset="0"/>
                <a:cs typeface="Times New Roman" pitchFamily="18" charset="0"/>
              </a:rPr>
              <a:t>Accessibility and Support Services</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Trained accessibility support staff assisting individuals with disabilities.</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Sign language interpreters and captioning professionals ensuring inclusive communication.</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On-site medical and emergency response team for attendee well-being.</a:t>
            </a:r>
          </a:p>
          <a:p>
            <a:pPr algn="l">
              <a:lnSpc>
                <a:spcPct val="150000"/>
              </a:lnSpc>
            </a:pPr>
            <a:r>
              <a:rPr lang="en-US" sz="2400" b="1" dirty="0">
                <a:solidFill>
                  <a:schemeClr val="tx1"/>
                </a:solidFill>
                <a:latin typeface="Times New Roman" pitchFamily="18" charset="0"/>
                <a:cs typeface="Times New Roman" pitchFamily="18" charset="0"/>
              </a:rPr>
              <a:t>Technical and Audiovisual Support</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Specialized AV technicians managing live streaming, presentations, and sound systems.</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IT support ensuring seamless operation of registration platforms and digital accessibility tools.</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Lighting and stage setup experts enhancing event visibility and engagement.</a:t>
            </a:r>
          </a:p>
          <a:p>
            <a:pPr algn="l">
              <a:lnSpc>
                <a:spcPct val="150000"/>
              </a:lnSpc>
            </a:pPr>
            <a:r>
              <a:rPr lang="en-US" sz="2400" b="1" dirty="0">
                <a:solidFill>
                  <a:schemeClr val="tx1"/>
                </a:solidFill>
                <a:latin typeface="Times New Roman" pitchFamily="18" charset="0"/>
                <a:cs typeface="Times New Roman" pitchFamily="18" charset="0"/>
              </a:rPr>
              <a:t>Registration and Guest Relations</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Reception and check-in personnel facilitating attendee registration and queries.</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Hospitality and concierge teams providing guidance on venue navigation.</a:t>
            </a:r>
          </a:p>
          <a:p>
            <a:pPr marL="342900" indent="-342900" algn="l">
              <a:lnSpc>
                <a:spcPct val="150000"/>
              </a:lnSpc>
              <a:buFont typeface="Arial" panose="020B0604020202020204" pitchFamily="34" charset="0"/>
              <a:buChar char="•"/>
            </a:pPr>
            <a:r>
              <a:rPr lang="en-US" sz="2400" dirty="0">
                <a:solidFill>
                  <a:schemeClr val="tx1"/>
                </a:solidFill>
                <a:latin typeface="Times New Roman" pitchFamily="18" charset="0"/>
                <a:cs typeface="Times New Roman" pitchFamily="18" charset="0"/>
              </a:rPr>
              <a:t>Speaker liaison officers assisting keynote speakers and panelists with session preparations</a:t>
            </a:r>
            <a:r>
              <a:rPr lang="en-US" sz="2000" dirty="0">
                <a:solidFill>
                  <a:schemeClr val="tx1"/>
                </a:solidFill>
                <a:latin typeface="Times New Roman" pitchFamily="18" charset="0"/>
                <a:cs typeface="Times New Roman" pitchFamily="18" charset="0"/>
              </a:rPr>
              <a:t>.</a:t>
            </a:r>
          </a:p>
        </p:txBody>
      </p:sp>
    </p:spTree>
    <p:extLst>
      <p:ext uri="{BB962C8B-B14F-4D97-AF65-F5344CB8AC3E}">
        <p14:creationId xmlns:p14="http://schemas.microsoft.com/office/powerpoint/2010/main" val="21528490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1619937" y="399822"/>
            <a:ext cx="13219326" cy="602775"/>
          </a:xfrm>
        </p:spPr>
        <p:txBody>
          <a:bodyPr vert="horz" lIns="91440" tIns="45720" rIns="91440" bIns="45720" rtlCol="0" anchor="ctr">
            <a:noAutofit/>
          </a:bodyPr>
          <a:lstStyle/>
          <a:p>
            <a:pPr algn="l"/>
            <a:r>
              <a:rPr lang="en-GB" sz="4000" b="1" dirty="0">
                <a:solidFill>
                  <a:schemeClr val="tx1"/>
                </a:solidFill>
                <a:latin typeface="Times New Roman" panose="02020603050405020304" pitchFamily="18" charset="0"/>
                <a:cs typeface="Times New Roman" panose="02020603050405020304" pitchFamily="18" charset="0"/>
              </a:rPr>
              <a:t>Operational Factors – Resource Allocation</a:t>
            </a:r>
            <a:endParaRPr lang="en-US" sz="4000" b="1" dirty="0">
              <a:solidFill>
                <a:schemeClr val="tx1"/>
              </a:solidFill>
              <a:latin typeface="Times New Roman" panose="02020603050405020304" pitchFamily="18" charset="0"/>
              <a:cs typeface="Times New Roman" panose="02020603050405020304" pitchFamily="18" charset="0"/>
            </a:endParaRPr>
          </a:p>
        </p:txBody>
      </p:sp>
      <p:sp>
        <p:nvSpPr>
          <p:cNvPr id="6" name="Rectangle 3"/>
          <p:cNvSpPr>
            <a:spLocks noGrp="1" noChangeArrowheads="1"/>
          </p:cNvSpPr>
          <p:nvPr>
            <p:ph type="subTitle" idx="1"/>
          </p:nvPr>
        </p:nvSpPr>
        <p:spPr bwMode="auto">
          <a:xfrm>
            <a:off x="1619937" y="1002597"/>
            <a:ext cx="12252007" cy="12352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Catering and Refreshments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Provision of a diverse menu accommodating vegan, gluten-free, and allergen-free options.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Designated accessible dining areas ensuring comfort for all attendees.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On-site catering services maintaining high-quality hospitality standards.</a:t>
            </a:r>
          </a:p>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Lighting and Audiovisual Equipment</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Professional-grade lighting and sound systems for optimal visibility and clarity.</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Live captioning and British Sign Language (BSL) interpretation ensuring full accessibility.</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High-definition projectors and screens for enhanced audience engagement.</a:t>
            </a:r>
          </a:p>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Transportation and Parking Facilities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Reserved accessible parking spaces for attendees with mobility impairments.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Close proximity to public transport hubs, including train stations and bus routes.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On-site transport assistance for individuals requiring additional mobility support.</a:t>
            </a:r>
          </a:p>
          <a:p>
            <a:pPr algn="l">
              <a:lnSpc>
                <a:spcPct val="150000"/>
              </a:lnSpc>
            </a:pPr>
            <a:r>
              <a:rPr lang="en-US" sz="2400" b="1" dirty="0">
                <a:solidFill>
                  <a:schemeClr val="tx1"/>
                </a:solidFill>
                <a:latin typeface="Times New Roman" panose="02020603050405020304" pitchFamily="18" charset="0"/>
                <a:cs typeface="Times New Roman" panose="02020603050405020304" pitchFamily="18" charset="0"/>
              </a:rPr>
              <a:t>Seating and Venue Adaptations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Configurable seating arrangements accommodating wheelchair users and assistive devices.</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Priority seating areas designated for individuals requiring additional support.</a:t>
            </a:r>
          </a:p>
          <a:p>
            <a:pPr marL="342900" indent="-342900" algn="l">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Flexible workshop and networking spaces promoting inclusive interaction.</a:t>
            </a:r>
          </a:p>
        </p:txBody>
      </p:sp>
    </p:spTree>
    <p:extLst>
      <p:ext uri="{BB962C8B-B14F-4D97-AF65-F5344CB8AC3E}">
        <p14:creationId xmlns:p14="http://schemas.microsoft.com/office/powerpoint/2010/main" val="135113583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1202727" y="0"/>
            <a:ext cx="10480587" cy="760095"/>
          </a:xfrm>
        </p:spPr>
        <p:txBody>
          <a:bodyPr vert="horz" lIns="91440" tIns="45720" rIns="91440" bIns="45720" rtlCol="0" anchor="ctr">
            <a:noAutofit/>
          </a:bodyPr>
          <a:lstStyle/>
          <a:p>
            <a:pPr algn="just"/>
            <a:r>
              <a:rPr lang="en-GB" sz="4000" b="1" dirty="0">
                <a:solidFill>
                  <a:schemeClr val="tx1"/>
                </a:solidFill>
                <a:latin typeface="Times New Roman" panose="02020603050405020304" pitchFamily="18" charset="0"/>
                <a:cs typeface="Times New Roman" panose="02020603050405020304" pitchFamily="18" charset="0"/>
              </a:rPr>
              <a:t>Financial Factors – Cost Breakdown</a:t>
            </a:r>
            <a:endParaRPr lang="en-US" sz="40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6" name="Table 5"/>
          <p:cNvGraphicFramePr>
            <a:graphicFrameLocks noGrp="1"/>
          </p:cNvGraphicFramePr>
          <p:nvPr>
            <p:extLst>
              <p:ext uri="{D42A27DB-BD31-4B8C-83A1-F6EECF244321}">
                <p14:modId xmlns:p14="http://schemas.microsoft.com/office/powerpoint/2010/main" val="726850472"/>
              </p:ext>
            </p:extLst>
          </p:nvPr>
        </p:nvGraphicFramePr>
        <p:xfrm>
          <a:off x="1202727" y="3078892"/>
          <a:ext cx="13635852" cy="7927283"/>
        </p:xfrm>
        <a:graphic>
          <a:graphicData uri="http://schemas.openxmlformats.org/drawingml/2006/table">
            <a:tbl>
              <a:tblPr>
                <a:tableStyleId>{08FB837D-C827-4EFA-A057-4D05807E0F7C}</a:tableStyleId>
              </a:tblPr>
              <a:tblGrid>
                <a:gridCol w="3703576">
                  <a:extLst>
                    <a:ext uri="{9D8B030D-6E8A-4147-A177-3AD203B41FA5}">
                      <a16:colId xmlns:a16="http://schemas.microsoft.com/office/drawing/2014/main" val="20000"/>
                    </a:ext>
                  </a:extLst>
                </a:gridCol>
                <a:gridCol w="2207173">
                  <a:extLst>
                    <a:ext uri="{9D8B030D-6E8A-4147-A177-3AD203B41FA5}">
                      <a16:colId xmlns:a16="http://schemas.microsoft.com/office/drawing/2014/main" val="20001"/>
                    </a:ext>
                  </a:extLst>
                </a:gridCol>
                <a:gridCol w="7725103">
                  <a:extLst>
                    <a:ext uri="{9D8B030D-6E8A-4147-A177-3AD203B41FA5}">
                      <a16:colId xmlns:a16="http://schemas.microsoft.com/office/drawing/2014/main" val="20002"/>
                    </a:ext>
                  </a:extLst>
                </a:gridCol>
              </a:tblGrid>
              <a:tr h="236760">
                <a:tc>
                  <a:txBody>
                    <a:bodyPr/>
                    <a:lstStyle/>
                    <a:p>
                      <a:r>
                        <a:rPr lang="en-US" sz="2400" dirty="0">
                          <a:latin typeface="Times New Roman" pitchFamily="18" charset="0"/>
                          <a:cs typeface="Times New Roman" pitchFamily="18" charset="0"/>
                        </a:rPr>
                        <a:t>Expense</a:t>
                      </a:r>
                      <a:r>
                        <a:rPr lang="en-US" sz="2200" dirty="0">
                          <a:latin typeface="Times New Roman" pitchFamily="18" charset="0"/>
                          <a:cs typeface="Times New Roman" pitchFamily="18" charset="0"/>
                        </a:rPr>
                        <a:t> Category</a:t>
                      </a:r>
                    </a:p>
                  </a:txBody>
                  <a:tcPr marL="36994" marR="36994" marT="18497" marB="18497" anchor="ctr"/>
                </a:tc>
                <a:tc>
                  <a:txBody>
                    <a:bodyPr/>
                    <a:lstStyle/>
                    <a:p>
                      <a:r>
                        <a:rPr lang="en-US" sz="2200">
                          <a:latin typeface="Times New Roman" pitchFamily="18" charset="0"/>
                          <a:cs typeface="Times New Roman" pitchFamily="18" charset="0"/>
                        </a:rPr>
                        <a:t>Estimated Cost (£)</a:t>
                      </a:r>
                    </a:p>
                  </a:txBody>
                  <a:tcPr marL="36994" marR="36994" marT="18497" marB="18497" anchor="ctr"/>
                </a:tc>
                <a:tc>
                  <a:txBody>
                    <a:bodyPr/>
                    <a:lstStyle/>
                    <a:p>
                      <a:r>
                        <a:rPr lang="en-US" sz="2200">
                          <a:latin typeface="Times New Roman" pitchFamily="18" charset="0"/>
                          <a:cs typeface="Times New Roman" pitchFamily="18" charset="0"/>
                        </a:rPr>
                        <a:t>Justification</a:t>
                      </a:r>
                    </a:p>
                  </a:txBody>
                  <a:tcPr marL="36994" marR="36994" marT="18497" marB="18497" anchor="ctr"/>
                </a:tc>
                <a:extLst>
                  <a:ext uri="{0D108BD9-81ED-4DB2-BD59-A6C34878D82A}">
                    <a16:rowId xmlns:a16="http://schemas.microsoft.com/office/drawing/2014/main" val="10000"/>
                  </a:ext>
                </a:extLst>
              </a:tr>
              <a:tr h="1035825">
                <a:tc>
                  <a:txBody>
                    <a:bodyPr/>
                    <a:lstStyle/>
                    <a:p>
                      <a:r>
                        <a:rPr lang="en-US" sz="2200" dirty="0">
                          <a:latin typeface="Times New Roman" pitchFamily="18" charset="0"/>
                          <a:cs typeface="Times New Roman" pitchFamily="18" charset="0"/>
                        </a:rPr>
                        <a:t>Venue Rental</a:t>
                      </a:r>
                    </a:p>
                  </a:txBody>
                  <a:tcPr marL="36994" marR="36994" marT="18497" marB="18497" anchor="ctr"/>
                </a:tc>
                <a:tc>
                  <a:txBody>
                    <a:bodyPr/>
                    <a:lstStyle/>
                    <a:p>
                      <a:r>
                        <a:rPr lang="en-US" sz="2200" dirty="0">
                          <a:latin typeface="Times New Roman" pitchFamily="18" charset="0"/>
                          <a:cs typeface="Times New Roman" pitchFamily="18" charset="0"/>
                        </a:rPr>
                        <a:t>25,000</a:t>
                      </a:r>
                    </a:p>
                  </a:txBody>
                  <a:tcPr marL="36994" marR="36994" marT="18497" marB="18497" anchor="ctr"/>
                </a:tc>
                <a:tc>
                  <a:txBody>
                    <a:bodyPr/>
                    <a:lstStyle/>
                    <a:p>
                      <a:r>
                        <a:rPr lang="en-US" sz="2200" dirty="0">
                          <a:latin typeface="Times New Roman" pitchFamily="18" charset="0"/>
                          <a:cs typeface="Times New Roman" pitchFamily="18" charset="0"/>
                        </a:rPr>
                        <a:t>Covers full-day booking, accessibility enhancements, and security.</a:t>
                      </a:r>
                    </a:p>
                  </a:txBody>
                  <a:tcPr marL="36994" marR="36994" marT="18497" marB="18497" anchor="ctr"/>
                </a:tc>
                <a:extLst>
                  <a:ext uri="{0D108BD9-81ED-4DB2-BD59-A6C34878D82A}">
                    <a16:rowId xmlns:a16="http://schemas.microsoft.com/office/drawing/2014/main" val="10001"/>
                  </a:ext>
                </a:extLst>
              </a:tr>
              <a:tr h="836059">
                <a:tc>
                  <a:txBody>
                    <a:bodyPr/>
                    <a:lstStyle/>
                    <a:p>
                      <a:r>
                        <a:rPr lang="en-US" sz="2200">
                          <a:latin typeface="Times New Roman" pitchFamily="18" charset="0"/>
                          <a:cs typeface="Times New Roman" pitchFamily="18" charset="0"/>
                        </a:rPr>
                        <a:t>Catering &amp; Hospitality</a:t>
                      </a:r>
                    </a:p>
                  </a:txBody>
                  <a:tcPr marL="36994" marR="36994" marT="18497" marB="18497" anchor="ctr"/>
                </a:tc>
                <a:tc>
                  <a:txBody>
                    <a:bodyPr/>
                    <a:lstStyle/>
                    <a:p>
                      <a:r>
                        <a:rPr lang="en-US" sz="2200">
                          <a:latin typeface="Times New Roman" pitchFamily="18" charset="0"/>
                          <a:cs typeface="Times New Roman" pitchFamily="18" charset="0"/>
                        </a:rPr>
                        <a:t>15,000</a:t>
                      </a:r>
                      <a:endParaRPr lang="en-US" sz="2200" dirty="0">
                        <a:latin typeface="Times New Roman" pitchFamily="18" charset="0"/>
                        <a:cs typeface="Times New Roman" pitchFamily="18" charset="0"/>
                      </a:endParaRPr>
                    </a:p>
                  </a:txBody>
                  <a:tcPr marL="36994" marR="36994" marT="18497" marB="18497" anchor="ctr"/>
                </a:tc>
                <a:tc>
                  <a:txBody>
                    <a:bodyPr/>
                    <a:lstStyle/>
                    <a:p>
                      <a:r>
                        <a:rPr lang="en-US" sz="2200">
                          <a:latin typeface="Times New Roman" pitchFamily="18" charset="0"/>
                          <a:cs typeface="Times New Roman" pitchFamily="18" charset="0"/>
                        </a:rPr>
                        <a:t>Inclusive meal options for all dietary requirements.</a:t>
                      </a:r>
                    </a:p>
                  </a:txBody>
                  <a:tcPr marL="36994" marR="36994" marT="18497" marB="18497" anchor="ctr"/>
                </a:tc>
                <a:extLst>
                  <a:ext uri="{0D108BD9-81ED-4DB2-BD59-A6C34878D82A}">
                    <a16:rowId xmlns:a16="http://schemas.microsoft.com/office/drawing/2014/main" val="10002"/>
                  </a:ext>
                </a:extLst>
              </a:tr>
              <a:tr h="1035825">
                <a:tc>
                  <a:txBody>
                    <a:bodyPr/>
                    <a:lstStyle/>
                    <a:p>
                      <a:r>
                        <a:rPr lang="en-US" sz="2200">
                          <a:latin typeface="Times New Roman" pitchFamily="18" charset="0"/>
                          <a:cs typeface="Times New Roman" pitchFamily="18" charset="0"/>
                        </a:rPr>
                        <a:t>Speaker Fees</a:t>
                      </a:r>
                    </a:p>
                  </a:txBody>
                  <a:tcPr marL="36994" marR="36994" marT="18497" marB="18497" anchor="ctr"/>
                </a:tc>
                <a:tc>
                  <a:txBody>
                    <a:bodyPr/>
                    <a:lstStyle/>
                    <a:p>
                      <a:r>
                        <a:rPr lang="en-US" sz="2200">
                          <a:latin typeface="Times New Roman" pitchFamily="18" charset="0"/>
                          <a:cs typeface="Times New Roman" pitchFamily="18" charset="0"/>
                        </a:rPr>
                        <a:t>20,000</a:t>
                      </a:r>
                      <a:endParaRPr lang="en-US" sz="2200" dirty="0">
                        <a:latin typeface="Times New Roman" pitchFamily="18" charset="0"/>
                        <a:cs typeface="Times New Roman" pitchFamily="18" charset="0"/>
                      </a:endParaRPr>
                    </a:p>
                  </a:txBody>
                  <a:tcPr marL="36994" marR="36994" marT="18497" marB="18497" anchor="ctr"/>
                </a:tc>
                <a:tc>
                  <a:txBody>
                    <a:bodyPr/>
                    <a:lstStyle/>
                    <a:p>
                      <a:r>
                        <a:rPr lang="en-US" sz="2200">
                          <a:latin typeface="Times New Roman" pitchFamily="18" charset="0"/>
                          <a:cs typeface="Times New Roman" pitchFamily="18" charset="0"/>
                        </a:rPr>
                        <a:t>Keynote and panelist honorariums, travel, and accommodation.</a:t>
                      </a:r>
                    </a:p>
                  </a:txBody>
                  <a:tcPr marL="36994" marR="36994" marT="18497" marB="18497" anchor="ctr"/>
                </a:tc>
                <a:extLst>
                  <a:ext uri="{0D108BD9-81ED-4DB2-BD59-A6C34878D82A}">
                    <a16:rowId xmlns:a16="http://schemas.microsoft.com/office/drawing/2014/main" val="10003"/>
                  </a:ext>
                </a:extLst>
              </a:tr>
              <a:tr h="636292">
                <a:tc>
                  <a:txBody>
                    <a:bodyPr/>
                    <a:lstStyle/>
                    <a:p>
                      <a:r>
                        <a:rPr lang="en-US" sz="2200">
                          <a:latin typeface="Times New Roman" pitchFamily="18" charset="0"/>
                          <a:cs typeface="Times New Roman" pitchFamily="18" charset="0"/>
                        </a:rPr>
                        <a:t>Marketing &amp; Promotion</a:t>
                      </a:r>
                    </a:p>
                  </a:txBody>
                  <a:tcPr marL="36994" marR="36994" marT="18497" marB="18497" anchor="ctr"/>
                </a:tc>
                <a:tc>
                  <a:txBody>
                    <a:bodyPr/>
                    <a:lstStyle/>
                    <a:p>
                      <a:r>
                        <a:rPr lang="en-US" sz="2200">
                          <a:latin typeface="Times New Roman" pitchFamily="18" charset="0"/>
                          <a:cs typeface="Times New Roman" pitchFamily="18" charset="0"/>
                        </a:rPr>
                        <a:t>10,000</a:t>
                      </a:r>
                    </a:p>
                  </a:txBody>
                  <a:tcPr marL="36994" marR="36994" marT="18497" marB="18497" anchor="ctr"/>
                </a:tc>
                <a:tc>
                  <a:txBody>
                    <a:bodyPr/>
                    <a:lstStyle/>
                    <a:p>
                      <a:r>
                        <a:rPr lang="en-US" sz="2200" dirty="0">
                          <a:latin typeface="Times New Roman" pitchFamily="18" charset="0"/>
                          <a:cs typeface="Times New Roman" pitchFamily="18" charset="0"/>
                        </a:rPr>
                        <a:t>Digital campaigns, press releases, and printed materials.</a:t>
                      </a:r>
                    </a:p>
                  </a:txBody>
                  <a:tcPr marL="36994" marR="36994" marT="18497" marB="18497" anchor="ctr"/>
                </a:tc>
                <a:extLst>
                  <a:ext uri="{0D108BD9-81ED-4DB2-BD59-A6C34878D82A}">
                    <a16:rowId xmlns:a16="http://schemas.microsoft.com/office/drawing/2014/main" val="10004"/>
                  </a:ext>
                </a:extLst>
              </a:tr>
              <a:tr h="836059">
                <a:tc>
                  <a:txBody>
                    <a:bodyPr/>
                    <a:lstStyle/>
                    <a:p>
                      <a:r>
                        <a:rPr lang="en-US" sz="2200">
                          <a:latin typeface="Times New Roman" pitchFamily="18" charset="0"/>
                          <a:cs typeface="Times New Roman" pitchFamily="18" charset="0"/>
                        </a:rPr>
                        <a:t>Audiovisual &amp; Accessibility</a:t>
                      </a:r>
                    </a:p>
                  </a:txBody>
                  <a:tcPr marL="36994" marR="36994" marT="18497" marB="18497" anchor="ctr"/>
                </a:tc>
                <a:tc>
                  <a:txBody>
                    <a:bodyPr/>
                    <a:lstStyle/>
                    <a:p>
                      <a:r>
                        <a:rPr lang="en-US" sz="2200">
                          <a:latin typeface="Times New Roman" pitchFamily="18" charset="0"/>
                          <a:cs typeface="Times New Roman" pitchFamily="18" charset="0"/>
                        </a:rPr>
                        <a:t>8,000</a:t>
                      </a:r>
                    </a:p>
                  </a:txBody>
                  <a:tcPr marL="36994" marR="36994" marT="18497" marB="18497" anchor="ctr"/>
                </a:tc>
                <a:tc>
                  <a:txBody>
                    <a:bodyPr/>
                    <a:lstStyle/>
                    <a:p>
                      <a:r>
                        <a:rPr lang="en-US" sz="2200">
                          <a:latin typeface="Times New Roman" pitchFamily="18" charset="0"/>
                          <a:cs typeface="Times New Roman" pitchFamily="18" charset="0"/>
                        </a:rPr>
                        <a:t>Live captioning, sign language interpreters, and AV setup.</a:t>
                      </a:r>
                    </a:p>
                  </a:txBody>
                  <a:tcPr marL="36994" marR="36994" marT="18497" marB="18497" anchor="ctr"/>
                </a:tc>
                <a:extLst>
                  <a:ext uri="{0D108BD9-81ED-4DB2-BD59-A6C34878D82A}">
                    <a16:rowId xmlns:a16="http://schemas.microsoft.com/office/drawing/2014/main" val="10005"/>
                  </a:ext>
                </a:extLst>
              </a:tr>
              <a:tr h="836059">
                <a:tc>
                  <a:txBody>
                    <a:bodyPr/>
                    <a:lstStyle/>
                    <a:p>
                      <a:r>
                        <a:rPr lang="en-US" sz="2200">
                          <a:latin typeface="Times New Roman" pitchFamily="18" charset="0"/>
                          <a:cs typeface="Times New Roman" pitchFamily="18" charset="0"/>
                        </a:rPr>
                        <a:t>Event Staffing &amp; Logistics</a:t>
                      </a:r>
                    </a:p>
                  </a:txBody>
                  <a:tcPr marL="36994" marR="36994" marT="18497" marB="18497" anchor="ctr"/>
                </a:tc>
                <a:tc>
                  <a:txBody>
                    <a:bodyPr/>
                    <a:lstStyle/>
                    <a:p>
                      <a:r>
                        <a:rPr lang="en-US" sz="2200">
                          <a:latin typeface="Times New Roman" pitchFamily="18" charset="0"/>
                          <a:cs typeface="Times New Roman" pitchFamily="18" charset="0"/>
                        </a:rPr>
                        <a:t>12,000</a:t>
                      </a:r>
                    </a:p>
                  </a:txBody>
                  <a:tcPr marL="36994" marR="36994" marT="18497" marB="18497" anchor="ctr"/>
                </a:tc>
                <a:tc>
                  <a:txBody>
                    <a:bodyPr/>
                    <a:lstStyle/>
                    <a:p>
                      <a:r>
                        <a:rPr lang="en-US" sz="2200">
                          <a:latin typeface="Times New Roman" pitchFamily="18" charset="0"/>
                          <a:cs typeface="Times New Roman" pitchFamily="18" charset="0"/>
                        </a:rPr>
                        <a:t>Support personnel, registration team, accessibility assistants.</a:t>
                      </a:r>
                    </a:p>
                  </a:txBody>
                  <a:tcPr marL="36994" marR="36994" marT="18497" marB="18497" anchor="ctr"/>
                </a:tc>
                <a:extLst>
                  <a:ext uri="{0D108BD9-81ED-4DB2-BD59-A6C34878D82A}">
                    <a16:rowId xmlns:a16="http://schemas.microsoft.com/office/drawing/2014/main" val="10006"/>
                  </a:ext>
                </a:extLst>
              </a:tr>
              <a:tr h="836059">
                <a:tc>
                  <a:txBody>
                    <a:bodyPr/>
                    <a:lstStyle/>
                    <a:p>
                      <a:r>
                        <a:rPr lang="en-US" sz="2200">
                          <a:latin typeface="Times New Roman" pitchFamily="18" charset="0"/>
                          <a:cs typeface="Times New Roman" pitchFamily="18" charset="0"/>
                        </a:rPr>
                        <a:t>Branding &amp; Materials</a:t>
                      </a:r>
                    </a:p>
                  </a:txBody>
                  <a:tcPr marL="36994" marR="36994" marT="18497" marB="18497" anchor="ctr"/>
                </a:tc>
                <a:tc>
                  <a:txBody>
                    <a:bodyPr/>
                    <a:lstStyle/>
                    <a:p>
                      <a:r>
                        <a:rPr lang="en-US" sz="2200">
                          <a:latin typeface="Times New Roman" pitchFamily="18" charset="0"/>
                          <a:cs typeface="Times New Roman" pitchFamily="18" charset="0"/>
                        </a:rPr>
                        <a:t>5,000</a:t>
                      </a:r>
                    </a:p>
                  </a:txBody>
                  <a:tcPr marL="36994" marR="36994" marT="18497" marB="18497" anchor="ctr"/>
                </a:tc>
                <a:tc>
                  <a:txBody>
                    <a:bodyPr/>
                    <a:lstStyle/>
                    <a:p>
                      <a:r>
                        <a:rPr lang="en-US" sz="2200">
                          <a:latin typeface="Times New Roman" pitchFamily="18" charset="0"/>
                          <a:cs typeface="Times New Roman" pitchFamily="18" charset="0"/>
                        </a:rPr>
                        <a:t>Banners, brochures, merchandise, and attendee kits.</a:t>
                      </a:r>
                    </a:p>
                  </a:txBody>
                  <a:tcPr marL="36994" marR="36994" marT="18497" marB="18497" anchor="ctr"/>
                </a:tc>
                <a:extLst>
                  <a:ext uri="{0D108BD9-81ED-4DB2-BD59-A6C34878D82A}">
                    <a16:rowId xmlns:a16="http://schemas.microsoft.com/office/drawing/2014/main" val="10007"/>
                  </a:ext>
                </a:extLst>
              </a:tr>
              <a:tr h="636292">
                <a:tc>
                  <a:txBody>
                    <a:bodyPr/>
                    <a:lstStyle/>
                    <a:p>
                      <a:r>
                        <a:rPr lang="en-US" sz="2200">
                          <a:latin typeface="Times New Roman" pitchFamily="18" charset="0"/>
                          <a:cs typeface="Times New Roman" pitchFamily="18" charset="0"/>
                        </a:rPr>
                        <a:t>Miscellaneous &amp; Contingency</a:t>
                      </a:r>
                    </a:p>
                  </a:txBody>
                  <a:tcPr marL="36994" marR="36994" marT="18497" marB="18497" anchor="ctr"/>
                </a:tc>
                <a:tc>
                  <a:txBody>
                    <a:bodyPr/>
                    <a:lstStyle/>
                    <a:p>
                      <a:r>
                        <a:rPr lang="en-US" sz="2200">
                          <a:latin typeface="Times New Roman" pitchFamily="18" charset="0"/>
                          <a:cs typeface="Times New Roman" pitchFamily="18" charset="0"/>
                        </a:rPr>
                        <a:t>5,000</a:t>
                      </a:r>
                    </a:p>
                  </a:txBody>
                  <a:tcPr marL="36994" marR="36994" marT="18497" marB="18497" anchor="ctr"/>
                </a:tc>
                <a:tc>
                  <a:txBody>
                    <a:bodyPr/>
                    <a:lstStyle/>
                    <a:p>
                      <a:r>
                        <a:rPr lang="en-US" sz="2200">
                          <a:latin typeface="Times New Roman" pitchFamily="18" charset="0"/>
                          <a:cs typeface="Times New Roman" pitchFamily="18" charset="0"/>
                        </a:rPr>
                        <a:t>Unforeseen costs and additional logistics.</a:t>
                      </a:r>
                    </a:p>
                  </a:txBody>
                  <a:tcPr marL="36994" marR="36994" marT="18497" marB="18497" anchor="ctr"/>
                </a:tc>
                <a:extLst>
                  <a:ext uri="{0D108BD9-81ED-4DB2-BD59-A6C34878D82A}">
                    <a16:rowId xmlns:a16="http://schemas.microsoft.com/office/drawing/2014/main" val="10008"/>
                  </a:ext>
                </a:extLst>
              </a:tr>
              <a:tr h="836059">
                <a:tc>
                  <a:txBody>
                    <a:bodyPr/>
                    <a:lstStyle/>
                    <a:p>
                      <a:r>
                        <a:rPr lang="en-US" sz="2200">
                          <a:latin typeface="Times New Roman" pitchFamily="18" charset="0"/>
                          <a:cs typeface="Times New Roman" pitchFamily="18" charset="0"/>
                        </a:rPr>
                        <a:t>Total Estimated Cost</a:t>
                      </a:r>
                    </a:p>
                  </a:txBody>
                  <a:tcPr marL="36994" marR="36994" marT="18497" marB="18497" anchor="ctr"/>
                </a:tc>
                <a:tc>
                  <a:txBody>
                    <a:bodyPr/>
                    <a:lstStyle/>
                    <a:p>
                      <a:r>
                        <a:rPr lang="en-US" sz="2200" dirty="0">
                          <a:latin typeface="Times New Roman" pitchFamily="18" charset="0"/>
                          <a:cs typeface="Times New Roman" pitchFamily="18" charset="0"/>
                        </a:rPr>
                        <a:t>£100,000</a:t>
                      </a:r>
                    </a:p>
                  </a:txBody>
                  <a:tcPr marL="36994" marR="36994" marT="18497" marB="18497" anchor="ctr"/>
                </a:tc>
                <a:tc>
                  <a:txBody>
                    <a:bodyPr/>
                    <a:lstStyle/>
                    <a:p>
                      <a:r>
                        <a:rPr lang="en-US" sz="2200" dirty="0">
                          <a:latin typeface="Times New Roman" pitchFamily="18" charset="0"/>
                          <a:cs typeface="Times New Roman" pitchFamily="18" charset="0"/>
                        </a:rPr>
                        <a:t>Ensuring a comprehensive and financially sustainable event.</a:t>
                      </a:r>
                    </a:p>
                  </a:txBody>
                  <a:tcPr marL="36994" marR="36994" marT="18497" marB="18497" anchor="ctr"/>
                </a:tc>
                <a:extLst>
                  <a:ext uri="{0D108BD9-81ED-4DB2-BD59-A6C34878D82A}">
                    <a16:rowId xmlns:a16="http://schemas.microsoft.com/office/drawing/2014/main" val="10009"/>
                  </a:ext>
                </a:extLst>
              </a:tr>
            </a:tbl>
          </a:graphicData>
        </a:graphic>
      </p:graphicFrame>
      <p:sp>
        <p:nvSpPr>
          <p:cNvPr id="7" name="Rectangle 1"/>
          <p:cNvSpPr>
            <a:spLocks noGrp="1" noChangeArrowheads="1"/>
          </p:cNvSpPr>
          <p:nvPr>
            <p:ph type="subTitle" idx="1"/>
          </p:nvPr>
        </p:nvSpPr>
        <p:spPr bwMode="auto">
          <a:xfrm>
            <a:off x="1202727" y="849209"/>
            <a:ext cx="14729545"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Projected Expenditure Overview</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comprehensive budget has been prepared to ensure financial feasibility while maintaining high event standards.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estimated total expenditure stands at </a:t>
            </a:r>
            <a:r>
              <a:rPr kumimoji="0" 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£100,000</a:t>
            </a:r>
            <a:r>
              <a:rPr kumimoji="0" 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covering venue, staffing, accessibility services, and marketing. </a:t>
            </a:r>
          </a:p>
          <a:p>
            <a:pPr marL="342900" marR="0" lvl="0" indent="-342900" algn="l" defTabSz="914400" rtl="0" eaLnBrk="0" fontAlgn="base" latinLnBrk="0" hangingPunct="0">
              <a:spcBef>
                <a:spcPct val="0"/>
              </a:spcBef>
              <a:spcAft>
                <a:spcPct val="0"/>
              </a:spcAft>
              <a:buClrTx/>
              <a:buSzTx/>
              <a:buFont typeface="Arial" panose="020B0604020202020204" pitchFamily="34" charset="0"/>
              <a:buChar char="•"/>
              <a:tabLst/>
            </a:pPr>
            <a:r>
              <a:rPr kumimoji="0" 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contingency fund is allocated to address any unforeseen costs. </a:t>
            </a:r>
          </a:p>
        </p:txBody>
      </p:sp>
      <p:sp>
        <p:nvSpPr>
          <p:cNvPr id="8" name="Rectangle 1"/>
          <p:cNvSpPr txBox="1">
            <a:spLocks noChangeArrowheads="1"/>
          </p:cNvSpPr>
          <p:nvPr/>
        </p:nvSpPr>
        <p:spPr bwMode="auto">
          <a:xfrm>
            <a:off x="630620" y="11079427"/>
            <a:ext cx="1582857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r" defTabSz="822960" rtl="0" eaLnBrk="1" latinLnBrk="0" hangingPunct="1">
              <a:spcBef>
                <a:spcPts val="1800"/>
              </a:spcBef>
              <a:spcAft>
                <a:spcPts val="0"/>
              </a:spcAft>
              <a:buClr>
                <a:schemeClr val="accent1"/>
              </a:buClr>
              <a:buSzPct val="80000"/>
              <a:buFont typeface="Wingdings 3" charset="2"/>
              <a:buNone/>
              <a:defRPr sz="3240" kern="1200">
                <a:solidFill>
                  <a:schemeClr val="tx1">
                    <a:lumMod val="50000"/>
                    <a:lumOff val="50000"/>
                  </a:schemeClr>
                </a:solidFill>
                <a:latin typeface="+mn-lt"/>
                <a:ea typeface="+mn-ea"/>
                <a:cs typeface="+mn-cs"/>
              </a:defRPr>
            </a:lvl1pPr>
            <a:lvl2pPr marL="822960" indent="0" algn="ctr" defTabSz="822960" rtl="0" eaLnBrk="1" latinLnBrk="0" hangingPunct="1">
              <a:spcBef>
                <a:spcPts val="1800"/>
              </a:spcBef>
              <a:spcAft>
                <a:spcPts val="0"/>
              </a:spcAft>
              <a:buClr>
                <a:schemeClr val="accent1"/>
              </a:buClr>
              <a:buSzPct val="80000"/>
              <a:buFont typeface="Wingdings 3" charset="2"/>
              <a:buNone/>
              <a:defRPr sz="2880" kern="1200">
                <a:solidFill>
                  <a:schemeClr val="tx1">
                    <a:tint val="75000"/>
                  </a:schemeClr>
                </a:solidFill>
                <a:latin typeface="+mn-lt"/>
                <a:ea typeface="+mn-ea"/>
                <a:cs typeface="+mn-cs"/>
              </a:defRPr>
            </a:lvl2pPr>
            <a:lvl3pPr marL="1645920" indent="0" algn="ctr" defTabSz="822960" rtl="0" eaLnBrk="1" latinLnBrk="0" hangingPunct="1">
              <a:spcBef>
                <a:spcPts val="1800"/>
              </a:spcBef>
              <a:spcAft>
                <a:spcPts val="0"/>
              </a:spcAft>
              <a:buClr>
                <a:schemeClr val="accent1"/>
              </a:buClr>
              <a:buSzPct val="80000"/>
              <a:buFont typeface="Wingdings 3" charset="2"/>
              <a:buNone/>
              <a:defRPr sz="2520" kern="1200">
                <a:solidFill>
                  <a:schemeClr val="tx1">
                    <a:tint val="75000"/>
                  </a:schemeClr>
                </a:solidFill>
                <a:latin typeface="+mn-lt"/>
                <a:ea typeface="+mn-ea"/>
                <a:cs typeface="+mn-cs"/>
              </a:defRPr>
            </a:lvl3pPr>
            <a:lvl4pPr marL="246888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4pPr>
            <a:lvl5pPr marL="329184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5pPr>
            <a:lvl6pPr marL="411480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6pPr>
            <a:lvl7pPr marL="493776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7pPr>
            <a:lvl8pPr marL="576072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8pPr>
            <a:lvl9pPr marL="658368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9pPr>
          </a:lstStyle>
          <a:p>
            <a:pPr algn="l" defTabSz="914400" eaLnBrk="0" fontAlgn="base" hangingPunct="0">
              <a:spcBef>
                <a:spcPct val="0"/>
              </a:spcBef>
              <a:spcAft>
                <a:spcPct val="0"/>
              </a:spcAft>
              <a:buClrTx/>
              <a:buSzTx/>
              <a:buFontTx/>
              <a:buNone/>
            </a:pPr>
            <a:r>
              <a:rPr lang="en-US" sz="2400" b="1" dirty="0">
                <a:solidFill>
                  <a:schemeClr val="tx1"/>
                </a:solidFill>
                <a:latin typeface="Times New Roman" panose="02020603050405020304" pitchFamily="18" charset="0"/>
                <a:cs typeface="Times New Roman" panose="02020603050405020304" pitchFamily="18" charset="0"/>
              </a:rPr>
              <a:t>Financial Planning and Sustainability</a:t>
            </a:r>
          </a:p>
          <a:p>
            <a:pPr marL="342900" indent="-342900" algn="l" defTabSz="914400" eaLnBrk="0" fontAlgn="base" hangingPunct="0">
              <a:spcBef>
                <a:spcPct val="0"/>
              </a:spcBef>
              <a:spcAft>
                <a:spcPct val="0"/>
              </a:spcAft>
              <a:buClrTx/>
              <a:buSzTx/>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budget is structured to maximize event quality while maintaining cost efficiency. </a:t>
            </a:r>
          </a:p>
          <a:p>
            <a:pPr marL="342900" indent="-342900" algn="l" defTabSz="914400" eaLnBrk="0" fontAlgn="base" hangingPunct="0">
              <a:spcBef>
                <a:spcPct val="0"/>
              </a:spcBef>
              <a:spcAft>
                <a:spcPct val="0"/>
              </a:spcAft>
              <a:buClrTx/>
              <a:buSzTx/>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Accessibility and inclusion measures are prioritized, ensuring compliance with disability regulations. </a:t>
            </a:r>
          </a:p>
          <a:p>
            <a:pPr marL="342900" indent="-342900" algn="l" defTabSz="914400" eaLnBrk="0" fontAlgn="base" hangingPunct="0">
              <a:spcBef>
                <a:spcPct val="0"/>
              </a:spcBef>
              <a:spcAft>
                <a:spcPct val="0"/>
              </a:spcAft>
              <a:buClrTx/>
              <a:buSzTx/>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Vendor and supplier negotiations are in progress to secure cost-effective service contracts. </a:t>
            </a:r>
          </a:p>
          <a:p>
            <a:pPr algn="l" defTabSz="914400" eaLnBrk="0" fontAlgn="base" hangingPunct="0">
              <a:spcBef>
                <a:spcPct val="0"/>
              </a:spcBef>
              <a:spcAft>
                <a:spcPct val="0"/>
              </a:spcAft>
              <a:buClrTx/>
              <a:buSzTx/>
              <a:buFontTx/>
              <a:buNone/>
            </a:pPr>
            <a:r>
              <a:rPr lang="en-US" sz="2400" dirty="0">
                <a:solidFill>
                  <a:schemeClr val="tx1"/>
                </a:solidFill>
                <a:latin typeface="Times New Roman" panose="02020603050405020304" pitchFamily="18" charset="0"/>
                <a:cs typeface="Times New Roman" panose="02020603050405020304" pitchFamily="18" charset="0"/>
              </a:rPr>
              <a:t>This financial approach ensures that the event is operationally feasible and financially sustainable without exceeding budget constraints.</a:t>
            </a:r>
          </a:p>
        </p:txBody>
      </p:sp>
      <p:sp>
        <p:nvSpPr>
          <p:cNvPr id="9" name="Rectangle 1"/>
          <p:cNvSpPr txBox="1">
            <a:spLocks noChangeArrowheads="1"/>
          </p:cNvSpPr>
          <p:nvPr/>
        </p:nvSpPr>
        <p:spPr bwMode="auto">
          <a:xfrm>
            <a:off x="1202727" y="2507983"/>
            <a:ext cx="3337517" cy="539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lvl1pPr marL="0" indent="0" algn="r" defTabSz="822960" rtl="0" eaLnBrk="1" latinLnBrk="0" hangingPunct="1">
              <a:spcBef>
                <a:spcPts val="1800"/>
              </a:spcBef>
              <a:spcAft>
                <a:spcPts val="0"/>
              </a:spcAft>
              <a:buClr>
                <a:schemeClr val="accent1"/>
              </a:buClr>
              <a:buSzPct val="80000"/>
              <a:buFont typeface="Wingdings 3" charset="2"/>
              <a:buNone/>
              <a:defRPr sz="3240" kern="1200">
                <a:solidFill>
                  <a:schemeClr val="tx1">
                    <a:lumMod val="50000"/>
                    <a:lumOff val="50000"/>
                  </a:schemeClr>
                </a:solidFill>
                <a:latin typeface="+mn-lt"/>
                <a:ea typeface="+mn-ea"/>
                <a:cs typeface="+mn-cs"/>
              </a:defRPr>
            </a:lvl1pPr>
            <a:lvl2pPr marL="822960" indent="0" algn="ctr" defTabSz="822960" rtl="0" eaLnBrk="1" latinLnBrk="0" hangingPunct="1">
              <a:spcBef>
                <a:spcPts val="1800"/>
              </a:spcBef>
              <a:spcAft>
                <a:spcPts val="0"/>
              </a:spcAft>
              <a:buClr>
                <a:schemeClr val="accent1"/>
              </a:buClr>
              <a:buSzPct val="80000"/>
              <a:buFont typeface="Wingdings 3" charset="2"/>
              <a:buNone/>
              <a:defRPr sz="2880" kern="1200">
                <a:solidFill>
                  <a:schemeClr val="tx1">
                    <a:tint val="75000"/>
                  </a:schemeClr>
                </a:solidFill>
                <a:latin typeface="+mn-lt"/>
                <a:ea typeface="+mn-ea"/>
                <a:cs typeface="+mn-cs"/>
              </a:defRPr>
            </a:lvl2pPr>
            <a:lvl3pPr marL="1645920" indent="0" algn="ctr" defTabSz="822960" rtl="0" eaLnBrk="1" latinLnBrk="0" hangingPunct="1">
              <a:spcBef>
                <a:spcPts val="1800"/>
              </a:spcBef>
              <a:spcAft>
                <a:spcPts val="0"/>
              </a:spcAft>
              <a:buClr>
                <a:schemeClr val="accent1"/>
              </a:buClr>
              <a:buSzPct val="80000"/>
              <a:buFont typeface="Wingdings 3" charset="2"/>
              <a:buNone/>
              <a:defRPr sz="2520" kern="1200">
                <a:solidFill>
                  <a:schemeClr val="tx1">
                    <a:tint val="75000"/>
                  </a:schemeClr>
                </a:solidFill>
                <a:latin typeface="+mn-lt"/>
                <a:ea typeface="+mn-ea"/>
                <a:cs typeface="+mn-cs"/>
              </a:defRPr>
            </a:lvl3pPr>
            <a:lvl4pPr marL="246888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4pPr>
            <a:lvl5pPr marL="329184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5pPr>
            <a:lvl6pPr marL="411480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6pPr>
            <a:lvl7pPr marL="493776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7pPr>
            <a:lvl8pPr marL="576072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8pPr>
            <a:lvl9pPr marL="6583680" indent="0" algn="ctr" defTabSz="822960" rtl="0" eaLnBrk="1" latinLnBrk="0" hangingPunct="1">
              <a:spcBef>
                <a:spcPts val="1800"/>
              </a:spcBef>
              <a:spcAft>
                <a:spcPts val="0"/>
              </a:spcAft>
              <a:buClr>
                <a:schemeClr val="accent1"/>
              </a:buClr>
              <a:buSzPct val="80000"/>
              <a:buFont typeface="Wingdings 3" charset="2"/>
              <a:buNone/>
              <a:defRPr sz="2160" kern="1200">
                <a:solidFill>
                  <a:schemeClr val="tx1">
                    <a:tint val="75000"/>
                  </a:schemeClr>
                </a:solidFill>
                <a:latin typeface="+mn-lt"/>
                <a:ea typeface="+mn-ea"/>
                <a:cs typeface="+mn-cs"/>
              </a:defRPr>
            </a:lvl9pPr>
          </a:lstStyle>
          <a:p>
            <a:pPr algn="l" defTabSz="914400" eaLnBrk="0" fontAlgn="base" hangingPunct="0">
              <a:lnSpc>
                <a:spcPct val="150000"/>
              </a:lnSpc>
              <a:spcBef>
                <a:spcPct val="0"/>
              </a:spcBef>
              <a:spcAft>
                <a:spcPct val="0"/>
              </a:spcAft>
              <a:buClrTx/>
              <a:buSzTx/>
              <a:buFontTx/>
              <a:buNone/>
            </a:pPr>
            <a:r>
              <a:rPr lang="en-US" sz="2200" b="1" dirty="0">
                <a:solidFill>
                  <a:schemeClr val="tx1"/>
                </a:solidFill>
                <a:latin typeface="Times New Roman" panose="02020603050405020304" pitchFamily="18" charset="0"/>
                <a:cs typeface="Times New Roman" panose="02020603050405020304" pitchFamily="18" charset="0"/>
              </a:rPr>
              <a:t>Detailed Cost Breakdown</a:t>
            </a:r>
            <a:r>
              <a:rPr lang="en-US" sz="2200"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13351575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862587" y="1"/>
            <a:ext cx="9742897" cy="536802"/>
          </a:xfrm>
        </p:spPr>
        <p:txBody>
          <a:bodyPr vert="horz" lIns="91440" tIns="45720" rIns="91440" bIns="45720" rtlCol="0" anchor="ctr">
            <a:noAutofit/>
          </a:bodyPr>
          <a:lstStyle/>
          <a:p>
            <a:pPr algn="l"/>
            <a:r>
              <a:rPr lang="en-US" sz="3600" b="1" dirty="0">
                <a:solidFill>
                  <a:schemeClr val="tx1"/>
                </a:solidFill>
                <a:latin typeface="Times New Roman" panose="02020603050405020304" pitchFamily="18" charset="0"/>
                <a:cs typeface="Times New Roman" panose="02020603050405020304" pitchFamily="18" charset="0"/>
              </a:rPr>
              <a:t>Financial Factors – Revenue and Funding</a:t>
            </a:r>
            <a:endParaRPr lang="en-US" sz="1200" b="1" dirty="0">
              <a:solidFill>
                <a:schemeClr val="tx1"/>
              </a:solidFill>
              <a:latin typeface="Times New Roman" panose="02020603050405020304" pitchFamily="18" charset="0"/>
              <a:cs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873074263"/>
              </p:ext>
            </p:extLst>
          </p:nvPr>
        </p:nvGraphicFramePr>
        <p:xfrm>
          <a:off x="419243" y="3398821"/>
          <a:ext cx="15347229" cy="4353624"/>
        </p:xfrm>
        <a:graphic>
          <a:graphicData uri="http://schemas.openxmlformats.org/drawingml/2006/table">
            <a:tbl>
              <a:tblPr>
                <a:tableStyleId>{08FB837D-C827-4EFA-A057-4D05807E0F7C}</a:tableStyleId>
              </a:tblPr>
              <a:tblGrid>
                <a:gridCol w="5896110">
                  <a:extLst>
                    <a:ext uri="{9D8B030D-6E8A-4147-A177-3AD203B41FA5}">
                      <a16:colId xmlns:a16="http://schemas.microsoft.com/office/drawing/2014/main" val="20000"/>
                    </a:ext>
                  </a:extLst>
                </a:gridCol>
                <a:gridCol w="1387320">
                  <a:extLst>
                    <a:ext uri="{9D8B030D-6E8A-4147-A177-3AD203B41FA5}">
                      <a16:colId xmlns:a16="http://schemas.microsoft.com/office/drawing/2014/main" val="20001"/>
                    </a:ext>
                  </a:extLst>
                </a:gridCol>
                <a:gridCol w="8063799">
                  <a:extLst>
                    <a:ext uri="{9D8B030D-6E8A-4147-A177-3AD203B41FA5}">
                      <a16:colId xmlns:a16="http://schemas.microsoft.com/office/drawing/2014/main" val="20002"/>
                    </a:ext>
                  </a:extLst>
                </a:gridCol>
              </a:tblGrid>
              <a:tr h="1101619">
                <a:tc>
                  <a:txBody>
                    <a:bodyPr/>
                    <a:lstStyle/>
                    <a:p>
                      <a:pPr algn="ctr"/>
                      <a:r>
                        <a:rPr lang="en-US" sz="2400" dirty="0">
                          <a:latin typeface="Times New Roman" panose="02020603050405020304" pitchFamily="18" charset="0"/>
                          <a:cs typeface="Times New Roman" panose="02020603050405020304" pitchFamily="18" charset="0"/>
                        </a:rPr>
                        <a:t>Revenue Source</a:t>
                      </a:r>
                    </a:p>
                  </a:txBody>
                  <a:tcPr marL="55045" marR="55045" marT="27522" marB="27522" anchor="ctr"/>
                </a:tc>
                <a:tc>
                  <a:txBody>
                    <a:bodyPr/>
                    <a:lstStyle/>
                    <a:p>
                      <a:pPr algn="ctr"/>
                      <a:r>
                        <a:rPr lang="en-US" sz="2400" dirty="0">
                          <a:latin typeface="Times New Roman" panose="02020603050405020304" pitchFamily="18" charset="0"/>
                          <a:cs typeface="Times New Roman" panose="02020603050405020304" pitchFamily="18" charset="0"/>
                        </a:rPr>
                        <a:t>Projected Income (£)</a:t>
                      </a:r>
                    </a:p>
                  </a:txBody>
                  <a:tcPr marL="55045" marR="55045" marT="27522" marB="27522" anchor="ctr"/>
                </a:tc>
                <a:tc>
                  <a:txBody>
                    <a:bodyPr/>
                    <a:lstStyle/>
                    <a:p>
                      <a:pPr algn="ctr"/>
                      <a:r>
                        <a:rPr lang="en-US" sz="2400" dirty="0">
                          <a:latin typeface="Times New Roman" panose="02020603050405020304" pitchFamily="18" charset="0"/>
                          <a:cs typeface="Times New Roman" panose="02020603050405020304" pitchFamily="18" charset="0"/>
                        </a:rPr>
                        <a:t>Justification</a:t>
                      </a:r>
                    </a:p>
                  </a:txBody>
                  <a:tcPr marL="55045" marR="55045" marT="27522" marB="27522" anchor="ctr"/>
                </a:tc>
                <a:extLst>
                  <a:ext uri="{0D108BD9-81ED-4DB2-BD59-A6C34878D82A}">
                    <a16:rowId xmlns:a16="http://schemas.microsoft.com/office/drawing/2014/main" val="10000"/>
                  </a:ext>
                </a:extLst>
              </a:tr>
              <a:tr h="751953">
                <a:tc>
                  <a:txBody>
                    <a:bodyPr/>
                    <a:lstStyle/>
                    <a:p>
                      <a:r>
                        <a:rPr lang="en-US" sz="2400" dirty="0">
                          <a:latin typeface="Times New Roman" panose="02020603050405020304" pitchFamily="18" charset="0"/>
                          <a:cs typeface="Times New Roman" panose="02020603050405020304" pitchFamily="18" charset="0"/>
                        </a:rPr>
                        <a:t>Ticket Sales (300 attendees @ £150 per ticket)</a:t>
                      </a:r>
                    </a:p>
                  </a:txBody>
                  <a:tcPr marL="55045" marR="55045" marT="27522" marB="27522" anchor="ctr"/>
                </a:tc>
                <a:tc>
                  <a:txBody>
                    <a:bodyPr/>
                    <a:lstStyle/>
                    <a:p>
                      <a:r>
                        <a:rPr lang="en-US" sz="2400">
                          <a:latin typeface="Times New Roman" panose="02020603050405020304" pitchFamily="18" charset="0"/>
                          <a:cs typeface="Times New Roman" panose="02020603050405020304" pitchFamily="18" charset="0"/>
                        </a:rPr>
                        <a:t>45,000</a:t>
                      </a:r>
                    </a:p>
                  </a:txBody>
                  <a:tcPr marL="55045" marR="55045" marT="27522" marB="27522" anchor="ctr"/>
                </a:tc>
                <a:tc>
                  <a:txBody>
                    <a:bodyPr/>
                    <a:lstStyle/>
                    <a:p>
                      <a:r>
                        <a:rPr lang="en-US" sz="2400">
                          <a:latin typeface="Times New Roman" panose="02020603050405020304" pitchFamily="18" charset="0"/>
                          <a:cs typeface="Times New Roman" panose="02020603050405020304" pitchFamily="18" charset="0"/>
                        </a:rPr>
                        <a:t>Standard admission covering event access, refreshments, and materials.</a:t>
                      </a:r>
                    </a:p>
                  </a:txBody>
                  <a:tcPr marL="55045" marR="55045" marT="27522" marB="27522" anchor="ctr"/>
                </a:tc>
                <a:extLst>
                  <a:ext uri="{0D108BD9-81ED-4DB2-BD59-A6C34878D82A}">
                    <a16:rowId xmlns:a16="http://schemas.microsoft.com/office/drawing/2014/main" val="10001"/>
                  </a:ext>
                </a:extLst>
              </a:tr>
              <a:tr h="751953">
                <a:tc>
                  <a:txBody>
                    <a:bodyPr/>
                    <a:lstStyle/>
                    <a:p>
                      <a:r>
                        <a:rPr lang="en-US" sz="2400" dirty="0">
                          <a:latin typeface="Times New Roman" panose="02020603050405020304" pitchFamily="18" charset="0"/>
                          <a:cs typeface="Times New Roman" panose="02020603050405020304" pitchFamily="18" charset="0"/>
                        </a:rPr>
                        <a:t>Corporate Sponsorships (5 sponsors @ £10,000 each)</a:t>
                      </a:r>
                    </a:p>
                  </a:txBody>
                  <a:tcPr marL="55045" marR="55045" marT="27522" marB="27522" anchor="ctr"/>
                </a:tc>
                <a:tc>
                  <a:txBody>
                    <a:bodyPr/>
                    <a:lstStyle/>
                    <a:p>
                      <a:r>
                        <a:rPr lang="en-US" sz="2400">
                          <a:latin typeface="Times New Roman" panose="02020603050405020304" pitchFamily="18" charset="0"/>
                          <a:cs typeface="Times New Roman" panose="02020603050405020304" pitchFamily="18" charset="0"/>
                        </a:rPr>
                        <a:t>50,000</a:t>
                      </a:r>
                    </a:p>
                  </a:txBody>
                  <a:tcPr marL="55045" marR="55045" marT="27522" marB="27522" anchor="ctr"/>
                </a:tc>
                <a:tc>
                  <a:txBody>
                    <a:bodyPr/>
                    <a:lstStyle/>
                    <a:p>
                      <a:r>
                        <a:rPr lang="en-US" sz="2400">
                          <a:latin typeface="Times New Roman" panose="02020603050405020304" pitchFamily="18" charset="0"/>
                          <a:cs typeface="Times New Roman" panose="02020603050405020304" pitchFamily="18" charset="0"/>
                        </a:rPr>
                        <a:t>Funding from DEI-focused companies supporting workplace inclusion.</a:t>
                      </a:r>
                    </a:p>
                  </a:txBody>
                  <a:tcPr marL="55045" marR="55045" marT="27522" marB="27522" anchor="ctr"/>
                </a:tc>
                <a:extLst>
                  <a:ext uri="{0D108BD9-81ED-4DB2-BD59-A6C34878D82A}">
                    <a16:rowId xmlns:a16="http://schemas.microsoft.com/office/drawing/2014/main" val="10002"/>
                  </a:ext>
                </a:extLst>
              </a:tr>
              <a:tr h="402288">
                <a:tc>
                  <a:txBody>
                    <a:bodyPr/>
                    <a:lstStyle/>
                    <a:p>
                      <a:r>
                        <a:rPr lang="en-US" sz="2400" dirty="0">
                          <a:latin typeface="Times New Roman" panose="02020603050405020304" pitchFamily="18" charset="0"/>
                          <a:cs typeface="Times New Roman" panose="02020603050405020304" pitchFamily="18" charset="0"/>
                        </a:rPr>
                        <a:t>Exhibitor Booths (10 booths @ £2,000 each)</a:t>
                      </a:r>
                    </a:p>
                  </a:txBody>
                  <a:tcPr marL="55045" marR="55045" marT="27522" marB="27522" anchor="ctr"/>
                </a:tc>
                <a:tc>
                  <a:txBody>
                    <a:bodyPr/>
                    <a:lstStyle/>
                    <a:p>
                      <a:r>
                        <a:rPr lang="en-US" sz="2400" dirty="0">
                          <a:latin typeface="Times New Roman" panose="02020603050405020304" pitchFamily="18" charset="0"/>
                          <a:cs typeface="Times New Roman" panose="02020603050405020304" pitchFamily="18" charset="0"/>
                        </a:rPr>
                        <a:t>20,000</a:t>
                      </a:r>
                    </a:p>
                  </a:txBody>
                  <a:tcPr marL="55045" marR="55045" marT="27522" marB="27522" anchor="ctr"/>
                </a:tc>
                <a:tc>
                  <a:txBody>
                    <a:bodyPr/>
                    <a:lstStyle/>
                    <a:p>
                      <a:r>
                        <a:rPr lang="en-US" sz="2400" dirty="0">
                          <a:latin typeface="Times New Roman" panose="02020603050405020304" pitchFamily="18" charset="0"/>
                          <a:cs typeface="Times New Roman" panose="02020603050405020304" pitchFamily="18" charset="0"/>
                        </a:rPr>
                        <a:t>Space allocated for businesses offering accessibility solutions.</a:t>
                      </a:r>
                    </a:p>
                  </a:txBody>
                  <a:tcPr marL="55045" marR="55045" marT="27522" marB="27522" anchor="ctr"/>
                </a:tc>
                <a:extLst>
                  <a:ext uri="{0D108BD9-81ED-4DB2-BD59-A6C34878D82A}">
                    <a16:rowId xmlns:a16="http://schemas.microsoft.com/office/drawing/2014/main" val="10003"/>
                  </a:ext>
                </a:extLst>
              </a:tr>
              <a:tr h="751953">
                <a:tc>
                  <a:txBody>
                    <a:bodyPr/>
                    <a:lstStyle/>
                    <a:p>
                      <a:r>
                        <a:rPr lang="en-US" sz="2400">
                          <a:latin typeface="Times New Roman" panose="02020603050405020304" pitchFamily="18" charset="0"/>
                          <a:cs typeface="Times New Roman" panose="02020603050405020304" pitchFamily="18" charset="0"/>
                        </a:rPr>
                        <a:t>Government Grants &amp; Non-Profit Funding</a:t>
                      </a:r>
                    </a:p>
                  </a:txBody>
                  <a:tcPr marL="55045" marR="55045" marT="27522" marB="27522" anchor="ctr"/>
                </a:tc>
                <a:tc>
                  <a:txBody>
                    <a:bodyPr/>
                    <a:lstStyle/>
                    <a:p>
                      <a:r>
                        <a:rPr lang="en-US" sz="2400" dirty="0">
                          <a:latin typeface="Times New Roman" panose="02020603050405020304" pitchFamily="18" charset="0"/>
                          <a:cs typeface="Times New Roman" panose="02020603050405020304" pitchFamily="18" charset="0"/>
                        </a:rPr>
                        <a:t>10,000</a:t>
                      </a:r>
                    </a:p>
                  </a:txBody>
                  <a:tcPr marL="55045" marR="55045" marT="27522" marB="27522" anchor="ctr"/>
                </a:tc>
                <a:tc>
                  <a:txBody>
                    <a:bodyPr/>
                    <a:lstStyle/>
                    <a:p>
                      <a:r>
                        <a:rPr lang="en-US" sz="2400">
                          <a:latin typeface="Times New Roman" panose="02020603050405020304" pitchFamily="18" charset="0"/>
                          <a:cs typeface="Times New Roman" panose="02020603050405020304" pitchFamily="18" charset="0"/>
                        </a:rPr>
                        <a:t>Support from organizations promoting disability employment rights.</a:t>
                      </a:r>
                    </a:p>
                  </a:txBody>
                  <a:tcPr marL="55045" marR="55045" marT="27522" marB="27522" anchor="ctr"/>
                </a:tc>
                <a:extLst>
                  <a:ext uri="{0D108BD9-81ED-4DB2-BD59-A6C34878D82A}">
                    <a16:rowId xmlns:a16="http://schemas.microsoft.com/office/drawing/2014/main" val="10004"/>
                  </a:ext>
                </a:extLst>
              </a:tr>
              <a:tr h="402288">
                <a:tc>
                  <a:txBody>
                    <a:bodyPr/>
                    <a:lstStyle/>
                    <a:p>
                      <a:r>
                        <a:rPr lang="en-US" sz="2400">
                          <a:latin typeface="Times New Roman" panose="02020603050405020304" pitchFamily="18" charset="0"/>
                          <a:cs typeface="Times New Roman" panose="02020603050405020304" pitchFamily="18" charset="0"/>
                        </a:rPr>
                        <a:t>Total Estimated Revenue</a:t>
                      </a:r>
                    </a:p>
                  </a:txBody>
                  <a:tcPr marL="55045" marR="55045" marT="27522" marB="27522" anchor="ctr"/>
                </a:tc>
                <a:tc>
                  <a:txBody>
                    <a:bodyPr/>
                    <a:lstStyle/>
                    <a:p>
                      <a:r>
                        <a:rPr lang="en-US" sz="2400">
                          <a:latin typeface="Times New Roman" panose="02020603050405020304" pitchFamily="18" charset="0"/>
                          <a:cs typeface="Times New Roman" panose="02020603050405020304" pitchFamily="18" charset="0"/>
                        </a:rPr>
                        <a:t>£125,000</a:t>
                      </a:r>
                    </a:p>
                  </a:txBody>
                  <a:tcPr marL="55045" marR="55045" marT="27522" marB="27522" anchor="ctr"/>
                </a:tc>
                <a:tc>
                  <a:txBody>
                    <a:bodyPr/>
                    <a:lstStyle/>
                    <a:p>
                      <a:r>
                        <a:rPr lang="en-US" sz="2400" dirty="0">
                          <a:latin typeface="Times New Roman" panose="02020603050405020304" pitchFamily="18" charset="0"/>
                          <a:cs typeface="Times New Roman" panose="02020603050405020304" pitchFamily="18" charset="0"/>
                        </a:rPr>
                        <a:t>Ensuring financial stability and reinvestment opportunities.</a:t>
                      </a:r>
                    </a:p>
                  </a:txBody>
                  <a:tcPr marL="55045" marR="55045" marT="27522" marB="27522" anchor="ctr"/>
                </a:tc>
                <a:extLst>
                  <a:ext uri="{0D108BD9-81ED-4DB2-BD59-A6C34878D82A}">
                    <a16:rowId xmlns:a16="http://schemas.microsoft.com/office/drawing/2014/main" val="10005"/>
                  </a:ext>
                </a:extLst>
              </a:tr>
            </a:tbl>
          </a:graphicData>
        </a:graphic>
      </p:graphicFrame>
      <p:sp>
        <p:nvSpPr>
          <p:cNvPr id="4" name="Rectangle 1"/>
          <p:cNvSpPr>
            <a:spLocks noChangeArrowheads="1"/>
          </p:cNvSpPr>
          <p:nvPr/>
        </p:nvSpPr>
        <p:spPr bwMode="auto">
          <a:xfrm>
            <a:off x="862587" y="740663"/>
            <a:ext cx="14717490" cy="22419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Projected Revenue Streams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diversified revenue model has been designed to ensure financial sustainability.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Income sources include ticket sales, corporate sponsorships, exhibitor booths, and grant funding.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event aims to generate a total projected revenue of £125,000, ensuring a financial surplus for future initiatives. </a:t>
            </a:r>
          </a:p>
        </p:txBody>
      </p:sp>
      <p:sp>
        <p:nvSpPr>
          <p:cNvPr id="6" name="Rectangle 1"/>
          <p:cNvSpPr>
            <a:spLocks noChangeArrowheads="1"/>
          </p:cNvSpPr>
          <p:nvPr/>
        </p:nvSpPr>
        <p:spPr bwMode="auto">
          <a:xfrm>
            <a:off x="640914" y="2990667"/>
            <a:ext cx="3429337"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Detailed Revenue Breakdown</a:t>
            </a:r>
          </a:p>
        </p:txBody>
      </p:sp>
      <p:sp>
        <p:nvSpPr>
          <p:cNvPr id="7" name="Rectangle 1"/>
          <p:cNvSpPr>
            <a:spLocks noChangeArrowheads="1"/>
          </p:cNvSpPr>
          <p:nvPr/>
        </p:nvSpPr>
        <p:spPr bwMode="auto">
          <a:xfrm>
            <a:off x="751750" y="7560874"/>
            <a:ext cx="15014722" cy="61199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pPr>
            <a:r>
              <a:rPr lang="en-US" sz="2400" b="1" dirty="0">
                <a:latin typeface="Times New Roman" panose="02020603050405020304" pitchFamily="18" charset="0"/>
                <a:cs typeface="Times New Roman" panose="02020603050405020304" pitchFamily="18" charset="0"/>
              </a:rPr>
              <a:t>Revenue Strategy and Growth Opportunities</a:t>
            </a:r>
          </a:p>
          <a:p>
            <a:pPr marL="34290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Corporate sponsorship tiers will offer branding, panel participation, and media exposure.</a:t>
            </a:r>
          </a:p>
          <a:p>
            <a:pPr marL="34290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Targeted marketing campaigns will drive ticket sales by engaging DEI leaders and HR professionals.</a:t>
            </a:r>
          </a:p>
          <a:p>
            <a:pPr marL="34290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Strategic partnerships with advocacy organizations will help secure grant funding and non-profit contributions.</a:t>
            </a:r>
          </a:p>
          <a:p>
            <a:pPr>
              <a:lnSpc>
                <a:spcPct val="150000"/>
              </a:lnSpc>
            </a:pPr>
            <a:r>
              <a:rPr lang="en-US" sz="2400" b="1" dirty="0">
                <a:latin typeface="Times New Roman" panose="02020603050405020304" pitchFamily="18" charset="0"/>
                <a:cs typeface="Times New Roman" panose="02020603050405020304" pitchFamily="18" charset="0"/>
              </a:rPr>
              <a:t>Financial Outcome and Future Investment</a:t>
            </a:r>
          </a:p>
          <a:p>
            <a:pPr marL="34290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projected revenue exceeds expenses by £25,000, ensuring a positive financial balance.</a:t>
            </a:r>
          </a:p>
          <a:p>
            <a:pPr marL="34290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Any surplus funds will be reinvested into future disability inclusion initiatives.</a:t>
            </a:r>
          </a:p>
          <a:p>
            <a:pPr marL="342900" indent="-34290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 portion of the revenue may support post-event resources, training programs, and follow-up networking opportunities.</a:t>
            </a:r>
          </a:p>
          <a:p>
            <a:pPr>
              <a:lnSpc>
                <a:spcPct val="150000"/>
              </a:lnSpc>
            </a:pPr>
            <a:r>
              <a:rPr lang="en-US" sz="2400" dirty="0">
                <a:latin typeface="Times New Roman" panose="02020603050405020304" pitchFamily="18" charset="0"/>
                <a:cs typeface="Times New Roman" panose="02020603050405020304" pitchFamily="18" charset="0"/>
              </a:rPr>
              <a:t>This revenue model ensures the event is not only financially viable but also impactful in promoting long-term disability-inclusive workplace strategies.</a:t>
            </a:r>
          </a:p>
        </p:txBody>
      </p:sp>
    </p:spTree>
    <p:extLst>
      <p:ext uri="{BB962C8B-B14F-4D97-AF65-F5344CB8AC3E}">
        <p14:creationId xmlns:p14="http://schemas.microsoft.com/office/powerpoint/2010/main" val="2430619639"/>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3635646" y="27709"/>
            <a:ext cx="9797508" cy="1033669"/>
          </a:xfrm>
        </p:spPr>
        <p:txBody>
          <a:bodyPr vert="horz" lIns="91440" tIns="45720" rIns="91440" bIns="45720" rtlCol="0" anchor="ctr">
            <a:noAutofit/>
          </a:bodyPr>
          <a:lstStyle/>
          <a:p>
            <a:pPr algn="just"/>
            <a:r>
              <a:rPr lang="en-US" sz="3600" b="1" dirty="0">
                <a:solidFill>
                  <a:schemeClr val="tx1"/>
                </a:solidFill>
                <a:latin typeface="Times New Roman" panose="02020603050405020304" pitchFamily="18" charset="0"/>
                <a:cs typeface="Times New Roman" panose="02020603050405020304" pitchFamily="18" charset="0"/>
              </a:rPr>
              <a:t>Financial Viability and Risk Mitigation</a:t>
            </a:r>
            <a:endParaRPr lang="en-US" sz="1200" b="1" dirty="0">
              <a:solidFill>
                <a:schemeClr val="tx1"/>
              </a:solidFill>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8A5F7E13-96CD-4777-A6C2-79C47ABE09D9}"/>
              </a:ext>
            </a:extLst>
          </p:cNvPr>
          <p:cNvSpPr>
            <a:spLocks noGrp="1" noChangeArrowheads="1"/>
          </p:cNvSpPr>
          <p:nvPr>
            <p:ph type="subTitle" idx="1"/>
          </p:nvPr>
        </p:nvSpPr>
        <p:spPr bwMode="auto">
          <a:xfrm>
            <a:off x="692726" y="609657"/>
            <a:ext cx="15156873" cy="12788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algn="l">
              <a:lnSpc>
                <a:spcPct val="150000"/>
              </a:lnSpc>
            </a:pPr>
            <a:r>
              <a:rPr lang="en-US" sz="2000" b="1" dirty="0">
                <a:solidFill>
                  <a:schemeClr val="tx1"/>
                </a:solidFill>
                <a:latin typeface="Times New Roman" panose="02020603050405020304" pitchFamily="18" charset="0"/>
                <a:cs typeface="Times New Roman" panose="02020603050405020304" pitchFamily="18" charset="0"/>
              </a:rPr>
              <a:t>Financial Risk Management Strategies</a:t>
            </a:r>
          </a:p>
          <a:p>
            <a:pPr marL="342900" indent="-342900" algn="l">
              <a:lnSpc>
                <a:spcPct val="150000"/>
              </a:lnSpc>
              <a:buClr>
                <a:schemeClr val="tx1"/>
              </a:buCl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Sponsorship and Early Partnerships: Securing early sponsorship agreements to reduce reliance on ticket sales, minimizing financial risk.</a:t>
            </a:r>
          </a:p>
          <a:p>
            <a:pPr marL="342900" indent="-342900" algn="l">
              <a:lnSpc>
                <a:spcPct val="150000"/>
              </a:lnSpc>
              <a:buClr>
                <a:schemeClr val="tx1"/>
              </a:buCl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Tiered Ticket Pricing: Offering early bird, standard, and VIP ticket pricing to attract a broad audience and maximize revenue potential.</a:t>
            </a:r>
          </a:p>
          <a:p>
            <a:pPr marL="342900" indent="-342900" algn="l">
              <a:lnSpc>
                <a:spcPct val="150000"/>
              </a:lnSpc>
              <a:buClr>
                <a:schemeClr val="tx1"/>
              </a:buClr>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Diversified Revenue Streams: Ensuring revenue from multiple sources including ticket sales, exhibitors, corporate sponsorships, and grants to spread financial risk.</a:t>
            </a:r>
          </a:p>
          <a:p>
            <a:pPr algn="l">
              <a:lnSpc>
                <a:spcPct val="150000"/>
              </a:lnSpc>
            </a:pPr>
            <a:r>
              <a:rPr lang="en-US" sz="2000" b="1" dirty="0">
                <a:solidFill>
                  <a:schemeClr val="tx1"/>
                </a:solidFill>
                <a:latin typeface="Times New Roman" panose="02020603050405020304" pitchFamily="18" charset="0"/>
                <a:cs typeface="Times New Roman" panose="02020603050405020304" pitchFamily="18" charset="0"/>
              </a:rPr>
              <a:t>Revenue Projections and Financial Sustainability</a:t>
            </a:r>
          </a:p>
          <a:p>
            <a:pPr marL="342900" indent="-342900" algn="l">
              <a:lnSpc>
                <a:spcPct val="150000"/>
              </a:lnSpc>
              <a:buClr>
                <a:schemeClr val="tx1"/>
              </a:buClr>
              <a:buFont typeface="Arial" panose="020B0604020202020204" pitchFamily="34" charset="0"/>
              <a:buChar char="•"/>
            </a:pPr>
            <a:r>
              <a:rPr lang="en-US" sz="2000" b="1" dirty="0">
                <a:solidFill>
                  <a:schemeClr val="tx1"/>
                </a:solidFill>
                <a:latin typeface="Times New Roman" panose="02020603050405020304" pitchFamily="18" charset="0"/>
                <a:cs typeface="Times New Roman" panose="02020603050405020304" pitchFamily="18" charset="0"/>
              </a:rPr>
              <a:t>Projected Revenue</a:t>
            </a:r>
            <a:r>
              <a:rPr lang="en-US" sz="2000" dirty="0">
                <a:solidFill>
                  <a:schemeClr val="tx1"/>
                </a:solidFill>
                <a:latin typeface="Times New Roman" panose="02020603050405020304" pitchFamily="18" charset="0"/>
                <a:cs typeface="Times New Roman" panose="02020603050405020304" pitchFamily="18" charset="0"/>
              </a:rPr>
              <a:t>: £125,000 from various income sources, including ticket sales, sponsorships, and exhibitor booths.</a:t>
            </a:r>
          </a:p>
          <a:p>
            <a:pPr marL="342900" indent="-342900" algn="l">
              <a:lnSpc>
                <a:spcPct val="150000"/>
              </a:lnSpc>
              <a:buClr>
                <a:schemeClr val="tx1"/>
              </a:buClr>
              <a:buFont typeface="Arial" panose="020B0604020202020204" pitchFamily="34" charset="0"/>
              <a:buChar char="•"/>
            </a:pPr>
            <a:r>
              <a:rPr lang="en-US" sz="2000" b="1" dirty="0">
                <a:solidFill>
                  <a:schemeClr val="tx1"/>
                </a:solidFill>
                <a:latin typeface="Times New Roman" panose="02020603050405020304" pitchFamily="18" charset="0"/>
                <a:cs typeface="Times New Roman" panose="02020603050405020304" pitchFamily="18" charset="0"/>
              </a:rPr>
              <a:t>Projected Expenditure</a:t>
            </a:r>
            <a:r>
              <a:rPr lang="en-US" sz="2000" dirty="0">
                <a:solidFill>
                  <a:schemeClr val="tx1"/>
                </a:solidFill>
                <a:latin typeface="Times New Roman" panose="02020603050405020304" pitchFamily="18" charset="0"/>
                <a:cs typeface="Times New Roman" panose="02020603050405020304" pitchFamily="18" charset="0"/>
              </a:rPr>
              <a:t>: £100,000, covering all event-related costs such as venue, catering, staffing, and accessibility services.</a:t>
            </a:r>
          </a:p>
          <a:p>
            <a:pPr marL="342900" indent="-342900" algn="l">
              <a:lnSpc>
                <a:spcPct val="150000"/>
              </a:lnSpc>
              <a:buClr>
                <a:schemeClr val="tx1"/>
              </a:buClr>
              <a:buFont typeface="Arial" panose="020B0604020202020204" pitchFamily="34" charset="0"/>
              <a:buChar char="•"/>
            </a:pPr>
            <a:r>
              <a:rPr lang="en-US" sz="2000" b="1" dirty="0">
                <a:solidFill>
                  <a:schemeClr val="tx1"/>
                </a:solidFill>
                <a:latin typeface="Times New Roman" panose="02020603050405020304" pitchFamily="18" charset="0"/>
                <a:cs typeface="Times New Roman" panose="02020603050405020304" pitchFamily="18" charset="0"/>
              </a:rPr>
              <a:t>Surplus</a:t>
            </a:r>
            <a:r>
              <a:rPr lang="en-US" sz="2000" dirty="0">
                <a:solidFill>
                  <a:schemeClr val="tx1"/>
                </a:solidFill>
                <a:latin typeface="Times New Roman" panose="02020603050405020304" pitchFamily="18" charset="0"/>
                <a:cs typeface="Times New Roman" panose="02020603050405020304" pitchFamily="18" charset="0"/>
              </a:rPr>
              <a:t>: £25,000 surplus to be reinvested into future events or initiatives promoting disability-inclusive workplaces.</a:t>
            </a:r>
          </a:p>
          <a:p>
            <a:pPr algn="l">
              <a:lnSpc>
                <a:spcPct val="150000"/>
              </a:lnSpc>
            </a:pPr>
            <a:r>
              <a:rPr lang="en-US" sz="2000" b="1" dirty="0">
                <a:solidFill>
                  <a:schemeClr val="tx1"/>
                </a:solidFill>
                <a:latin typeface="Times New Roman" panose="02020603050405020304" pitchFamily="18" charset="0"/>
                <a:cs typeface="Times New Roman" panose="02020603050405020304" pitchFamily="18" charset="0"/>
              </a:rPr>
              <a:t>Contingency Planning and Budget Flexibility</a:t>
            </a:r>
          </a:p>
          <a:p>
            <a:pPr marL="342900" indent="-342900" algn="l">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A </a:t>
            </a:r>
            <a:r>
              <a:rPr lang="en-US" sz="2000" b="1" dirty="0">
                <a:solidFill>
                  <a:schemeClr val="tx1"/>
                </a:solidFill>
                <a:latin typeface="Times New Roman" panose="02020603050405020304" pitchFamily="18" charset="0"/>
                <a:cs typeface="Times New Roman" panose="02020603050405020304" pitchFamily="18" charset="0"/>
              </a:rPr>
              <a:t>5% contingency</a:t>
            </a:r>
            <a:r>
              <a:rPr lang="en-US" sz="2000" dirty="0">
                <a:solidFill>
                  <a:schemeClr val="tx1"/>
                </a:solidFill>
                <a:latin typeface="Times New Roman" panose="02020603050405020304" pitchFamily="18" charset="0"/>
                <a:cs typeface="Times New Roman" panose="02020603050405020304" pitchFamily="18" charset="0"/>
              </a:rPr>
              <a:t> fund (£5,000) has been allocated for unforeseen expenses, ensuring financial flexibility.</a:t>
            </a:r>
          </a:p>
          <a:p>
            <a:pPr marL="342900" indent="-342900" algn="l">
              <a:lnSpc>
                <a:spcPct val="150000"/>
              </a:lnSpc>
              <a:buFont typeface="Arial" panose="020B0604020202020204" pitchFamily="34" charset="0"/>
              <a:buChar char="•"/>
            </a:pPr>
            <a:r>
              <a:rPr lang="en-US" sz="2000" b="1" dirty="0">
                <a:solidFill>
                  <a:schemeClr val="tx1"/>
                </a:solidFill>
                <a:latin typeface="Times New Roman" panose="02020603050405020304" pitchFamily="18" charset="0"/>
                <a:cs typeface="Times New Roman" panose="02020603050405020304" pitchFamily="18" charset="0"/>
              </a:rPr>
              <a:t>Vendor negotiations</a:t>
            </a:r>
            <a:r>
              <a:rPr lang="en-US" sz="2000" dirty="0">
                <a:solidFill>
                  <a:schemeClr val="tx1"/>
                </a:solidFill>
                <a:latin typeface="Times New Roman" panose="02020603050405020304" pitchFamily="18" charset="0"/>
                <a:cs typeface="Times New Roman" panose="02020603050405020304" pitchFamily="18" charset="0"/>
              </a:rPr>
              <a:t> and </a:t>
            </a:r>
            <a:r>
              <a:rPr lang="en-US" sz="2000" b="1" dirty="0">
                <a:solidFill>
                  <a:schemeClr val="tx1"/>
                </a:solidFill>
                <a:latin typeface="Times New Roman" panose="02020603050405020304" pitchFamily="18" charset="0"/>
                <a:cs typeface="Times New Roman" panose="02020603050405020304" pitchFamily="18" charset="0"/>
              </a:rPr>
              <a:t>strategic partnerships</a:t>
            </a:r>
            <a:r>
              <a:rPr lang="en-US" sz="2000" dirty="0">
                <a:solidFill>
                  <a:schemeClr val="tx1"/>
                </a:solidFill>
                <a:latin typeface="Times New Roman" panose="02020603050405020304" pitchFamily="18" charset="0"/>
                <a:cs typeface="Times New Roman" panose="02020603050405020304" pitchFamily="18" charset="0"/>
              </a:rPr>
              <a:t> will help ensure cost control, minimizing budget overruns.</a:t>
            </a:r>
          </a:p>
          <a:p>
            <a:pPr marL="342900" indent="-342900" algn="l">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Adjustments to </a:t>
            </a:r>
            <a:r>
              <a:rPr lang="en-US" sz="2000" b="1" dirty="0">
                <a:solidFill>
                  <a:schemeClr val="tx1"/>
                </a:solidFill>
                <a:latin typeface="Times New Roman" panose="02020603050405020304" pitchFamily="18" charset="0"/>
                <a:cs typeface="Times New Roman" panose="02020603050405020304" pitchFamily="18" charset="0"/>
              </a:rPr>
              <a:t>non-essential costs</a:t>
            </a:r>
            <a:r>
              <a:rPr lang="en-US" sz="2000" dirty="0">
                <a:solidFill>
                  <a:schemeClr val="tx1"/>
                </a:solidFill>
                <a:latin typeface="Times New Roman" panose="02020603050405020304" pitchFamily="18" charset="0"/>
                <a:cs typeface="Times New Roman" panose="02020603050405020304" pitchFamily="18" charset="0"/>
              </a:rPr>
              <a:t> will be made in response to </a:t>
            </a:r>
            <a:r>
              <a:rPr lang="en-US" sz="2000" b="1" dirty="0">
                <a:solidFill>
                  <a:schemeClr val="tx1"/>
                </a:solidFill>
                <a:latin typeface="Times New Roman" panose="02020603050405020304" pitchFamily="18" charset="0"/>
                <a:cs typeface="Times New Roman" panose="02020603050405020304" pitchFamily="18" charset="0"/>
              </a:rPr>
              <a:t>ticket sales and sponsorship performance</a:t>
            </a:r>
            <a:r>
              <a:rPr lang="en-US" sz="2000" dirty="0">
                <a:solidFill>
                  <a:schemeClr val="tx1"/>
                </a:solidFill>
                <a:latin typeface="Times New Roman" panose="02020603050405020304" pitchFamily="18" charset="0"/>
                <a:cs typeface="Times New Roman" panose="02020603050405020304" pitchFamily="18" charset="0"/>
              </a:rPr>
              <a:t> to maintain financial balance.</a:t>
            </a:r>
          </a:p>
          <a:p>
            <a:pPr algn="l">
              <a:lnSpc>
                <a:spcPct val="150000"/>
              </a:lnSpc>
            </a:pPr>
            <a:r>
              <a:rPr lang="en-US" sz="2000" b="1" dirty="0">
                <a:solidFill>
                  <a:schemeClr val="tx1"/>
                </a:solidFill>
                <a:latin typeface="Times New Roman" panose="02020603050405020304" pitchFamily="18" charset="0"/>
                <a:cs typeface="Times New Roman" panose="02020603050405020304" pitchFamily="18" charset="0"/>
              </a:rPr>
              <a:t>Sustainability and Long-Term Impact</a:t>
            </a:r>
          </a:p>
          <a:p>
            <a:pPr marL="342900" indent="-342900" algn="l">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Surplus funds will be used to </a:t>
            </a:r>
            <a:r>
              <a:rPr lang="en-US" sz="2000" b="1" dirty="0">
                <a:solidFill>
                  <a:schemeClr val="tx1"/>
                </a:solidFill>
                <a:latin typeface="Times New Roman" panose="02020603050405020304" pitchFamily="18" charset="0"/>
                <a:cs typeface="Times New Roman" panose="02020603050405020304" pitchFamily="18" charset="0"/>
              </a:rPr>
              <a:t>expand future initiatives</a:t>
            </a:r>
            <a:r>
              <a:rPr lang="en-US" sz="2000" dirty="0">
                <a:solidFill>
                  <a:schemeClr val="tx1"/>
                </a:solidFill>
                <a:latin typeface="Times New Roman" panose="02020603050405020304" pitchFamily="18" charset="0"/>
                <a:cs typeface="Times New Roman" panose="02020603050405020304" pitchFamily="18" charset="0"/>
              </a:rPr>
              <a:t>, such as hosting subsequent events, creating educational materials, or funding disability-related research projects.</a:t>
            </a:r>
          </a:p>
          <a:p>
            <a:pPr marL="342900" indent="-342900" algn="l">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This approach will help the event achieve </a:t>
            </a:r>
            <a:r>
              <a:rPr lang="en-US" sz="2000" b="1" dirty="0">
                <a:solidFill>
                  <a:schemeClr val="tx1"/>
                </a:solidFill>
                <a:latin typeface="Times New Roman" panose="02020603050405020304" pitchFamily="18" charset="0"/>
                <a:cs typeface="Times New Roman" panose="02020603050405020304" pitchFamily="18" charset="0"/>
              </a:rPr>
              <a:t>long-term financial sustainability</a:t>
            </a:r>
            <a:r>
              <a:rPr lang="en-US" sz="2000" dirty="0">
                <a:solidFill>
                  <a:schemeClr val="tx1"/>
                </a:solidFill>
                <a:latin typeface="Times New Roman" panose="02020603050405020304" pitchFamily="18" charset="0"/>
                <a:cs typeface="Times New Roman" panose="02020603050405020304" pitchFamily="18" charset="0"/>
              </a:rPr>
              <a:t> while delivering lasting value to the disability-inclusive business community.</a:t>
            </a:r>
          </a:p>
          <a:p>
            <a:pPr algn="l">
              <a:lnSpc>
                <a:spcPct val="150000"/>
              </a:lnSpc>
            </a:pPr>
            <a:r>
              <a:rPr lang="en-US" sz="2000" dirty="0">
                <a:solidFill>
                  <a:schemeClr val="tx1"/>
                </a:solidFill>
                <a:latin typeface="Times New Roman" panose="02020603050405020304" pitchFamily="18" charset="0"/>
                <a:cs typeface="Times New Roman" panose="02020603050405020304" pitchFamily="18" charset="0"/>
              </a:rPr>
              <a:t>This comprehensive risk management plan ensures that the event remains financially viable, resilient to risks, and positioned for future growth.</a:t>
            </a:r>
          </a:p>
        </p:txBody>
      </p:sp>
    </p:spTree>
    <p:extLst>
      <p:ext uri="{BB962C8B-B14F-4D97-AF65-F5344CB8AC3E}">
        <p14:creationId xmlns:p14="http://schemas.microsoft.com/office/powerpoint/2010/main" val="2934361393"/>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354F-338B-41A7-08EE-D982C0675A76}"/>
              </a:ext>
            </a:extLst>
          </p:cNvPr>
          <p:cNvSpPr>
            <a:spLocks noGrp="1"/>
          </p:cNvSpPr>
          <p:nvPr>
            <p:ph type="ctrTitle"/>
          </p:nvPr>
        </p:nvSpPr>
        <p:spPr>
          <a:xfrm>
            <a:off x="3635646" y="27709"/>
            <a:ext cx="9797508" cy="405935"/>
          </a:xfrm>
        </p:spPr>
        <p:txBody>
          <a:bodyPr vert="horz" lIns="91440" tIns="45720" rIns="91440" bIns="45720" rtlCol="0" anchor="ctr">
            <a:noAutofit/>
          </a:bodyPr>
          <a:lstStyle/>
          <a:p>
            <a:pPr algn="just"/>
            <a:r>
              <a:rPr lang="en-US" sz="3600" b="1" dirty="0">
                <a:solidFill>
                  <a:schemeClr val="tx1"/>
                </a:solidFill>
                <a:latin typeface="Times New Roman" panose="02020603050405020304" pitchFamily="18" charset="0"/>
                <a:cs typeface="Times New Roman" panose="02020603050405020304" pitchFamily="18" charset="0"/>
              </a:rPr>
              <a:t>Conclusion and Next Steps</a:t>
            </a:r>
            <a:endParaRPr lang="en-US" sz="1200" b="1" dirty="0">
              <a:solidFill>
                <a:schemeClr val="tx1"/>
              </a:solidFill>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8A5F7E13-96CD-4777-A6C2-79C47ABE09D9}"/>
              </a:ext>
            </a:extLst>
          </p:cNvPr>
          <p:cNvSpPr>
            <a:spLocks noGrp="1" noChangeArrowheads="1"/>
          </p:cNvSpPr>
          <p:nvPr>
            <p:ph type="subTitle" idx="1"/>
          </p:nvPr>
        </p:nvSpPr>
        <p:spPr bwMode="auto">
          <a:xfrm>
            <a:off x="235131" y="1109600"/>
            <a:ext cx="15614469" cy="11763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algn="ctr">
              <a:lnSpc>
                <a:spcPct val="150000"/>
              </a:lnSpc>
            </a:pPr>
            <a:r>
              <a:rPr lang="en-US" sz="2400" b="1" dirty="0">
                <a:solidFill>
                  <a:schemeClr val="tx1"/>
                </a:solidFill>
                <a:latin typeface="Times New Roman" panose="02020603050405020304" pitchFamily="18" charset="0"/>
                <a:cs typeface="Times New Roman" panose="02020603050405020304" pitchFamily="18" charset="0"/>
              </a:rPr>
              <a:t>Event Feasibility Summary</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Inclusive Industry Summit 2025 is financially viable, with a strong revenue model, detailed cost breakdown, and sustainable funding sources.</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event is strategically aligned with the growing demand for disability-inclusive workplace practices and offers a unique platform for industry leaders to collaborate and share insights.</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projected surplus of £25,000 ensures financial sustainability, enabling reinvestment in future disability inclusion initiatives.</a:t>
            </a:r>
          </a:p>
          <a:p>
            <a:pPr algn="ctr">
              <a:lnSpc>
                <a:spcPct val="150000"/>
              </a:lnSpc>
            </a:pPr>
            <a:r>
              <a:rPr lang="en-US" sz="2400" b="1" dirty="0">
                <a:solidFill>
                  <a:schemeClr val="tx1"/>
                </a:solidFill>
                <a:latin typeface="Times New Roman" panose="02020603050405020304" pitchFamily="18" charset="0"/>
                <a:cs typeface="Times New Roman" panose="02020603050405020304" pitchFamily="18" charset="0"/>
              </a:rPr>
              <a:t>Key Takeaways</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The event’s comprehensive approach, which includes diverse revenue streams, targeted marketing efforts, and strong partnerships, supports both its operational success and long-term impact.</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Accessibility and inclusivity are prioritized across all aspects of the event, ensuring a truly inclusive experience for all attendees.</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With well-defined financial and risk mitigation strategies, the event is positioned to meet its objectives while achieving positive financial outcomes.</a:t>
            </a:r>
          </a:p>
          <a:p>
            <a:pPr algn="ctr">
              <a:lnSpc>
                <a:spcPct val="150000"/>
              </a:lnSpc>
              <a:buClr>
                <a:schemeClr val="tx1"/>
              </a:buClr>
              <a:buSzPct val="180000"/>
            </a:pPr>
            <a:r>
              <a:rPr lang="en-US" sz="2400" b="1" dirty="0">
                <a:solidFill>
                  <a:schemeClr val="tx1"/>
                </a:solidFill>
                <a:latin typeface="Times New Roman" panose="02020603050405020304" pitchFamily="18" charset="0"/>
                <a:cs typeface="Times New Roman" panose="02020603050405020304" pitchFamily="18" charset="0"/>
              </a:rPr>
              <a:t>Next Steps in Event Planning</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Finalize sponsorship agreements with key corporate and government partners.</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Launch targeted marketing campaigns to engage potential attendees and stakeholders in the disability inclusion space.</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Confirm venue logistics and finalize contracts with service providers (catering, audiovisual, accessibility services).</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Complete speaker and exhibitor selection and confirm participation.</a:t>
            </a:r>
          </a:p>
          <a:p>
            <a:pPr marL="342900" indent="-342900" algn="ctr">
              <a:lnSpc>
                <a:spcPct val="150000"/>
              </a:lnSpc>
              <a:buClr>
                <a:schemeClr val="tx1"/>
              </a:buClr>
              <a:buSzPct val="180000"/>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Initiate post-event planning, including follow-up activities and resource development to ensure continued engagement with attendees.</a:t>
            </a:r>
          </a:p>
          <a:p>
            <a:pPr algn="ctr">
              <a:lnSpc>
                <a:spcPct val="150000"/>
              </a:lnSpc>
            </a:pPr>
            <a:r>
              <a:rPr lang="en-US" sz="2000" dirty="0">
                <a:solidFill>
                  <a:schemeClr val="tx1"/>
                </a:solidFill>
                <a:latin typeface="Times New Roman" panose="02020603050405020304" pitchFamily="18" charset="0"/>
                <a:cs typeface="Times New Roman" panose="02020603050405020304" pitchFamily="18" charset="0"/>
              </a:rPr>
              <a:t>This structured approach ensures that the Inclusive Industry Summit 2025 will be a successful, impactful, and sustainable event, making significant strides towards fostering disability-inclusive workplaces.</a:t>
            </a:r>
          </a:p>
        </p:txBody>
      </p:sp>
    </p:spTree>
    <p:extLst>
      <p:ext uri="{BB962C8B-B14F-4D97-AF65-F5344CB8AC3E}">
        <p14:creationId xmlns:p14="http://schemas.microsoft.com/office/powerpoint/2010/main" val="326542259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CC02-9840-4803-B67C-F94153127188}"/>
              </a:ext>
            </a:extLst>
          </p:cNvPr>
          <p:cNvSpPr>
            <a:spLocks noGrp="1"/>
          </p:cNvSpPr>
          <p:nvPr>
            <p:ph type="title"/>
          </p:nvPr>
        </p:nvSpPr>
        <p:spPr>
          <a:xfrm>
            <a:off x="314326" y="771525"/>
            <a:ext cx="15801974" cy="12820211"/>
          </a:xfrm>
        </p:spPr>
        <p:txBody>
          <a:bodyPr anchor="b">
            <a:noAutofit/>
          </a:bodyPr>
          <a:lstStyle/>
          <a:p>
            <a:pPr>
              <a:lnSpc>
                <a:spcPct val="150000"/>
              </a:lnSpc>
            </a:pPr>
            <a:r>
              <a:rPr lang="en-US" sz="1800" dirty="0">
                <a:solidFill>
                  <a:schemeClr val="tx1"/>
                </a:solidFill>
                <a:latin typeface="Times New Roman" panose="02020603050405020304" pitchFamily="18" charset="0"/>
                <a:cs typeface="Times New Roman" panose="02020603050405020304" pitchFamily="18" charset="0"/>
              </a:rPr>
              <a:t>Coetzee, W.J. (2023) ‘Transformative power of small-scale LGBTQI+ festivals and events’, </a:t>
            </a:r>
            <a:r>
              <a:rPr lang="en-US" sz="1800" i="1" dirty="0">
                <a:solidFill>
                  <a:schemeClr val="tx1"/>
                </a:solidFill>
                <a:latin typeface="Times New Roman" panose="02020603050405020304" pitchFamily="18" charset="0"/>
                <a:cs typeface="Times New Roman" panose="02020603050405020304" pitchFamily="18" charset="0"/>
              </a:rPr>
              <a:t>Journal of Policy Research in Tourism, Leisure and Events</a:t>
            </a:r>
            <a:r>
              <a:rPr lang="en-US" sz="1800" dirty="0">
                <a:solidFill>
                  <a:schemeClr val="tx1"/>
                </a:solidFill>
                <a:latin typeface="Times New Roman" panose="02020603050405020304" pitchFamily="18" charset="0"/>
                <a:cs typeface="Times New Roman" panose="02020603050405020304" pitchFamily="18" charset="0"/>
              </a:rPr>
              <a:t>, 15(2), pp. 117–124. doi:10.1080/19407963.2023.2200269.</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Delgado, M. (2024) ‘Research, education, and Practice’, </a:t>
            </a:r>
            <a:r>
              <a:rPr lang="en-US" sz="1800" i="1" dirty="0">
                <a:solidFill>
                  <a:schemeClr val="tx1"/>
                </a:solidFill>
                <a:latin typeface="Times New Roman" panose="02020603050405020304" pitchFamily="18" charset="0"/>
                <a:cs typeface="Times New Roman" panose="02020603050405020304" pitchFamily="18" charset="0"/>
              </a:rPr>
              <a:t>Urban Public Spaces, Events, and Gun Violence</a:t>
            </a:r>
            <a:r>
              <a:rPr lang="en-US" sz="1800" dirty="0">
                <a:solidFill>
                  <a:schemeClr val="tx1"/>
                </a:solidFill>
                <a:latin typeface="Times New Roman" panose="02020603050405020304" pitchFamily="18" charset="0"/>
                <a:cs typeface="Times New Roman" panose="02020603050405020304" pitchFamily="18" charset="0"/>
              </a:rPr>
              <a:t>, pp. 197–229. doi:10.1007/978-3-031-67019-0_10.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Fox, D. (2014) </a:t>
            </a:r>
            <a:r>
              <a:rPr lang="en-US" sz="1800" i="1" dirty="0">
                <a:solidFill>
                  <a:schemeClr val="tx1"/>
                </a:solidFill>
                <a:latin typeface="Times New Roman" panose="02020603050405020304" pitchFamily="18" charset="0"/>
                <a:cs typeface="Times New Roman" panose="02020603050405020304" pitchFamily="18" charset="0"/>
              </a:rPr>
              <a:t>Doing events research: From theory to practice</a:t>
            </a:r>
            <a:r>
              <a:rPr lang="en-US" sz="1800" dirty="0">
                <a:solidFill>
                  <a:schemeClr val="tx1"/>
                </a:solidFill>
                <a:latin typeface="Times New Roman" panose="02020603050405020304" pitchFamily="18" charset="0"/>
                <a:cs typeface="Times New Roman" panose="02020603050405020304" pitchFamily="18" charset="0"/>
              </a:rPr>
              <a:t>. New York: </a:t>
            </a:r>
            <a:r>
              <a:rPr lang="en-US" sz="1800" dirty="0" err="1">
                <a:solidFill>
                  <a:schemeClr val="tx1"/>
                </a:solidFill>
                <a:latin typeface="Times New Roman" panose="02020603050405020304" pitchFamily="18" charset="0"/>
                <a:cs typeface="Times New Roman" panose="02020603050405020304" pitchFamily="18" charset="0"/>
              </a:rPr>
              <a:t>Routledge</a:t>
            </a:r>
            <a:r>
              <a:rPr lang="en-US" sz="1800" dirty="0">
                <a:solidFill>
                  <a:schemeClr val="tx1"/>
                </a:solidFill>
                <a:latin typeface="Times New Roman" panose="02020603050405020304" pitchFamily="18" charset="0"/>
                <a:cs typeface="Times New Roman" panose="02020603050405020304" pitchFamily="18" charset="0"/>
              </a:rPr>
              <a:t>.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Jeannie </a:t>
            </a:r>
            <a:r>
              <a:rPr lang="en-US" sz="1800" dirty="0" err="1">
                <a:solidFill>
                  <a:schemeClr val="tx1"/>
                </a:solidFill>
                <a:latin typeface="Times New Roman" panose="02020603050405020304" pitchFamily="18" charset="0"/>
                <a:cs typeface="Times New Roman" panose="02020603050405020304" pitchFamily="18" charset="0"/>
              </a:rPr>
              <a:t>Hahm</a:t>
            </a:r>
            <a:r>
              <a:rPr lang="en-US" sz="1800" dirty="0">
                <a:solidFill>
                  <a:schemeClr val="tx1"/>
                </a:solidFill>
                <a:latin typeface="Times New Roman" panose="02020603050405020304" pitchFamily="18" charset="0"/>
                <a:cs typeface="Times New Roman" panose="02020603050405020304" pitchFamily="18" charset="0"/>
              </a:rPr>
              <a:t>, J. (2022) ‘Convention events’, </a:t>
            </a:r>
            <a:r>
              <a:rPr lang="en-US" sz="1800" i="1" dirty="0">
                <a:solidFill>
                  <a:schemeClr val="tx1"/>
                </a:solidFill>
                <a:latin typeface="Times New Roman" panose="02020603050405020304" pitchFamily="18" charset="0"/>
                <a:cs typeface="Times New Roman" panose="02020603050405020304" pitchFamily="18" charset="0"/>
              </a:rPr>
              <a:t>A Research Agenda for Event Impacts</a:t>
            </a:r>
            <a:r>
              <a:rPr lang="en-US" sz="1800" dirty="0">
                <a:solidFill>
                  <a:schemeClr val="tx1"/>
                </a:solidFill>
                <a:latin typeface="Times New Roman" panose="02020603050405020304" pitchFamily="18" charset="0"/>
                <a:cs typeface="Times New Roman" panose="02020603050405020304" pitchFamily="18" charset="0"/>
              </a:rPr>
              <a:t> [Preprint]. doi:10.4337/9781839109256.00014.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Juma</a:t>
            </a:r>
            <a:r>
              <a:rPr lang="en-US" sz="1800" dirty="0">
                <a:solidFill>
                  <a:schemeClr val="tx1"/>
                </a:solidFill>
                <a:latin typeface="Times New Roman" panose="02020603050405020304" pitchFamily="18" charset="0"/>
                <a:cs typeface="Times New Roman" panose="02020603050405020304" pitchFamily="18" charset="0"/>
              </a:rPr>
              <a:t>, A.D. (2020) ‘Doing research as a beginning researcher’, </a:t>
            </a:r>
            <a:r>
              <a:rPr lang="en-US" sz="1800" i="1" dirty="0">
                <a:solidFill>
                  <a:schemeClr val="tx1"/>
                </a:solidFill>
                <a:latin typeface="Times New Roman" panose="02020603050405020304" pitchFamily="18" charset="0"/>
                <a:cs typeface="Times New Roman" panose="02020603050405020304" pitchFamily="18" charset="0"/>
              </a:rPr>
              <a:t>Doing Early Childhood Research</a:t>
            </a:r>
            <a:r>
              <a:rPr lang="en-US" sz="1800" dirty="0">
                <a:solidFill>
                  <a:schemeClr val="tx1"/>
                </a:solidFill>
                <a:latin typeface="Times New Roman" panose="02020603050405020304" pitchFamily="18" charset="0"/>
                <a:cs typeface="Times New Roman" panose="02020603050405020304" pitchFamily="18" charset="0"/>
              </a:rPr>
              <a:t>, pp. 63–72. doi:10.4324/9781003115403-5.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Kim, T.-H. </a:t>
            </a:r>
            <a:r>
              <a:rPr lang="en-US" sz="1800" i="1" dirty="0">
                <a:solidFill>
                  <a:schemeClr val="tx1"/>
                </a:solidFill>
                <a:latin typeface="Times New Roman" panose="02020603050405020304" pitchFamily="18" charset="0"/>
                <a:cs typeface="Times New Roman" panose="02020603050405020304" pitchFamily="18" charset="0"/>
              </a:rPr>
              <a:t>et al.</a:t>
            </a:r>
            <a:r>
              <a:rPr lang="en-US" sz="1800" dirty="0">
                <a:solidFill>
                  <a:schemeClr val="tx1"/>
                </a:solidFill>
                <a:latin typeface="Times New Roman" panose="02020603050405020304" pitchFamily="18" charset="0"/>
                <a:cs typeface="Times New Roman" panose="02020603050405020304" pitchFamily="18" charset="0"/>
              </a:rPr>
              <a:t> (2023) ‘Three aspects of acupuncture-related adverse events: Issues around the reporting of acupuncture-related adverse events’, </a:t>
            </a:r>
            <a:r>
              <a:rPr lang="en-US" sz="1800" i="1" dirty="0">
                <a:solidFill>
                  <a:schemeClr val="tx1"/>
                </a:solidFill>
                <a:latin typeface="Times New Roman" panose="02020603050405020304" pitchFamily="18" charset="0"/>
                <a:cs typeface="Times New Roman" panose="02020603050405020304" pitchFamily="18" charset="0"/>
              </a:rPr>
              <a:t>Integrative Medicine Research</a:t>
            </a:r>
            <a:r>
              <a:rPr lang="en-US" sz="1800" dirty="0">
                <a:solidFill>
                  <a:schemeClr val="tx1"/>
                </a:solidFill>
                <a:latin typeface="Times New Roman" panose="02020603050405020304" pitchFamily="18" charset="0"/>
                <a:cs typeface="Times New Roman" panose="02020603050405020304" pitchFamily="18" charset="0"/>
              </a:rPr>
              <a:t>, 12(3), p. 100980. doi:10.1016/j.imr.2023.100980.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Le, T.H. (2022) ‘Research Directions in business events’, </a:t>
            </a:r>
            <a:r>
              <a:rPr lang="en-US" sz="1800" i="1" dirty="0">
                <a:solidFill>
                  <a:schemeClr val="tx1"/>
                </a:solidFill>
                <a:latin typeface="Times New Roman" panose="02020603050405020304" pitchFamily="18" charset="0"/>
                <a:cs typeface="Times New Roman" panose="02020603050405020304" pitchFamily="18" charset="0"/>
              </a:rPr>
              <a:t>The </a:t>
            </a:r>
            <a:r>
              <a:rPr lang="en-US" sz="1800" i="1" dirty="0" err="1">
                <a:solidFill>
                  <a:schemeClr val="tx1"/>
                </a:solidFill>
                <a:latin typeface="Times New Roman" panose="02020603050405020304" pitchFamily="18" charset="0"/>
                <a:cs typeface="Times New Roman" panose="02020603050405020304" pitchFamily="18" charset="0"/>
              </a:rPr>
              <a:t>Routledge</a:t>
            </a:r>
            <a:r>
              <a:rPr lang="en-US" sz="1800" i="1" dirty="0">
                <a:solidFill>
                  <a:schemeClr val="tx1"/>
                </a:solidFill>
                <a:latin typeface="Times New Roman" panose="02020603050405020304" pitchFamily="18" charset="0"/>
                <a:cs typeface="Times New Roman" panose="02020603050405020304" pitchFamily="18" charset="0"/>
              </a:rPr>
              <a:t> Handbook of Business Events</a:t>
            </a:r>
            <a:r>
              <a:rPr lang="en-US" sz="1800" dirty="0">
                <a:solidFill>
                  <a:schemeClr val="tx1"/>
                </a:solidFill>
                <a:latin typeface="Times New Roman" panose="02020603050405020304" pitchFamily="18" charset="0"/>
                <a:cs typeface="Times New Roman" panose="02020603050405020304" pitchFamily="18" charset="0"/>
              </a:rPr>
              <a:t>, pp. 7–22. doi:10.4324/9781315210568-3.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Mair</a:t>
            </a:r>
            <a:r>
              <a:rPr lang="en-US" sz="1800" dirty="0">
                <a:solidFill>
                  <a:schemeClr val="tx1"/>
                </a:solidFill>
                <a:latin typeface="Times New Roman" panose="02020603050405020304" pitchFamily="18" charset="0"/>
                <a:cs typeface="Times New Roman" panose="02020603050405020304" pitchFamily="18" charset="0"/>
              </a:rPr>
              <a:t>, J. (2022) ‘Events and climate change’, </a:t>
            </a:r>
            <a:r>
              <a:rPr lang="en-US" sz="1800" i="1" dirty="0">
                <a:solidFill>
                  <a:schemeClr val="tx1"/>
                </a:solidFill>
                <a:latin typeface="Times New Roman" panose="02020603050405020304" pitchFamily="18" charset="0"/>
                <a:cs typeface="Times New Roman" panose="02020603050405020304" pitchFamily="18" charset="0"/>
              </a:rPr>
              <a:t>A Research Agenda for Event Impacts</a:t>
            </a:r>
            <a:r>
              <a:rPr lang="en-US" sz="1800" dirty="0">
                <a:solidFill>
                  <a:schemeClr val="tx1"/>
                </a:solidFill>
                <a:latin typeface="Times New Roman" panose="02020603050405020304" pitchFamily="18" charset="0"/>
                <a:cs typeface="Times New Roman" panose="02020603050405020304" pitchFamily="18" charset="0"/>
              </a:rPr>
              <a:t> [Preprint]. doi:10.4337/9781839109256.00025.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Nathan, M. and </a:t>
            </a:r>
            <a:r>
              <a:rPr lang="en-US" sz="1800" dirty="0" err="1">
                <a:solidFill>
                  <a:schemeClr val="tx1"/>
                </a:solidFill>
                <a:latin typeface="Times New Roman" panose="02020603050405020304" pitchFamily="18" charset="0"/>
                <a:cs typeface="Times New Roman" panose="02020603050405020304" pitchFamily="18" charset="0"/>
              </a:rPr>
              <a:t>Rosso</a:t>
            </a:r>
            <a:r>
              <a:rPr lang="en-US" sz="1800" dirty="0">
                <a:solidFill>
                  <a:schemeClr val="tx1"/>
                </a:solidFill>
                <a:latin typeface="Times New Roman" panose="02020603050405020304" pitchFamily="18" charset="0"/>
                <a:cs typeface="Times New Roman" panose="02020603050405020304" pitchFamily="18" charset="0"/>
              </a:rPr>
              <a:t>, A. (2022) ‘Innovative events: Product launches, innovation and firm performance’, </a:t>
            </a:r>
            <a:r>
              <a:rPr lang="en-US" sz="1800" i="1" dirty="0">
                <a:solidFill>
                  <a:schemeClr val="tx1"/>
                </a:solidFill>
                <a:latin typeface="Times New Roman" panose="02020603050405020304" pitchFamily="18" charset="0"/>
                <a:cs typeface="Times New Roman" panose="02020603050405020304" pitchFamily="18" charset="0"/>
              </a:rPr>
              <a:t>Research Policy</a:t>
            </a:r>
            <a:r>
              <a:rPr lang="en-US" sz="1800" dirty="0">
                <a:solidFill>
                  <a:schemeClr val="tx1"/>
                </a:solidFill>
                <a:latin typeface="Times New Roman" panose="02020603050405020304" pitchFamily="18" charset="0"/>
                <a:cs typeface="Times New Roman" panose="02020603050405020304" pitchFamily="18" charset="0"/>
              </a:rPr>
              <a:t>, 51(1), p. 104373. doi:10.1016/j.respol.2021.104373.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Yeark</a:t>
            </a:r>
            <a:r>
              <a:rPr lang="en-US" sz="1800" dirty="0">
                <a:solidFill>
                  <a:schemeClr val="tx1"/>
                </a:solidFill>
                <a:latin typeface="Times New Roman" panose="02020603050405020304" pitchFamily="18" charset="0"/>
                <a:cs typeface="Times New Roman" panose="02020603050405020304" pitchFamily="18" charset="0"/>
              </a:rPr>
              <a:t>, A. and Powers, J. (2022) ‘Extraordinary (memorable) experiences in events: The case of </a:t>
            </a:r>
            <a:r>
              <a:rPr lang="en-US" sz="1800" dirty="0" err="1">
                <a:solidFill>
                  <a:schemeClr val="tx1"/>
                </a:solidFill>
                <a:latin typeface="Times New Roman" panose="02020603050405020304" pitchFamily="18" charset="0"/>
                <a:cs typeface="Times New Roman" panose="02020603050405020304" pitchFamily="18" charset="0"/>
              </a:rPr>
              <a:t>Skylighter</a:t>
            </a:r>
            <a:r>
              <a:rPr lang="en-US" sz="1800" dirty="0">
                <a:solidFill>
                  <a:schemeClr val="tx1"/>
                </a:solidFill>
                <a:latin typeface="Times New Roman" panose="02020603050405020304" pitchFamily="18" charset="0"/>
                <a:cs typeface="Times New Roman" panose="02020603050405020304" pitchFamily="18" charset="0"/>
              </a:rPr>
              <a:t> </a:t>
            </a:r>
            <a:r>
              <a:rPr lang="en-US" sz="1800" dirty="0" err="1">
                <a:solidFill>
                  <a:schemeClr val="tx1"/>
                </a:solidFill>
                <a:latin typeface="Times New Roman" panose="02020603050405020304" pitchFamily="18" charset="0"/>
                <a:cs typeface="Times New Roman" panose="02020603050405020304" pitchFamily="18" charset="0"/>
              </a:rPr>
              <a:t>Fireworx</a:t>
            </a:r>
            <a:r>
              <a:rPr lang="en-US" sz="1800" dirty="0">
                <a:solidFill>
                  <a:schemeClr val="tx1"/>
                </a:solidFill>
                <a:latin typeface="Times New Roman" panose="02020603050405020304" pitchFamily="18" charset="0"/>
                <a:cs typeface="Times New Roman" panose="02020603050405020304" pitchFamily="18" charset="0"/>
              </a:rPr>
              <a:t>, Australia’, </a:t>
            </a:r>
            <a:r>
              <a:rPr lang="en-US" sz="1800" i="1" dirty="0">
                <a:solidFill>
                  <a:schemeClr val="tx1"/>
                </a:solidFill>
                <a:latin typeface="Times New Roman" panose="02020603050405020304" pitchFamily="18" charset="0"/>
                <a:cs typeface="Times New Roman" panose="02020603050405020304" pitchFamily="18" charset="0"/>
              </a:rPr>
              <a:t>Case Based Research in Tourism, Travel, Hospitality and Events</a:t>
            </a:r>
            <a:r>
              <a:rPr lang="en-US" sz="1800" dirty="0">
                <a:solidFill>
                  <a:schemeClr val="tx1"/>
                </a:solidFill>
                <a:latin typeface="Times New Roman" panose="02020603050405020304" pitchFamily="18" charset="0"/>
                <a:cs typeface="Times New Roman" panose="02020603050405020304" pitchFamily="18" charset="0"/>
              </a:rPr>
              <a:t>, pp. 57–72. doi:10.1007/978-981-16-4671-3_4.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Cerdan</a:t>
            </a:r>
            <a:r>
              <a:rPr lang="en-US" sz="1800" dirty="0">
                <a:solidFill>
                  <a:schemeClr val="tx1"/>
                </a:solidFill>
                <a:latin typeface="Times New Roman" panose="02020603050405020304" pitchFamily="18" charset="0"/>
                <a:cs typeface="Times New Roman" panose="02020603050405020304" pitchFamily="18" charset="0"/>
              </a:rPr>
              <a:t> </a:t>
            </a:r>
            <a:r>
              <a:rPr lang="en-US" sz="1800" dirty="0" err="1">
                <a:solidFill>
                  <a:schemeClr val="tx1"/>
                </a:solidFill>
                <a:latin typeface="Times New Roman" panose="02020603050405020304" pitchFamily="18" charset="0"/>
                <a:cs typeface="Times New Roman" panose="02020603050405020304" pitchFamily="18" charset="0"/>
              </a:rPr>
              <a:t>Chiscano</a:t>
            </a:r>
            <a:r>
              <a:rPr lang="en-US" sz="1800" dirty="0">
                <a:solidFill>
                  <a:schemeClr val="tx1"/>
                </a:solidFill>
                <a:latin typeface="Times New Roman" panose="02020603050405020304" pitchFamily="18" charset="0"/>
                <a:cs typeface="Times New Roman" panose="02020603050405020304" pitchFamily="18" charset="0"/>
              </a:rPr>
              <a:t>, M. and Darcy, S. (2024) ‘Making cultural and tourist attractions accessible and inclusive for people with disability through value co-creation amidst COVID-19: A critical discourse analysis’, </a:t>
            </a:r>
            <a:r>
              <a:rPr lang="en-US" sz="1800" i="1" dirty="0">
                <a:solidFill>
                  <a:schemeClr val="tx1"/>
                </a:solidFill>
                <a:latin typeface="Times New Roman" panose="02020603050405020304" pitchFamily="18" charset="0"/>
                <a:cs typeface="Times New Roman" panose="02020603050405020304" pitchFamily="18" charset="0"/>
              </a:rPr>
              <a:t>Critical Inclusive Tourism</a:t>
            </a:r>
            <a:r>
              <a:rPr lang="en-US" sz="1800" dirty="0">
                <a:solidFill>
                  <a:schemeClr val="tx1"/>
                </a:solidFill>
                <a:latin typeface="Times New Roman" panose="02020603050405020304" pitchFamily="18" charset="0"/>
                <a:cs typeface="Times New Roman" panose="02020603050405020304" pitchFamily="18" charset="0"/>
              </a:rPr>
              <a:t>, pp. 44–58. doi:10.4324/9781003474029-5.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Emelianova</a:t>
            </a:r>
            <a:r>
              <a:rPr lang="en-US" sz="1800" dirty="0">
                <a:solidFill>
                  <a:schemeClr val="tx1"/>
                </a:solidFill>
                <a:latin typeface="Times New Roman" panose="02020603050405020304" pitchFamily="18" charset="0"/>
                <a:cs typeface="Times New Roman" panose="02020603050405020304" pitchFamily="18" charset="0"/>
              </a:rPr>
              <a:t>, E.S. (no date) ‘Wind-down plan for UK financial companies’, </a:t>
            </a:r>
            <a:r>
              <a:rPr lang="en-US" sz="1800" i="1" dirty="0">
                <a:solidFill>
                  <a:schemeClr val="tx1"/>
                </a:solidFill>
                <a:latin typeface="Times New Roman" panose="02020603050405020304" pitchFamily="18" charset="0"/>
                <a:cs typeface="Times New Roman" panose="02020603050405020304" pitchFamily="18" charset="0"/>
              </a:rPr>
              <a:t>INTERNATIONAL SCIENTIFIC SOLUTIONS 2022</a:t>
            </a:r>
            <a:r>
              <a:rPr lang="en-US" sz="1800" dirty="0">
                <a:solidFill>
                  <a:schemeClr val="tx1"/>
                </a:solidFill>
                <a:latin typeface="Times New Roman" panose="02020603050405020304" pitchFamily="18" charset="0"/>
                <a:cs typeface="Times New Roman" panose="02020603050405020304" pitchFamily="18" charset="0"/>
              </a:rPr>
              <a:t> [Preprint]. doi:10.34660/inf.2022.34.41.003.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Ferdman</a:t>
            </a:r>
            <a:r>
              <a:rPr lang="en-US" sz="1800" dirty="0">
                <a:solidFill>
                  <a:schemeClr val="tx1"/>
                </a:solidFill>
                <a:latin typeface="Times New Roman" panose="02020603050405020304" pitchFamily="18" charset="0"/>
                <a:cs typeface="Times New Roman" panose="02020603050405020304" pitchFamily="18" charset="0"/>
              </a:rPr>
              <a:t>, B.M. (2020) ‘Inclusive leadership’, </a:t>
            </a:r>
            <a:r>
              <a:rPr lang="en-US" sz="1800" i="1" dirty="0">
                <a:solidFill>
                  <a:schemeClr val="tx1"/>
                </a:solidFill>
                <a:latin typeface="Times New Roman" panose="02020603050405020304" pitchFamily="18" charset="0"/>
                <a:cs typeface="Times New Roman" panose="02020603050405020304" pitchFamily="18" charset="0"/>
              </a:rPr>
              <a:t>Inclusive Leadership</a:t>
            </a:r>
            <a:r>
              <a:rPr lang="en-US" sz="1800" dirty="0">
                <a:solidFill>
                  <a:schemeClr val="tx1"/>
                </a:solidFill>
                <a:latin typeface="Times New Roman" panose="02020603050405020304" pitchFamily="18" charset="0"/>
                <a:cs typeface="Times New Roman" panose="02020603050405020304" pitchFamily="18" charset="0"/>
              </a:rPr>
              <a:t>, pp. 3–24. doi:10.4324/9780429449673-1.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Kayyali</a:t>
            </a:r>
            <a:r>
              <a:rPr lang="en-US" sz="1800" dirty="0">
                <a:solidFill>
                  <a:schemeClr val="tx1"/>
                </a:solidFill>
                <a:latin typeface="Times New Roman" panose="02020603050405020304" pitchFamily="18" charset="0"/>
                <a:cs typeface="Times New Roman" panose="02020603050405020304" pitchFamily="18" charset="0"/>
              </a:rPr>
              <a:t>, M. (2024) ‘Inclusive Practices in higher education and workplaces strategies for empowering women’, </a:t>
            </a:r>
            <a:r>
              <a:rPr lang="en-US" sz="1800" i="1" dirty="0">
                <a:solidFill>
                  <a:schemeClr val="tx1"/>
                </a:solidFill>
                <a:latin typeface="Times New Roman" panose="02020603050405020304" pitchFamily="18" charset="0"/>
                <a:cs typeface="Times New Roman" panose="02020603050405020304" pitchFamily="18" charset="0"/>
              </a:rPr>
              <a:t>Advances in Higher Education and Professional Development</a:t>
            </a:r>
            <a:r>
              <a:rPr lang="en-US" sz="1800" dirty="0">
                <a:solidFill>
                  <a:schemeClr val="tx1"/>
                </a:solidFill>
                <a:latin typeface="Times New Roman" panose="02020603050405020304" pitchFamily="18" charset="0"/>
                <a:cs typeface="Times New Roman" panose="02020603050405020304" pitchFamily="18" charset="0"/>
              </a:rPr>
              <a:t>, pp. 237–262. doi:10.4018/979-8-3693-0102-9.ch012.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Kolb, B.M. (2021) ‘Event plan outline’, </a:t>
            </a:r>
            <a:r>
              <a:rPr lang="en-US" sz="1800" i="1" dirty="0">
                <a:solidFill>
                  <a:schemeClr val="tx1"/>
                </a:solidFill>
                <a:latin typeface="Times New Roman" panose="02020603050405020304" pitchFamily="18" charset="0"/>
                <a:cs typeface="Times New Roman" panose="02020603050405020304" pitchFamily="18" charset="0"/>
              </a:rPr>
              <a:t>Event Management for the Tourism and Hospitality Industries</a:t>
            </a:r>
            <a:r>
              <a:rPr lang="en-US" sz="1800" dirty="0">
                <a:solidFill>
                  <a:schemeClr val="tx1"/>
                </a:solidFill>
                <a:latin typeface="Times New Roman" panose="02020603050405020304" pitchFamily="18" charset="0"/>
                <a:cs typeface="Times New Roman" panose="02020603050405020304" pitchFamily="18" charset="0"/>
              </a:rPr>
              <a:t>, pp. 161–162. doi:10.4324/9781003127321-13.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Narayan, J. (2019) ‘Empowering persons with intellectual disability’, </a:t>
            </a:r>
            <a:r>
              <a:rPr lang="en-US" sz="1800" i="1" dirty="0">
                <a:solidFill>
                  <a:schemeClr val="tx1"/>
                </a:solidFill>
                <a:latin typeface="Times New Roman" panose="02020603050405020304" pitchFamily="18" charset="0"/>
                <a:cs typeface="Times New Roman" panose="02020603050405020304" pitchFamily="18" charset="0"/>
              </a:rPr>
              <a:t>Disability Inclusion and Inclusive Education</a:t>
            </a:r>
            <a:r>
              <a:rPr lang="en-US" sz="1800" dirty="0">
                <a:solidFill>
                  <a:schemeClr val="tx1"/>
                </a:solidFill>
                <a:latin typeface="Times New Roman" panose="02020603050405020304" pitchFamily="18" charset="0"/>
                <a:cs typeface="Times New Roman" panose="02020603050405020304" pitchFamily="18" charset="0"/>
              </a:rPr>
              <a:t>, pp. 63–82. doi:10.1007/978-981-15-0524-9_4.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Prasetyo</a:t>
            </a:r>
            <a:r>
              <a:rPr lang="en-US" sz="1800" dirty="0">
                <a:solidFill>
                  <a:schemeClr val="tx1"/>
                </a:solidFill>
                <a:latin typeface="Times New Roman" panose="02020603050405020304" pitchFamily="18" charset="0"/>
                <a:cs typeface="Times New Roman" panose="02020603050405020304" pitchFamily="18" charset="0"/>
              </a:rPr>
              <a:t>, K. and </a:t>
            </a:r>
            <a:r>
              <a:rPr lang="en-US" sz="1800" dirty="0" err="1">
                <a:solidFill>
                  <a:schemeClr val="tx1"/>
                </a:solidFill>
                <a:latin typeface="Times New Roman" panose="02020603050405020304" pitchFamily="18" charset="0"/>
                <a:cs typeface="Times New Roman" panose="02020603050405020304" pitchFamily="18" charset="0"/>
              </a:rPr>
              <a:t>Azizah</a:t>
            </a:r>
            <a:r>
              <a:rPr lang="en-US" sz="1800" dirty="0">
                <a:solidFill>
                  <a:schemeClr val="tx1"/>
                </a:solidFill>
                <a:latin typeface="Times New Roman" panose="02020603050405020304" pitchFamily="18" charset="0"/>
                <a:cs typeface="Times New Roman" panose="02020603050405020304" pitchFamily="18" charset="0"/>
              </a:rPr>
              <a:t>, F. (2024) ‘Empowering disabled workers: Analyzing Indonesia’s return to work policy for Inclusive Employment’, </a:t>
            </a:r>
            <a:r>
              <a:rPr lang="en-US" sz="1800" i="1" dirty="0">
                <a:solidFill>
                  <a:schemeClr val="tx1"/>
                </a:solidFill>
                <a:latin typeface="Times New Roman" panose="02020603050405020304" pitchFamily="18" charset="0"/>
                <a:cs typeface="Times New Roman" panose="02020603050405020304" pitchFamily="18" charset="0"/>
              </a:rPr>
              <a:t>Proceedings of the 3rd AIDRAN Biennial Conference: International Conference on Disability Rights, ICDR 2023, 21– 23 November 2023, Yogyakarta, Indonesia</a:t>
            </a:r>
            <a:r>
              <a:rPr lang="en-US" sz="1800" dirty="0">
                <a:solidFill>
                  <a:schemeClr val="tx1"/>
                </a:solidFill>
                <a:latin typeface="Times New Roman" panose="02020603050405020304" pitchFamily="18" charset="0"/>
                <a:cs typeface="Times New Roman" panose="02020603050405020304" pitchFamily="18" charset="0"/>
              </a:rPr>
              <a:t> [Preprint]. doi:10.4108/eai.21-11-2023.2352655.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Shyamsunder</a:t>
            </a:r>
            <a:r>
              <a:rPr lang="en-US" sz="1800" dirty="0">
                <a:solidFill>
                  <a:schemeClr val="tx1"/>
                </a:solidFill>
                <a:latin typeface="Times New Roman" panose="02020603050405020304" pitchFamily="18" charset="0"/>
                <a:cs typeface="Times New Roman" panose="02020603050405020304" pitchFamily="18" charset="0"/>
              </a:rPr>
              <a:t>, A. (2020) ‘Inclusive leadership’, </a:t>
            </a:r>
            <a:r>
              <a:rPr lang="en-US" sz="1800" i="1" dirty="0">
                <a:solidFill>
                  <a:schemeClr val="tx1"/>
                </a:solidFill>
                <a:latin typeface="Times New Roman" panose="02020603050405020304" pitchFamily="18" charset="0"/>
                <a:cs typeface="Times New Roman" panose="02020603050405020304" pitchFamily="18" charset="0"/>
              </a:rPr>
              <a:t>Inclusive Leadership</a:t>
            </a:r>
            <a:r>
              <a:rPr lang="en-US" sz="1800" dirty="0">
                <a:solidFill>
                  <a:schemeClr val="tx1"/>
                </a:solidFill>
                <a:latin typeface="Times New Roman" panose="02020603050405020304" pitchFamily="18" charset="0"/>
                <a:cs typeface="Times New Roman" panose="02020603050405020304" pitchFamily="18" charset="0"/>
              </a:rPr>
              <a:t>, pp. 236–247. doi:10.4324/9780429449673-17. </a:t>
            </a:r>
            <a:br>
              <a:rPr lang="en-US" sz="1800" dirty="0">
                <a:solidFill>
                  <a:schemeClr val="tx1"/>
                </a:solidFill>
                <a:latin typeface="Times New Roman" panose="02020603050405020304" pitchFamily="18" charset="0"/>
                <a:cs typeface="Times New Roman" panose="02020603050405020304" pitchFamily="18" charset="0"/>
              </a:rPr>
            </a:br>
            <a:r>
              <a:rPr lang="en-US" sz="1800" dirty="0" err="1">
                <a:solidFill>
                  <a:schemeClr val="tx1"/>
                </a:solidFill>
                <a:latin typeface="Times New Roman" panose="02020603050405020304" pitchFamily="18" charset="0"/>
                <a:cs typeface="Times New Roman" panose="02020603050405020304" pitchFamily="18" charset="0"/>
              </a:rPr>
              <a:t>Srijuntrapun</a:t>
            </a:r>
            <a:r>
              <a:rPr lang="en-US" sz="1800" dirty="0">
                <a:solidFill>
                  <a:schemeClr val="tx1"/>
                </a:solidFill>
                <a:latin typeface="Times New Roman" panose="02020603050405020304" pitchFamily="18" charset="0"/>
                <a:cs typeface="Times New Roman" panose="02020603050405020304" pitchFamily="18" charset="0"/>
              </a:rPr>
              <a:t>, P. and </a:t>
            </a:r>
            <a:r>
              <a:rPr lang="en-US" sz="1800" dirty="0" err="1">
                <a:solidFill>
                  <a:schemeClr val="tx1"/>
                </a:solidFill>
                <a:latin typeface="Times New Roman" panose="02020603050405020304" pitchFamily="18" charset="0"/>
                <a:cs typeface="Times New Roman" panose="02020603050405020304" pitchFamily="18" charset="0"/>
              </a:rPr>
              <a:t>Sirirungruang</a:t>
            </a:r>
            <a:r>
              <a:rPr lang="en-US" sz="1800" dirty="0">
                <a:solidFill>
                  <a:schemeClr val="tx1"/>
                </a:solidFill>
                <a:latin typeface="Times New Roman" panose="02020603050405020304" pitchFamily="18" charset="0"/>
                <a:cs typeface="Times New Roman" panose="02020603050405020304" pitchFamily="18" charset="0"/>
              </a:rPr>
              <a:t>, I. (2025) ‘Inclusive waste separation: Co-designed bins empowering visually impaired individuals’, </a:t>
            </a:r>
            <a:r>
              <a:rPr lang="en-US" sz="1800" i="1" dirty="0">
                <a:solidFill>
                  <a:schemeClr val="tx1"/>
                </a:solidFill>
                <a:latin typeface="Times New Roman" panose="02020603050405020304" pitchFamily="18" charset="0"/>
                <a:cs typeface="Times New Roman" panose="02020603050405020304" pitchFamily="18" charset="0"/>
              </a:rPr>
              <a:t>Disability and Rehabilitation: Assistive Technology</a:t>
            </a:r>
            <a:r>
              <a:rPr lang="en-US" sz="1800" dirty="0">
                <a:solidFill>
                  <a:schemeClr val="tx1"/>
                </a:solidFill>
                <a:latin typeface="Times New Roman" panose="02020603050405020304" pitchFamily="18" charset="0"/>
                <a:cs typeface="Times New Roman" panose="02020603050405020304" pitchFamily="18" charset="0"/>
              </a:rPr>
              <a:t>, pp. 1–8. doi:10.1080/17483107.2025.2462168. </a:t>
            </a:r>
            <a:br>
              <a:rPr lang="en-US" sz="1800" dirty="0">
                <a:solidFill>
                  <a:schemeClr val="tx1"/>
                </a:solidFill>
                <a:latin typeface="Times New Roman" panose="02020603050405020304" pitchFamily="18" charset="0"/>
                <a:cs typeface="Times New Roman" panose="02020603050405020304" pitchFamily="18" charset="0"/>
              </a:rPr>
            </a:br>
            <a:r>
              <a:rPr lang="en-US" sz="1800" dirty="0">
                <a:solidFill>
                  <a:schemeClr val="tx1"/>
                </a:solidFill>
                <a:latin typeface="Times New Roman" panose="02020603050405020304" pitchFamily="18" charset="0"/>
                <a:cs typeface="Times New Roman" panose="02020603050405020304" pitchFamily="18" charset="0"/>
              </a:rPr>
              <a:t>Upson, L., McIntosh, A. and </a:t>
            </a:r>
            <a:r>
              <a:rPr lang="en-US" sz="1800" dirty="0" err="1">
                <a:solidFill>
                  <a:schemeClr val="tx1"/>
                </a:solidFill>
                <a:latin typeface="Times New Roman" panose="02020603050405020304" pitchFamily="18" charset="0"/>
                <a:cs typeface="Times New Roman" panose="02020603050405020304" pitchFamily="18" charset="0"/>
              </a:rPr>
              <a:t>Gillovic</a:t>
            </a:r>
            <a:r>
              <a:rPr lang="en-US" sz="1800" dirty="0">
                <a:solidFill>
                  <a:schemeClr val="tx1"/>
                </a:solidFill>
                <a:latin typeface="Times New Roman" panose="02020603050405020304" pitchFamily="18" charset="0"/>
                <a:cs typeface="Times New Roman" panose="02020603050405020304" pitchFamily="18" charset="0"/>
              </a:rPr>
              <a:t>, B. (2021) ‘Disability-inclusive workplaces provide greater value for the hospitality industry’, </a:t>
            </a:r>
            <a:r>
              <a:rPr lang="en-US" sz="1800" i="1" dirty="0">
                <a:solidFill>
                  <a:schemeClr val="tx1"/>
                </a:solidFill>
                <a:latin typeface="Times New Roman" panose="02020603050405020304" pitchFamily="18" charset="0"/>
                <a:cs typeface="Times New Roman" panose="02020603050405020304" pitchFamily="18" charset="0"/>
              </a:rPr>
              <a:t>Hospitality Insights</a:t>
            </a:r>
            <a:r>
              <a:rPr lang="en-US" sz="1800" dirty="0">
                <a:solidFill>
                  <a:schemeClr val="tx1"/>
                </a:solidFill>
                <a:latin typeface="Times New Roman" panose="02020603050405020304" pitchFamily="18" charset="0"/>
                <a:cs typeface="Times New Roman" panose="02020603050405020304" pitchFamily="18" charset="0"/>
              </a:rPr>
              <a:t>, 5(2), pp. 3–4. doi:10.24135/hi.v5i2.112. </a:t>
            </a:r>
          </a:p>
        </p:txBody>
      </p:sp>
      <p:sp>
        <p:nvSpPr>
          <p:cNvPr id="3" name="Title 1">
            <a:extLst>
              <a:ext uri="{FF2B5EF4-FFF2-40B4-BE49-F238E27FC236}">
                <a16:creationId xmlns:a16="http://schemas.microsoft.com/office/drawing/2014/main" id="{33774F74-B769-4BAA-BAB2-6DFC8C2047F8}"/>
              </a:ext>
            </a:extLst>
          </p:cNvPr>
          <p:cNvSpPr txBox="1">
            <a:spLocks/>
          </p:cNvSpPr>
          <p:nvPr/>
        </p:nvSpPr>
        <p:spPr>
          <a:xfrm>
            <a:off x="747023" y="-69811"/>
            <a:ext cx="6798541" cy="841336"/>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b="1" dirty="0">
                <a:solidFill>
                  <a:schemeClr val="tx1"/>
                </a:solidFill>
                <a:latin typeface="Times New Roman" panose="02020603050405020304" pitchFamily="18" charset="0"/>
                <a:cs typeface="Times New Roman" panose="02020603050405020304" pitchFamily="18" charset="0"/>
              </a:rPr>
              <a:t>Reference List</a:t>
            </a:r>
          </a:p>
        </p:txBody>
      </p:sp>
    </p:spTree>
    <p:extLst>
      <p:ext uri="{BB962C8B-B14F-4D97-AF65-F5344CB8AC3E}">
        <p14:creationId xmlns:p14="http://schemas.microsoft.com/office/powerpoint/2010/main" val="4257123536"/>
      </p:ext>
    </p:extLst>
  </p:cSld>
  <p:clrMapOvr>
    <a:masterClrMapping/>
  </p:clrMapOvr>
  <mc:AlternateContent xmlns:mc="http://schemas.openxmlformats.org/markup-compatibility/2006" xmlns:p14="http://schemas.microsoft.com/office/powerpoint/2010/main">
    <mc:Choice Requires="p14">
      <p:transition spd="slow" p14:dur="1250">
        <p14:switch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2665" t="7441" r="10094" b="43660"/>
          <a:stretch/>
        </p:blipFill>
        <p:spPr>
          <a:xfrm>
            <a:off x="428625" y="628649"/>
            <a:ext cx="15721160" cy="12487276"/>
          </a:xfrm>
          <a:prstGeom prst="rect">
            <a:avLst/>
          </a:prstGeom>
        </p:spPr>
      </p:pic>
    </p:spTree>
    <p:extLst>
      <p:ext uri="{BB962C8B-B14F-4D97-AF65-F5344CB8AC3E}">
        <p14:creationId xmlns:p14="http://schemas.microsoft.com/office/powerpoint/2010/main" val="2407826756"/>
      </p:ext>
    </p:extLst>
  </p:cSld>
  <p:clrMapOvr>
    <a:masterClrMapping/>
  </p:clrMapOvr>
  <mc:AlternateContent xmlns:mc="http://schemas.openxmlformats.org/markup-compatibility/2006" xmlns:p14="http://schemas.microsoft.com/office/powerpoint/2010/main">
    <mc:Choice Requires="p14">
      <p:transition spd="slow" p14:dur="1250">
        <p14:switch dir="l"/>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18823</TotalTime>
  <Words>5566</Words>
  <Application>Microsoft Office PowerPoint</Application>
  <PresentationFormat>Custom</PresentationFormat>
  <Paragraphs>333</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Cover slide Event Name: Inclusive Industry Summit 2025: Empowering Disability-Inclusive Workplaces  Venue: The Business Design Centre – London Date: Thursday, 6th February 2025  Presented by: Nina Sokhan Kalashnikova ID:2234889  Lecturer: Chris Wilkin</vt:lpstr>
      <vt:lpstr>Event Content and Context</vt:lpstr>
      <vt:lpstr>Market Factors – Target Audience</vt:lpstr>
      <vt:lpstr>Market Factors – Demand, Supply, and Competitive Landscape</vt:lpstr>
      <vt:lpstr>Operational Factors – Venue Suitability and Availability</vt:lpstr>
      <vt:lpstr>Operational Factors – Staffing Requirements</vt:lpstr>
      <vt:lpstr>Operational Factors – Resource Allocation</vt:lpstr>
      <vt:lpstr>Financial Factors – Cost Breakdown</vt:lpstr>
      <vt:lpstr>Financial Factors – Revenue and Funding</vt:lpstr>
      <vt:lpstr>Financial Viability and Risk Mitigation</vt:lpstr>
      <vt:lpstr>Conclusion and Next Steps</vt:lpstr>
      <vt:lpstr>Coetzee, W.J. (2023) ‘Transformative power of small-scale LGBTQI+ festivals and events’, Journal of Policy Research in Tourism, Leisure and Events, 15(2), pp. 117–124. doi:10.1080/19407963.2023.2200269. Delgado, M. (2024) ‘Research, education, and Practice’, Urban Public Spaces, Events, and Gun Violence, pp. 197–229. doi:10.1007/978-3-031-67019-0_10.  Fox, D. (2014) Doing events research: From theory to practice. New York: Routledge.  Jeannie Hahm, J. (2022) ‘Convention events’, A Research Agenda for Event Impacts [Preprint]. doi:10.4337/9781839109256.00014.  Juma, A.D. (2020) ‘Doing research as a beginning researcher’, Doing Early Childhood Research, pp. 63–72. doi:10.4324/9781003115403-5.  Kim, T.-H. et al. (2023) ‘Three aspects of acupuncture-related adverse events: Issues around the reporting of acupuncture-related adverse events’, Integrative Medicine Research, 12(3), p. 100980. doi:10.1016/j.imr.2023.100980.  Le, T.H. (2022) ‘Research Directions in business events’, The Routledge Handbook of Business Events, pp. 7–22. doi:10.4324/9781315210568-3.  Mair, J. (2022) ‘Events and climate change’, A Research Agenda for Event Impacts [Preprint]. doi:10.4337/9781839109256.00025.  Nathan, M. and Rosso, A. (2022) ‘Innovative events: Product launches, innovation and firm performance’, Research Policy, 51(1), p. 104373. doi:10.1016/j.respol.2021.104373.  Yeark, A. and Powers, J. (2022) ‘Extraordinary (memorable) experiences in events: The case of Skylighter Fireworx, Australia’, Case Based Research in Tourism, Travel, Hospitality and Events, pp. 57–72. doi:10.1007/978-981-16-4671-3_4.  Cerdan Chiscano, M. and Darcy, S. (2024) ‘Making cultural and tourist attractions accessible and inclusive for people with disability through value co-creation amidst COVID-19: A critical discourse analysis’, Critical Inclusive Tourism, pp. 44–58. doi:10.4324/9781003474029-5.  Emelianova, E.S. (no date) ‘Wind-down plan for UK financial companies’, INTERNATIONAL SCIENTIFIC SOLUTIONS 2022 [Preprint]. doi:10.34660/inf.2022.34.41.003.  Ferdman, B.M. (2020) ‘Inclusive leadership’, Inclusive Leadership, pp. 3–24. doi:10.4324/9780429449673-1.  Kayyali, M. (2024) ‘Inclusive Practices in higher education and workplaces strategies for empowering women’, Advances in Higher Education and Professional Development, pp. 237–262. doi:10.4018/979-8-3693-0102-9.ch012.  Kolb, B.M. (2021) ‘Event plan outline’, Event Management for the Tourism and Hospitality Industries, pp. 161–162. doi:10.4324/9781003127321-13.  Narayan, J. (2019) ‘Empowering persons with intellectual disability’, Disability Inclusion and Inclusive Education, pp. 63–82. doi:10.1007/978-981-15-0524-9_4.  Prasetyo, K. and Azizah, F. (2024) ‘Empowering disabled workers: Analyzing Indonesia’s return to work policy for Inclusive Employment’, Proceedings of the 3rd AIDRAN Biennial Conference: International Conference on Disability Rights, ICDR 2023, 21– 23 November 2023, Yogyakarta, Indonesia [Preprint]. doi:10.4108/eai.21-11-2023.2352655.  Shyamsunder, A. (2020) ‘Inclusive leadership’, Inclusive Leadership, pp. 236–247. doi:10.4324/9780429449673-17.  Srijuntrapun, P. and Sirirungruang, I. (2025) ‘Inclusive waste separation: Co-designed bins empowering visually impaired individuals’, Disability and Rehabilitation: Assistive Technology, pp. 1–8. doi:10.1080/17483107.2025.2462168.  Upson, L., McIntosh, A. and Gillovic, B. (2021) ‘Disability-inclusive workplaces provide greater value for the hospitality industry’, Hospitality Insights, 5(2), pp. 3–4. doi:10.24135/hi.v5i2.112.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Business Communication in the Workplace</dc:title>
  <dc:creator>Godswill Uma</dc:creator>
  <cp:lastModifiedBy>Nina Andriyivna Sokhan Kalashnikova (2234899)</cp:lastModifiedBy>
  <cp:revision>215</cp:revision>
  <dcterms:created xsi:type="dcterms:W3CDTF">2021-01-18T14:03:46Z</dcterms:created>
  <dcterms:modified xsi:type="dcterms:W3CDTF">2025-03-27T10:02:59Z</dcterms:modified>
</cp:coreProperties>
</file>