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8"/>
  </p:notesMasterIdLst>
  <p:sldIdLst>
    <p:sldId id="272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71" r:id="rId13"/>
    <p:sldId id="268" r:id="rId14"/>
    <p:sldId id="269" r:id="rId15"/>
    <p:sldId id="270" r:id="rId16"/>
    <p:sldId id="273" r:id="rId17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15" autoAdjust="0"/>
    <p:restoredTop sz="97091" autoAdjust="0"/>
  </p:normalViewPr>
  <p:slideViewPr>
    <p:cSldViewPr snapToGrid="0">
      <p:cViewPr>
        <p:scale>
          <a:sx n="90" d="100"/>
          <a:sy n="90" d="100"/>
        </p:scale>
        <p:origin x="-714" y="-150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f1fb89d33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f1fb89d33a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3f1fb89d33a_2_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3f1fb89d33a_2_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3f1fb89d33a_2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3f1fb89d33a_2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3f1fb89d33a_2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3f1fb89d33a_2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3f1fb89d33a_2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3f1fb89d33a_2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3f1fb89d33a_2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" name="Google Shape;94;g3f1fb89d33a_2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f7cd845004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f7cd845004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3f7cd845004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Google Shape;115;g3f7cd845004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3f7cd845004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3f7cd845004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3f7cd845004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Google Shape;129;g3f7cd845004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3f1fb89d33a_2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" name="Google Shape;136;g3f1fb89d33a_2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3f1fb89d33a_2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Google Shape;144;g3f1fb89d33a_2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3f1fb89d33a_1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3f1fb89d33a_1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413-4155/8/1/14" TargetMode="External"/><Relationship Id="rId7" Type="http://schemas.openxmlformats.org/officeDocument/2006/relationships/hyperlink" Target="https://www.researchgate.net/journal/Global-Journal-on-Quality-and-Safety-in-Healthcare-2589-9449?_tp=eyJjb250ZXh0Ijp7ImZpcnN0UGFnZSI6InB1YmxpY2F0aW9uIiwicGFnZSI6InB1YmxpY2F0aW9uIn19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ap.nationalacademies.org/catalog/10027/crossing-the-quality-chasm" TargetMode="External"/><Relationship Id="rId5" Type="http://schemas.openxmlformats.org/officeDocument/2006/relationships/hyperlink" Target="https://assets.publishing.service.gov.uk/media/5a7b3b2ee5274a7318b8a61d/0947.pdf" TargetMode="External"/><Relationship Id="rId4" Type="http://schemas.openxmlformats.org/officeDocument/2006/relationships/hyperlink" Target="https://www.mdpi.com/2071-1050/14/10/5869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patient-safety/the-nhs-patient-safety-strategy/" TargetMode="External"/><Relationship Id="rId2" Type="http://schemas.openxmlformats.org/officeDocument/2006/relationships/hyperlink" Target="https://onlinelibrary.wiley.com/doi/10.1002/nur.2227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publications/i/item/9789240032705" TargetMode="External"/><Relationship Id="rId5" Type="http://schemas.openxmlformats.org/officeDocument/2006/relationships/hyperlink" Target="https://www.ncbi.nlm.nih.gov/books/NBK610299/" TargetMode="External"/><Relationship Id="rId4" Type="http://schemas.openxmlformats.org/officeDocument/2006/relationships/hyperlink" Target="https://link.springer.com/article/10.1007/s42797-023-00093-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311700" y="160017"/>
            <a:ext cx="8520600" cy="92063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2000" b="1" i="1" dirty="0" smtClean="0">
                <a:solidFill>
                  <a:srgbClr val="002060"/>
                </a:solidFill>
              </a:rPr>
              <a:t>Title:-Improving Patient Safety and Quality of Care: Learning from the Mid Staffordshire NHS Foundation Trust Case</a:t>
            </a:r>
            <a:endParaRPr lang="en-US" sz="2000" b="1" i="1" dirty="0">
              <a:solidFill>
                <a:srgbClr val="002060"/>
              </a:solidFill>
            </a:endParaRPr>
          </a:p>
        </p:txBody>
      </p:sp>
      <p:sp>
        <p:nvSpPr>
          <p:cNvPr id="16" name="Text Placeholder 15"/>
          <p:cNvSpPr>
            <a:spLocks noGrp="1"/>
          </p:cNvSpPr>
          <p:nvPr>
            <p:ph type="body" idx="1"/>
          </p:nvPr>
        </p:nvSpPr>
        <p:spPr>
          <a:xfrm>
            <a:off x="273588" y="1282535"/>
            <a:ext cx="8520600" cy="3661605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en-US" b="1" dirty="0" smtClean="0">
                <a:solidFill>
                  <a:srgbClr val="7030A0"/>
                </a:solidFill>
              </a:rPr>
              <a:t>Module Code:</a:t>
            </a:r>
            <a:r>
              <a:rPr lang="en-US" dirty="0" smtClean="0">
                <a:solidFill>
                  <a:srgbClr val="7030A0"/>
                </a:solidFill>
              </a:rPr>
              <a:t> </a:t>
            </a:r>
            <a:r>
              <a:rPr lang="en-US" dirty="0" smtClean="0">
                <a:solidFill>
                  <a:srgbClr val="7030A0"/>
                </a:solidFill>
              </a:rPr>
              <a:t>LCHS7006</a:t>
            </a:r>
          </a:p>
          <a:p>
            <a:pPr algn="ctr">
              <a:buNone/>
            </a:pPr>
            <a:r>
              <a:rPr lang="en-US" dirty="0" smtClean="0">
                <a:solidFill>
                  <a:srgbClr val="7030A0"/>
                </a:solidFill>
              </a:rPr>
              <a:t/>
            </a:r>
            <a:br>
              <a:rPr lang="en-US" dirty="0" smtClean="0">
                <a:solidFill>
                  <a:srgbClr val="7030A0"/>
                </a:solidFill>
              </a:rPr>
            </a:br>
            <a:r>
              <a:rPr lang="en-US" b="1" dirty="0" smtClean="0">
                <a:solidFill>
                  <a:srgbClr val="7030A0"/>
                </a:solidFill>
              </a:rPr>
              <a:t>Module Name:</a:t>
            </a:r>
            <a:r>
              <a:rPr lang="en-US" dirty="0" smtClean="0">
                <a:solidFill>
                  <a:srgbClr val="7030A0"/>
                </a:solidFill>
              </a:rPr>
              <a:t> Quality Assurance and Service Improvements</a:t>
            </a:r>
          </a:p>
          <a:p>
            <a:pPr algn="ctr">
              <a:buNone/>
            </a:pPr>
            <a:r>
              <a:rPr lang="en-US" b="1" dirty="0" smtClean="0">
                <a:solidFill>
                  <a:srgbClr val="7030A0"/>
                </a:solidFill>
              </a:rPr>
              <a:t>Programme: </a:t>
            </a:r>
            <a:r>
              <a:rPr lang="en-US" dirty="0" smtClean="0">
                <a:solidFill>
                  <a:srgbClr val="7030A0"/>
                </a:solidFill>
              </a:rPr>
              <a:t>MSc Public Health and Social Care in Practice</a:t>
            </a:r>
          </a:p>
          <a:p>
            <a:pPr algn="ctr">
              <a:buNone/>
            </a:pPr>
            <a:endParaRPr lang="en-US" dirty="0" smtClean="0">
              <a:solidFill>
                <a:srgbClr val="7030A0"/>
              </a:solidFill>
            </a:endParaRPr>
          </a:p>
          <a:p>
            <a:pPr algn="ctr">
              <a:buNone/>
            </a:pPr>
            <a:r>
              <a:rPr lang="en-US" b="1" dirty="0" smtClean="0">
                <a:solidFill>
                  <a:srgbClr val="7030A0"/>
                </a:solidFill>
              </a:rPr>
              <a:t>Presented by:</a:t>
            </a:r>
            <a:r>
              <a:rPr lang="en-US" dirty="0" smtClean="0">
                <a:solidFill>
                  <a:srgbClr val="7030A0"/>
                </a:solidFill>
              </a:rPr>
              <a:t> </a:t>
            </a:r>
            <a:r>
              <a:rPr lang="en-US" b="1" dirty="0" smtClean="0">
                <a:solidFill>
                  <a:srgbClr val="7030A0"/>
                </a:solidFill>
              </a:rPr>
              <a:t>Nilesh Patil</a:t>
            </a:r>
            <a:r>
              <a:rPr lang="en-US" dirty="0" smtClean="0">
                <a:solidFill>
                  <a:srgbClr val="7030A0"/>
                </a:solidFill>
              </a:rPr>
              <a:t/>
            </a:r>
            <a:br>
              <a:rPr lang="en-US" dirty="0" smtClean="0">
                <a:solidFill>
                  <a:srgbClr val="7030A0"/>
                </a:solidFill>
              </a:rPr>
            </a:br>
            <a:r>
              <a:rPr lang="en-US" b="1" dirty="0" smtClean="0">
                <a:solidFill>
                  <a:srgbClr val="7030A0"/>
                </a:solidFill>
              </a:rPr>
              <a:t>Student ID: 2523930</a:t>
            </a:r>
          </a:p>
          <a:p>
            <a:pPr algn="ctr">
              <a:buNone/>
            </a:pPr>
            <a:endParaRPr lang="en-US" dirty="0" smtClean="0">
              <a:solidFill>
                <a:srgbClr val="7030A0"/>
              </a:solidFill>
            </a:endParaRPr>
          </a:p>
          <a:p>
            <a:pPr algn="ctr">
              <a:buNone/>
            </a:pPr>
            <a:r>
              <a:rPr lang="en-US" b="1" i="1" dirty="0" smtClean="0">
                <a:solidFill>
                  <a:srgbClr val="7030A0"/>
                </a:solidFill>
              </a:rPr>
              <a:t>Lecturer Name: Christopher </a:t>
            </a:r>
            <a:r>
              <a:rPr lang="en-US" b="1" i="1" dirty="0" err="1" smtClean="0">
                <a:solidFill>
                  <a:srgbClr val="7030A0"/>
                </a:solidFill>
              </a:rPr>
              <a:t>Mafuva</a:t>
            </a:r>
            <a:r>
              <a:rPr lang="en-US" b="1" i="1" dirty="0" smtClean="0">
                <a:solidFill>
                  <a:srgbClr val="7030A0"/>
                </a:solidFill>
              </a:rPr>
              <a:t> </a:t>
            </a:r>
            <a:r>
              <a:rPr lang="en-US" dirty="0" smtClean="0">
                <a:solidFill>
                  <a:srgbClr val="7030A0"/>
                </a:solidFill>
              </a:rPr>
              <a:t/>
            </a:r>
            <a:br>
              <a:rPr lang="en-US" dirty="0" smtClean="0">
                <a:solidFill>
                  <a:srgbClr val="7030A0"/>
                </a:solidFill>
              </a:rPr>
            </a:br>
            <a:endParaRPr lang="en-US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en-US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>
            <a:spLocks noGrp="1"/>
          </p:cNvSpPr>
          <p:nvPr>
            <p:ph type="title"/>
          </p:nvPr>
        </p:nvSpPr>
        <p:spPr>
          <a:xfrm>
            <a:off x="311700" y="211675"/>
            <a:ext cx="8520600" cy="5727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 smtClean="0">
                <a:solidFill>
                  <a:schemeClr val="tx1"/>
                </a:solidFill>
              </a:rPr>
              <a:t>-INTRODUCTION-</a:t>
            </a:r>
            <a:endParaRPr b="1" dirty="0">
              <a:solidFill>
                <a:schemeClr val="tx1"/>
              </a:solidFill>
            </a:endParaRPr>
          </a:p>
        </p:txBody>
      </p:sp>
      <p:sp>
        <p:nvSpPr>
          <p:cNvPr id="61" name="Google Shape;61;p14"/>
          <p:cNvSpPr txBox="1">
            <a:spLocks noGrp="1"/>
          </p:cNvSpPr>
          <p:nvPr>
            <p:ph type="body" idx="1"/>
          </p:nvPr>
        </p:nvSpPr>
        <p:spPr>
          <a:xfrm>
            <a:off x="264198" y="839603"/>
            <a:ext cx="8520600" cy="149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dk1"/>
                </a:solidFill>
              </a:rPr>
              <a:t>Quality management promotes safe, effective, patient-centred healthcare through continuous monitoring, governance, and organisational improvement (</a:t>
            </a:r>
            <a:r>
              <a:rPr lang="en" sz="1400" dirty="0">
                <a:solidFill>
                  <a:schemeClr val="dk1"/>
                </a:solidFill>
                <a:highlight>
                  <a:srgbClr val="FFFFFF"/>
                </a:highlight>
              </a:rPr>
              <a:t>Christoforidis and Anastasiadou, 2026</a:t>
            </a:r>
            <a:r>
              <a:rPr lang="en" sz="1400" dirty="0">
                <a:solidFill>
                  <a:schemeClr val="dk1"/>
                </a:solidFill>
              </a:rPr>
              <a:t>)</a:t>
            </a:r>
            <a:endParaRPr sz="1400" dirty="0">
              <a:solidFill>
                <a:schemeClr val="dk1"/>
              </a:solidFill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dk1"/>
                </a:solidFill>
              </a:rPr>
              <a:t>Healthcare failures commonly arise from interconnected leadership, staffing, communication, governance, and organisational culture weaknesses</a:t>
            </a:r>
            <a:endParaRPr sz="1400" dirty="0"/>
          </a:p>
        </p:txBody>
      </p:sp>
      <p:sp>
        <p:nvSpPr>
          <p:cNvPr id="62" name="Google Shape;62;p14"/>
          <p:cNvSpPr txBox="1"/>
          <p:nvPr/>
        </p:nvSpPr>
        <p:spPr>
          <a:xfrm>
            <a:off x="311700" y="2502539"/>
            <a:ext cx="4896000" cy="201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dirty="0">
                <a:solidFill>
                  <a:schemeClr val="dk1"/>
                </a:solidFill>
              </a:rPr>
              <a:t>Mid Staffordshire NHS Foundation Trust represents a landmark healthcare quality failure within the UK (Francis, 2013)</a:t>
            </a:r>
            <a:endParaRPr dirty="0">
              <a:solidFill>
                <a:schemeClr val="dk1"/>
              </a:solidFill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dirty="0">
                <a:solidFill>
                  <a:schemeClr val="dk1"/>
                </a:solidFill>
              </a:rPr>
              <a:t>This presentation analyses root causes, policy issues, service impacts, and quality improvement strategies systematically</a:t>
            </a:r>
            <a:endParaRPr dirty="0"/>
          </a:p>
        </p:txBody>
      </p:sp>
      <p:pic>
        <p:nvPicPr>
          <p:cNvPr id="63" name="Google Shape;63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62350" y="1968725"/>
            <a:ext cx="3369948" cy="30096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>
            <a:spLocks noGrp="1"/>
          </p:cNvSpPr>
          <p:nvPr>
            <p:ph type="title"/>
          </p:nvPr>
        </p:nvSpPr>
        <p:spPr>
          <a:xfrm>
            <a:off x="311700" y="33545"/>
            <a:ext cx="8520600" cy="5727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</a:pPr>
            <a:r>
              <a:rPr lang="en-US" b="1" i="1" dirty="0" smtClean="0">
                <a:solidFill>
                  <a:schemeClr val="tx1"/>
                </a:solidFill>
              </a:rPr>
              <a:t>-Overview Of The Case Study-</a:t>
            </a:r>
            <a:endParaRPr lang="en-US" b="1" i="1" dirty="0">
              <a:solidFill>
                <a:schemeClr val="tx1"/>
              </a:solidFill>
            </a:endParaRPr>
          </a:p>
        </p:txBody>
      </p:sp>
      <p:sp>
        <p:nvSpPr>
          <p:cNvPr id="69" name="Google Shape;69;p15"/>
          <p:cNvSpPr txBox="1">
            <a:spLocks noGrp="1"/>
          </p:cNvSpPr>
          <p:nvPr>
            <p:ph type="body" idx="1"/>
          </p:nvPr>
        </p:nvSpPr>
        <p:spPr>
          <a:xfrm>
            <a:off x="338001" y="749475"/>
            <a:ext cx="8520600" cy="3819300"/>
          </a:xfrm>
          <a:prstGeom prst="rect">
            <a:avLst/>
          </a:prstGeom>
        </p:spPr>
        <p:txBody>
          <a:bodyPr spcFirstLastPara="1" wrap="square" lIns="91425" tIns="91425" rIns="91425" bIns="91425" numCol="2" anchor="t" anchorCtr="0">
            <a:no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dk1"/>
                </a:solidFill>
              </a:rPr>
              <a:t>Between 2005 and 2009, Stafford Hospital experienced persistent failures in delivering safe, compassionate, high-quality patient care </a:t>
            </a:r>
            <a:endParaRPr sz="1400" dirty="0">
              <a:solidFill>
                <a:schemeClr val="dk1"/>
              </a:solidFill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dk1"/>
                </a:solidFill>
              </a:rPr>
              <a:t>Investigations identified weak governance, ineffective leadership, staffing shortages, and financial priorities overriding patient wellbeing (Francis, 2013)</a:t>
            </a:r>
            <a:endParaRPr sz="1400" dirty="0">
              <a:solidFill>
                <a:schemeClr val="dk1"/>
              </a:solidFill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dk1"/>
                </a:solidFill>
              </a:rPr>
              <a:t>The Francis Public Inquiry examined evidence from patients, families, healthcare professionals, regulators, and organisational leaders extensively</a:t>
            </a:r>
            <a:endParaRPr sz="1400" dirty="0">
              <a:solidFill>
                <a:schemeClr val="dk1"/>
              </a:solidFill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 dirty="0">
                <a:solidFill>
                  <a:schemeClr val="dk1"/>
                </a:solidFill>
              </a:rPr>
              <a:t>Findings demonstrated systemic failures across organisational culture, accountability, oversight, communication, and quality assurance processes (Francis, 2013)</a:t>
            </a:r>
            <a:endParaRPr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3801" y="2300245"/>
            <a:ext cx="3860800" cy="2084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>
            <a:spLocks noGrp="1"/>
          </p:cNvSpPr>
          <p:nvPr>
            <p:ph type="title"/>
          </p:nvPr>
        </p:nvSpPr>
        <p:spPr>
          <a:xfrm>
            <a:off x="311700" y="48241"/>
            <a:ext cx="8520600" cy="5727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1" dirty="0" smtClean="0">
                <a:solidFill>
                  <a:schemeClr val="tx1"/>
                </a:solidFill>
              </a:rPr>
              <a:t>-Quality Concerns Identified-</a:t>
            </a:r>
            <a:endParaRPr lang="en-US" b="1" i="1" dirty="0">
              <a:solidFill>
                <a:schemeClr val="tx1"/>
              </a:solidFill>
            </a:endParaRPr>
          </a:p>
        </p:txBody>
      </p:sp>
      <p:sp>
        <p:nvSpPr>
          <p:cNvPr id="75" name="Google Shape;75;p16"/>
          <p:cNvSpPr txBox="1">
            <a:spLocks noGrp="1"/>
          </p:cNvSpPr>
          <p:nvPr>
            <p:ph type="body" idx="1"/>
          </p:nvPr>
        </p:nvSpPr>
        <p:spPr>
          <a:xfrm>
            <a:off x="3313500" y="736300"/>
            <a:ext cx="5518800" cy="412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>
                <a:solidFill>
                  <a:schemeClr val="dk1"/>
                </a:solidFill>
              </a:rPr>
              <a:t>Patients experienced neglect, delayed treatment, dehydration, malnutrition, poor hygiene, and inadequate nursing care consistently (Francis, 2013)</a:t>
            </a:r>
            <a:endParaRPr sz="1400">
              <a:solidFill>
                <a:schemeClr val="dk1"/>
              </a:solidFill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>
                <a:solidFill>
                  <a:schemeClr val="dk1"/>
                </a:solidFill>
              </a:rPr>
              <a:t>Staffing shortages reduced patient monitoring, increased workloads, and compromised overall healthcare quality significantly </a:t>
            </a:r>
            <a:endParaRPr sz="1400">
              <a:solidFill>
                <a:schemeClr val="dk1"/>
              </a:solidFill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" sz="1400">
                <a:solidFill>
                  <a:schemeClr val="dk1"/>
                </a:solidFill>
              </a:rPr>
              <a:t>Regulatory oversight failures delayed corrective action, allowing unsafe practices and preventable patient harm to continue (Francis, 2013)</a:t>
            </a:r>
            <a:endParaRPr sz="1400"/>
          </a:p>
        </p:txBody>
      </p:sp>
      <p:pic>
        <p:nvPicPr>
          <p:cNvPr id="76" name="Google Shape;76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736300"/>
            <a:ext cx="2940775" cy="1835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7" name="Google Shape;77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1700" y="2687100"/>
            <a:ext cx="3008700" cy="23515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7"/>
          <p:cNvSpPr txBox="1">
            <a:spLocks noGrp="1"/>
          </p:cNvSpPr>
          <p:nvPr>
            <p:ph type="title"/>
          </p:nvPr>
        </p:nvSpPr>
        <p:spPr>
          <a:xfrm>
            <a:off x="311700" y="283925"/>
            <a:ext cx="8520600" cy="5727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9286"/>
              <a:buFont typeface="Arial"/>
              <a:buNone/>
            </a:pPr>
            <a:r>
              <a:rPr lang="en" b="1" i="1" dirty="0" smtClean="0">
                <a:solidFill>
                  <a:schemeClr val="tx1"/>
                </a:solidFill>
              </a:rPr>
              <a:t>-Systems-Based </a:t>
            </a:r>
            <a:r>
              <a:rPr lang="en" b="1" i="1" dirty="0">
                <a:solidFill>
                  <a:schemeClr val="tx1"/>
                </a:solidFill>
              </a:rPr>
              <a:t>Safety </a:t>
            </a:r>
            <a:r>
              <a:rPr lang="en" b="1" i="1" dirty="0" smtClean="0">
                <a:solidFill>
                  <a:schemeClr val="tx1"/>
                </a:solidFill>
              </a:rPr>
              <a:t>Model-</a:t>
            </a:r>
            <a:endParaRPr b="1" i="1" dirty="0">
              <a:solidFill>
                <a:schemeClr val="tx1"/>
              </a:solidFill>
            </a:endParaRPr>
          </a:p>
        </p:txBody>
      </p:sp>
      <p:sp>
        <p:nvSpPr>
          <p:cNvPr id="83" name="Google Shape;83;p17"/>
          <p:cNvSpPr txBox="1">
            <a:spLocks noGrp="1"/>
          </p:cNvSpPr>
          <p:nvPr>
            <p:ph type="body" idx="1"/>
          </p:nvPr>
        </p:nvSpPr>
        <p:spPr>
          <a:xfrm>
            <a:off x="311700" y="933675"/>
            <a:ext cx="5016600" cy="420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200">
                <a:solidFill>
                  <a:schemeClr val="dk1"/>
                </a:solidFill>
              </a:rPr>
              <a:t>Systems thinking treats patient harm as a product of organisational design, not individual clinician blame (</a:t>
            </a:r>
            <a:r>
              <a:rPr lang="en" sz="1200">
                <a:solidFill>
                  <a:srgbClr val="222222"/>
                </a:solidFill>
                <a:highlight>
                  <a:srgbClr val="FFFFFF"/>
                </a:highlight>
              </a:rPr>
              <a:t>Syro </a:t>
            </a:r>
            <a:r>
              <a:rPr lang="en" sz="1200" i="1">
                <a:solidFill>
                  <a:srgbClr val="222222"/>
                </a:solidFill>
                <a:highlight>
                  <a:srgbClr val="FFFFFF"/>
                </a:highlight>
              </a:rPr>
              <a:t>et al.</a:t>
            </a:r>
            <a:r>
              <a:rPr lang="en" sz="1200">
                <a:solidFill>
                  <a:srgbClr val="222222"/>
                </a:solidFill>
                <a:highlight>
                  <a:srgbClr val="FFFFFF"/>
                </a:highlight>
              </a:rPr>
              <a:t> 2023</a:t>
            </a:r>
            <a:r>
              <a:rPr lang="en" sz="1200">
                <a:solidFill>
                  <a:schemeClr val="dk1"/>
                </a:solidFill>
              </a:rPr>
              <a:t>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200">
                <a:solidFill>
                  <a:schemeClr val="dk1"/>
                </a:solidFill>
              </a:rPr>
              <a:t>Reason's model shows how multiple weak system defences can align, letting harm reach patients unchecked (</a:t>
            </a:r>
            <a:r>
              <a:rPr lang="en" sz="1200">
                <a:solidFill>
                  <a:srgbClr val="222222"/>
                </a:solidFill>
                <a:highlight>
                  <a:srgbClr val="FFFFFF"/>
                </a:highlight>
              </a:rPr>
              <a:t>Delikhoon </a:t>
            </a:r>
            <a:r>
              <a:rPr lang="en" sz="1200" i="1">
                <a:solidFill>
                  <a:srgbClr val="222222"/>
                </a:solidFill>
                <a:highlight>
                  <a:srgbClr val="FFFFFF"/>
                </a:highlight>
              </a:rPr>
              <a:t>et al.</a:t>
            </a:r>
            <a:r>
              <a:rPr lang="en" sz="1200">
                <a:solidFill>
                  <a:srgbClr val="222222"/>
                </a:solidFill>
                <a:highlight>
                  <a:srgbClr val="FFFFFF"/>
                </a:highlight>
              </a:rPr>
              <a:t> 2022</a:t>
            </a:r>
            <a:r>
              <a:rPr lang="en" sz="1200">
                <a:solidFill>
                  <a:schemeClr val="dk1"/>
                </a:solidFill>
              </a:rPr>
              <a:t>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Mid Staffordshire's failures arose from cumulative breakdowns across governance, leadership, culture, and regulation (Francis, 2013)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The Trust prioritised national targets and Foundation Trust status ahead of patient safety systems (Francis, 2013)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Regulators including the Healthcare Commission and Monitor failed to connect converging warning signs (Francis, 2013)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This model reframes the response, shifting focus from individual blame toward strengthening organisational safety defences</a:t>
            </a:r>
            <a:endParaRPr sz="1200"/>
          </a:p>
        </p:txBody>
      </p:sp>
      <p:pic>
        <p:nvPicPr>
          <p:cNvPr id="84" name="Google Shape;84;p17"/>
          <p:cNvPicPr preferRelativeResize="0"/>
          <p:nvPr/>
        </p:nvPicPr>
        <p:blipFill rotWithShape="1">
          <a:blip r:embed="rId3">
            <a:alphaModFix/>
          </a:blip>
          <a:srcRect t="16154" b="18945"/>
          <a:stretch/>
        </p:blipFill>
        <p:spPr>
          <a:xfrm>
            <a:off x="5381725" y="1160637"/>
            <a:ext cx="3504000" cy="284158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4"/>
          <p:cNvSpPr/>
          <p:nvPr/>
        </p:nvSpPr>
        <p:spPr>
          <a:xfrm>
            <a:off x="5740400" y="4062740"/>
            <a:ext cx="27305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 smtClean="0"/>
              <a:t>Source: </a:t>
            </a:r>
            <a:r>
              <a:rPr lang="en-US" sz="1200" dirty="0" smtClean="0"/>
              <a:t>Adapted from Reason’s Swiss Cheese Model of Accident Causation (1990).</a:t>
            </a:r>
            <a:endParaRPr lang="en-US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8"/>
          <p:cNvSpPr txBox="1">
            <a:spLocks noGrp="1"/>
          </p:cNvSpPr>
          <p:nvPr>
            <p:ph type="title"/>
          </p:nvPr>
        </p:nvSpPr>
        <p:spPr>
          <a:xfrm>
            <a:off x="157321" y="468775"/>
            <a:ext cx="8832300" cy="5727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9286"/>
              <a:buFont typeface="Arial"/>
              <a:buNone/>
            </a:pPr>
            <a:r>
              <a:rPr lang="en" b="1" i="1" dirty="0" smtClean="0">
                <a:solidFill>
                  <a:schemeClr val="tx1"/>
                </a:solidFill>
              </a:rPr>
              <a:t>-Root </a:t>
            </a:r>
            <a:r>
              <a:rPr lang="en" b="1" i="1" dirty="0">
                <a:solidFill>
                  <a:schemeClr val="tx1"/>
                </a:solidFill>
              </a:rPr>
              <a:t>Causes Identified Using the Swiss Cheese </a:t>
            </a:r>
            <a:r>
              <a:rPr lang="en" b="1" i="1" dirty="0" smtClean="0">
                <a:solidFill>
                  <a:schemeClr val="tx1"/>
                </a:solidFill>
              </a:rPr>
              <a:t>Model-</a:t>
            </a:r>
            <a:endParaRPr b="1" i="1" dirty="0">
              <a:solidFill>
                <a:schemeClr val="tx1"/>
              </a:solidFill>
            </a:endParaRPr>
          </a:p>
        </p:txBody>
      </p:sp>
      <p:sp>
        <p:nvSpPr>
          <p:cNvPr id="90" name="Google Shape;90;p18"/>
          <p:cNvSpPr txBox="1">
            <a:spLocks noGrp="1"/>
          </p:cNvSpPr>
          <p:nvPr>
            <p:ph type="body" idx="1"/>
          </p:nvPr>
        </p:nvSpPr>
        <p:spPr>
          <a:xfrm>
            <a:off x="3529500" y="1218100"/>
            <a:ext cx="5302800" cy="386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imes New Roman"/>
              <a:buChar char="●"/>
            </a:pPr>
            <a:r>
              <a:rPr lang="en" sz="1200">
                <a:solidFill>
                  <a:schemeClr val="dk1"/>
                </a:solidFill>
              </a:rPr>
              <a:t>Each organisational layer, such as staffing, leadership, culture, and regulation, contained gaps that individually seemed manageable or minor (</a:t>
            </a:r>
            <a:r>
              <a:rPr lang="en" sz="1000">
                <a:solidFill>
                  <a:srgbClr val="222222"/>
                </a:solidFill>
                <a:highlight>
                  <a:srgbClr val="FFFFFF"/>
                </a:highlight>
              </a:rPr>
              <a:t>Shabani </a:t>
            </a:r>
            <a:r>
              <a:rPr lang="en" sz="1000" i="1">
                <a:solidFill>
                  <a:srgbClr val="222222"/>
                </a:solidFill>
                <a:highlight>
                  <a:srgbClr val="FFFFFF"/>
                </a:highlight>
              </a:rPr>
              <a:t>et al.</a:t>
            </a:r>
            <a:r>
              <a:rPr lang="en" sz="1000">
                <a:solidFill>
                  <a:srgbClr val="222222"/>
                </a:solidFill>
                <a:highlight>
                  <a:srgbClr val="FFFFFF"/>
                </a:highlight>
              </a:rPr>
              <a:t> 2024</a:t>
            </a:r>
            <a:r>
              <a:rPr lang="en" sz="1200">
                <a:solidFill>
                  <a:schemeClr val="dk1"/>
                </a:solidFill>
              </a:rPr>
              <a:t>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Staffing cuts during financial recovery plans left wards dangerously understaffed despite known quality concerns (Francis, 2013)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Weak leadership allowed a defensive culture that discouraged staff from raising concerns about patient care (Francis, 2013)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Poor incident reporting meant early warning signs, including a 2007 whistleblowing report, went unresolved (Francis, 2013)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Regulatory gaps meant Monitor authorised Foundation Trust status while unaware of Healthcare Commission concerns (Francis, 2013)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When these gaps aligned simultaneously, safety defences failed completely, allowing preventable patient harm to occur</a:t>
            </a:r>
            <a:endParaRPr/>
          </a:p>
        </p:txBody>
      </p:sp>
      <p:pic>
        <p:nvPicPr>
          <p:cNvPr id="91" name="Google Shape;91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1362488"/>
            <a:ext cx="3224700" cy="2418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i="1" dirty="0" smtClean="0">
                <a:solidFill>
                  <a:schemeClr val="tx1"/>
                </a:solidFill>
              </a:rPr>
              <a:t>-Fishbone </a:t>
            </a:r>
            <a:r>
              <a:rPr lang="en" b="1" i="1" dirty="0">
                <a:solidFill>
                  <a:schemeClr val="tx1"/>
                </a:solidFill>
              </a:rPr>
              <a:t>(Ishikawa) </a:t>
            </a:r>
            <a:r>
              <a:rPr lang="en" b="1" i="1" dirty="0" smtClean="0">
                <a:solidFill>
                  <a:schemeClr val="tx1"/>
                </a:solidFill>
              </a:rPr>
              <a:t>Diagram-</a:t>
            </a:r>
            <a:endParaRPr b="1" i="1" dirty="0">
              <a:solidFill>
                <a:schemeClr val="tx1"/>
              </a:solidFill>
            </a:endParaRPr>
          </a:p>
        </p:txBody>
      </p:sp>
      <p:sp>
        <p:nvSpPr>
          <p:cNvPr id="97" name="Google Shape;97;p19"/>
          <p:cNvSpPr txBox="1">
            <a:spLocks noGrp="1"/>
          </p:cNvSpPr>
          <p:nvPr>
            <p:ph type="body" idx="1"/>
          </p:nvPr>
        </p:nvSpPr>
        <p:spPr>
          <a:xfrm>
            <a:off x="311700" y="1222500"/>
            <a:ext cx="3987900" cy="34839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/>
          </a:bodyPr>
          <a:lstStyle/>
          <a:p>
            <a:pPr marL="457200" lvl="0" indent="-282575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/>
              <a:buChar char="●"/>
            </a:pPr>
            <a:r>
              <a:rPr lang="en" sz="1000" dirty="0">
                <a:solidFill>
                  <a:schemeClr val="dk1"/>
                </a:solidFill>
              </a:rPr>
              <a:t>The Fishbone diagram organises root causes into categories: people, process, management, culture, policy, and resources (</a:t>
            </a:r>
            <a:r>
              <a:rPr lang="en" sz="1000" dirty="0">
                <a:solidFill>
                  <a:srgbClr val="222222"/>
                </a:solidFill>
                <a:highlight>
                  <a:srgbClr val="FFFFFF"/>
                </a:highlight>
              </a:rPr>
              <a:t>Kumah </a:t>
            </a:r>
            <a:r>
              <a:rPr lang="en" sz="1000" i="1" dirty="0">
                <a:solidFill>
                  <a:srgbClr val="222222"/>
                </a:solidFill>
                <a:highlight>
                  <a:srgbClr val="FFFFFF"/>
                </a:highlight>
              </a:rPr>
              <a:t>et al.</a:t>
            </a:r>
            <a:r>
              <a:rPr lang="en" sz="1000" dirty="0">
                <a:solidFill>
                  <a:srgbClr val="222222"/>
                </a:solidFill>
                <a:highlight>
                  <a:srgbClr val="FFFFFF"/>
                </a:highlight>
              </a:rPr>
              <a:t> 2024</a:t>
            </a:r>
            <a:r>
              <a:rPr lang="en" sz="1000" dirty="0">
                <a:solidFill>
                  <a:schemeClr val="dk1"/>
                </a:solidFill>
              </a:rPr>
              <a:t>)</a:t>
            </a:r>
            <a:endParaRPr sz="1000" dirty="0">
              <a:solidFill>
                <a:schemeClr val="dk1"/>
              </a:solidFill>
            </a:endParaRPr>
          </a:p>
          <a:p>
            <a:pPr marL="457200" lvl="0" indent="-282575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000" b="1" dirty="0" smtClean="0">
                <a:solidFill>
                  <a:schemeClr val="dk1"/>
                </a:solidFill>
              </a:rPr>
              <a:t>People</a:t>
            </a:r>
            <a:r>
              <a:rPr lang="en" sz="1000" dirty="0" smtClean="0">
                <a:solidFill>
                  <a:schemeClr val="dk1"/>
                </a:solidFill>
              </a:rPr>
              <a:t>:-Inadequate staffing levels, poor recruitment, and insufficient training reduced nursing care standards significantly (Francis, 2013)</a:t>
            </a:r>
            <a:endParaRPr sz="1000" dirty="0" smtClean="0">
              <a:solidFill>
                <a:schemeClr val="dk1"/>
              </a:solidFill>
            </a:endParaRPr>
          </a:p>
          <a:p>
            <a:pPr marL="457200" lvl="0" indent="-282575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000" b="1" dirty="0" smtClean="0">
                <a:solidFill>
                  <a:schemeClr val="dk1"/>
                </a:solidFill>
              </a:rPr>
              <a:t>Process</a:t>
            </a:r>
            <a:r>
              <a:rPr lang="en" sz="1000" dirty="0" smtClean="0">
                <a:solidFill>
                  <a:schemeClr val="dk1"/>
                </a:solidFill>
              </a:rPr>
              <a:t>:-Weak </a:t>
            </a:r>
            <a:r>
              <a:rPr lang="en" sz="1000" dirty="0">
                <a:solidFill>
                  <a:schemeClr val="dk1"/>
                </a:solidFill>
              </a:rPr>
              <a:t>incident reporting and complaint-handling systems allowed serious concerns to go uninvestigated (Francis, 2013)</a:t>
            </a:r>
            <a:endParaRPr sz="1000" dirty="0">
              <a:solidFill>
                <a:schemeClr val="dk1"/>
              </a:solidFill>
            </a:endParaRPr>
          </a:p>
          <a:p>
            <a:pPr marL="457200" lvl="0" indent="-282575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000" b="1" dirty="0" smtClean="0">
                <a:solidFill>
                  <a:schemeClr val="dk1"/>
                </a:solidFill>
              </a:rPr>
              <a:t>Management</a:t>
            </a:r>
            <a:r>
              <a:rPr lang="en" sz="1000" dirty="0" smtClean="0">
                <a:solidFill>
                  <a:schemeClr val="dk1"/>
                </a:solidFill>
              </a:rPr>
              <a:t>::-Trust </a:t>
            </a:r>
            <a:r>
              <a:rPr lang="en" sz="1000" dirty="0">
                <a:solidFill>
                  <a:schemeClr val="dk1"/>
                </a:solidFill>
              </a:rPr>
              <a:t>leadership prioritised financial recovery and targets over quality and patient safety oversight (Francis, 2013)</a:t>
            </a:r>
            <a:endParaRPr sz="1000" dirty="0">
              <a:solidFill>
                <a:schemeClr val="dk1"/>
              </a:solidFill>
            </a:endParaRPr>
          </a:p>
          <a:p>
            <a:pPr marL="457200" lvl="0" indent="-282575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000" b="1" dirty="0" smtClean="0">
                <a:solidFill>
                  <a:schemeClr val="dk1"/>
                </a:solidFill>
              </a:rPr>
              <a:t>Culture</a:t>
            </a:r>
            <a:r>
              <a:rPr lang="en" sz="1000" dirty="0" smtClean="0">
                <a:solidFill>
                  <a:schemeClr val="dk1"/>
                </a:solidFill>
              </a:rPr>
              <a:t>:-A </a:t>
            </a:r>
            <a:r>
              <a:rPr lang="en" sz="1000" dirty="0">
                <a:solidFill>
                  <a:schemeClr val="dk1"/>
                </a:solidFill>
              </a:rPr>
              <a:t>defensive, non-listening institutional culture discouraged whistleblowing and dismissed patient and family complaints (Francis, 2013)</a:t>
            </a:r>
            <a:endParaRPr sz="1000" dirty="0">
              <a:solidFill>
                <a:schemeClr val="dk1"/>
              </a:solidFill>
            </a:endParaRPr>
          </a:p>
          <a:p>
            <a:pPr marL="457200" lvl="0" indent="-282575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000" b="1" dirty="0">
                <a:solidFill>
                  <a:schemeClr val="dk1"/>
                </a:solidFill>
              </a:rPr>
              <a:t>Policy and </a:t>
            </a:r>
            <a:r>
              <a:rPr lang="en" sz="1000" b="1" dirty="0" smtClean="0">
                <a:solidFill>
                  <a:schemeClr val="dk1"/>
                </a:solidFill>
              </a:rPr>
              <a:t>resources</a:t>
            </a:r>
            <a:r>
              <a:rPr lang="en" sz="1000" dirty="0" smtClean="0">
                <a:solidFill>
                  <a:schemeClr val="dk1"/>
                </a:solidFill>
              </a:rPr>
              <a:t>:-Cost-cutting </a:t>
            </a:r>
            <a:r>
              <a:rPr lang="en" sz="1000" dirty="0">
                <a:solidFill>
                  <a:schemeClr val="dk1"/>
                </a:solidFill>
              </a:rPr>
              <a:t>measures reduced staffing without assessing impact on care quality (Francis, 2013)</a:t>
            </a:r>
            <a:endParaRPr sz="1000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4622800" y="2882900"/>
            <a:ext cx="3886200" cy="127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Isosceles Triangle 6"/>
          <p:cNvSpPr/>
          <p:nvPr/>
        </p:nvSpPr>
        <p:spPr>
          <a:xfrm rot="5400000">
            <a:off x="8318500" y="2590800"/>
            <a:ext cx="698500" cy="596900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hevron 11"/>
          <p:cNvSpPr/>
          <p:nvPr/>
        </p:nvSpPr>
        <p:spPr>
          <a:xfrm>
            <a:off x="4318000" y="2540000"/>
            <a:ext cx="508000" cy="69850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 rot="16200000" flipH="1">
            <a:off x="5099050" y="2025650"/>
            <a:ext cx="901700" cy="6858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rot="16200000" flipH="1">
            <a:off x="7137400" y="2324100"/>
            <a:ext cx="622300" cy="3683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rot="5400000">
            <a:off x="5467350" y="3130550"/>
            <a:ext cx="571500" cy="2794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rot="5400000">
            <a:off x="7092950" y="3194050"/>
            <a:ext cx="723900" cy="3810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Rectangle 20"/>
          <p:cNvSpPr/>
          <p:nvPr/>
        </p:nvSpPr>
        <p:spPr>
          <a:xfrm>
            <a:off x="4419600" y="1129497"/>
            <a:ext cx="1790700" cy="10156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1000" b="1" dirty="0" smtClean="0"/>
              <a:t>People: Healthcare</a:t>
            </a:r>
            <a:r>
              <a:rPr lang="en-US" sz="1000" dirty="0" smtClean="0"/>
              <a:t> staff may not have enough training, support, or time to deliver safe and effective care, which increases the risk of mistakes.</a:t>
            </a:r>
            <a:endParaRPr lang="en-US" sz="1000" dirty="0"/>
          </a:p>
        </p:txBody>
      </p:sp>
      <p:sp>
        <p:nvSpPr>
          <p:cNvPr id="22" name="Rectangle 21"/>
          <p:cNvSpPr/>
          <p:nvPr/>
        </p:nvSpPr>
        <p:spPr>
          <a:xfrm>
            <a:off x="6451600" y="1130300"/>
            <a:ext cx="1625600" cy="116955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1000" b="1" dirty="0" smtClean="0"/>
              <a:t>Process :</a:t>
            </a:r>
            <a:r>
              <a:rPr lang="en-US" sz="1000" dirty="0" smtClean="0"/>
              <a:t>Clinical procedures are not</a:t>
            </a:r>
          </a:p>
          <a:p>
            <a:r>
              <a:rPr lang="en-US" sz="1000" dirty="0" smtClean="0"/>
              <a:t>always followed</a:t>
            </a:r>
          </a:p>
          <a:p>
            <a:r>
              <a:rPr lang="en-US" sz="1000" dirty="0" smtClean="0"/>
              <a:t>consistently, and delays in reporting or responding to incidents can lead to repeated errors.</a:t>
            </a:r>
            <a:endParaRPr lang="en-US" sz="1000" dirty="0"/>
          </a:p>
        </p:txBody>
      </p:sp>
      <p:sp>
        <p:nvSpPr>
          <p:cNvPr id="24" name="Rectangle 23"/>
          <p:cNvSpPr/>
          <p:nvPr/>
        </p:nvSpPr>
        <p:spPr>
          <a:xfrm>
            <a:off x="4826000" y="3567897"/>
            <a:ext cx="1397000" cy="13234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1000" b="1" dirty="0" smtClean="0"/>
              <a:t>Management: </a:t>
            </a:r>
            <a:r>
              <a:rPr lang="en-US" sz="1000" dirty="0" smtClean="0"/>
              <a:t>A lack</a:t>
            </a:r>
          </a:p>
          <a:p>
            <a:r>
              <a:rPr lang="en-US" sz="1000" dirty="0" smtClean="0"/>
              <a:t>of effective leadership and</a:t>
            </a:r>
          </a:p>
          <a:p>
            <a:r>
              <a:rPr lang="en-US" sz="1000" dirty="0" smtClean="0"/>
              <a:t>Insufficient</a:t>
            </a:r>
          </a:p>
          <a:p>
            <a:r>
              <a:rPr lang="en-US" sz="1000" dirty="0" smtClean="0"/>
              <a:t>monitoring of quality can allow patient safety issues to remain unresolved.</a:t>
            </a:r>
            <a:endParaRPr lang="en-US" sz="1000" dirty="0"/>
          </a:p>
        </p:txBody>
      </p:sp>
      <p:sp>
        <p:nvSpPr>
          <p:cNvPr id="27" name="Rectangle 26"/>
          <p:cNvSpPr/>
          <p:nvPr/>
        </p:nvSpPr>
        <p:spPr>
          <a:xfrm>
            <a:off x="6553200" y="3746499"/>
            <a:ext cx="1955800" cy="10156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1000" b="1" dirty="0" err="1" smtClean="0"/>
              <a:t>Organisational</a:t>
            </a:r>
            <a:r>
              <a:rPr lang="en-US" sz="1000" b="1" dirty="0" smtClean="0"/>
              <a:t> Culture</a:t>
            </a:r>
          </a:p>
          <a:p>
            <a:r>
              <a:rPr lang="en-US" sz="1000" dirty="0" smtClean="0"/>
              <a:t>When staff do not feel comfortable speaking up or learning from mistakes, opportunities to improve patient safety are often missed.</a:t>
            </a:r>
            <a:endParaRPr lang="en-US" sz="1000" dirty="0"/>
          </a:p>
        </p:txBody>
      </p:sp>
      <p:sp>
        <p:nvSpPr>
          <p:cNvPr id="28" name="Rectangle 27"/>
          <p:cNvSpPr/>
          <p:nvPr/>
        </p:nvSpPr>
        <p:spPr>
          <a:xfrm>
            <a:off x="6800085" y="4835723"/>
            <a:ext cx="176683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/>
              <a:t>Source:</a:t>
            </a:r>
            <a:r>
              <a:rPr lang="en-US" dirty="0" smtClean="0"/>
              <a:t> Self-made.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 smtClean="0">
                <a:solidFill>
                  <a:schemeClr val="tx1"/>
                </a:solidFill>
              </a:rPr>
              <a:t>-Policy </a:t>
            </a:r>
            <a:r>
              <a:rPr lang="en" b="1" dirty="0">
                <a:solidFill>
                  <a:schemeClr val="tx1"/>
                </a:solidFill>
              </a:rPr>
              <a:t>Issues (National-Level</a:t>
            </a:r>
            <a:r>
              <a:rPr lang="en" b="1" dirty="0" smtClean="0">
                <a:solidFill>
                  <a:schemeClr val="tx1"/>
                </a:solidFill>
              </a:rPr>
              <a:t>)-</a:t>
            </a:r>
            <a:endParaRPr b="1" dirty="0">
              <a:solidFill>
                <a:schemeClr val="tx1"/>
              </a:solidFill>
            </a:endParaRPr>
          </a:p>
        </p:txBody>
      </p:sp>
      <p:sp>
        <p:nvSpPr>
          <p:cNvPr id="111" name="Google Shape;111;p2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4856700" cy="380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National policy created strong incentives for trusts to pursue financial balance and Foundation Trust status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This target-driven culture meant meeting access targets was prioritised over delivering safe, compassionate patient care (Francis, 2013)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The Foundation Trust authorisation process focused heavily on finance and governance rather than clinical quality (Francis, 2013)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Monitor approved Mid Staffordshire's Foundation Trust status without knowing of the Healthcare Commission's active concerns (Francis, 2013)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Fragmented oversight existed across multiple national bodies, yet none took full responsibility for intervention (Francis, 2013)</a:t>
            </a:r>
            <a:endParaRPr/>
          </a:p>
        </p:txBody>
      </p:sp>
      <p:pic>
        <p:nvPicPr>
          <p:cNvPr id="112" name="Google Shape;112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94350" y="1829975"/>
            <a:ext cx="3670800" cy="2447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 smtClean="0">
                <a:solidFill>
                  <a:schemeClr val="tx1"/>
                </a:solidFill>
              </a:rPr>
              <a:t>-Policy </a:t>
            </a:r>
            <a:r>
              <a:rPr lang="en" b="1" dirty="0">
                <a:solidFill>
                  <a:schemeClr val="tx1"/>
                </a:solidFill>
              </a:rPr>
              <a:t>Issues (Local and Organisational</a:t>
            </a:r>
            <a:r>
              <a:rPr lang="en" b="1" dirty="0" smtClean="0">
                <a:solidFill>
                  <a:schemeClr val="tx1"/>
                </a:solidFill>
              </a:rPr>
              <a:t>)-</a:t>
            </a:r>
            <a:endParaRPr b="1" dirty="0">
              <a:solidFill>
                <a:schemeClr val="tx1"/>
              </a:solidFill>
            </a:endParaRPr>
          </a:p>
        </p:txBody>
      </p:sp>
      <p:sp>
        <p:nvSpPr>
          <p:cNvPr id="118" name="Google Shape;118;p22"/>
          <p:cNvSpPr txBox="1">
            <a:spLocks noGrp="1"/>
          </p:cNvSpPr>
          <p:nvPr>
            <p:ph type="body" idx="1"/>
          </p:nvPr>
        </p:nvSpPr>
        <p:spPr>
          <a:xfrm>
            <a:off x="4381025" y="1152475"/>
            <a:ext cx="4451400" cy="372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Locally, the Trust Board failed to act on repeated internal and external warnings about care standards (Francis, 2013)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Whistleblowing policies were ineffective; a 2007 nurse's serious complaint about leadership was never resolved (Francis, 2013)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Local governance structures lacked mechanisms to escalate concerns from ward level to senior board oversight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The Royal College of Surgeons' 2007 report criticised the Trust's dysfunctional department, yet no action followed (Francis, 2013)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Staff surveys placed the Trust among the worst-performing organisations nationally, without triggering meaningful local intervention (Francis, 2013)</a:t>
            </a:r>
            <a:endParaRPr/>
          </a:p>
        </p:txBody>
      </p:sp>
      <p:pic>
        <p:nvPicPr>
          <p:cNvPr id="119" name="Google Shape;119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1103638"/>
            <a:ext cx="3820976" cy="38209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 smtClean="0">
                <a:solidFill>
                  <a:schemeClr val="tx1"/>
                </a:solidFill>
              </a:rPr>
              <a:t>-Impact </a:t>
            </a:r>
            <a:r>
              <a:rPr lang="en" b="1" dirty="0">
                <a:solidFill>
                  <a:schemeClr val="tx1"/>
                </a:solidFill>
              </a:rPr>
              <a:t>on Health and Care Service </a:t>
            </a:r>
            <a:r>
              <a:rPr lang="en" b="1" dirty="0" smtClean="0">
                <a:solidFill>
                  <a:schemeClr val="tx1"/>
                </a:solidFill>
              </a:rPr>
              <a:t>Provision-</a:t>
            </a:r>
            <a:endParaRPr b="1" dirty="0">
              <a:solidFill>
                <a:schemeClr val="tx1"/>
              </a:solidFill>
            </a:endParaRPr>
          </a:p>
        </p:txBody>
      </p:sp>
      <p:sp>
        <p:nvSpPr>
          <p:cNvPr id="125" name="Google Shape;125;p2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4397400" cy="365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 dirty="0">
                <a:solidFill>
                  <a:schemeClr val="dk1"/>
                </a:solidFill>
              </a:rPr>
              <a:t>Patients experienced neglect, dehydration, inadequate nursing care, and excess mortality (Francis, 2013)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 dirty="0">
                <a:solidFill>
                  <a:schemeClr val="dk1"/>
                </a:solidFill>
              </a:rPr>
              <a:t>Resources prioritised targets over patient care, reducing service efficiency and safety (Francis, 2013)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 dirty="0">
                <a:solidFill>
                  <a:schemeClr val="dk1"/>
                </a:solidFill>
              </a:rPr>
              <a:t>Public trust declined significantly, prompting sustained campaigning by patient group CURE (Francis, 2013)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 dirty="0">
                <a:solidFill>
                  <a:schemeClr val="dk1"/>
                </a:solidFill>
              </a:rPr>
              <a:t>Elderly and vulnerable patients experienced disproportionate neglect and inadequate ward monitoring (Francis, 2013)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 dirty="0">
                <a:solidFill>
                  <a:schemeClr val="dk1"/>
                </a:solidFill>
              </a:rPr>
              <a:t>Isabella Bailey's death symbolised systemic equity failures affecting vulnerable patient populations (Francis, 2013)</a:t>
            </a:r>
            <a:endParaRPr dirty="0"/>
          </a:p>
        </p:txBody>
      </p:sp>
      <p:pic>
        <p:nvPicPr>
          <p:cNvPr id="126" name="Google Shape;126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61500" y="1170125"/>
            <a:ext cx="3970800" cy="3028719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4"/>
          <p:cNvSpPr/>
          <p:nvPr/>
        </p:nvSpPr>
        <p:spPr>
          <a:xfrm>
            <a:off x="4965700" y="4240540"/>
            <a:ext cx="40259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 smtClean="0"/>
              <a:t>Source:</a:t>
            </a:r>
            <a:r>
              <a:rPr lang="en-US" sz="1200" dirty="0" smtClean="0"/>
              <a:t> </a:t>
            </a:r>
            <a:r>
              <a:rPr lang="en-US" sz="1200" i="1" dirty="0" smtClean="0"/>
              <a:t>The Guardian</a:t>
            </a:r>
            <a:r>
              <a:rPr lang="en-US" sz="1200" dirty="0" smtClean="0"/>
              <a:t> (2013). Photo: Andrew Fox for </a:t>
            </a:r>
            <a:r>
              <a:rPr lang="en-US" sz="1200" i="1" dirty="0" smtClean="0"/>
              <a:t>The Observer</a:t>
            </a:r>
            <a:r>
              <a:rPr lang="en-US" sz="1200" dirty="0" smtClean="0"/>
              <a:t>.</a:t>
            </a:r>
            <a:endParaRPr lang="en-US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 smtClean="0">
                <a:solidFill>
                  <a:schemeClr val="tx1"/>
                </a:solidFill>
              </a:rPr>
              <a:t>-Recommendations </a:t>
            </a:r>
            <a:r>
              <a:rPr lang="en" b="1" dirty="0">
                <a:solidFill>
                  <a:schemeClr val="tx1"/>
                </a:solidFill>
              </a:rPr>
              <a:t>for Quality </a:t>
            </a:r>
            <a:r>
              <a:rPr lang="en" b="1" dirty="0" smtClean="0">
                <a:solidFill>
                  <a:schemeClr val="tx1"/>
                </a:solidFill>
              </a:rPr>
              <a:t>Improvement-</a:t>
            </a:r>
            <a:endParaRPr b="1" dirty="0">
              <a:solidFill>
                <a:schemeClr val="tx1"/>
              </a:solidFill>
            </a:endParaRPr>
          </a:p>
        </p:txBody>
      </p:sp>
      <p:sp>
        <p:nvSpPr>
          <p:cNvPr id="132" name="Google Shape;132;p24"/>
          <p:cNvSpPr txBox="1">
            <a:spLocks noGrp="1"/>
          </p:cNvSpPr>
          <p:nvPr>
            <p:ph type="body" idx="1"/>
          </p:nvPr>
        </p:nvSpPr>
        <p:spPr>
          <a:xfrm>
            <a:off x="4407250" y="1152475"/>
            <a:ext cx="4425000" cy="376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/>
          </a:bodyPr>
          <a:lstStyle/>
          <a:p>
            <a:pPr marL="457200" lvl="0" indent="-3048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 dirty="0">
                <a:solidFill>
                  <a:schemeClr val="dk1"/>
                </a:solidFill>
              </a:rPr>
              <a:t>Establishing mandatory minimum staffing ratios directly tied to ward acuity, not solely financial recovery targets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 dirty="0">
                <a:solidFill>
                  <a:schemeClr val="dk1"/>
                </a:solidFill>
              </a:rPr>
              <a:t>Strengthening whistleblowing protections so staff concerns reach senior management without fear of professional repercussion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 dirty="0">
                <a:solidFill>
                  <a:schemeClr val="dk1"/>
                </a:solidFill>
              </a:rPr>
              <a:t>Shifting regulatory focus toward outcome-based quality measures rather than primarily financial and governance compliance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 dirty="0">
                <a:solidFill>
                  <a:schemeClr val="dk1"/>
                </a:solidFill>
              </a:rPr>
              <a:t>Improving inter-agency communication between regulators like Monitor and the Care Quality Commission to close oversight gaps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 dirty="0">
                <a:solidFill>
                  <a:schemeClr val="dk1"/>
                </a:solidFill>
              </a:rPr>
              <a:t>Embedding a Duty of Candour requiring transparent disclosure of harm, addressing equity gaps for vulnerable patients</a:t>
            </a:r>
            <a:endParaRPr dirty="0"/>
          </a:p>
        </p:txBody>
      </p:sp>
      <p:sp>
        <p:nvSpPr>
          <p:cNvPr id="6" name="Rectangle 5"/>
          <p:cNvSpPr/>
          <p:nvPr/>
        </p:nvSpPr>
        <p:spPr>
          <a:xfrm>
            <a:off x="572287" y="1160562"/>
            <a:ext cx="3579826" cy="30777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US" dirty="0" smtClean="0"/>
              <a:t>Improving Health &amp; Care Service Provision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1808813" y="1617762"/>
            <a:ext cx="1319592" cy="30777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US" dirty="0" smtClean="0"/>
              <a:t>(Safe Staffing)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90500" y="2743201"/>
            <a:ext cx="44323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1200" dirty="0" smtClean="0"/>
              <a:t>(Duty of Candor) ← Patient-</a:t>
            </a:r>
            <a:r>
              <a:rPr lang="en-US" sz="1200" dirty="0" err="1" smtClean="0"/>
              <a:t>Centred</a:t>
            </a:r>
            <a:r>
              <a:rPr lang="en-US" sz="1200" dirty="0" smtClean="0"/>
              <a:t> Care → (Whistle blowing</a:t>
            </a:r>
          </a:p>
          <a:p>
            <a:r>
              <a:rPr lang="en-US" sz="1200" dirty="0" smtClean="0"/>
              <a:t>                                                                        Protection)</a:t>
            </a:r>
            <a:endParaRPr lang="en-US" sz="1200" dirty="0"/>
          </a:p>
        </p:txBody>
      </p:sp>
      <p:cxnSp>
        <p:nvCxnSpPr>
          <p:cNvPr id="23" name="Straight Arrow Connector 22"/>
          <p:cNvCxnSpPr/>
          <p:nvPr/>
        </p:nvCxnSpPr>
        <p:spPr>
          <a:xfrm rot="5400000" flipH="1" flipV="1">
            <a:off x="2197074" y="2306566"/>
            <a:ext cx="538261" cy="480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7" name="Rectangle 26"/>
          <p:cNvSpPr/>
          <p:nvPr/>
        </p:nvSpPr>
        <p:spPr>
          <a:xfrm>
            <a:off x="190500" y="4064000"/>
            <a:ext cx="4368800" cy="27699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1200" dirty="0" smtClean="0"/>
              <a:t>Outcome-Based Regulation ← → Regulatory  Collaboration</a:t>
            </a:r>
            <a:endParaRPr lang="en-US" sz="1200" dirty="0"/>
          </a:p>
        </p:txBody>
      </p:sp>
      <p:cxnSp>
        <p:nvCxnSpPr>
          <p:cNvPr id="29" name="Straight Arrow Connector 28"/>
          <p:cNvCxnSpPr/>
          <p:nvPr/>
        </p:nvCxnSpPr>
        <p:spPr>
          <a:xfrm rot="5400000" flipH="1" flipV="1">
            <a:off x="2089150" y="3613150"/>
            <a:ext cx="64770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6" name="Rectangle 35"/>
          <p:cNvSpPr/>
          <p:nvPr/>
        </p:nvSpPr>
        <p:spPr>
          <a:xfrm>
            <a:off x="1542285" y="4589562"/>
            <a:ext cx="176683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/>
              <a:t>Source:</a:t>
            </a:r>
            <a:r>
              <a:rPr lang="en-US" dirty="0" smtClean="0"/>
              <a:t> Self-made.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400" b="1" i="1" dirty="0" smtClean="0"/>
              <a:t>-Applying the PDSA Cycle for Quality Improvement-</a:t>
            </a:r>
            <a:endParaRPr lang="en-US" sz="2400" b="1" i="1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311700" y="1152475"/>
            <a:ext cx="4367178" cy="3416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200" b="1" dirty="0" smtClean="0"/>
              <a:t>Plan:</a:t>
            </a:r>
            <a:r>
              <a:rPr lang="en-US" sz="1200" dirty="0" smtClean="0"/>
              <a:t> Identify staffing shortages, governance</a:t>
            </a:r>
          </a:p>
          <a:p>
            <a:pPr>
              <a:buNone/>
            </a:pPr>
            <a:r>
              <a:rPr lang="en-US" sz="1200" dirty="0" smtClean="0"/>
              <a:t>failures, and patient safety risks using audits,</a:t>
            </a:r>
          </a:p>
          <a:p>
            <a:pPr>
              <a:buNone/>
            </a:pPr>
            <a:r>
              <a:rPr lang="en-US" sz="1200" dirty="0" smtClean="0"/>
              <a:t>incident reports, and patient feedback (NHS</a:t>
            </a:r>
          </a:p>
          <a:p>
            <a:pPr>
              <a:buNone/>
            </a:pPr>
            <a:r>
              <a:rPr lang="en-US" sz="1200" dirty="0" smtClean="0"/>
              <a:t>England, 2023).</a:t>
            </a:r>
          </a:p>
          <a:p>
            <a:pPr>
              <a:buNone/>
            </a:pPr>
            <a:r>
              <a:rPr lang="en-US" sz="1200" dirty="0" smtClean="0"/>
              <a:t> </a:t>
            </a:r>
            <a:r>
              <a:rPr lang="en-US" sz="1200" b="1" dirty="0" smtClean="0"/>
              <a:t>Do:</a:t>
            </a:r>
            <a:r>
              <a:rPr lang="en-US" sz="1200" dirty="0" smtClean="0"/>
              <a:t> Introduce safe staffing levels, strengthen</a:t>
            </a:r>
          </a:p>
          <a:p>
            <a:pPr>
              <a:buNone/>
            </a:pPr>
            <a:r>
              <a:rPr lang="en-US" sz="1200" dirty="0" smtClean="0"/>
              <a:t> whistle blowing systems, and provide leadership</a:t>
            </a:r>
          </a:p>
          <a:p>
            <a:pPr>
              <a:buNone/>
            </a:pPr>
            <a:r>
              <a:rPr lang="en-US" sz="1200" dirty="0" smtClean="0"/>
              <a:t> and patient safety training (WHO, 2021). </a:t>
            </a:r>
          </a:p>
          <a:p>
            <a:pPr>
              <a:buNone/>
            </a:pPr>
            <a:r>
              <a:rPr lang="en-US" sz="1200" b="1" dirty="0" smtClean="0"/>
              <a:t>Study:</a:t>
            </a:r>
            <a:r>
              <a:rPr lang="en-US" sz="1200" dirty="0" smtClean="0"/>
              <a:t> Monitor mortality rates, patient satisfaction,</a:t>
            </a:r>
          </a:p>
          <a:p>
            <a:pPr>
              <a:buNone/>
            </a:pPr>
            <a:r>
              <a:rPr lang="en-US" sz="1200" dirty="0" smtClean="0"/>
              <a:t>incident reports, and staff feedback to evaluate</a:t>
            </a:r>
          </a:p>
          <a:p>
            <a:pPr>
              <a:buNone/>
            </a:pPr>
            <a:r>
              <a:rPr lang="en-US" sz="1200" dirty="0" smtClean="0"/>
              <a:t>improvements (NHS England, 2023). </a:t>
            </a:r>
          </a:p>
          <a:p>
            <a:pPr>
              <a:buNone/>
            </a:pPr>
            <a:r>
              <a:rPr lang="en-US" sz="1200" b="1" dirty="0" smtClean="0"/>
              <a:t>Act:</a:t>
            </a:r>
            <a:r>
              <a:rPr lang="en-US" sz="1200" dirty="0" smtClean="0"/>
              <a:t> Embed successful changes into</a:t>
            </a:r>
          </a:p>
          <a:p>
            <a:pPr>
              <a:buNone/>
            </a:pPr>
            <a:r>
              <a:rPr lang="en-US" sz="1200" dirty="0" err="1" smtClean="0"/>
              <a:t>organisational</a:t>
            </a:r>
            <a:r>
              <a:rPr lang="en-US" sz="1200" dirty="0" smtClean="0"/>
              <a:t> policies and continue regular quality</a:t>
            </a:r>
          </a:p>
          <a:p>
            <a:pPr>
              <a:buNone/>
            </a:pPr>
            <a:r>
              <a:rPr lang="en-US" sz="1200" dirty="0" smtClean="0"/>
              <a:t>reviews to sustain patient safety and continuous</a:t>
            </a:r>
          </a:p>
          <a:p>
            <a:pPr>
              <a:buNone/>
            </a:pPr>
            <a:r>
              <a:rPr lang="en-US" sz="1200" dirty="0" smtClean="0"/>
              <a:t>improvement (Institute of Medicine, 2001).</a:t>
            </a:r>
            <a:endParaRPr lang="en-US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11387" y="973777"/>
            <a:ext cx="3408217" cy="3218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Rectangle 6"/>
          <p:cNvSpPr/>
          <p:nvPr/>
        </p:nvSpPr>
        <p:spPr>
          <a:xfrm>
            <a:off x="5776809" y="4341665"/>
            <a:ext cx="199605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1" dirty="0" smtClean="0"/>
              <a:t>Source: AHRQ (2026)</a:t>
            </a:r>
            <a:endParaRPr lang="en-US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321926" y="0"/>
            <a:ext cx="8520600" cy="534390"/>
          </a:xfrm>
        </p:spPr>
        <p:txBody>
          <a:bodyPr>
            <a:noAutofit/>
          </a:bodyPr>
          <a:lstStyle/>
          <a:p>
            <a:pPr algn="ctr"/>
            <a:r>
              <a:rPr lang="en-US" sz="1800" b="1" i="1" dirty="0" smtClean="0"/>
              <a:t>Structure Of Component 2</a:t>
            </a:r>
            <a:endParaRPr lang="en-US" sz="1800" b="1" i="1" dirty="0"/>
          </a:p>
        </p:txBody>
      </p:sp>
      <p:sp>
        <p:nvSpPr>
          <p:cNvPr id="14" name="Text Placeholder 13"/>
          <p:cNvSpPr>
            <a:spLocks noGrp="1"/>
          </p:cNvSpPr>
          <p:nvPr>
            <p:ph type="body" idx="1"/>
          </p:nvPr>
        </p:nvSpPr>
        <p:spPr>
          <a:xfrm>
            <a:off x="240448" y="621971"/>
            <a:ext cx="8520600" cy="43434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numCol="2">
            <a:noAutofit/>
          </a:bodyPr>
          <a:lstStyle/>
          <a:p>
            <a:pPr>
              <a:buNone/>
            </a:pPr>
            <a:r>
              <a:rPr lang="en-US" sz="1200" b="1" dirty="0" smtClean="0">
                <a:solidFill>
                  <a:schemeClr val="tx1"/>
                </a:solidFill>
              </a:rPr>
              <a:t>1. Introduction</a:t>
            </a:r>
            <a:endParaRPr lang="en-US" sz="12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200" dirty="0" smtClean="0">
                <a:solidFill>
                  <a:schemeClr val="tx1"/>
                </a:solidFill>
              </a:rPr>
              <a:t>Overview of the selected healthcare quality issue </a:t>
            </a:r>
          </a:p>
          <a:p>
            <a:pPr>
              <a:buNone/>
            </a:pPr>
            <a:r>
              <a:rPr lang="en-US" sz="1200" dirty="0" smtClean="0">
                <a:solidFill>
                  <a:schemeClr val="tx1"/>
                </a:solidFill>
              </a:rPr>
              <a:t>Background and rationale for the case </a:t>
            </a:r>
          </a:p>
          <a:p>
            <a:pPr>
              <a:buNone/>
            </a:pPr>
            <a:r>
              <a:rPr lang="en-US" sz="1200" b="1" dirty="0" smtClean="0">
                <a:solidFill>
                  <a:schemeClr val="tx1"/>
                </a:solidFill>
              </a:rPr>
              <a:t>2. Critical Analysis of the Quality Issue</a:t>
            </a:r>
            <a:endParaRPr lang="en-US" sz="12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200" dirty="0" smtClean="0">
                <a:solidFill>
                  <a:schemeClr val="tx1"/>
                </a:solidFill>
              </a:rPr>
              <a:t>Examination of the key challenges </a:t>
            </a:r>
          </a:p>
          <a:p>
            <a:pPr>
              <a:buNone/>
            </a:pPr>
            <a:r>
              <a:rPr lang="en-US" sz="1200" dirty="0" smtClean="0">
                <a:solidFill>
                  <a:schemeClr val="tx1"/>
                </a:solidFill>
              </a:rPr>
              <a:t>Impact on patient safety, quality of care, and organisational performance </a:t>
            </a:r>
          </a:p>
          <a:p>
            <a:pPr>
              <a:buNone/>
            </a:pPr>
            <a:r>
              <a:rPr lang="en-US" sz="1200" b="1" dirty="0" smtClean="0">
                <a:solidFill>
                  <a:schemeClr val="tx1"/>
                </a:solidFill>
              </a:rPr>
              <a:t>3. Root Cause Analysis</a:t>
            </a:r>
            <a:endParaRPr lang="en-US" sz="12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200" dirty="0" smtClean="0">
                <a:solidFill>
                  <a:schemeClr val="tx1"/>
                </a:solidFill>
              </a:rPr>
              <a:t>Identification of underlying causes using: </a:t>
            </a:r>
          </a:p>
          <a:p>
            <a:pPr>
              <a:buNone/>
            </a:pPr>
            <a:r>
              <a:rPr lang="en-US" sz="1200" dirty="0" smtClean="0">
                <a:solidFill>
                  <a:schemeClr val="tx1"/>
                </a:solidFill>
              </a:rPr>
              <a:t>Fishbone (Ishikawa) Diagram  Five Whys Technique </a:t>
            </a:r>
          </a:p>
          <a:p>
            <a:pPr lvl="1">
              <a:buNone/>
            </a:pPr>
            <a:r>
              <a:rPr lang="en-US" sz="1200" dirty="0" smtClean="0">
                <a:solidFill>
                  <a:schemeClr val="tx1"/>
                </a:solidFill>
              </a:rPr>
              <a:t>Donabedian Model (Structure–Process–Outcome) </a:t>
            </a:r>
          </a:p>
          <a:p>
            <a:pPr>
              <a:buNone/>
            </a:pPr>
            <a:r>
              <a:rPr lang="en-US" sz="1200" b="1" dirty="0" smtClean="0">
                <a:solidFill>
                  <a:schemeClr val="tx1"/>
                </a:solidFill>
              </a:rPr>
              <a:t>4. Strategic Analysis</a:t>
            </a:r>
            <a:endParaRPr lang="en-US" sz="12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200" dirty="0" smtClean="0">
                <a:solidFill>
                  <a:schemeClr val="tx1"/>
                </a:solidFill>
              </a:rPr>
              <a:t>Evaluation of internal and external factors using: SWOT Analysis ,PESTLE Analysis </a:t>
            </a:r>
          </a:p>
          <a:p>
            <a:pPr>
              <a:buNone/>
            </a:pPr>
            <a:r>
              <a:rPr lang="en-US" sz="1200" b="1" dirty="0" smtClean="0">
                <a:solidFill>
                  <a:schemeClr val="tx1"/>
                </a:solidFill>
              </a:rPr>
              <a:t>5. Evidence-Based Evaluation</a:t>
            </a:r>
            <a:endParaRPr lang="en-US" sz="12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200" dirty="0" smtClean="0">
                <a:solidFill>
                  <a:schemeClr val="tx1"/>
                </a:solidFill>
              </a:rPr>
              <a:t>Critical appraisal of current literature, national policies, </a:t>
            </a:r>
          </a:p>
          <a:p>
            <a:pPr>
              <a:buNone/>
            </a:pPr>
            <a:r>
              <a:rPr lang="en-US" sz="1200" dirty="0" smtClean="0">
                <a:solidFill>
                  <a:schemeClr val="tx1"/>
                </a:solidFill>
              </a:rPr>
              <a:t>and best practice guidelines </a:t>
            </a:r>
          </a:p>
          <a:p>
            <a:pPr>
              <a:buNone/>
            </a:pPr>
            <a:r>
              <a:rPr lang="en-US" sz="1200" dirty="0" smtClean="0">
                <a:solidFill>
                  <a:schemeClr val="tx1"/>
                </a:solidFill>
              </a:rPr>
              <a:t>Comparison with existing evidence to support the analysis </a:t>
            </a:r>
          </a:p>
          <a:p>
            <a:pPr>
              <a:buNone/>
            </a:pPr>
            <a:r>
              <a:rPr lang="en-US" sz="1200" b="1" dirty="0" smtClean="0">
                <a:solidFill>
                  <a:schemeClr val="tx1"/>
                </a:solidFill>
              </a:rPr>
              <a:t>6. Recommendations for Quality Improvement</a:t>
            </a:r>
            <a:endParaRPr lang="en-US" sz="12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200" dirty="0" smtClean="0">
                <a:solidFill>
                  <a:schemeClr val="tx1"/>
                </a:solidFill>
              </a:rPr>
              <a:t>Evidence-based recommendations informed by: PDSA</a:t>
            </a:r>
          </a:p>
          <a:p>
            <a:pPr>
              <a:buNone/>
            </a:pPr>
            <a:r>
              <a:rPr lang="en-US" sz="1200" dirty="0" smtClean="0">
                <a:solidFill>
                  <a:schemeClr val="tx1"/>
                </a:solidFill>
              </a:rPr>
              <a:t>Cycle ,Lean Methodology Six Sigma Principles </a:t>
            </a:r>
          </a:p>
          <a:p>
            <a:pPr>
              <a:buNone/>
            </a:pPr>
            <a:endParaRPr lang="en-US" sz="12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chemeClr val="tx1"/>
                </a:solidFill>
              </a:rPr>
              <a:t>7. Conclusion Summary:</a:t>
            </a:r>
            <a:r>
              <a:rPr lang="en-US" sz="1200" dirty="0" smtClean="0">
                <a:solidFill>
                  <a:schemeClr val="tx1"/>
                </a:solidFill>
              </a:rPr>
              <a:t> of key findings </a:t>
            </a:r>
          </a:p>
          <a:p>
            <a:pPr>
              <a:buNone/>
            </a:pPr>
            <a:r>
              <a:rPr lang="en-US" sz="1200" dirty="0" smtClean="0">
                <a:solidFill>
                  <a:schemeClr val="tx1"/>
                </a:solidFill>
              </a:rPr>
              <a:t>Implications for improving quality, patient safety, and organisational practice</a:t>
            </a:r>
          </a:p>
          <a:p>
            <a:pPr>
              <a:buNone/>
            </a:pPr>
            <a:endParaRPr lang="en-US" sz="1200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2065647"/>
            <a:ext cx="3743325" cy="27813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2" name="Straight Connector 11"/>
          <p:cNvCxnSpPr>
            <a:stCxn id="14" idx="0"/>
            <a:endCxn id="14" idx="2"/>
          </p:cNvCxnSpPr>
          <p:nvPr/>
        </p:nvCxnSpPr>
        <p:spPr>
          <a:xfrm rot="16200000" flipH="1">
            <a:off x="2329048" y="2793671"/>
            <a:ext cx="43434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tx1"/>
                </a:solidFill>
              </a:rPr>
              <a:t>Conclusion</a:t>
            </a:r>
            <a:endParaRPr b="1" dirty="0">
              <a:solidFill>
                <a:schemeClr val="tx1"/>
              </a:solidFill>
            </a:endParaRPr>
          </a:p>
        </p:txBody>
      </p:sp>
      <p:sp>
        <p:nvSpPr>
          <p:cNvPr id="147" name="Google Shape;147;p2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4260300" cy="37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Mid Staffordshire's failures resulted from aligned systemic gaps across staffing, leadership, culture, and regulation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Swiss Cheese, Fishbone, and Donabedian models each reveal complementary root causes behind this preventable tragedy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National and local policy failures jointly allowed a target-driven culture to override patient safety priorities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The impact spanned quality, efficiency, and equity, disproportionately harming society's most vulnerable patients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" sz="1200">
                <a:solidFill>
                  <a:schemeClr val="dk1"/>
                </a:solidFill>
              </a:rPr>
              <a:t>This case remains a defining example of why systems-based thinking is essential to quality assurance</a:t>
            </a:r>
            <a:endParaRPr/>
          </a:p>
        </p:txBody>
      </p:sp>
      <p:pic>
        <p:nvPicPr>
          <p:cNvPr id="148" name="Google Shape;148;p26"/>
          <p:cNvPicPr preferRelativeResize="0"/>
          <p:nvPr/>
        </p:nvPicPr>
        <p:blipFill rotWithShape="1">
          <a:blip r:embed="rId3">
            <a:alphaModFix/>
          </a:blip>
          <a:srcRect b="11245"/>
          <a:stretch/>
        </p:blipFill>
        <p:spPr>
          <a:xfrm>
            <a:off x="5274603" y="1152475"/>
            <a:ext cx="3557698" cy="34005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7"/>
          <p:cNvSpPr txBox="1">
            <a:spLocks noGrp="1"/>
          </p:cNvSpPr>
          <p:nvPr>
            <p:ph type="title"/>
          </p:nvPr>
        </p:nvSpPr>
        <p:spPr>
          <a:xfrm>
            <a:off x="273600" y="191025"/>
            <a:ext cx="8520600" cy="5727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tx1"/>
                </a:solidFill>
              </a:rPr>
              <a:t>References</a:t>
            </a:r>
            <a:endParaRPr b="1" dirty="0">
              <a:solidFill>
                <a:schemeClr val="tx1"/>
              </a:solidFill>
            </a:endParaRPr>
          </a:p>
        </p:txBody>
      </p:sp>
      <p:sp>
        <p:nvSpPr>
          <p:cNvPr id="154" name="Google Shape;154;p27"/>
          <p:cNvSpPr txBox="1">
            <a:spLocks noGrp="1"/>
          </p:cNvSpPr>
          <p:nvPr>
            <p:ph type="body" idx="1"/>
          </p:nvPr>
        </p:nvSpPr>
        <p:spPr>
          <a:xfrm>
            <a:off x="0" y="787400"/>
            <a:ext cx="8978900" cy="3699540"/>
          </a:xfrm>
          <a:prstGeom prst="rect">
            <a:avLst/>
          </a:prstGeom>
        </p:spPr>
        <p:txBody>
          <a:bodyPr spcFirstLastPara="1" wrap="square" lIns="91425" tIns="91425" rIns="91425" bIns="91425" numCol="1" spcCol="548640" anchor="t" anchorCtr="0">
            <a:normAutofit fontScale="62500" lnSpcReduction="20000"/>
          </a:bodyPr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err="1" smtClean="0"/>
              <a:t>Christoforidis</a:t>
            </a:r>
            <a:r>
              <a:rPr lang="en-US" dirty="0" smtClean="0"/>
              <a:t>, C. and </a:t>
            </a:r>
            <a:r>
              <a:rPr lang="en-US" dirty="0" err="1" smtClean="0"/>
              <a:t>Anastasiadou</a:t>
            </a:r>
            <a:r>
              <a:rPr lang="en-US" dirty="0" smtClean="0"/>
              <a:t>, S.D. (2026) ‘Quality management and certification of services in assisted reproductive technology units</a:t>
            </a:r>
          </a:p>
          <a:p>
            <a:pPr>
              <a:buNone/>
            </a:pPr>
            <a:r>
              <a:rPr lang="en-US" dirty="0" smtClean="0"/>
              <a:t>(ARTUs): A review of practices and policy proposals for improving patient-</a:t>
            </a:r>
            <a:r>
              <a:rPr lang="en-US" dirty="0" err="1" smtClean="0"/>
              <a:t>centred</a:t>
            </a:r>
            <a:r>
              <a:rPr lang="en-US" dirty="0" smtClean="0"/>
              <a:t> outcomes’, </a:t>
            </a:r>
            <a:r>
              <a:rPr lang="en-US" i="1" dirty="0" smtClean="0"/>
              <a:t>Sci</a:t>
            </a:r>
            <a:r>
              <a:rPr lang="en-US" dirty="0" smtClean="0"/>
              <a:t>, 8(1), p.14. Available at:</a:t>
            </a:r>
          </a:p>
          <a:p>
            <a:pPr>
              <a:buNone/>
            </a:pPr>
            <a:r>
              <a:rPr lang="en-US" dirty="0" smtClean="0">
                <a:hlinkClick r:id="rId3"/>
              </a:rPr>
              <a:t>https://www.mdpi.com/2413-4155/8/1/14</a:t>
            </a:r>
            <a:r>
              <a:rPr lang="en-US" dirty="0" smtClean="0"/>
              <a:t> (Accessed: 16 July 2026).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err="1" smtClean="0"/>
              <a:t>Delikhoon</a:t>
            </a:r>
            <a:r>
              <a:rPr lang="en-US" dirty="0" smtClean="0"/>
              <a:t>, M., </a:t>
            </a:r>
            <a:r>
              <a:rPr lang="en-US" dirty="0" err="1" smtClean="0"/>
              <a:t>Zarei</a:t>
            </a:r>
            <a:r>
              <a:rPr lang="en-US" dirty="0" smtClean="0"/>
              <a:t>, E., Banda, O.V., </a:t>
            </a:r>
            <a:r>
              <a:rPr lang="en-US" dirty="0" err="1" smtClean="0"/>
              <a:t>Faridan</a:t>
            </a:r>
            <a:r>
              <a:rPr lang="en-US" dirty="0" smtClean="0"/>
              <a:t>, M. and </a:t>
            </a:r>
            <a:r>
              <a:rPr lang="en-US" dirty="0" err="1" smtClean="0"/>
              <a:t>Habibi</a:t>
            </a:r>
            <a:r>
              <a:rPr lang="en-US" dirty="0" smtClean="0"/>
              <a:t>, E. (2022) ‘Systems thinking accident analysis models: A systematic review for</a:t>
            </a:r>
          </a:p>
          <a:p>
            <a:pPr>
              <a:buNone/>
            </a:pPr>
            <a:r>
              <a:rPr lang="en-US" dirty="0" smtClean="0"/>
              <a:t>sustainable safety management’, </a:t>
            </a:r>
            <a:r>
              <a:rPr lang="en-US" i="1" dirty="0" smtClean="0"/>
              <a:t>Sustainability</a:t>
            </a:r>
            <a:r>
              <a:rPr lang="en-US" dirty="0" smtClean="0"/>
              <a:t>, 14(10), p.5869. Available at: </a:t>
            </a:r>
            <a:r>
              <a:rPr lang="en-US" dirty="0" smtClean="0">
                <a:hlinkClick r:id="rId4"/>
              </a:rPr>
              <a:t>https://www.mdpi.com/2071-1050/14/10/5869</a:t>
            </a:r>
            <a:r>
              <a:rPr lang="en-US" dirty="0" smtClean="0"/>
              <a:t> (Accessed: 16</a:t>
            </a:r>
          </a:p>
          <a:p>
            <a:pPr>
              <a:buNone/>
            </a:pPr>
            <a:r>
              <a:rPr lang="en-US" dirty="0" smtClean="0"/>
              <a:t>July 2026).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Francis, R. (2013) </a:t>
            </a:r>
            <a:r>
              <a:rPr lang="en-US" i="1" dirty="0" smtClean="0"/>
              <a:t>Report of the Mid Staffordshire NHS Foundation Trust Public Inquiry</a:t>
            </a:r>
            <a:r>
              <a:rPr lang="en-US" dirty="0" smtClean="0"/>
              <a:t>. London: The Stationery Office. Available at:</a:t>
            </a:r>
          </a:p>
          <a:p>
            <a:pPr>
              <a:buNone/>
            </a:pPr>
            <a:r>
              <a:rPr lang="en-US" dirty="0" smtClean="0">
                <a:hlinkClick r:id="rId5"/>
              </a:rPr>
              <a:t>https://assets.publishing.service.gov.uk/media/5a7b3b2ee5274a7318b8a61d/0947.pdf</a:t>
            </a:r>
            <a:r>
              <a:rPr lang="en-US" dirty="0" smtClean="0"/>
              <a:t> (Accessed: 16 July 2026).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Institute of Medicine (2001) </a:t>
            </a:r>
            <a:r>
              <a:rPr lang="en-US" i="1" dirty="0" smtClean="0"/>
              <a:t>Crossing the Quality Chasm: A New Health System for the 21st Century</a:t>
            </a:r>
            <a:r>
              <a:rPr lang="en-US" dirty="0" smtClean="0"/>
              <a:t>. Washington, DC: National Academies</a:t>
            </a:r>
          </a:p>
          <a:p>
            <a:pPr>
              <a:buNone/>
            </a:pPr>
            <a:r>
              <a:rPr lang="en-US" dirty="0" smtClean="0"/>
              <a:t>Press. Available at: </a:t>
            </a:r>
            <a:r>
              <a:rPr lang="en-US" dirty="0" smtClean="0">
                <a:hlinkClick r:id="rId6"/>
              </a:rPr>
              <a:t>https://nap.nationalacademies.org/catalog/10027/crossing-the-quality-chasm</a:t>
            </a:r>
            <a:r>
              <a:rPr lang="en-US" dirty="0" smtClean="0"/>
              <a:t> (Accessed: 16 July 2026).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err="1" smtClean="0"/>
              <a:t>Kumah</a:t>
            </a:r>
            <a:r>
              <a:rPr lang="en-US" dirty="0" smtClean="0"/>
              <a:t>, A., </a:t>
            </a:r>
            <a:r>
              <a:rPr lang="en-US" dirty="0" err="1" smtClean="0"/>
              <a:t>Nwogu</a:t>
            </a:r>
            <a:r>
              <a:rPr lang="en-US" dirty="0" smtClean="0"/>
              <a:t>, C.N., </a:t>
            </a:r>
            <a:r>
              <a:rPr lang="en-US" dirty="0" err="1" smtClean="0"/>
              <a:t>Issah</a:t>
            </a:r>
            <a:r>
              <a:rPr lang="en-US" dirty="0" smtClean="0"/>
              <a:t>, A.R., </a:t>
            </a:r>
            <a:r>
              <a:rPr lang="en-US" dirty="0" err="1" smtClean="0"/>
              <a:t>Obot</a:t>
            </a:r>
            <a:r>
              <a:rPr lang="en-US" dirty="0" smtClean="0"/>
              <a:t>, E., </a:t>
            </a:r>
            <a:r>
              <a:rPr lang="en-US" dirty="0" err="1" smtClean="0"/>
              <a:t>Kanamitie</a:t>
            </a:r>
            <a:r>
              <a:rPr lang="en-US" dirty="0" smtClean="0"/>
              <a:t>, D.T., </a:t>
            </a:r>
            <a:r>
              <a:rPr lang="en-US" dirty="0" err="1" smtClean="0"/>
              <a:t>Sifa</a:t>
            </a:r>
            <a:r>
              <a:rPr lang="en-US" dirty="0" smtClean="0"/>
              <a:t>, J.S. and </a:t>
            </a:r>
            <a:r>
              <a:rPr lang="en-US" dirty="0" err="1" smtClean="0"/>
              <a:t>Aidoo</a:t>
            </a:r>
            <a:r>
              <a:rPr lang="en-US" dirty="0" smtClean="0"/>
              <a:t>, L.A. (2024) ‘Cause-and-effect (Fishbone) diagram: A</a:t>
            </a:r>
          </a:p>
          <a:p>
            <a:pPr>
              <a:buNone/>
            </a:pPr>
            <a:r>
              <a:rPr lang="en-US" dirty="0" smtClean="0"/>
              <a:t>tool for generating and </a:t>
            </a:r>
            <a:r>
              <a:rPr lang="en-US" dirty="0" err="1" smtClean="0"/>
              <a:t>organising</a:t>
            </a:r>
            <a:r>
              <a:rPr lang="en-US" dirty="0" smtClean="0"/>
              <a:t> quality improvement ideas’, </a:t>
            </a:r>
            <a:r>
              <a:rPr lang="en-US" i="1" dirty="0" smtClean="0"/>
              <a:t>Global Journal on Quality and Safety in Healthcare</a:t>
            </a:r>
            <a:r>
              <a:rPr lang="en-US" dirty="0" smtClean="0"/>
              <a:t>, 7(2), pp.85–87. Available</a:t>
            </a:r>
          </a:p>
          <a:p>
            <a:pPr>
              <a:buNone/>
            </a:pPr>
            <a:r>
              <a:rPr lang="en-US" dirty="0" smtClean="0"/>
              <a:t>at: </a:t>
            </a:r>
            <a:r>
              <a:rPr lang="en-US" dirty="0" smtClean="0">
                <a:hlinkClick r:id="rId7"/>
              </a:rPr>
              <a:t>https://www.researchgate.net/journal/Global-Journal-on-Quality-and-Safety-in-Healthcare-2589</a:t>
            </a:r>
          </a:p>
          <a:p>
            <a:pPr>
              <a:buNone/>
            </a:pPr>
            <a:r>
              <a:rPr lang="en-US" dirty="0" smtClean="0">
                <a:hlinkClick r:id="rId7"/>
              </a:rPr>
              <a:t>9449?_tp=eyJjb250ZXh0Ijp7ImZpcnN0UGFnZSI6InB1YmxpY2F0aW9uIiwicGFnZSI6InB1YmxpY2F0aW9uIn19</a:t>
            </a:r>
            <a:r>
              <a:rPr lang="en-US" dirty="0" smtClean="0"/>
              <a:t> (Accessed: 16 July 2026).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007" y="461357"/>
            <a:ext cx="8520600" cy="399102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1200" dirty="0" smtClean="0"/>
              <a:t>McCullough, K., Andrew, L., </a:t>
            </a:r>
            <a:r>
              <a:rPr lang="en-US" sz="1200" dirty="0" err="1" smtClean="0"/>
              <a:t>Genoni</a:t>
            </a:r>
            <a:r>
              <a:rPr lang="en-US" sz="1200" dirty="0" smtClean="0"/>
              <a:t>, A., Dunham, M., Whitehead, L. and </a:t>
            </a:r>
            <a:r>
              <a:rPr lang="en-US" sz="1200" dirty="0" err="1" smtClean="0"/>
              <a:t>Porock</a:t>
            </a:r>
            <a:r>
              <a:rPr lang="en-US" sz="1200" dirty="0" smtClean="0"/>
              <a:t>, D. (2023) ‘An examination of primary</a:t>
            </a:r>
          </a:p>
          <a:p>
            <a:pPr>
              <a:buNone/>
            </a:pPr>
            <a:r>
              <a:rPr lang="en-US" sz="1200" dirty="0" smtClean="0"/>
              <a:t>health care nursing service evaluation using the Donabedian model: A systematic review’, </a:t>
            </a:r>
            <a:r>
              <a:rPr lang="en-US" sz="1200" i="1" dirty="0" smtClean="0"/>
              <a:t>Research in Nursing &amp; Health</a:t>
            </a:r>
            <a:r>
              <a:rPr lang="en-US" sz="1200" dirty="0" smtClean="0"/>
              <a:t>,</a:t>
            </a:r>
          </a:p>
          <a:p>
            <a:pPr>
              <a:buNone/>
            </a:pPr>
            <a:r>
              <a:rPr lang="en-US" sz="1200" dirty="0" smtClean="0"/>
              <a:t>46(1), pp.159–176. Available at: </a:t>
            </a:r>
            <a:r>
              <a:rPr lang="en-US" sz="1200" dirty="0" smtClean="0">
                <a:hlinkClick r:id="rId2"/>
              </a:rPr>
              <a:t>https://onlinelibrary.wiley.com/doi/10.1002/nur.22277</a:t>
            </a:r>
            <a:r>
              <a:rPr lang="en-US" sz="1200" dirty="0" smtClean="0"/>
              <a:t> (Accessed: 16 July 2026).</a:t>
            </a:r>
          </a:p>
          <a:p>
            <a:pPr>
              <a:buNone/>
            </a:pPr>
            <a:endParaRPr lang="en-US" sz="1200" dirty="0" smtClean="0"/>
          </a:p>
          <a:p>
            <a:pPr>
              <a:buNone/>
            </a:pPr>
            <a:r>
              <a:rPr lang="en-US" sz="1200" dirty="0" smtClean="0"/>
              <a:t>NHS England (2023) </a:t>
            </a:r>
            <a:r>
              <a:rPr lang="en-US" sz="1200" i="1" dirty="0" smtClean="0"/>
              <a:t>The NHS Patient Safety Strategy</a:t>
            </a:r>
            <a:r>
              <a:rPr lang="en-US" sz="1200" dirty="0" smtClean="0"/>
              <a:t>. Available at: </a:t>
            </a:r>
            <a:r>
              <a:rPr lang="en-US" sz="1200" dirty="0" smtClean="0">
                <a:hlinkClick r:id="rId3"/>
              </a:rPr>
              <a:t>https://www.england.nhs.uk/patient-safety/the-nhs</a:t>
            </a:r>
          </a:p>
          <a:p>
            <a:pPr>
              <a:buNone/>
            </a:pPr>
            <a:r>
              <a:rPr lang="en-US" sz="1200" dirty="0" smtClean="0">
                <a:hlinkClick r:id="rId3"/>
              </a:rPr>
              <a:t>patient-safety-strategy/</a:t>
            </a:r>
            <a:r>
              <a:rPr lang="en-US" sz="1200" dirty="0" smtClean="0"/>
              <a:t> (Accessed: 16 July 2026).</a:t>
            </a:r>
          </a:p>
          <a:p>
            <a:pPr>
              <a:buNone/>
            </a:pPr>
            <a:endParaRPr lang="en-US" sz="1200" dirty="0" smtClean="0"/>
          </a:p>
          <a:p>
            <a:pPr>
              <a:buNone/>
            </a:pPr>
            <a:r>
              <a:rPr lang="en-US" sz="1200" dirty="0" err="1" smtClean="0"/>
              <a:t>Shabani</a:t>
            </a:r>
            <a:r>
              <a:rPr lang="en-US" sz="1200" dirty="0" smtClean="0"/>
              <a:t>, T., </a:t>
            </a:r>
            <a:r>
              <a:rPr lang="en-US" sz="1200" dirty="0" err="1" smtClean="0"/>
              <a:t>Jerie</a:t>
            </a:r>
            <a:r>
              <a:rPr lang="en-US" sz="1200" dirty="0" smtClean="0"/>
              <a:t>, S. and </a:t>
            </a:r>
            <a:r>
              <a:rPr lang="en-US" sz="1200" dirty="0" err="1" smtClean="0"/>
              <a:t>Shabani</a:t>
            </a:r>
            <a:r>
              <a:rPr lang="en-US" sz="1200" dirty="0" smtClean="0"/>
              <a:t>, T. (2024) ‘A comprehensive review of the Swiss cheese model in risk management’,</a:t>
            </a:r>
          </a:p>
          <a:p>
            <a:pPr>
              <a:buNone/>
            </a:pPr>
            <a:r>
              <a:rPr lang="en-US" sz="1200" i="1" dirty="0" smtClean="0"/>
              <a:t>Safety in Extreme Environments</a:t>
            </a:r>
            <a:r>
              <a:rPr lang="en-US" sz="1200" dirty="0" smtClean="0"/>
              <a:t>, 6(1), pp.43–57. Available at: </a:t>
            </a:r>
            <a:r>
              <a:rPr lang="en-US" sz="1200" dirty="0" smtClean="0">
                <a:hlinkClick r:id="rId4"/>
              </a:rPr>
              <a:t>https://link.springer.com/article/10.1007/s42797-023-00093</a:t>
            </a:r>
          </a:p>
          <a:p>
            <a:pPr>
              <a:buNone/>
            </a:pPr>
            <a:r>
              <a:rPr lang="en-US" sz="1200" dirty="0" smtClean="0">
                <a:hlinkClick r:id="rId4"/>
              </a:rPr>
              <a:t>3</a:t>
            </a:r>
            <a:r>
              <a:rPr lang="en-US" sz="1200" dirty="0" smtClean="0"/>
              <a:t> (Accessed: 16 July 2026).</a:t>
            </a:r>
          </a:p>
          <a:p>
            <a:pPr>
              <a:buNone/>
            </a:pPr>
            <a:endParaRPr lang="en-US" sz="1200" dirty="0" smtClean="0"/>
          </a:p>
          <a:p>
            <a:pPr>
              <a:buNone/>
            </a:pPr>
            <a:r>
              <a:rPr lang="en-US" sz="1200" dirty="0" err="1" smtClean="0"/>
              <a:t>Syro</a:t>
            </a:r>
            <a:r>
              <a:rPr lang="en-US" sz="1200" dirty="0" smtClean="0"/>
              <a:t>, L.V., Coronel-</a:t>
            </a:r>
            <a:r>
              <a:rPr lang="en-US" sz="1200" dirty="0" err="1" smtClean="0"/>
              <a:t>Restrepo</a:t>
            </a:r>
            <a:r>
              <a:rPr lang="en-US" sz="1200" dirty="0" smtClean="0"/>
              <a:t>, N., </a:t>
            </a:r>
            <a:r>
              <a:rPr lang="en-US" sz="1200" dirty="0" err="1" smtClean="0"/>
              <a:t>Saldarriaga</a:t>
            </a:r>
            <a:r>
              <a:rPr lang="en-US" sz="1200" dirty="0" smtClean="0"/>
              <a:t>, J., </a:t>
            </a:r>
            <a:r>
              <a:rPr lang="en-US" sz="1200" dirty="0" err="1" smtClean="0"/>
              <a:t>Penagos</a:t>
            </a:r>
            <a:r>
              <a:rPr lang="en-US" sz="1200" dirty="0" smtClean="0"/>
              <a:t>, A.M., Ayala, A.C., </a:t>
            </a:r>
            <a:r>
              <a:rPr lang="en-US" sz="1200" dirty="0" err="1" smtClean="0"/>
              <a:t>Syro</a:t>
            </a:r>
            <a:r>
              <a:rPr lang="en-US" sz="1200" dirty="0" smtClean="0"/>
              <a:t>, D. et al. (2026) ‘A systems-based</a:t>
            </a:r>
          </a:p>
          <a:p>
            <a:pPr>
              <a:buNone/>
            </a:pPr>
            <a:r>
              <a:rPr lang="en-US" sz="1200" dirty="0" smtClean="0"/>
              <a:t>approach to safety in pituitary surgery’, </a:t>
            </a:r>
            <a:r>
              <a:rPr lang="en-US" sz="1200" i="1" dirty="0" err="1" smtClean="0"/>
              <a:t>Endotext</a:t>
            </a:r>
            <a:r>
              <a:rPr lang="en-US" sz="1200" dirty="0" smtClean="0"/>
              <a:t>. Available at: </a:t>
            </a:r>
            <a:r>
              <a:rPr lang="en-US" sz="1200" dirty="0" smtClean="0">
                <a:hlinkClick r:id="rId5"/>
              </a:rPr>
              <a:t>https://www.ncbi.nlm.nih.gov/books/NBK610299/</a:t>
            </a:r>
            <a:endParaRPr lang="en-US" sz="1200" dirty="0" smtClean="0"/>
          </a:p>
          <a:p>
            <a:pPr>
              <a:buNone/>
            </a:pPr>
            <a:r>
              <a:rPr lang="en-US" sz="1200" dirty="0" smtClean="0"/>
              <a:t>(Accessed: 16 July 2026)</a:t>
            </a:r>
          </a:p>
          <a:p>
            <a:pPr>
              <a:buNone/>
            </a:pPr>
            <a:r>
              <a:rPr lang="en-US" sz="1200" dirty="0" smtClean="0"/>
              <a:t>.</a:t>
            </a:r>
          </a:p>
          <a:p>
            <a:pPr>
              <a:buNone/>
            </a:pPr>
            <a:r>
              <a:rPr lang="en-US" sz="1200" dirty="0" smtClean="0"/>
              <a:t>World Health Organization (2021) </a:t>
            </a:r>
            <a:r>
              <a:rPr lang="en-US" sz="1200" i="1" dirty="0" smtClean="0"/>
              <a:t>Global Patient Safety Action Plan 2021–2030: Towards Eliminating Avoidable Harm in</a:t>
            </a:r>
          </a:p>
          <a:p>
            <a:pPr>
              <a:buNone/>
            </a:pPr>
            <a:r>
              <a:rPr lang="en-US" sz="1200" i="1" dirty="0" smtClean="0"/>
              <a:t>Health Care</a:t>
            </a:r>
            <a:r>
              <a:rPr lang="en-US" sz="1200" dirty="0" smtClean="0"/>
              <a:t>. Geneva: World Health Organization. Available at: </a:t>
            </a:r>
            <a:r>
              <a:rPr lang="en-US" sz="1200" dirty="0" smtClean="0">
                <a:hlinkClick r:id="rId6"/>
              </a:rPr>
              <a:t>https://www.who.int/publications/i/item/9789240032705</a:t>
            </a:r>
            <a:endParaRPr lang="en-US" sz="1200" dirty="0" smtClean="0"/>
          </a:p>
          <a:p>
            <a:pPr>
              <a:buNone/>
            </a:pPr>
            <a:r>
              <a:rPr lang="en-US" sz="1200" dirty="0" smtClean="0"/>
              <a:t>(Accessed: 16 July 2026).</a:t>
            </a:r>
            <a:endParaRPr lang="en-US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493</TotalTime>
  <Words>2070</Words>
  <Application>Microsoft Office PowerPoint</Application>
  <PresentationFormat>On-screen Show (16:9)</PresentationFormat>
  <Paragraphs>169</Paragraphs>
  <Slides>16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Simple Light</vt:lpstr>
      <vt:lpstr>Title:-Improving Patient Safety and Quality of Care: Learning from the Mid Staffordshire NHS Foundation Trust Case</vt:lpstr>
      <vt:lpstr>-INTRODUCTION-</vt:lpstr>
      <vt:lpstr>-Overview Of The Case Study-</vt:lpstr>
      <vt:lpstr>-Quality Concerns Identified-</vt:lpstr>
      <vt:lpstr>-Systems-Based Safety Model-</vt:lpstr>
      <vt:lpstr>-Root Causes Identified Using the Swiss Cheese Model-</vt:lpstr>
      <vt:lpstr>-Fishbone (Ishikawa) Diagram-</vt:lpstr>
      <vt:lpstr>-Policy Issues (National-Level)-</vt:lpstr>
      <vt:lpstr>-Policy Issues (Local and Organisational)-</vt:lpstr>
      <vt:lpstr>-Impact on Health and Care Service Provision-</vt:lpstr>
      <vt:lpstr>-Recommendations for Quality Improvement-</vt:lpstr>
      <vt:lpstr>-Applying the PDSA Cycle for Quality Improvement-</vt:lpstr>
      <vt:lpstr>Structure Of Component 2</vt:lpstr>
      <vt:lpstr>Conclusion</vt:lpstr>
      <vt:lpstr>References</vt:lpstr>
      <vt:lpstr>Slide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Nilesh</dc:creator>
  <cp:lastModifiedBy>Nilesh</cp:lastModifiedBy>
  <cp:revision>12</cp:revision>
  <dcterms:modified xsi:type="dcterms:W3CDTF">2026-07-20T11:47:11Z</dcterms:modified>
</cp:coreProperties>
</file>