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8"/>
  </p:notesMasterIdLst>
  <p:sldIdLst>
    <p:sldId id="256" r:id="rId2"/>
    <p:sldId id="258" r:id="rId3"/>
    <p:sldId id="288" r:id="rId4"/>
    <p:sldId id="283" r:id="rId5"/>
    <p:sldId id="300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81" r:id="rId15"/>
    <p:sldId id="282" r:id="rId16"/>
    <p:sldId id="267" r:id="rId17"/>
    <p:sldId id="302" r:id="rId18"/>
    <p:sldId id="289" r:id="rId19"/>
    <p:sldId id="268" r:id="rId20"/>
    <p:sldId id="290" r:id="rId21"/>
    <p:sldId id="269" r:id="rId22"/>
    <p:sldId id="291" r:id="rId23"/>
    <p:sldId id="270" r:id="rId24"/>
    <p:sldId id="292" r:id="rId25"/>
    <p:sldId id="272" r:id="rId26"/>
    <p:sldId id="293" r:id="rId27"/>
    <p:sldId id="273" r:id="rId28"/>
    <p:sldId id="274" r:id="rId29"/>
    <p:sldId id="294" r:id="rId30"/>
    <p:sldId id="271" r:id="rId31"/>
    <p:sldId id="295" r:id="rId32"/>
    <p:sldId id="275" r:id="rId33"/>
    <p:sldId id="296" r:id="rId34"/>
    <p:sldId id="287" r:id="rId35"/>
    <p:sldId id="297" r:id="rId36"/>
    <p:sldId id="276" r:id="rId37"/>
    <p:sldId id="298" r:id="rId38"/>
    <p:sldId id="301" r:id="rId39"/>
    <p:sldId id="277" r:id="rId40"/>
    <p:sldId id="278" r:id="rId41"/>
    <p:sldId id="279" r:id="rId42"/>
    <p:sldId id="280" r:id="rId43"/>
    <p:sldId id="284" r:id="rId44"/>
    <p:sldId id="285" r:id="rId45"/>
    <p:sldId id="286" r:id="rId46"/>
    <p:sldId id="299" r:id="rId4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0" autoAdjust="0"/>
    <p:restoredTop sz="94660"/>
  </p:normalViewPr>
  <p:slideViewPr>
    <p:cSldViewPr snapToGrid="0">
      <p:cViewPr varScale="1">
        <p:scale>
          <a:sx n="98" d="100"/>
          <a:sy n="98" d="100"/>
        </p:scale>
        <p:origin x="60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CD01A6-CBB0-4D68-8CCF-240C5A32B61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A90DD6B-B6C0-4A05-A5EB-76BD408782AF}">
      <dgm:prSet/>
      <dgm:spPr/>
      <dgm:t>
        <a:bodyPr/>
        <a:lstStyle/>
        <a:p>
          <a:r>
            <a:rPr lang="en-GB" b="0" i="0"/>
            <a:t>COSHH – Control of Substances Hazardous to Health</a:t>
          </a:r>
          <a:endParaRPr lang="en-US"/>
        </a:p>
      </dgm:t>
    </dgm:pt>
    <dgm:pt modelId="{BDBA0E47-F932-4FAC-AABE-9821D15BDDD3}" type="parTrans" cxnId="{6DA6C960-2247-41F5-B34E-EC5CA7F2467D}">
      <dgm:prSet/>
      <dgm:spPr/>
      <dgm:t>
        <a:bodyPr/>
        <a:lstStyle/>
        <a:p>
          <a:endParaRPr lang="en-US"/>
        </a:p>
      </dgm:t>
    </dgm:pt>
    <dgm:pt modelId="{952D20FB-BE07-4F62-90AB-CE4B94762F58}" type="sibTrans" cxnId="{6DA6C960-2247-41F5-B34E-EC5CA7F2467D}">
      <dgm:prSet/>
      <dgm:spPr/>
      <dgm:t>
        <a:bodyPr/>
        <a:lstStyle/>
        <a:p>
          <a:endParaRPr lang="en-US"/>
        </a:p>
      </dgm:t>
    </dgm:pt>
    <dgm:pt modelId="{CD56C67E-7156-4914-BB6B-9BF0D1668BFD}">
      <dgm:prSet/>
      <dgm:spPr/>
      <dgm:t>
        <a:bodyPr/>
        <a:lstStyle/>
        <a:p>
          <a:r>
            <a:rPr lang="en-GB" b="0" i="0"/>
            <a:t>Chemical storage/ handling</a:t>
          </a:r>
          <a:endParaRPr lang="en-US"/>
        </a:p>
      </dgm:t>
    </dgm:pt>
    <dgm:pt modelId="{54E9B2BE-F69C-4D15-9C43-8B08FC50F6A1}" type="parTrans" cxnId="{C2DD31B8-37E4-494A-B87D-73D772EF77F9}">
      <dgm:prSet/>
      <dgm:spPr/>
      <dgm:t>
        <a:bodyPr/>
        <a:lstStyle/>
        <a:p>
          <a:endParaRPr lang="en-US"/>
        </a:p>
      </dgm:t>
    </dgm:pt>
    <dgm:pt modelId="{62A52354-BC6D-45DC-BCCE-924664F2DFE9}" type="sibTrans" cxnId="{C2DD31B8-37E4-494A-B87D-73D772EF77F9}">
      <dgm:prSet/>
      <dgm:spPr/>
      <dgm:t>
        <a:bodyPr/>
        <a:lstStyle/>
        <a:p>
          <a:endParaRPr lang="en-US"/>
        </a:p>
      </dgm:t>
    </dgm:pt>
    <dgm:pt modelId="{C8CB9ABD-5698-4B53-859D-7B721A15E876}">
      <dgm:prSet/>
      <dgm:spPr/>
      <dgm:t>
        <a:bodyPr/>
        <a:lstStyle/>
        <a:p>
          <a:r>
            <a:rPr lang="en-GB" b="0" i="0"/>
            <a:t>Chemical exposure</a:t>
          </a:r>
          <a:endParaRPr lang="en-US"/>
        </a:p>
      </dgm:t>
    </dgm:pt>
    <dgm:pt modelId="{43CAE286-4168-424F-9887-16CE12E76202}" type="parTrans" cxnId="{84B8326C-2076-4E56-9B86-52F1EDDDCD98}">
      <dgm:prSet/>
      <dgm:spPr/>
      <dgm:t>
        <a:bodyPr/>
        <a:lstStyle/>
        <a:p>
          <a:endParaRPr lang="en-US"/>
        </a:p>
      </dgm:t>
    </dgm:pt>
    <dgm:pt modelId="{B4AA315B-CE5F-4ACB-A3F2-EF538B0B13C5}" type="sibTrans" cxnId="{84B8326C-2076-4E56-9B86-52F1EDDDCD98}">
      <dgm:prSet/>
      <dgm:spPr/>
      <dgm:t>
        <a:bodyPr/>
        <a:lstStyle/>
        <a:p>
          <a:endParaRPr lang="en-US"/>
        </a:p>
      </dgm:t>
    </dgm:pt>
    <dgm:pt modelId="{15C25891-95A5-42B9-87F3-4CD44966625D}">
      <dgm:prSet/>
      <dgm:spPr/>
      <dgm:t>
        <a:bodyPr/>
        <a:lstStyle/>
        <a:p>
          <a:r>
            <a:rPr lang="en-GB" b="0" i="0"/>
            <a:t>Chemical properties</a:t>
          </a:r>
          <a:endParaRPr lang="en-US"/>
        </a:p>
      </dgm:t>
    </dgm:pt>
    <dgm:pt modelId="{9A4A865C-EB67-4D53-8EAF-7BC0C67030A0}" type="parTrans" cxnId="{340E08A4-D73F-4711-B9DA-A6E1CDC481D3}">
      <dgm:prSet/>
      <dgm:spPr/>
      <dgm:t>
        <a:bodyPr/>
        <a:lstStyle/>
        <a:p>
          <a:endParaRPr lang="en-US"/>
        </a:p>
      </dgm:t>
    </dgm:pt>
    <dgm:pt modelId="{8C0D3D86-0F15-45A1-B191-6798F69E47C8}" type="sibTrans" cxnId="{340E08A4-D73F-4711-B9DA-A6E1CDC481D3}">
      <dgm:prSet/>
      <dgm:spPr/>
      <dgm:t>
        <a:bodyPr/>
        <a:lstStyle/>
        <a:p>
          <a:endParaRPr lang="en-US"/>
        </a:p>
      </dgm:t>
    </dgm:pt>
    <dgm:pt modelId="{058E4B24-7D36-4549-89E0-BA49DEE527C0}">
      <dgm:prSet/>
      <dgm:spPr/>
      <dgm:t>
        <a:bodyPr/>
        <a:lstStyle/>
        <a:p>
          <a:r>
            <a:rPr lang="en-GB" b="0" i="0"/>
            <a:t>MSDS –Material Safety Data Sheet</a:t>
          </a:r>
          <a:endParaRPr lang="en-US"/>
        </a:p>
      </dgm:t>
    </dgm:pt>
    <dgm:pt modelId="{2C347FF8-B465-4F59-BE7C-2A4C0A3D0CED}" type="parTrans" cxnId="{F725AF80-E14A-4679-8076-0B3C2628E0FD}">
      <dgm:prSet/>
      <dgm:spPr/>
      <dgm:t>
        <a:bodyPr/>
        <a:lstStyle/>
        <a:p>
          <a:endParaRPr lang="en-US"/>
        </a:p>
      </dgm:t>
    </dgm:pt>
    <dgm:pt modelId="{533252FE-7AFF-4268-AFD9-F750D5D7173F}" type="sibTrans" cxnId="{F725AF80-E14A-4679-8076-0B3C2628E0FD}">
      <dgm:prSet/>
      <dgm:spPr/>
      <dgm:t>
        <a:bodyPr/>
        <a:lstStyle/>
        <a:p>
          <a:endParaRPr lang="en-US"/>
        </a:p>
      </dgm:t>
    </dgm:pt>
    <dgm:pt modelId="{3E401898-480B-4A80-AA19-0153AF0C493F}">
      <dgm:prSet/>
      <dgm:spPr/>
      <dgm:t>
        <a:bodyPr/>
        <a:lstStyle/>
        <a:p>
          <a:r>
            <a:rPr lang="en-GB" b="0" i="0"/>
            <a:t>Toxicity – death of rats in the 100’s </a:t>
          </a:r>
          <a:endParaRPr lang="en-US"/>
        </a:p>
      </dgm:t>
    </dgm:pt>
    <dgm:pt modelId="{D0B1FB61-078B-4675-818E-ECE5EFBBB173}" type="parTrans" cxnId="{17C8AEF0-9F16-40FA-AE08-5DE187EF1889}">
      <dgm:prSet/>
      <dgm:spPr/>
      <dgm:t>
        <a:bodyPr/>
        <a:lstStyle/>
        <a:p>
          <a:endParaRPr lang="en-US"/>
        </a:p>
      </dgm:t>
    </dgm:pt>
    <dgm:pt modelId="{97EF7200-8521-4378-AA95-0D8FA6A682C1}" type="sibTrans" cxnId="{17C8AEF0-9F16-40FA-AE08-5DE187EF1889}">
      <dgm:prSet/>
      <dgm:spPr/>
      <dgm:t>
        <a:bodyPr/>
        <a:lstStyle/>
        <a:p>
          <a:endParaRPr lang="en-US"/>
        </a:p>
      </dgm:t>
    </dgm:pt>
    <dgm:pt modelId="{932A1B4B-530D-4E1F-9C51-F6A0D66D49CE}">
      <dgm:prSet/>
      <dgm:spPr/>
      <dgm:t>
        <a:bodyPr/>
        <a:lstStyle/>
        <a:p>
          <a:r>
            <a:rPr lang="en-GB" b="0" i="0"/>
            <a:t>Long term effects</a:t>
          </a:r>
          <a:endParaRPr lang="en-US"/>
        </a:p>
      </dgm:t>
    </dgm:pt>
    <dgm:pt modelId="{FDC70934-7E6E-4993-A142-93B5ADE997D4}" type="parTrans" cxnId="{22771AD9-A2AC-4455-94E3-1F7CE43CBED7}">
      <dgm:prSet/>
      <dgm:spPr/>
      <dgm:t>
        <a:bodyPr/>
        <a:lstStyle/>
        <a:p>
          <a:endParaRPr lang="en-US"/>
        </a:p>
      </dgm:t>
    </dgm:pt>
    <dgm:pt modelId="{16E6FB13-F8DE-4D01-9D82-31D35EA4B189}" type="sibTrans" cxnId="{22771AD9-A2AC-4455-94E3-1F7CE43CBED7}">
      <dgm:prSet/>
      <dgm:spPr/>
      <dgm:t>
        <a:bodyPr/>
        <a:lstStyle/>
        <a:p>
          <a:endParaRPr lang="en-US"/>
        </a:p>
      </dgm:t>
    </dgm:pt>
    <dgm:pt modelId="{43234F1A-0040-42C4-AC41-6D2D69A7BA22}">
      <dgm:prSet/>
      <dgm:spPr/>
      <dgm:t>
        <a:bodyPr/>
        <a:lstStyle/>
        <a:p>
          <a:r>
            <a:rPr lang="en-GB" b="0" i="0"/>
            <a:t>Extensive handouts – go home, Read them Tonight! </a:t>
          </a:r>
          <a:endParaRPr lang="en-US"/>
        </a:p>
      </dgm:t>
    </dgm:pt>
    <dgm:pt modelId="{3053ADBE-BA91-401A-AA36-1298AEBEFC0D}" type="parTrans" cxnId="{E5166DB3-88F6-4E25-8CC7-891257711B5A}">
      <dgm:prSet/>
      <dgm:spPr/>
      <dgm:t>
        <a:bodyPr/>
        <a:lstStyle/>
        <a:p>
          <a:endParaRPr lang="en-US"/>
        </a:p>
      </dgm:t>
    </dgm:pt>
    <dgm:pt modelId="{42946ECE-D508-4E62-9535-9ED2F2C3E9B1}" type="sibTrans" cxnId="{E5166DB3-88F6-4E25-8CC7-891257711B5A}">
      <dgm:prSet/>
      <dgm:spPr/>
      <dgm:t>
        <a:bodyPr/>
        <a:lstStyle/>
        <a:p>
          <a:endParaRPr lang="en-US"/>
        </a:p>
      </dgm:t>
    </dgm:pt>
    <dgm:pt modelId="{AB1B5E24-42E4-44EB-8A7D-29D595527436}" type="pres">
      <dgm:prSet presAssocID="{8ECD01A6-CBB0-4D68-8CCF-240C5A32B61D}" presName="root" presStyleCnt="0">
        <dgm:presLayoutVars>
          <dgm:dir/>
          <dgm:resizeHandles val="exact"/>
        </dgm:presLayoutVars>
      </dgm:prSet>
      <dgm:spPr/>
    </dgm:pt>
    <dgm:pt modelId="{1570F0C0-FB31-427A-AD1C-4B0E3B5BDBDD}" type="pres">
      <dgm:prSet presAssocID="{6A90DD6B-B6C0-4A05-A5EB-76BD408782AF}" presName="compNode" presStyleCnt="0"/>
      <dgm:spPr/>
    </dgm:pt>
    <dgm:pt modelId="{70839AA4-55FD-4FAE-9906-F0E4F43B4DDC}" type="pres">
      <dgm:prSet presAssocID="{6A90DD6B-B6C0-4A05-A5EB-76BD408782A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1652F56E-F329-4BA9-AC81-369DB1CB82F9}" type="pres">
      <dgm:prSet presAssocID="{6A90DD6B-B6C0-4A05-A5EB-76BD408782AF}" presName="spaceRect" presStyleCnt="0"/>
      <dgm:spPr/>
    </dgm:pt>
    <dgm:pt modelId="{76AC3BBA-A7A9-438C-9A07-F653ABE7A48D}" type="pres">
      <dgm:prSet presAssocID="{6A90DD6B-B6C0-4A05-A5EB-76BD408782AF}" presName="textRect" presStyleLbl="revTx" presStyleIdx="0" presStyleCnt="8">
        <dgm:presLayoutVars>
          <dgm:chMax val="1"/>
          <dgm:chPref val="1"/>
        </dgm:presLayoutVars>
      </dgm:prSet>
      <dgm:spPr/>
    </dgm:pt>
    <dgm:pt modelId="{5F6C2E8D-4227-427D-8A19-3EA203858FB2}" type="pres">
      <dgm:prSet presAssocID="{952D20FB-BE07-4F62-90AB-CE4B94762F58}" presName="sibTrans" presStyleCnt="0"/>
      <dgm:spPr/>
    </dgm:pt>
    <dgm:pt modelId="{9DDA905F-1F52-48AD-995C-26285312E4A4}" type="pres">
      <dgm:prSet presAssocID="{CD56C67E-7156-4914-BB6B-9BF0D1668BFD}" presName="compNode" presStyleCnt="0"/>
      <dgm:spPr/>
    </dgm:pt>
    <dgm:pt modelId="{5D05F0F9-620F-4314-9550-3586DB3DD078}" type="pres">
      <dgm:prSet presAssocID="{CD56C67E-7156-4914-BB6B-9BF0D1668BF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6ADA7A10-7522-4E7E-BA14-9CCAEE817565}" type="pres">
      <dgm:prSet presAssocID="{CD56C67E-7156-4914-BB6B-9BF0D1668BFD}" presName="spaceRect" presStyleCnt="0"/>
      <dgm:spPr/>
    </dgm:pt>
    <dgm:pt modelId="{CA4D97EF-41E5-4F62-BDA7-98DDFEA5CBBD}" type="pres">
      <dgm:prSet presAssocID="{CD56C67E-7156-4914-BB6B-9BF0D1668BFD}" presName="textRect" presStyleLbl="revTx" presStyleIdx="1" presStyleCnt="8">
        <dgm:presLayoutVars>
          <dgm:chMax val="1"/>
          <dgm:chPref val="1"/>
        </dgm:presLayoutVars>
      </dgm:prSet>
      <dgm:spPr/>
    </dgm:pt>
    <dgm:pt modelId="{6916F290-48E9-44F8-A745-A8DD2C96FE46}" type="pres">
      <dgm:prSet presAssocID="{62A52354-BC6D-45DC-BCCE-924664F2DFE9}" presName="sibTrans" presStyleCnt="0"/>
      <dgm:spPr/>
    </dgm:pt>
    <dgm:pt modelId="{645E07EB-DBD9-4E33-A1FD-199F412B6E01}" type="pres">
      <dgm:prSet presAssocID="{C8CB9ABD-5698-4B53-859D-7B721A15E876}" presName="compNode" presStyleCnt="0"/>
      <dgm:spPr/>
    </dgm:pt>
    <dgm:pt modelId="{6EB6687F-0353-421A-82AD-AF94048CBC2F}" type="pres">
      <dgm:prSet presAssocID="{C8CB9ABD-5698-4B53-859D-7B721A15E876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F95E6ECB-B494-4113-8016-23A1E1D9F2E4}" type="pres">
      <dgm:prSet presAssocID="{C8CB9ABD-5698-4B53-859D-7B721A15E876}" presName="spaceRect" presStyleCnt="0"/>
      <dgm:spPr/>
    </dgm:pt>
    <dgm:pt modelId="{A417F42F-06CD-4524-87F4-449881CCA960}" type="pres">
      <dgm:prSet presAssocID="{C8CB9ABD-5698-4B53-859D-7B721A15E876}" presName="textRect" presStyleLbl="revTx" presStyleIdx="2" presStyleCnt="8">
        <dgm:presLayoutVars>
          <dgm:chMax val="1"/>
          <dgm:chPref val="1"/>
        </dgm:presLayoutVars>
      </dgm:prSet>
      <dgm:spPr/>
    </dgm:pt>
    <dgm:pt modelId="{0FC3EA63-2846-45AA-B81D-4A19726AD5B0}" type="pres">
      <dgm:prSet presAssocID="{B4AA315B-CE5F-4ACB-A3F2-EF538B0B13C5}" presName="sibTrans" presStyleCnt="0"/>
      <dgm:spPr/>
    </dgm:pt>
    <dgm:pt modelId="{56F53289-6BE9-4B09-AB11-DBD5B0FC66CB}" type="pres">
      <dgm:prSet presAssocID="{15C25891-95A5-42B9-87F3-4CD44966625D}" presName="compNode" presStyleCnt="0"/>
      <dgm:spPr/>
    </dgm:pt>
    <dgm:pt modelId="{BB978F0E-B20D-4DFE-A996-B6DCC56E87CD}" type="pres">
      <dgm:prSet presAssocID="{15C25891-95A5-42B9-87F3-4CD44966625D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BEB0B370-37B6-443C-97D7-93545492E322}" type="pres">
      <dgm:prSet presAssocID="{15C25891-95A5-42B9-87F3-4CD44966625D}" presName="spaceRect" presStyleCnt="0"/>
      <dgm:spPr/>
    </dgm:pt>
    <dgm:pt modelId="{73DAC89B-D6F6-422D-BE55-BEC580DF5DCB}" type="pres">
      <dgm:prSet presAssocID="{15C25891-95A5-42B9-87F3-4CD44966625D}" presName="textRect" presStyleLbl="revTx" presStyleIdx="3" presStyleCnt="8">
        <dgm:presLayoutVars>
          <dgm:chMax val="1"/>
          <dgm:chPref val="1"/>
        </dgm:presLayoutVars>
      </dgm:prSet>
      <dgm:spPr/>
    </dgm:pt>
    <dgm:pt modelId="{1CAE42E0-7DB7-4882-9876-338EDEB405BF}" type="pres">
      <dgm:prSet presAssocID="{8C0D3D86-0F15-45A1-B191-6798F69E47C8}" presName="sibTrans" presStyleCnt="0"/>
      <dgm:spPr/>
    </dgm:pt>
    <dgm:pt modelId="{EA163261-48AB-49BB-864F-D8A9B5E0E5A8}" type="pres">
      <dgm:prSet presAssocID="{058E4B24-7D36-4549-89E0-BA49DEE527C0}" presName="compNode" presStyleCnt="0"/>
      <dgm:spPr/>
    </dgm:pt>
    <dgm:pt modelId="{59CBD448-A588-42E7-9A3C-3CB02B1B7570}" type="pres">
      <dgm:prSet presAssocID="{058E4B24-7D36-4549-89E0-BA49DEE527C0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A18E078-B25D-4362-A5C1-350F3C78F724}" type="pres">
      <dgm:prSet presAssocID="{058E4B24-7D36-4549-89E0-BA49DEE527C0}" presName="spaceRect" presStyleCnt="0"/>
      <dgm:spPr/>
    </dgm:pt>
    <dgm:pt modelId="{ADB04255-947F-421F-A827-26F2F2C4F29B}" type="pres">
      <dgm:prSet presAssocID="{058E4B24-7D36-4549-89E0-BA49DEE527C0}" presName="textRect" presStyleLbl="revTx" presStyleIdx="4" presStyleCnt="8">
        <dgm:presLayoutVars>
          <dgm:chMax val="1"/>
          <dgm:chPref val="1"/>
        </dgm:presLayoutVars>
      </dgm:prSet>
      <dgm:spPr/>
    </dgm:pt>
    <dgm:pt modelId="{B8097D8D-D77E-40F6-9D65-1C3704ECB0E2}" type="pres">
      <dgm:prSet presAssocID="{533252FE-7AFF-4268-AFD9-F750D5D7173F}" presName="sibTrans" presStyleCnt="0"/>
      <dgm:spPr/>
    </dgm:pt>
    <dgm:pt modelId="{3C590FAC-709C-4057-81A3-02FF0403C4C4}" type="pres">
      <dgm:prSet presAssocID="{3E401898-480B-4A80-AA19-0153AF0C493F}" presName="compNode" presStyleCnt="0"/>
      <dgm:spPr/>
    </dgm:pt>
    <dgm:pt modelId="{EAE4778F-E0CC-4CD3-B1D0-8D6818E9D5B4}" type="pres">
      <dgm:prSet presAssocID="{3E401898-480B-4A80-AA19-0153AF0C493F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C708D99E-EAA5-476E-85F8-1C73226C09DA}" type="pres">
      <dgm:prSet presAssocID="{3E401898-480B-4A80-AA19-0153AF0C493F}" presName="spaceRect" presStyleCnt="0"/>
      <dgm:spPr/>
    </dgm:pt>
    <dgm:pt modelId="{C861BF89-3DAC-41A2-B834-1A9C2C710E5C}" type="pres">
      <dgm:prSet presAssocID="{3E401898-480B-4A80-AA19-0153AF0C493F}" presName="textRect" presStyleLbl="revTx" presStyleIdx="5" presStyleCnt="8">
        <dgm:presLayoutVars>
          <dgm:chMax val="1"/>
          <dgm:chPref val="1"/>
        </dgm:presLayoutVars>
      </dgm:prSet>
      <dgm:spPr/>
    </dgm:pt>
    <dgm:pt modelId="{D9E98D0E-9263-4ECE-ABAD-F86EDACFDA9F}" type="pres">
      <dgm:prSet presAssocID="{97EF7200-8521-4378-AA95-0D8FA6A682C1}" presName="sibTrans" presStyleCnt="0"/>
      <dgm:spPr/>
    </dgm:pt>
    <dgm:pt modelId="{30205B99-631E-437E-83AC-811021634C2C}" type="pres">
      <dgm:prSet presAssocID="{932A1B4B-530D-4E1F-9C51-F6A0D66D49CE}" presName="compNode" presStyleCnt="0"/>
      <dgm:spPr/>
    </dgm:pt>
    <dgm:pt modelId="{A4BBF7D3-E9E3-4ABF-91A5-BD5CAF379FC4}" type="pres">
      <dgm:prSet presAssocID="{932A1B4B-530D-4E1F-9C51-F6A0D66D49CE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F30FCF1-436F-446A-BC9F-8A141589577F}" type="pres">
      <dgm:prSet presAssocID="{932A1B4B-530D-4E1F-9C51-F6A0D66D49CE}" presName="spaceRect" presStyleCnt="0"/>
      <dgm:spPr/>
    </dgm:pt>
    <dgm:pt modelId="{9253C695-8518-4EC2-8DF7-E7038FCCC0B2}" type="pres">
      <dgm:prSet presAssocID="{932A1B4B-530D-4E1F-9C51-F6A0D66D49CE}" presName="textRect" presStyleLbl="revTx" presStyleIdx="6" presStyleCnt="8">
        <dgm:presLayoutVars>
          <dgm:chMax val="1"/>
          <dgm:chPref val="1"/>
        </dgm:presLayoutVars>
      </dgm:prSet>
      <dgm:spPr/>
    </dgm:pt>
    <dgm:pt modelId="{019D4C69-B95E-4123-B954-A8A06A7563D0}" type="pres">
      <dgm:prSet presAssocID="{16E6FB13-F8DE-4D01-9D82-31D35EA4B189}" presName="sibTrans" presStyleCnt="0"/>
      <dgm:spPr/>
    </dgm:pt>
    <dgm:pt modelId="{7C5E3095-D608-462F-86D9-DD93AE4166D0}" type="pres">
      <dgm:prSet presAssocID="{43234F1A-0040-42C4-AC41-6D2D69A7BA22}" presName="compNode" presStyleCnt="0"/>
      <dgm:spPr/>
    </dgm:pt>
    <dgm:pt modelId="{4CB39ADA-E759-4411-B9A7-8852B3BD2530}" type="pres">
      <dgm:prSet presAssocID="{43234F1A-0040-42C4-AC41-6D2D69A7BA22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3EAA9C8-497B-4A37-A4B1-27C4AF8AABDF}" type="pres">
      <dgm:prSet presAssocID="{43234F1A-0040-42C4-AC41-6D2D69A7BA22}" presName="spaceRect" presStyleCnt="0"/>
      <dgm:spPr/>
    </dgm:pt>
    <dgm:pt modelId="{FA3508A7-7F17-437C-AE85-7B1DF1571000}" type="pres">
      <dgm:prSet presAssocID="{43234F1A-0040-42C4-AC41-6D2D69A7BA22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BDBB0409-FFF5-4634-A6D1-6EC375F7C011}" type="presOf" srcId="{15C25891-95A5-42B9-87F3-4CD44966625D}" destId="{73DAC89B-D6F6-422D-BE55-BEC580DF5DCB}" srcOrd="0" destOrd="0" presId="urn:microsoft.com/office/officeart/2018/2/layout/IconLabelList"/>
    <dgm:cxn modelId="{7071551B-9CEC-4627-A682-401AED35D9CC}" type="presOf" srcId="{C8CB9ABD-5698-4B53-859D-7B721A15E876}" destId="{A417F42F-06CD-4524-87F4-449881CCA960}" srcOrd="0" destOrd="0" presId="urn:microsoft.com/office/officeart/2018/2/layout/IconLabelList"/>
    <dgm:cxn modelId="{A3E1FB48-D6B5-401C-9B33-397EF6E24773}" type="presOf" srcId="{058E4B24-7D36-4549-89E0-BA49DEE527C0}" destId="{ADB04255-947F-421F-A827-26F2F2C4F29B}" srcOrd="0" destOrd="0" presId="urn:microsoft.com/office/officeart/2018/2/layout/IconLabelList"/>
    <dgm:cxn modelId="{A2898453-4F0E-4F96-9BF0-77E61443E8BE}" type="presOf" srcId="{932A1B4B-530D-4E1F-9C51-F6A0D66D49CE}" destId="{9253C695-8518-4EC2-8DF7-E7038FCCC0B2}" srcOrd="0" destOrd="0" presId="urn:microsoft.com/office/officeart/2018/2/layout/IconLabelList"/>
    <dgm:cxn modelId="{6DA6C960-2247-41F5-B34E-EC5CA7F2467D}" srcId="{8ECD01A6-CBB0-4D68-8CCF-240C5A32B61D}" destId="{6A90DD6B-B6C0-4A05-A5EB-76BD408782AF}" srcOrd="0" destOrd="0" parTransId="{BDBA0E47-F932-4FAC-AABE-9821D15BDDD3}" sibTransId="{952D20FB-BE07-4F62-90AB-CE4B94762F58}"/>
    <dgm:cxn modelId="{F6435367-9CEA-4173-8780-5133EF88F0AD}" type="presOf" srcId="{3E401898-480B-4A80-AA19-0153AF0C493F}" destId="{C861BF89-3DAC-41A2-B834-1A9C2C710E5C}" srcOrd="0" destOrd="0" presId="urn:microsoft.com/office/officeart/2018/2/layout/IconLabelList"/>
    <dgm:cxn modelId="{16D3F467-45F6-49EA-91B9-E14AF26BFBA7}" type="presOf" srcId="{6A90DD6B-B6C0-4A05-A5EB-76BD408782AF}" destId="{76AC3BBA-A7A9-438C-9A07-F653ABE7A48D}" srcOrd="0" destOrd="0" presId="urn:microsoft.com/office/officeart/2018/2/layout/IconLabelList"/>
    <dgm:cxn modelId="{5E3B546B-3309-43EA-A26C-B99B91782944}" type="presOf" srcId="{CD56C67E-7156-4914-BB6B-9BF0D1668BFD}" destId="{CA4D97EF-41E5-4F62-BDA7-98DDFEA5CBBD}" srcOrd="0" destOrd="0" presId="urn:microsoft.com/office/officeart/2018/2/layout/IconLabelList"/>
    <dgm:cxn modelId="{84B8326C-2076-4E56-9B86-52F1EDDDCD98}" srcId="{8ECD01A6-CBB0-4D68-8CCF-240C5A32B61D}" destId="{C8CB9ABD-5698-4B53-859D-7B721A15E876}" srcOrd="2" destOrd="0" parTransId="{43CAE286-4168-424F-9887-16CE12E76202}" sibTransId="{B4AA315B-CE5F-4ACB-A3F2-EF538B0B13C5}"/>
    <dgm:cxn modelId="{F725AF80-E14A-4679-8076-0B3C2628E0FD}" srcId="{8ECD01A6-CBB0-4D68-8CCF-240C5A32B61D}" destId="{058E4B24-7D36-4549-89E0-BA49DEE527C0}" srcOrd="4" destOrd="0" parTransId="{2C347FF8-B465-4F59-BE7C-2A4C0A3D0CED}" sibTransId="{533252FE-7AFF-4268-AFD9-F750D5D7173F}"/>
    <dgm:cxn modelId="{1F65339F-F29C-406A-8788-57E48109E645}" type="presOf" srcId="{8ECD01A6-CBB0-4D68-8CCF-240C5A32B61D}" destId="{AB1B5E24-42E4-44EB-8A7D-29D595527436}" srcOrd="0" destOrd="0" presId="urn:microsoft.com/office/officeart/2018/2/layout/IconLabelList"/>
    <dgm:cxn modelId="{340E08A4-D73F-4711-B9DA-A6E1CDC481D3}" srcId="{8ECD01A6-CBB0-4D68-8CCF-240C5A32B61D}" destId="{15C25891-95A5-42B9-87F3-4CD44966625D}" srcOrd="3" destOrd="0" parTransId="{9A4A865C-EB67-4D53-8EAF-7BC0C67030A0}" sibTransId="{8C0D3D86-0F15-45A1-B191-6798F69E47C8}"/>
    <dgm:cxn modelId="{E5166DB3-88F6-4E25-8CC7-891257711B5A}" srcId="{8ECD01A6-CBB0-4D68-8CCF-240C5A32B61D}" destId="{43234F1A-0040-42C4-AC41-6D2D69A7BA22}" srcOrd="7" destOrd="0" parTransId="{3053ADBE-BA91-401A-AA36-1298AEBEFC0D}" sibTransId="{42946ECE-D508-4E62-9535-9ED2F2C3E9B1}"/>
    <dgm:cxn modelId="{C2DD31B8-37E4-494A-B87D-73D772EF77F9}" srcId="{8ECD01A6-CBB0-4D68-8CCF-240C5A32B61D}" destId="{CD56C67E-7156-4914-BB6B-9BF0D1668BFD}" srcOrd="1" destOrd="0" parTransId="{54E9B2BE-F69C-4D15-9C43-8B08FC50F6A1}" sibTransId="{62A52354-BC6D-45DC-BCCE-924664F2DFE9}"/>
    <dgm:cxn modelId="{0733E1D5-44EC-4A65-8CEE-8177120F8398}" type="presOf" srcId="{43234F1A-0040-42C4-AC41-6D2D69A7BA22}" destId="{FA3508A7-7F17-437C-AE85-7B1DF1571000}" srcOrd="0" destOrd="0" presId="urn:microsoft.com/office/officeart/2018/2/layout/IconLabelList"/>
    <dgm:cxn modelId="{22771AD9-A2AC-4455-94E3-1F7CE43CBED7}" srcId="{8ECD01A6-CBB0-4D68-8CCF-240C5A32B61D}" destId="{932A1B4B-530D-4E1F-9C51-F6A0D66D49CE}" srcOrd="6" destOrd="0" parTransId="{FDC70934-7E6E-4993-A142-93B5ADE997D4}" sibTransId="{16E6FB13-F8DE-4D01-9D82-31D35EA4B189}"/>
    <dgm:cxn modelId="{17C8AEF0-9F16-40FA-AE08-5DE187EF1889}" srcId="{8ECD01A6-CBB0-4D68-8CCF-240C5A32B61D}" destId="{3E401898-480B-4A80-AA19-0153AF0C493F}" srcOrd="5" destOrd="0" parTransId="{D0B1FB61-078B-4675-818E-ECE5EFBBB173}" sibTransId="{97EF7200-8521-4378-AA95-0D8FA6A682C1}"/>
    <dgm:cxn modelId="{64F94BD5-6762-468E-B2B8-BA16F44362C3}" type="presParOf" srcId="{AB1B5E24-42E4-44EB-8A7D-29D595527436}" destId="{1570F0C0-FB31-427A-AD1C-4B0E3B5BDBDD}" srcOrd="0" destOrd="0" presId="urn:microsoft.com/office/officeart/2018/2/layout/IconLabelList"/>
    <dgm:cxn modelId="{CD3D20D8-E798-4492-ABB5-D6FC47E2672E}" type="presParOf" srcId="{1570F0C0-FB31-427A-AD1C-4B0E3B5BDBDD}" destId="{70839AA4-55FD-4FAE-9906-F0E4F43B4DDC}" srcOrd="0" destOrd="0" presId="urn:microsoft.com/office/officeart/2018/2/layout/IconLabelList"/>
    <dgm:cxn modelId="{9159281C-89BE-4264-B108-BE7598F68B7D}" type="presParOf" srcId="{1570F0C0-FB31-427A-AD1C-4B0E3B5BDBDD}" destId="{1652F56E-F329-4BA9-AC81-369DB1CB82F9}" srcOrd="1" destOrd="0" presId="urn:microsoft.com/office/officeart/2018/2/layout/IconLabelList"/>
    <dgm:cxn modelId="{E1D6C674-479D-47E2-BE56-67E7C3146861}" type="presParOf" srcId="{1570F0C0-FB31-427A-AD1C-4B0E3B5BDBDD}" destId="{76AC3BBA-A7A9-438C-9A07-F653ABE7A48D}" srcOrd="2" destOrd="0" presId="urn:microsoft.com/office/officeart/2018/2/layout/IconLabelList"/>
    <dgm:cxn modelId="{E64C8316-AF44-436D-BDD9-E0247DFA7334}" type="presParOf" srcId="{AB1B5E24-42E4-44EB-8A7D-29D595527436}" destId="{5F6C2E8D-4227-427D-8A19-3EA203858FB2}" srcOrd="1" destOrd="0" presId="urn:microsoft.com/office/officeart/2018/2/layout/IconLabelList"/>
    <dgm:cxn modelId="{D4CCA3A8-0DAD-4F4E-9841-8866675BC0D0}" type="presParOf" srcId="{AB1B5E24-42E4-44EB-8A7D-29D595527436}" destId="{9DDA905F-1F52-48AD-995C-26285312E4A4}" srcOrd="2" destOrd="0" presId="urn:microsoft.com/office/officeart/2018/2/layout/IconLabelList"/>
    <dgm:cxn modelId="{AE808B1C-C807-4CC8-8522-DD78CDB4D076}" type="presParOf" srcId="{9DDA905F-1F52-48AD-995C-26285312E4A4}" destId="{5D05F0F9-620F-4314-9550-3586DB3DD078}" srcOrd="0" destOrd="0" presId="urn:microsoft.com/office/officeart/2018/2/layout/IconLabelList"/>
    <dgm:cxn modelId="{38795B3B-A3AF-4C5A-80C0-CED0180711F6}" type="presParOf" srcId="{9DDA905F-1F52-48AD-995C-26285312E4A4}" destId="{6ADA7A10-7522-4E7E-BA14-9CCAEE817565}" srcOrd="1" destOrd="0" presId="urn:microsoft.com/office/officeart/2018/2/layout/IconLabelList"/>
    <dgm:cxn modelId="{7743A6A7-8A9F-43D8-AE7C-6A200F744E83}" type="presParOf" srcId="{9DDA905F-1F52-48AD-995C-26285312E4A4}" destId="{CA4D97EF-41E5-4F62-BDA7-98DDFEA5CBBD}" srcOrd="2" destOrd="0" presId="urn:microsoft.com/office/officeart/2018/2/layout/IconLabelList"/>
    <dgm:cxn modelId="{F0D432FE-83E0-40F7-9E07-9B3FCD4DF207}" type="presParOf" srcId="{AB1B5E24-42E4-44EB-8A7D-29D595527436}" destId="{6916F290-48E9-44F8-A745-A8DD2C96FE46}" srcOrd="3" destOrd="0" presId="urn:microsoft.com/office/officeart/2018/2/layout/IconLabelList"/>
    <dgm:cxn modelId="{AB96E96D-9AA2-4820-9491-B2EE0EA19031}" type="presParOf" srcId="{AB1B5E24-42E4-44EB-8A7D-29D595527436}" destId="{645E07EB-DBD9-4E33-A1FD-199F412B6E01}" srcOrd="4" destOrd="0" presId="urn:microsoft.com/office/officeart/2018/2/layout/IconLabelList"/>
    <dgm:cxn modelId="{48D77A27-98AB-4006-BF7F-7211F097469B}" type="presParOf" srcId="{645E07EB-DBD9-4E33-A1FD-199F412B6E01}" destId="{6EB6687F-0353-421A-82AD-AF94048CBC2F}" srcOrd="0" destOrd="0" presId="urn:microsoft.com/office/officeart/2018/2/layout/IconLabelList"/>
    <dgm:cxn modelId="{47ADB0A7-D8F8-46AD-999D-A59CDF53F9F5}" type="presParOf" srcId="{645E07EB-DBD9-4E33-A1FD-199F412B6E01}" destId="{F95E6ECB-B494-4113-8016-23A1E1D9F2E4}" srcOrd="1" destOrd="0" presId="urn:microsoft.com/office/officeart/2018/2/layout/IconLabelList"/>
    <dgm:cxn modelId="{EB7160BA-A8D8-414D-8EF0-87E3742853A0}" type="presParOf" srcId="{645E07EB-DBD9-4E33-A1FD-199F412B6E01}" destId="{A417F42F-06CD-4524-87F4-449881CCA960}" srcOrd="2" destOrd="0" presId="urn:microsoft.com/office/officeart/2018/2/layout/IconLabelList"/>
    <dgm:cxn modelId="{9E771E84-BE43-4155-9852-AEF63647635A}" type="presParOf" srcId="{AB1B5E24-42E4-44EB-8A7D-29D595527436}" destId="{0FC3EA63-2846-45AA-B81D-4A19726AD5B0}" srcOrd="5" destOrd="0" presId="urn:microsoft.com/office/officeart/2018/2/layout/IconLabelList"/>
    <dgm:cxn modelId="{FB678E67-B334-4061-86B6-D34EBE5C8B62}" type="presParOf" srcId="{AB1B5E24-42E4-44EB-8A7D-29D595527436}" destId="{56F53289-6BE9-4B09-AB11-DBD5B0FC66CB}" srcOrd="6" destOrd="0" presId="urn:microsoft.com/office/officeart/2018/2/layout/IconLabelList"/>
    <dgm:cxn modelId="{4EF7BE0C-82EB-435A-8D8B-633863AC064A}" type="presParOf" srcId="{56F53289-6BE9-4B09-AB11-DBD5B0FC66CB}" destId="{BB978F0E-B20D-4DFE-A996-B6DCC56E87CD}" srcOrd="0" destOrd="0" presId="urn:microsoft.com/office/officeart/2018/2/layout/IconLabelList"/>
    <dgm:cxn modelId="{4D24C946-375B-48F7-9169-26EEDCB1AADB}" type="presParOf" srcId="{56F53289-6BE9-4B09-AB11-DBD5B0FC66CB}" destId="{BEB0B370-37B6-443C-97D7-93545492E322}" srcOrd="1" destOrd="0" presId="urn:microsoft.com/office/officeart/2018/2/layout/IconLabelList"/>
    <dgm:cxn modelId="{9E3E947B-6BB4-42E3-8F89-8B6965838585}" type="presParOf" srcId="{56F53289-6BE9-4B09-AB11-DBD5B0FC66CB}" destId="{73DAC89B-D6F6-422D-BE55-BEC580DF5DCB}" srcOrd="2" destOrd="0" presId="urn:microsoft.com/office/officeart/2018/2/layout/IconLabelList"/>
    <dgm:cxn modelId="{7BE87C17-ACD3-495F-B868-829FF642CA7D}" type="presParOf" srcId="{AB1B5E24-42E4-44EB-8A7D-29D595527436}" destId="{1CAE42E0-7DB7-4882-9876-338EDEB405BF}" srcOrd="7" destOrd="0" presId="urn:microsoft.com/office/officeart/2018/2/layout/IconLabelList"/>
    <dgm:cxn modelId="{E6F75A55-CE59-4441-8FE2-38EDDFEE8360}" type="presParOf" srcId="{AB1B5E24-42E4-44EB-8A7D-29D595527436}" destId="{EA163261-48AB-49BB-864F-D8A9B5E0E5A8}" srcOrd="8" destOrd="0" presId="urn:microsoft.com/office/officeart/2018/2/layout/IconLabelList"/>
    <dgm:cxn modelId="{854BDCF5-F31B-4ADE-BE82-F61CC1794779}" type="presParOf" srcId="{EA163261-48AB-49BB-864F-D8A9B5E0E5A8}" destId="{59CBD448-A588-42E7-9A3C-3CB02B1B7570}" srcOrd="0" destOrd="0" presId="urn:microsoft.com/office/officeart/2018/2/layout/IconLabelList"/>
    <dgm:cxn modelId="{ED675D92-591C-4010-94D7-47EAFAC7B5CE}" type="presParOf" srcId="{EA163261-48AB-49BB-864F-D8A9B5E0E5A8}" destId="{5A18E078-B25D-4362-A5C1-350F3C78F724}" srcOrd="1" destOrd="0" presId="urn:microsoft.com/office/officeart/2018/2/layout/IconLabelList"/>
    <dgm:cxn modelId="{12A8564E-088C-41D1-BB2C-25C6B8A8E68B}" type="presParOf" srcId="{EA163261-48AB-49BB-864F-D8A9B5E0E5A8}" destId="{ADB04255-947F-421F-A827-26F2F2C4F29B}" srcOrd="2" destOrd="0" presId="urn:microsoft.com/office/officeart/2018/2/layout/IconLabelList"/>
    <dgm:cxn modelId="{866A8104-BE21-4492-BC4B-B59DDB52D2CB}" type="presParOf" srcId="{AB1B5E24-42E4-44EB-8A7D-29D595527436}" destId="{B8097D8D-D77E-40F6-9D65-1C3704ECB0E2}" srcOrd="9" destOrd="0" presId="urn:microsoft.com/office/officeart/2018/2/layout/IconLabelList"/>
    <dgm:cxn modelId="{C9F6C103-EC6F-4C53-BCAB-18B0D15B1FD2}" type="presParOf" srcId="{AB1B5E24-42E4-44EB-8A7D-29D595527436}" destId="{3C590FAC-709C-4057-81A3-02FF0403C4C4}" srcOrd="10" destOrd="0" presId="urn:microsoft.com/office/officeart/2018/2/layout/IconLabelList"/>
    <dgm:cxn modelId="{6EDB99E8-F61B-4E76-B616-ED0375C031BA}" type="presParOf" srcId="{3C590FAC-709C-4057-81A3-02FF0403C4C4}" destId="{EAE4778F-E0CC-4CD3-B1D0-8D6818E9D5B4}" srcOrd="0" destOrd="0" presId="urn:microsoft.com/office/officeart/2018/2/layout/IconLabelList"/>
    <dgm:cxn modelId="{0C35D4A0-851C-4B29-A890-8F70186FD6CD}" type="presParOf" srcId="{3C590FAC-709C-4057-81A3-02FF0403C4C4}" destId="{C708D99E-EAA5-476E-85F8-1C73226C09DA}" srcOrd="1" destOrd="0" presId="urn:microsoft.com/office/officeart/2018/2/layout/IconLabelList"/>
    <dgm:cxn modelId="{96B899A0-AA04-4E89-BDD0-C23BD7ABCAD9}" type="presParOf" srcId="{3C590FAC-709C-4057-81A3-02FF0403C4C4}" destId="{C861BF89-3DAC-41A2-B834-1A9C2C710E5C}" srcOrd="2" destOrd="0" presId="urn:microsoft.com/office/officeart/2018/2/layout/IconLabelList"/>
    <dgm:cxn modelId="{C62797C0-3331-46E8-BB5A-6C0A292F6586}" type="presParOf" srcId="{AB1B5E24-42E4-44EB-8A7D-29D595527436}" destId="{D9E98D0E-9263-4ECE-ABAD-F86EDACFDA9F}" srcOrd="11" destOrd="0" presId="urn:microsoft.com/office/officeart/2018/2/layout/IconLabelList"/>
    <dgm:cxn modelId="{0C974998-B301-4835-8DB0-5C04C3DFF849}" type="presParOf" srcId="{AB1B5E24-42E4-44EB-8A7D-29D595527436}" destId="{30205B99-631E-437E-83AC-811021634C2C}" srcOrd="12" destOrd="0" presId="urn:microsoft.com/office/officeart/2018/2/layout/IconLabelList"/>
    <dgm:cxn modelId="{62A1B8BB-EDCE-495D-AF9B-F9AE8CFD8024}" type="presParOf" srcId="{30205B99-631E-437E-83AC-811021634C2C}" destId="{A4BBF7D3-E9E3-4ABF-91A5-BD5CAF379FC4}" srcOrd="0" destOrd="0" presId="urn:microsoft.com/office/officeart/2018/2/layout/IconLabelList"/>
    <dgm:cxn modelId="{97F33B94-F8F7-436E-9088-825F36639944}" type="presParOf" srcId="{30205B99-631E-437E-83AC-811021634C2C}" destId="{6F30FCF1-436F-446A-BC9F-8A141589577F}" srcOrd="1" destOrd="0" presId="urn:microsoft.com/office/officeart/2018/2/layout/IconLabelList"/>
    <dgm:cxn modelId="{F691A4F5-605F-4EE3-B60D-B2D1FD35B959}" type="presParOf" srcId="{30205B99-631E-437E-83AC-811021634C2C}" destId="{9253C695-8518-4EC2-8DF7-E7038FCCC0B2}" srcOrd="2" destOrd="0" presId="urn:microsoft.com/office/officeart/2018/2/layout/IconLabelList"/>
    <dgm:cxn modelId="{99647DB2-09DA-4E4D-8027-3FB477EE519A}" type="presParOf" srcId="{AB1B5E24-42E4-44EB-8A7D-29D595527436}" destId="{019D4C69-B95E-4123-B954-A8A06A7563D0}" srcOrd="13" destOrd="0" presId="urn:microsoft.com/office/officeart/2018/2/layout/IconLabelList"/>
    <dgm:cxn modelId="{650745A8-09C9-4A45-88D1-9DE869F024AA}" type="presParOf" srcId="{AB1B5E24-42E4-44EB-8A7D-29D595527436}" destId="{7C5E3095-D608-462F-86D9-DD93AE4166D0}" srcOrd="14" destOrd="0" presId="urn:microsoft.com/office/officeart/2018/2/layout/IconLabelList"/>
    <dgm:cxn modelId="{BB5E9A36-14CC-438B-9A32-124C84AFC491}" type="presParOf" srcId="{7C5E3095-D608-462F-86D9-DD93AE4166D0}" destId="{4CB39ADA-E759-4411-B9A7-8852B3BD2530}" srcOrd="0" destOrd="0" presId="urn:microsoft.com/office/officeart/2018/2/layout/IconLabelList"/>
    <dgm:cxn modelId="{6CA47E28-A4D2-4137-89B1-00F1A07FE91C}" type="presParOf" srcId="{7C5E3095-D608-462F-86D9-DD93AE4166D0}" destId="{83EAA9C8-497B-4A37-A4B1-27C4AF8AABDF}" srcOrd="1" destOrd="0" presId="urn:microsoft.com/office/officeart/2018/2/layout/IconLabelList"/>
    <dgm:cxn modelId="{9DE48085-908F-48D5-9122-44AC652F32CB}" type="presParOf" srcId="{7C5E3095-D608-462F-86D9-DD93AE4166D0}" destId="{FA3508A7-7F17-437C-AE85-7B1DF157100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39AA4-55FD-4FAE-9906-F0E4F43B4DDC}">
      <dsp:nvSpPr>
        <dsp:cNvPr id="0" name=""/>
        <dsp:cNvSpPr/>
      </dsp:nvSpPr>
      <dsp:spPr>
        <a:xfrm>
          <a:off x="448921" y="371400"/>
          <a:ext cx="523652" cy="5236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AC3BBA-A7A9-438C-9A07-F653ABE7A48D}">
      <dsp:nvSpPr>
        <dsp:cNvPr id="0" name=""/>
        <dsp:cNvSpPr/>
      </dsp:nvSpPr>
      <dsp:spPr>
        <a:xfrm>
          <a:off x="128912" y="1100413"/>
          <a:ext cx="1163671" cy="46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COSHH – Control of Substances Hazardous to Health</a:t>
          </a:r>
          <a:endParaRPr lang="en-US" sz="1100" kern="1200"/>
        </a:p>
      </dsp:txBody>
      <dsp:txXfrm>
        <a:off x="128912" y="1100413"/>
        <a:ext cx="1163671" cy="465468"/>
      </dsp:txXfrm>
    </dsp:sp>
    <dsp:sp modelId="{5D05F0F9-620F-4314-9550-3586DB3DD078}">
      <dsp:nvSpPr>
        <dsp:cNvPr id="0" name=""/>
        <dsp:cNvSpPr/>
      </dsp:nvSpPr>
      <dsp:spPr>
        <a:xfrm>
          <a:off x="1816236" y="371400"/>
          <a:ext cx="523652" cy="5236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4D97EF-41E5-4F62-BDA7-98DDFEA5CBBD}">
      <dsp:nvSpPr>
        <dsp:cNvPr id="0" name=""/>
        <dsp:cNvSpPr/>
      </dsp:nvSpPr>
      <dsp:spPr>
        <a:xfrm>
          <a:off x="1496226" y="1100413"/>
          <a:ext cx="1163671" cy="46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Chemical storage/ handling</a:t>
          </a:r>
          <a:endParaRPr lang="en-US" sz="1100" kern="1200"/>
        </a:p>
      </dsp:txBody>
      <dsp:txXfrm>
        <a:off x="1496226" y="1100413"/>
        <a:ext cx="1163671" cy="465468"/>
      </dsp:txXfrm>
    </dsp:sp>
    <dsp:sp modelId="{6EB6687F-0353-421A-82AD-AF94048CBC2F}">
      <dsp:nvSpPr>
        <dsp:cNvPr id="0" name=""/>
        <dsp:cNvSpPr/>
      </dsp:nvSpPr>
      <dsp:spPr>
        <a:xfrm>
          <a:off x="3183550" y="371400"/>
          <a:ext cx="523652" cy="5236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17F42F-06CD-4524-87F4-449881CCA960}">
      <dsp:nvSpPr>
        <dsp:cNvPr id="0" name=""/>
        <dsp:cNvSpPr/>
      </dsp:nvSpPr>
      <dsp:spPr>
        <a:xfrm>
          <a:off x="2863541" y="1100413"/>
          <a:ext cx="1163671" cy="46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Chemical exposure</a:t>
          </a:r>
          <a:endParaRPr lang="en-US" sz="1100" kern="1200"/>
        </a:p>
      </dsp:txBody>
      <dsp:txXfrm>
        <a:off x="2863541" y="1100413"/>
        <a:ext cx="1163671" cy="465468"/>
      </dsp:txXfrm>
    </dsp:sp>
    <dsp:sp modelId="{BB978F0E-B20D-4DFE-A996-B6DCC56E87CD}">
      <dsp:nvSpPr>
        <dsp:cNvPr id="0" name=""/>
        <dsp:cNvSpPr/>
      </dsp:nvSpPr>
      <dsp:spPr>
        <a:xfrm>
          <a:off x="4550865" y="371400"/>
          <a:ext cx="523652" cy="5236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AC89B-D6F6-422D-BE55-BEC580DF5DCB}">
      <dsp:nvSpPr>
        <dsp:cNvPr id="0" name=""/>
        <dsp:cNvSpPr/>
      </dsp:nvSpPr>
      <dsp:spPr>
        <a:xfrm>
          <a:off x="4230855" y="1100413"/>
          <a:ext cx="1163671" cy="46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Chemical properties</a:t>
          </a:r>
          <a:endParaRPr lang="en-US" sz="1100" kern="1200"/>
        </a:p>
      </dsp:txBody>
      <dsp:txXfrm>
        <a:off x="4230855" y="1100413"/>
        <a:ext cx="1163671" cy="465468"/>
      </dsp:txXfrm>
    </dsp:sp>
    <dsp:sp modelId="{59CBD448-A588-42E7-9A3C-3CB02B1B7570}">
      <dsp:nvSpPr>
        <dsp:cNvPr id="0" name=""/>
        <dsp:cNvSpPr/>
      </dsp:nvSpPr>
      <dsp:spPr>
        <a:xfrm>
          <a:off x="5918179" y="371400"/>
          <a:ext cx="523652" cy="52365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B04255-947F-421F-A827-26F2F2C4F29B}">
      <dsp:nvSpPr>
        <dsp:cNvPr id="0" name=""/>
        <dsp:cNvSpPr/>
      </dsp:nvSpPr>
      <dsp:spPr>
        <a:xfrm>
          <a:off x="5598170" y="1100413"/>
          <a:ext cx="1163671" cy="46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MSDS –Material Safety Data Sheet</a:t>
          </a:r>
          <a:endParaRPr lang="en-US" sz="1100" kern="1200"/>
        </a:p>
      </dsp:txBody>
      <dsp:txXfrm>
        <a:off x="5598170" y="1100413"/>
        <a:ext cx="1163671" cy="465468"/>
      </dsp:txXfrm>
    </dsp:sp>
    <dsp:sp modelId="{EAE4778F-E0CC-4CD3-B1D0-8D6818E9D5B4}">
      <dsp:nvSpPr>
        <dsp:cNvPr id="0" name=""/>
        <dsp:cNvSpPr/>
      </dsp:nvSpPr>
      <dsp:spPr>
        <a:xfrm>
          <a:off x="7285494" y="371400"/>
          <a:ext cx="523652" cy="52365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1BF89-3DAC-41A2-B834-1A9C2C710E5C}">
      <dsp:nvSpPr>
        <dsp:cNvPr id="0" name=""/>
        <dsp:cNvSpPr/>
      </dsp:nvSpPr>
      <dsp:spPr>
        <a:xfrm>
          <a:off x="6965484" y="1100413"/>
          <a:ext cx="1163671" cy="46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Toxicity – death of rats in the 100’s </a:t>
          </a:r>
          <a:endParaRPr lang="en-US" sz="1100" kern="1200"/>
        </a:p>
      </dsp:txBody>
      <dsp:txXfrm>
        <a:off x="6965484" y="1100413"/>
        <a:ext cx="1163671" cy="465468"/>
      </dsp:txXfrm>
    </dsp:sp>
    <dsp:sp modelId="{A4BBF7D3-E9E3-4ABF-91A5-BD5CAF379FC4}">
      <dsp:nvSpPr>
        <dsp:cNvPr id="0" name=""/>
        <dsp:cNvSpPr/>
      </dsp:nvSpPr>
      <dsp:spPr>
        <a:xfrm>
          <a:off x="8652808" y="371400"/>
          <a:ext cx="523652" cy="52365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53C695-8518-4EC2-8DF7-E7038FCCC0B2}">
      <dsp:nvSpPr>
        <dsp:cNvPr id="0" name=""/>
        <dsp:cNvSpPr/>
      </dsp:nvSpPr>
      <dsp:spPr>
        <a:xfrm>
          <a:off x="8332798" y="1100413"/>
          <a:ext cx="1163671" cy="46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Long term effects</a:t>
          </a:r>
          <a:endParaRPr lang="en-US" sz="1100" kern="1200"/>
        </a:p>
      </dsp:txBody>
      <dsp:txXfrm>
        <a:off x="8332798" y="1100413"/>
        <a:ext cx="1163671" cy="465468"/>
      </dsp:txXfrm>
    </dsp:sp>
    <dsp:sp modelId="{4CB39ADA-E759-4411-B9A7-8852B3BD2530}">
      <dsp:nvSpPr>
        <dsp:cNvPr id="0" name=""/>
        <dsp:cNvSpPr/>
      </dsp:nvSpPr>
      <dsp:spPr>
        <a:xfrm>
          <a:off x="4550865" y="1856800"/>
          <a:ext cx="523652" cy="52365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508A7-7F17-437C-AE85-7B1DF1571000}">
      <dsp:nvSpPr>
        <dsp:cNvPr id="0" name=""/>
        <dsp:cNvSpPr/>
      </dsp:nvSpPr>
      <dsp:spPr>
        <a:xfrm>
          <a:off x="4230855" y="2585813"/>
          <a:ext cx="1163671" cy="46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Extensive handouts – go home, Read them Tonight! </a:t>
          </a:r>
          <a:endParaRPr lang="en-US" sz="1100" kern="1200"/>
        </a:p>
      </dsp:txBody>
      <dsp:txXfrm>
        <a:off x="4230855" y="2585813"/>
        <a:ext cx="1163671" cy="465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8DA0B0-8503-43C2-AEEE-1AC9FA019544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4DC3D1-83B5-4135-8CA0-AB9EC4EA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775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Bill Lecturer – My time at </a:t>
            </a:r>
            <a:r>
              <a:rPr lang="en-GB" dirty="0" err="1"/>
              <a:t>uni</a:t>
            </a:r>
            <a:r>
              <a:rPr lang="en-GB" dirty="0"/>
              <a:t>  - stealing books at weekends– pros and cons  - What is scenography – theatre as an educational tool rather than a practical tool. – Colleagues and friends – Generally feeling low about my life choices at the end of second year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D57CBF-D163-4A27-B66E-F0959554846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166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6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9.jfi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fif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f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6.jp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0.jp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jp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2E5CB-601D-46F0-AE5E-5F1BA57CCD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PROPMAKING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B48A38-4BB3-4584-9C3D-E5CEF8BE28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Materials and principles</a:t>
            </a:r>
          </a:p>
        </p:txBody>
      </p:sp>
    </p:spTree>
    <p:extLst>
      <p:ext uri="{BB962C8B-B14F-4D97-AF65-F5344CB8AC3E}">
        <p14:creationId xmlns:p14="http://schemas.microsoft.com/office/powerpoint/2010/main" val="1689157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DA87E2-51DD-4CCC-A520-3C530A07F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Props and Puppets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1A322-4F52-4BD6-899D-BC34B5621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Clients include:</a:t>
            </a:r>
          </a:p>
          <a:p>
            <a:r>
              <a:rPr lang="en-GB" dirty="0">
                <a:solidFill>
                  <a:schemeClr val="tx1"/>
                </a:solidFill>
              </a:rPr>
              <a:t>MNEK, Katy Perry, Michael </a:t>
            </a:r>
            <a:r>
              <a:rPr lang="en-GB" dirty="0" err="1">
                <a:solidFill>
                  <a:schemeClr val="tx1"/>
                </a:solidFill>
              </a:rPr>
              <a:t>Buble</a:t>
            </a:r>
            <a:r>
              <a:rPr lang="en-GB" dirty="0">
                <a:solidFill>
                  <a:schemeClr val="tx1"/>
                </a:solidFill>
              </a:rPr>
              <a:t>, Declan Mckenna, Nines, Not3s, Little Mix </a:t>
            </a:r>
          </a:p>
          <a:p>
            <a:r>
              <a:rPr lang="en-GB" dirty="0">
                <a:solidFill>
                  <a:schemeClr val="tx1"/>
                </a:solidFill>
              </a:rPr>
              <a:t>P&amp;O Cruises, Butlins, Coach, Michael Kors, Thorpe Park, Legoland, Christian </a:t>
            </a:r>
            <a:r>
              <a:rPr lang="en-GB" dirty="0" err="1">
                <a:solidFill>
                  <a:schemeClr val="tx1"/>
                </a:solidFill>
              </a:rPr>
              <a:t>Louboutain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UK Tours, West end, and International  Touring.</a:t>
            </a:r>
          </a:p>
        </p:txBody>
      </p:sp>
    </p:spTree>
    <p:extLst>
      <p:ext uri="{BB962C8B-B14F-4D97-AF65-F5344CB8AC3E}">
        <p14:creationId xmlns:p14="http://schemas.microsoft.com/office/powerpoint/2010/main" val="13657160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3FCC7-ED62-4F1E-BB5B-20750EDC1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55EFD8-5495-4AED-894C-F88C65428FA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23529" r="23529"/>
          <a:stretch>
            <a:fillRect/>
          </a:stretch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20FFBA3-98CC-428E-8B9D-659D19E0243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Trinity College Carmarthen </a:t>
            </a:r>
          </a:p>
          <a:p>
            <a:r>
              <a:rPr lang="en-GB" dirty="0"/>
              <a:t>Ba (Hons) Theatre Design and Production</a:t>
            </a:r>
          </a:p>
          <a:p>
            <a:r>
              <a:rPr lang="en-GB" dirty="0"/>
              <a:t>Yes that’s me!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000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D8976B-07A8-4F59-B18E-A85EDD8A2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SERIOUS Bit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0368C2-1C2A-41AD-9EC3-62D8A7C258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1891196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327080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CC3DF159-A62C-40A0-86EB-55F5FCDB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57B2D-BA90-423B-BD1D-33D3D3274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75" y="4517136"/>
            <a:ext cx="10893095" cy="11749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COSHH Symbols </a:t>
            </a:r>
          </a:p>
        </p:txBody>
      </p:sp>
      <p:pic>
        <p:nvPicPr>
          <p:cNvPr id="5" name="Content Placeholder 4" descr="Shape&#10;&#10;Description automatically generated">
            <a:extLst>
              <a:ext uri="{FF2B5EF4-FFF2-40B4-BE49-F238E27FC236}">
                <a16:creationId xmlns:a16="http://schemas.microsoft.com/office/drawing/2014/main" id="{91D8F671-13BC-4EB1-B207-6FE693C91F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34846" y="731520"/>
            <a:ext cx="7243797" cy="350618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C5DDC647-9031-4B8C-B212-04560303C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47294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139711-BA9D-4655-9510-78622820E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Welcome to the most diverse discipline in theatre</a:t>
            </a:r>
          </a:p>
        </p:txBody>
      </p:sp>
      <p:pic>
        <p:nvPicPr>
          <p:cNvPr id="5" name="Content Placeholder 4" descr="A screenshot of a video game&#10;&#10;Description automatically generated">
            <a:extLst>
              <a:ext uri="{FF2B5EF4-FFF2-40B4-BE49-F238E27FC236}">
                <a16:creationId xmlns:a16="http://schemas.microsoft.com/office/drawing/2014/main" id="{196A91BE-2700-4A35-A431-6392DD08A0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7639" t="20539" r="25782" b="21468"/>
          <a:stretch/>
        </p:blipFill>
        <p:spPr>
          <a:xfrm>
            <a:off x="1109763" y="1161530"/>
            <a:ext cx="6470907" cy="453182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3204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D7A5A2-E739-4AC6-A226-9A7B01994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need props?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EE7F97-77BD-4F14-A730-FD0B86EC06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Durability</a:t>
            </a:r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06B66A4B-12AE-4710-942A-FE6DAF5C1C79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/>
          <a:srcRect t="22326" b="22326"/>
          <a:stretch>
            <a:fillRect/>
          </a:stretch>
        </p:blipFill>
        <p:spPr/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019725D-55F8-4D9D-86CD-5D9CB886E864}"/>
              </a:ext>
            </a:extLst>
          </p:cNvPr>
          <p:cNvSpPr>
            <a:spLocks noGrp="1"/>
          </p:cNvSpPr>
          <p:nvPr>
            <p:ph type="body" sz="half" idx="18"/>
          </p:nvPr>
        </p:nvSpPr>
        <p:spPr/>
        <p:txBody>
          <a:bodyPr/>
          <a:lstStyle/>
          <a:p>
            <a:r>
              <a:rPr lang="en-GB" dirty="0"/>
              <a:t>Furniture for shows is often re-built or adapted for theatrical use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DD71D97-1117-4542-8895-635DAE2771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Material Choice</a:t>
            </a:r>
          </a:p>
        </p:txBody>
      </p:sp>
      <p:pic>
        <p:nvPicPr>
          <p:cNvPr id="17" name="Picture Placeholder 16" descr="A picture containing toilet&#10;&#10;Description automatically generated">
            <a:extLst>
              <a:ext uri="{FF2B5EF4-FFF2-40B4-BE49-F238E27FC236}">
                <a16:creationId xmlns:a16="http://schemas.microsoft.com/office/drawing/2014/main" id="{F5963629-3661-400C-85E6-481D85EA8A31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 rotWithShape="1">
          <a:blip r:embed="rId3"/>
          <a:srcRect l="-1915" t="5791" r="-1915" b="5791"/>
          <a:stretch/>
        </p:blipFill>
        <p:spPr>
          <a:xfrm>
            <a:off x="4748791" y="2653204"/>
            <a:ext cx="2691243" cy="1591510"/>
          </a:xfrm>
          <a:prstGeom prst="roundRect">
            <a:avLst>
              <a:gd name="adj" fmla="val 1858"/>
            </a:avLst>
          </a:prstGeo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518F08A-593D-40A0-A191-CF4C9F5AD972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/>
          <a:lstStyle/>
          <a:p>
            <a:r>
              <a:rPr lang="en-GB" dirty="0"/>
              <a:t>Does it need to be lighter, less fragile, fire retardant, intentionally broken?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089D7DB-BFC1-4D60-B5EF-6A9ED5010C2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It doesn’t exist</a:t>
            </a:r>
          </a:p>
        </p:txBody>
      </p:sp>
      <p:pic>
        <p:nvPicPr>
          <p:cNvPr id="19" name="Picture Placeholder 18" descr="A picture containing indoor, colorful&#10;&#10;Description automatically generated">
            <a:extLst>
              <a:ext uri="{FF2B5EF4-FFF2-40B4-BE49-F238E27FC236}">
                <a16:creationId xmlns:a16="http://schemas.microsoft.com/office/drawing/2014/main" id="{247FE303-505C-4E4B-91D3-F761B9A191F4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 rotWithShape="1">
          <a:blip r:embed="rId4"/>
          <a:srcRect l="16626" t="18422" r="16626" b="18422"/>
          <a:stretch/>
        </p:blipFill>
        <p:spPr>
          <a:xfrm>
            <a:off x="8163031" y="2603500"/>
            <a:ext cx="2691242" cy="1591510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02E11C3-5E2C-4F5C-88D9-E68ACA0608DB}"/>
              </a:ext>
            </a:extLst>
          </p:cNvPr>
          <p:cNvSpPr>
            <a:spLocks noGrp="1"/>
          </p:cNvSpPr>
          <p:nvPr>
            <p:ph type="body" sz="half" idx="20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Some things cannot be brought off the shelf, some things from the shelf don’t fit the designers vision.</a:t>
            </a:r>
          </a:p>
        </p:txBody>
      </p:sp>
    </p:spTree>
    <p:extLst>
      <p:ext uri="{BB962C8B-B14F-4D97-AF65-F5344CB8AC3E}">
        <p14:creationId xmlns:p14="http://schemas.microsoft.com/office/powerpoint/2010/main" val="876837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CC372-531D-4E35-AD80-6E2871BC7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are our options?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601DBD-9A72-4EA8-911B-6A61856301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Buy</a:t>
            </a:r>
          </a:p>
        </p:txBody>
      </p:sp>
      <p:pic>
        <p:nvPicPr>
          <p:cNvPr id="17" name="Picture Placeholder 16" descr="A picture containing cup, bottle, coffee, indoor&#10;&#10;Description automatically generated">
            <a:extLst>
              <a:ext uri="{FF2B5EF4-FFF2-40B4-BE49-F238E27FC236}">
                <a16:creationId xmlns:a16="http://schemas.microsoft.com/office/drawing/2014/main" id="{B6CCD12D-1902-47A8-B14D-E08B100BAE7E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 rotWithShape="1">
          <a:blip r:embed="rId2"/>
          <a:srcRect l="-16581" t="1947" r="-16581" b="1947"/>
          <a:stretch/>
        </p:blipFill>
        <p:spPr>
          <a:xfrm>
            <a:off x="1337727" y="2592000"/>
            <a:ext cx="2876267" cy="1591511"/>
          </a:xfrm>
          <a:prstGeom prst="roundRect">
            <a:avLst>
              <a:gd name="adj" fmla="val 0"/>
            </a:avLst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11EA6B-964B-4F3F-9DB0-4C990FDE4331}"/>
              </a:ext>
            </a:extLst>
          </p:cNvPr>
          <p:cNvSpPr>
            <a:spLocks noGrp="1"/>
          </p:cNvSpPr>
          <p:nvPr>
            <p:ph type="body" sz="half" idx="18"/>
          </p:nvPr>
        </p:nvSpPr>
        <p:spPr/>
        <p:txBody>
          <a:bodyPr/>
          <a:lstStyle/>
          <a:p>
            <a:r>
              <a:rPr lang="en-GB" dirty="0"/>
              <a:t>Off the shelf items </a:t>
            </a:r>
          </a:p>
          <a:p>
            <a:r>
              <a:rPr lang="en-GB" dirty="0"/>
              <a:t>Breakaway props, all made from safely breakable materials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98ECB2E-DDFC-489B-8C1C-D590DEBEFA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Adapt</a:t>
            </a:r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D6AF6756-BBC9-48BC-A826-56D5CB85F2EF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3"/>
          <a:srcRect t="5602" b="5602"/>
          <a:stretch>
            <a:fillRect/>
          </a:stretch>
        </p:blipFill>
        <p:spPr/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94E9A9C-E649-46D4-BF4E-2F41B2C72A76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Buy something off the shelf and ‘tweak’ </a:t>
            </a:r>
          </a:p>
          <a:p>
            <a:r>
              <a:rPr lang="en-GB" dirty="0"/>
              <a:t>Hand puppets- cast resin Billy Elliot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2EA34CC-A0E2-4003-9D6B-4B2964C5B64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Build from Scratch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3988A708-AC70-41ED-86CC-F15192967267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4"/>
          <a:srcRect t="15136" b="15136"/>
          <a:stretch>
            <a:fillRect/>
          </a:stretch>
        </p:blipFill>
        <p:spPr/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CBA355-0405-4C17-BE2B-94C8D94AEB17}"/>
              </a:ext>
            </a:extLst>
          </p:cNvPr>
          <p:cNvSpPr>
            <a:spLocks noGrp="1"/>
          </p:cNvSpPr>
          <p:nvPr>
            <p:ph type="body" sz="half" idx="20"/>
          </p:nvPr>
        </p:nvSpPr>
        <p:spPr/>
        <p:txBody>
          <a:bodyPr/>
          <a:lstStyle/>
          <a:p>
            <a:r>
              <a:rPr lang="en-GB" dirty="0"/>
              <a:t>Take multiple materials and create the finished prop.</a:t>
            </a:r>
          </a:p>
          <a:p>
            <a:r>
              <a:rPr lang="en-GB" dirty="0"/>
              <a:t>Lego camera, MDF and Plastics</a:t>
            </a:r>
          </a:p>
        </p:txBody>
      </p:sp>
    </p:spTree>
    <p:extLst>
      <p:ext uri="{BB962C8B-B14F-4D97-AF65-F5344CB8AC3E}">
        <p14:creationId xmlns:p14="http://schemas.microsoft.com/office/powerpoint/2010/main" val="703765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454AE963-D284-404C-A766-3E8C3BCCC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things are not as they appear…</a:t>
            </a:r>
            <a:br>
              <a:rPr lang="en-GB" dirty="0"/>
            </a:br>
            <a:r>
              <a:rPr lang="en-GB" dirty="0"/>
              <a:t>Thankfully</a:t>
            </a:r>
          </a:p>
        </p:txBody>
      </p:sp>
      <p:pic>
        <p:nvPicPr>
          <p:cNvPr id="16" name="Content Placeholder 15" descr="A picture containing person, person, standing, old&#10;&#10;Description automatically generated">
            <a:extLst>
              <a:ext uri="{FF2B5EF4-FFF2-40B4-BE49-F238E27FC236}">
                <a16:creationId xmlns:a16="http://schemas.microsoft.com/office/drawing/2014/main" id="{2CE54EF4-EDE1-4F10-A2C7-55CA81EC82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67483" y="2603499"/>
            <a:ext cx="2900819" cy="2900819"/>
          </a:xfrm>
        </p:spPr>
      </p:pic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F6BD1A10-76C4-472E-91A3-B40CEF96E26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3895148" y="2603500"/>
            <a:ext cx="2562225" cy="3416300"/>
          </a:xfr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8F0DBF3-8F5B-4108-BD60-EA1CB55B8C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5314" y="2603500"/>
            <a:ext cx="2562225" cy="3416300"/>
          </a:xfrm>
          <a:prstGeom prst="rect">
            <a:avLst/>
          </a:prstGeom>
        </p:spPr>
      </p:pic>
      <p:pic>
        <p:nvPicPr>
          <p:cNvPr id="22" name="Picture 21" descr="A picture containing person, purple, cloth&#10;&#10;Description automatically generated">
            <a:extLst>
              <a:ext uri="{FF2B5EF4-FFF2-40B4-BE49-F238E27FC236}">
                <a16:creationId xmlns:a16="http://schemas.microsoft.com/office/drawing/2014/main" id="{57D4C633-7A2D-46A1-B6C5-A68291779D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35480" y="2603499"/>
            <a:ext cx="2562225" cy="341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268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48EA7-55B3-4628-8DF6-A98CD5859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Props require different qualities…</a:t>
            </a:r>
          </a:p>
        </p:txBody>
      </p:sp>
      <p:pic>
        <p:nvPicPr>
          <p:cNvPr id="6" name="Content Placeholder 5" descr="A picture containing pan, kitchenware, indoor, black&#10;&#10;Description automatically generated">
            <a:extLst>
              <a:ext uri="{FF2B5EF4-FFF2-40B4-BE49-F238E27FC236}">
                <a16:creationId xmlns:a16="http://schemas.microsoft.com/office/drawing/2014/main" id="{C311FEE3-481F-4C4A-8F41-2610EF929E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55700" y="3004234"/>
            <a:ext cx="4824413" cy="2614831"/>
          </a:xfrm>
        </p:spPr>
      </p:pic>
      <p:pic>
        <p:nvPicPr>
          <p:cNvPr id="8" name="Content Placeholder 7" descr="A picture containing tool&#10;&#10;Description automatically generated">
            <a:extLst>
              <a:ext uri="{FF2B5EF4-FFF2-40B4-BE49-F238E27FC236}">
                <a16:creationId xmlns:a16="http://schemas.microsoft.com/office/drawing/2014/main" id="{A2882D47-B77B-4041-9A1F-8C4CEBFE3A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339605" y="2603500"/>
            <a:ext cx="2562628" cy="3416300"/>
          </a:xfrm>
        </p:spPr>
      </p:pic>
    </p:spTree>
    <p:extLst>
      <p:ext uri="{BB962C8B-B14F-4D97-AF65-F5344CB8AC3E}">
        <p14:creationId xmlns:p14="http://schemas.microsoft.com/office/powerpoint/2010/main" val="1645898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74751A5-5AB2-4B61-9C77-B5D466DCF03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 how do we take something real into being a prop?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3B160A9-11F4-407D-B59F-1660255633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Feel free to make suggestions…</a:t>
            </a:r>
          </a:p>
        </p:txBody>
      </p:sp>
    </p:spTree>
    <p:extLst>
      <p:ext uri="{BB962C8B-B14F-4D97-AF65-F5344CB8AC3E}">
        <p14:creationId xmlns:p14="http://schemas.microsoft.com/office/powerpoint/2010/main" val="29803678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EED2E2BB-3846-41EB-9F1E-92C33C4A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73D5773-5AC9-444A-A47A-EB6656ACD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81EB4475-C020-4325-AF59-31FCBFB7C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F7689D68-C339-4D5B-9DAA-E13F6BD4D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B7E1BE3-AD71-40F9-81F5-3A6633AC1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277653"/>
            <a:ext cx="3020133" cy="311736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Mold Making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CE4F249-AC71-406E-8410-03E1C8809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62" y="1113062"/>
            <a:ext cx="6470908" cy="4628759"/>
          </a:xfrm>
          <a:prstGeom prst="rect">
            <a:avLst/>
          </a:prstGeom>
          <a:solidFill>
            <a:srgbClr val="FFFFFE"/>
          </a:solidFill>
          <a:ln w="15875">
            <a:solidFill>
              <a:schemeClr val="tx2">
                <a:lumMod val="75000"/>
              </a:schemeClr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picture containing text, person, holding, hand&#10;&#10;Description automatically generated">
            <a:extLst>
              <a:ext uri="{FF2B5EF4-FFF2-40B4-BE49-F238E27FC236}">
                <a16:creationId xmlns:a16="http://schemas.microsoft.com/office/drawing/2014/main" id="{F206AB81-78AB-49A2-93CF-C7EDA5F4A38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273488" y="1935595"/>
            <a:ext cx="2983692" cy="2983692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10" name="Content Placeholder 9" descr="A picture containing indoor, items, container, plastic&#10;&#10;Description automatically generated">
            <a:extLst>
              <a:ext uri="{FF2B5EF4-FFF2-40B4-BE49-F238E27FC236}">
                <a16:creationId xmlns:a16="http://schemas.microsoft.com/office/drawing/2014/main" id="{989AEE22-3E01-4254-9DEB-B480FC09FBA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420905" y="2303926"/>
            <a:ext cx="2996039" cy="2247029"/>
          </a:xfrm>
          <a:prstGeom prst="roundRect">
            <a:avLst>
              <a:gd name="adj" fmla="val 1858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8426310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5E3FBD6-F0E3-4FC3-AF0D-DBC4B3BC4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Terminology</a:t>
            </a:r>
          </a:p>
        </p:txBody>
      </p:sp>
      <p:pic>
        <p:nvPicPr>
          <p:cNvPr id="9" name="Picture Placeholder 8" descr="A picture containing indoor&#10;&#10;Description automatically generated">
            <a:extLst>
              <a:ext uri="{FF2B5EF4-FFF2-40B4-BE49-F238E27FC236}">
                <a16:creationId xmlns:a16="http://schemas.microsoft.com/office/drawing/2014/main" id="{BC53EB8C-2FF1-46A2-9FDB-DE661FD8B2B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3726" t="-1210" r="3726" b="-1210"/>
          <a:stretch/>
        </p:blipFill>
        <p:spPr>
          <a:xfrm>
            <a:off x="5227429" y="803751"/>
            <a:ext cx="6325888" cy="5250498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3633A9D-B79A-4331-B780-E753A15E0B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5" y="2120900"/>
            <a:ext cx="3133726" cy="38989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Mold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Casting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Jacket/ Shell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One part or Block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Two part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Keys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The difference between drying and curing </a:t>
            </a:r>
          </a:p>
        </p:txBody>
      </p:sp>
      <p:sp>
        <p:nvSpPr>
          <p:cNvPr id="39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890668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D04EA-67B5-4FAF-B6F7-EACFFA410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Single part </a:t>
            </a:r>
            <a:r>
              <a:rPr lang="en-GB" dirty="0" err="1"/>
              <a:t>mold</a:t>
            </a:r>
            <a:endParaRPr lang="en-GB" dirty="0"/>
          </a:p>
        </p:txBody>
      </p:sp>
      <p:pic>
        <p:nvPicPr>
          <p:cNvPr id="6" name="Picture Placeholder 5" descr="A picture containing text, person, holding, hand&#10;&#10;Description automatically generated">
            <a:extLst>
              <a:ext uri="{FF2B5EF4-FFF2-40B4-BE49-F238E27FC236}">
                <a16:creationId xmlns:a16="http://schemas.microsoft.com/office/drawing/2014/main" id="{98579331-F38E-4DF8-B01C-A782E9D0052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4705" r="14705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B1243C-8520-4E20-AED6-0900B1444C9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Good for items with low undercuts </a:t>
            </a:r>
          </a:p>
          <a:p>
            <a:r>
              <a:rPr lang="en-GB" dirty="0"/>
              <a:t>Castings where you will only see one side</a:t>
            </a:r>
          </a:p>
        </p:txBody>
      </p:sp>
    </p:spTree>
    <p:extLst>
      <p:ext uri="{BB962C8B-B14F-4D97-AF65-F5344CB8AC3E}">
        <p14:creationId xmlns:p14="http://schemas.microsoft.com/office/powerpoint/2010/main" val="40899888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C67C9-AAA1-4C6F-A87D-ED3C4A466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4834467"/>
            <a:ext cx="8825658" cy="58638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/>
              <a:t>Two Part mold</a:t>
            </a:r>
          </a:p>
        </p:txBody>
      </p:sp>
      <p:pic>
        <p:nvPicPr>
          <p:cNvPr id="6" name="Picture Placeholder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4F4ED4C3-B4D0-46CD-BE9C-25B6DE6CDDA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378" r="-1" b="-1"/>
          <a:stretch/>
        </p:blipFill>
        <p:spPr>
          <a:xfrm>
            <a:off x="1154953" y="1143006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975F00-034B-4A8D-9AAA-F3312264812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0285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B87011A-E216-4ACE-975F-51A4DF53E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mould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01E438-0FEE-47A8-8F2B-BC541251FB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Silicone </a:t>
            </a:r>
          </a:p>
        </p:txBody>
      </p:sp>
      <p:pic>
        <p:nvPicPr>
          <p:cNvPr id="16" name="Picture Placeholder 15" descr="A picture containing tableware&#10;&#10;Description automatically generated">
            <a:extLst>
              <a:ext uri="{FF2B5EF4-FFF2-40B4-BE49-F238E27FC236}">
                <a16:creationId xmlns:a16="http://schemas.microsoft.com/office/drawing/2014/main" id="{22F055DA-8925-4A21-B96A-190BBF6CFC03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/>
          <a:srcRect t="20413" b="20413"/>
          <a:stretch>
            <a:fillRect/>
          </a:stretch>
        </p:blipFill>
        <p:spPr/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793A3B0-FD7E-4CBE-8B9E-EFDF8DC9EBCB}"/>
              </a:ext>
            </a:extLst>
          </p:cNvPr>
          <p:cNvSpPr>
            <a:spLocks noGrp="1"/>
          </p:cNvSpPr>
          <p:nvPr>
            <p:ph type="body" sz="half" idx="18"/>
          </p:nvPr>
        </p:nvSpPr>
        <p:spPr/>
        <p:txBody>
          <a:bodyPr/>
          <a:lstStyle/>
          <a:p>
            <a:r>
              <a:rPr lang="en-GB" dirty="0"/>
              <a:t>Flexible for producing Rigid parts</a:t>
            </a: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DCA9B85-8ADD-4F31-BAB2-976967D2E9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Plaster </a:t>
            </a:r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9D80BC7F-910C-422C-9246-1204F7AD2CA3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3"/>
          <a:srcRect t="5654" b="5654"/>
          <a:stretch>
            <a:fillRect/>
          </a:stretch>
        </p:blipFill>
        <p:spPr/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8F20A96-2F12-4B91-A495-A0D8D4C7E300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/>
          <a:lstStyle/>
          <a:p>
            <a:r>
              <a:rPr lang="en-GB" dirty="0"/>
              <a:t>Great for producing latex castings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14F089E-3549-49C1-953E-54A3454AC9D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Composite</a:t>
            </a:r>
          </a:p>
        </p:txBody>
      </p:sp>
      <p:pic>
        <p:nvPicPr>
          <p:cNvPr id="20" name="Picture Placeholder 19" descr="A picture containing clothing, indoor, helmet, headdress&#10;&#10;Description automatically generated">
            <a:extLst>
              <a:ext uri="{FF2B5EF4-FFF2-40B4-BE49-F238E27FC236}">
                <a16:creationId xmlns:a16="http://schemas.microsoft.com/office/drawing/2014/main" id="{4F13548C-1E6D-4D93-94B8-0F863B99E9C2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 rotWithShape="1">
          <a:blip r:embed="rId4"/>
          <a:srcRect l="-16747" t="12087" r="-16747" b="12087"/>
          <a:stretch/>
        </p:blipFill>
        <p:spPr>
          <a:xfrm>
            <a:off x="8163031" y="2256891"/>
            <a:ext cx="2691242" cy="1938119"/>
          </a:xfr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B7D9CFB-98DD-4FE5-834D-EAF4DD978B31}"/>
              </a:ext>
            </a:extLst>
          </p:cNvPr>
          <p:cNvSpPr>
            <a:spLocks noGrp="1"/>
          </p:cNvSpPr>
          <p:nvPr>
            <p:ph type="body" sz="half" idx="20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GRP – Glass, Resin, Polyester</a:t>
            </a:r>
          </a:p>
          <a:p>
            <a:r>
              <a:rPr lang="en-GB" dirty="0"/>
              <a:t>Epoxy</a:t>
            </a:r>
          </a:p>
          <a:p>
            <a:r>
              <a:rPr lang="en-GB" dirty="0" err="1"/>
              <a:t>Jesmonite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4692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9E4EC80-9F84-43F9-9191-647F525F38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Mold</a:t>
            </a:r>
            <a:r>
              <a:rPr lang="en-GB" dirty="0"/>
              <a:t> release… Its important</a:t>
            </a:r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5843FF05-35C5-40A6-AAB5-10946C7CB71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Trust me</a:t>
            </a:r>
          </a:p>
        </p:txBody>
      </p:sp>
    </p:spTree>
    <p:extLst>
      <p:ext uri="{BB962C8B-B14F-4D97-AF65-F5344CB8AC3E}">
        <p14:creationId xmlns:p14="http://schemas.microsoft.com/office/powerpoint/2010/main" val="20864634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94E94934-7B0A-4301-9AB5-9F3D3001C6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Types of </a:t>
            </a:r>
            <a:r>
              <a:rPr lang="en-GB" dirty="0" err="1"/>
              <a:t>Mold</a:t>
            </a:r>
            <a:r>
              <a:rPr lang="en-GB" dirty="0"/>
              <a:t> Making Materials</a:t>
            </a:r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C6308393-2934-447B-B8ED-E44837D9D9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list is ever growing</a:t>
            </a:r>
          </a:p>
        </p:txBody>
      </p:sp>
    </p:spTree>
    <p:extLst>
      <p:ext uri="{BB962C8B-B14F-4D97-AF65-F5344CB8AC3E}">
        <p14:creationId xmlns:p14="http://schemas.microsoft.com/office/powerpoint/2010/main" val="33862109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37CA0AF6-5CC0-4FD3-9DFB-1D5B0B429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silicone - 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AD56F366-A086-4783-915D-EB9942AE99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Platinum Silicone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242948CC-610A-4BD0-95BB-5B603F462C2C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r>
              <a:rPr lang="en-GB" dirty="0"/>
              <a:t>Highly Sensitive</a:t>
            </a:r>
          </a:p>
          <a:p>
            <a:r>
              <a:rPr lang="en-GB" dirty="0"/>
              <a:t>Fast curing</a:t>
            </a:r>
          </a:p>
          <a:p>
            <a:r>
              <a:rPr lang="en-GB" dirty="0"/>
              <a:t>Food safe</a:t>
            </a:r>
          </a:p>
          <a:p>
            <a:endParaRPr lang="en-GB" dirty="0"/>
          </a:p>
          <a:p>
            <a:r>
              <a:rPr lang="en-GB" dirty="0"/>
              <a:t>Silicone only stick to silicone 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B905BAE1-1140-489A-837D-73E2A222DC7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Tin/Addition Silicone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2B919906-1E25-4C5D-8FBF-1B95C5F2FCE9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r>
              <a:rPr lang="en-GB" dirty="0"/>
              <a:t>Stable </a:t>
            </a:r>
          </a:p>
          <a:p>
            <a:r>
              <a:rPr lang="en-GB" dirty="0"/>
              <a:t>Slow curing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85060B68-BAF9-4511-9514-5B715762C8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520" y="2747468"/>
            <a:ext cx="3055144" cy="3526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1857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F603328-D9F9-444A-B6A7-D88673513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and Cons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EEF58EA-2F8B-453C-865C-8522D0AE36F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04089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13" name="Picture Placeholder 12" descr="A picture containing indoor&#10;&#10;Description automatically generated">
            <a:extLst>
              <a:ext uri="{FF2B5EF4-FFF2-40B4-BE49-F238E27FC236}">
                <a16:creationId xmlns:a16="http://schemas.microsoft.com/office/drawing/2014/main" id="{3A5D426C-A7B0-4E63-9023-0C97F5C6262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17975" r="1" b="29338"/>
          <a:stretch/>
        </p:blipFill>
        <p:spPr>
          <a:xfrm>
            <a:off x="477085" y="466162"/>
            <a:ext cx="11237832" cy="3937502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8A54B8AB-2835-497B-B026-2D52A3C20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4110824"/>
            <a:ext cx="5015258" cy="1908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Plaster Moulds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3E431DA-B164-4DD9-9E27-E4F8F55540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13257" y="4264447"/>
            <a:ext cx="4772509" cy="236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Plaster Gypsum 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Various types – based on balance between Alpha and Beta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Heavy 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Absorbent 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Good for latex and Ceramic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Brittle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5951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F603328-D9F9-444A-B6A7-D88673513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and Cons</a:t>
            </a:r>
          </a:p>
        </p:txBody>
      </p:sp>
    </p:spTree>
    <p:extLst>
      <p:ext uri="{BB962C8B-B14F-4D97-AF65-F5344CB8AC3E}">
        <p14:creationId xmlns:p14="http://schemas.microsoft.com/office/powerpoint/2010/main" val="11306765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6" name="Picture Placeholder 5" descr="A picture containing food&#10;&#10;Description automatically generated">
            <a:extLst>
              <a:ext uri="{FF2B5EF4-FFF2-40B4-BE49-F238E27FC236}">
                <a16:creationId xmlns:a16="http://schemas.microsoft.com/office/drawing/2014/main" id="{70F0240F-2106-4839-889A-9B807908EF1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22514" r="1" b="30769"/>
          <a:stretch/>
        </p:blipFill>
        <p:spPr>
          <a:xfrm>
            <a:off x="477085" y="466162"/>
            <a:ext cx="11237832" cy="3937502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204715-02F9-476E-AFFB-AA03650EC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4110824"/>
            <a:ext cx="5015258" cy="1908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Fiberglass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0553DC-1548-4CA1-A78F-8FA066EE6F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75894" y="4110824"/>
            <a:ext cx="4772509" cy="1908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Catalyzed Polyester Resin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Gel Coat to capture Detail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Glass Fiber for reinforcement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Structurally Rigid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Fumes!</a:t>
            </a:r>
          </a:p>
        </p:txBody>
      </p:sp>
    </p:spTree>
    <p:extLst>
      <p:ext uri="{BB962C8B-B14F-4D97-AF65-F5344CB8AC3E}">
        <p14:creationId xmlns:p14="http://schemas.microsoft.com/office/powerpoint/2010/main" val="2548011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F603328-D9F9-444A-B6A7-D88673513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and Cons</a:t>
            </a:r>
          </a:p>
        </p:txBody>
      </p:sp>
    </p:spTree>
    <p:extLst>
      <p:ext uri="{BB962C8B-B14F-4D97-AF65-F5344CB8AC3E}">
        <p14:creationId xmlns:p14="http://schemas.microsoft.com/office/powerpoint/2010/main" val="2396582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6" name="Picture Placeholder 5" descr="A picture containing person, wall, indoor&#10;&#10;Description automatically generated">
            <a:extLst>
              <a:ext uri="{FF2B5EF4-FFF2-40B4-BE49-F238E27FC236}">
                <a16:creationId xmlns:a16="http://schemas.microsoft.com/office/drawing/2014/main" id="{E9A447F8-149F-4C98-9D3F-C6D31621DE3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26641" r="1" b="26642"/>
          <a:stretch/>
        </p:blipFill>
        <p:spPr>
          <a:xfrm>
            <a:off x="477085" y="466162"/>
            <a:ext cx="11237832" cy="3937502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22F271-FBEE-4832-92E4-745CBDEBB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4110824"/>
            <a:ext cx="5015258" cy="1908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Alginates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EF98C4-877B-4C39-9859-DC6D6DC722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75894" y="4110824"/>
            <a:ext cx="4772509" cy="1908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NOT A PLASTER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Seaweed based product for making impressions for skin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High shrinkage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Short life span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36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F603328-D9F9-444A-B6A7-D88673513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and Cons</a:t>
            </a:r>
          </a:p>
        </p:txBody>
      </p:sp>
    </p:spTree>
    <p:extLst>
      <p:ext uri="{BB962C8B-B14F-4D97-AF65-F5344CB8AC3E}">
        <p14:creationId xmlns:p14="http://schemas.microsoft.com/office/powerpoint/2010/main" val="20063305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C38556C-1B4A-452E-B217-B2945FF80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973668"/>
            <a:ext cx="4177867" cy="1391692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chemeClr val="tx2"/>
                </a:solidFill>
              </a:rPr>
              <a:t>Casting materials… to make castings</a:t>
            </a:r>
          </a:p>
        </p:txBody>
      </p:sp>
      <p:pic>
        <p:nvPicPr>
          <p:cNvPr id="10" name="Content Placeholder 9" descr="A picture containing cup, bottle, coffee, indoor&#10;&#10;Description automatically generated">
            <a:extLst>
              <a:ext uri="{FF2B5EF4-FFF2-40B4-BE49-F238E27FC236}">
                <a16:creationId xmlns:a16="http://schemas.microsoft.com/office/drawing/2014/main" id="{0A7A13E5-2CA0-46FC-929D-6BCF6DD751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9000" y="2603500"/>
            <a:ext cx="3416300" cy="3416300"/>
          </a:xfrm>
        </p:spPr>
      </p:pic>
      <p:pic>
        <p:nvPicPr>
          <p:cNvPr id="8" name="Content Placeholder 7" descr="A picture containing headdress, pink&#10;&#10;Description automatically generated">
            <a:extLst>
              <a:ext uri="{FF2B5EF4-FFF2-40B4-BE49-F238E27FC236}">
                <a16:creationId xmlns:a16="http://schemas.microsoft.com/office/drawing/2014/main" id="{99DC3BF8-944D-4D82-8DE7-E5C73BB297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71" r="8379" b="2"/>
          <a:stretch/>
        </p:blipFill>
        <p:spPr>
          <a:xfrm>
            <a:off x="5120117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sp>
        <p:nvSpPr>
          <p:cNvPr id="19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293294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C6307-1FD3-4BE5-A293-8526889C4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5B9319-0020-4C14-AD3B-C4404E92CE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Polyester Resin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60D72E3-92F7-4C3C-98C9-C39B0AEE23BB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r>
              <a:rPr lang="en-GB" dirty="0"/>
              <a:t>Highly solvent based</a:t>
            </a:r>
          </a:p>
          <a:p>
            <a:r>
              <a:rPr lang="en-GB" dirty="0"/>
              <a:t>Low shrinkage (less than 1%)</a:t>
            </a:r>
          </a:p>
          <a:p>
            <a:r>
              <a:rPr lang="en-GB" dirty="0"/>
              <a:t>Brittle but easily added to re-enforcement</a:t>
            </a:r>
          </a:p>
          <a:p>
            <a:r>
              <a:rPr lang="en-GB" dirty="0"/>
              <a:t>Good life span outdoors</a:t>
            </a:r>
          </a:p>
          <a:p>
            <a:r>
              <a:rPr lang="en-GB" dirty="0"/>
              <a:t>Structurally solid</a:t>
            </a:r>
          </a:p>
          <a:p>
            <a:r>
              <a:rPr lang="en-GB" dirty="0"/>
              <a:t>Exothermic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02A252-92FE-4444-98A1-E1F45F1F6B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Polyurethane Resin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11B4CBC-C42A-4602-BA70-1BEA08666C6C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r>
              <a:rPr lang="en-GB" dirty="0"/>
              <a:t>Toxic… but with no obvious smell</a:t>
            </a:r>
          </a:p>
          <a:p>
            <a:r>
              <a:rPr lang="en-GB" dirty="0"/>
              <a:t>Cyanide based (less scary than it sounds)</a:t>
            </a:r>
          </a:p>
          <a:p>
            <a:r>
              <a:rPr lang="en-GB" dirty="0"/>
              <a:t>Fast curing</a:t>
            </a:r>
          </a:p>
          <a:p>
            <a:r>
              <a:rPr lang="en-GB" dirty="0"/>
              <a:t>Many different versions and properties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FCDD00-5CFE-4594-A18B-A1E5CFD9E96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Clear Resins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12E3511-09DF-4669-8F50-E32AE1D7A8AD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r>
              <a:rPr lang="en-GB" dirty="0"/>
              <a:t>Expensive</a:t>
            </a:r>
          </a:p>
          <a:p>
            <a:r>
              <a:rPr lang="en-GB" dirty="0"/>
              <a:t>Structurally stable</a:t>
            </a:r>
          </a:p>
          <a:p>
            <a:r>
              <a:rPr lang="en-GB" dirty="0"/>
              <a:t>Requires de-gassing</a:t>
            </a:r>
          </a:p>
          <a:p>
            <a:r>
              <a:rPr lang="en-GB" dirty="0"/>
              <a:t>Requires a pressure pot</a:t>
            </a:r>
          </a:p>
          <a:p>
            <a:r>
              <a:rPr lang="en-GB" dirty="0"/>
              <a:t>Easily tinted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899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F603328-D9F9-444A-B6A7-D88673513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and Cons</a:t>
            </a:r>
          </a:p>
        </p:txBody>
      </p:sp>
    </p:spTree>
    <p:extLst>
      <p:ext uri="{BB962C8B-B14F-4D97-AF65-F5344CB8AC3E}">
        <p14:creationId xmlns:p14="http://schemas.microsoft.com/office/powerpoint/2010/main" val="27985500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B9588E-45D2-40A9-9F4D-0FF2E3316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973668"/>
            <a:ext cx="4177867" cy="13916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2"/>
                </a:solidFill>
              </a:rPr>
              <a:t>Jesmonite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CE411D-A0CB-41F8-9B10-892D58346F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1110" y="2603500"/>
            <a:ext cx="4072673" cy="34163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Resin based plaster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Fast curing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Water based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Tints available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Addition powders and flakes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Can be re-enforced 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Can also be brittle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Placeholder 5" descr="A picture containing text, toiletry, cosmetic&#10;&#10;Description automatically generated">
            <a:extLst>
              <a:ext uri="{FF2B5EF4-FFF2-40B4-BE49-F238E27FC236}">
                <a16:creationId xmlns:a16="http://schemas.microsoft.com/office/drawing/2014/main" id="{8DBF2FAE-F39A-48C2-8F75-121AAA515DB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r="16773" b="-1"/>
          <a:stretch/>
        </p:blipFill>
        <p:spPr>
          <a:xfrm>
            <a:off x="5120117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sp>
        <p:nvSpPr>
          <p:cNvPr id="28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1804968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F603328-D9F9-444A-B6A7-D88673513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and Cons</a:t>
            </a:r>
          </a:p>
        </p:txBody>
      </p:sp>
    </p:spTree>
    <p:extLst>
      <p:ext uri="{BB962C8B-B14F-4D97-AF65-F5344CB8AC3E}">
        <p14:creationId xmlns:p14="http://schemas.microsoft.com/office/powerpoint/2010/main" val="13533494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3CA53-E30B-435D-AD25-ECB864EE0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Foams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47CD02-4E13-4294-A436-2FB9EDEEE1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Soft foam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91E2D8-6177-4A26-A2D8-214CB8AEB180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r>
              <a:rPr lang="en-GB" dirty="0"/>
              <a:t>Can be used to replicate hard items</a:t>
            </a:r>
          </a:p>
          <a:p>
            <a:r>
              <a:rPr lang="en-GB" dirty="0"/>
              <a:t>Poor surface details</a:t>
            </a:r>
          </a:p>
          <a:p>
            <a:r>
              <a:rPr lang="en-GB" dirty="0"/>
              <a:t>Cyanide based</a:t>
            </a:r>
          </a:p>
          <a:p>
            <a:r>
              <a:rPr lang="en-GB" dirty="0"/>
              <a:t>Exothermic</a:t>
            </a:r>
          </a:p>
          <a:p>
            <a:r>
              <a:rPr lang="en-GB" dirty="0"/>
              <a:t>Can be used to back up latex castings</a:t>
            </a:r>
          </a:p>
          <a:p>
            <a:r>
              <a:rPr lang="en-GB" dirty="0"/>
              <a:t>Various densities and expansion rates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917952-2CE2-4557-9ED3-7059DC35FB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Rigid foam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2986512-4C73-412C-91EA-18E470A71026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r>
              <a:rPr lang="en-GB" dirty="0"/>
              <a:t>Can be used for structural support</a:t>
            </a:r>
          </a:p>
          <a:p>
            <a:r>
              <a:rPr lang="en-GB" dirty="0"/>
              <a:t>Poor surface detail</a:t>
            </a:r>
          </a:p>
          <a:p>
            <a:r>
              <a:rPr lang="en-GB" dirty="0"/>
              <a:t>Cyanide based</a:t>
            </a:r>
          </a:p>
          <a:p>
            <a:r>
              <a:rPr lang="en-GB" dirty="0"/>
              <a:t>Exothermic</a:t>
            </a:r>
          </a:p>
          <a:p>
            <a:r>
              <a:rPr lang="en-GB" dirty="0"/>
              <a:t>Light weight for backing up resin or plastics</a:t>
            </a:r>
          </a:p>
          <a:p>
            <a:r>
              <a:rPr lang="en-GB" dirty="0"/>
              <a:t>Various densities and expansion rates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0AD9A2D-46BF-407B-BFC7-2DC1BA46511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Soma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6A499C1-959D-4902-836E-03D098319876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r>
              <a:rPr lang="en-GB" dirty="0"/>
              <a:t>Silicone based foam</a:t>
            </a:r>
          </a:p>
          <a:p>
            <a:r>
              <a:rPr lang="en-GB" dirty="0"/>
              <a:t>Low expansion rate</a:t>
            </a:r>
          </a:p>
          <a:p>
            <a:r>
              <a:rPr lang="en-GB" dirty="0"/>
              <a:t>More texturally like a crumpet…</a:t>
            </a:r>
          </a:p>
          <a:p>
            <a:r>
              <a:rPr lang="en-GB" dirty="0"/>
              <a:t>Adheres to silicone…</a:t>
            </a:r>
          </a:p>
          <a:p>
            <a:r>
              <a:rPr lang="en-GB" dirty="0"/>
              <a:t>Very Expensive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24017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F603328-D9F9-444A-B6A7-D88673513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and Cons</a:t>
            </a:r>
          </a:p>
        </p:txBody>
      </p:sp>
    </p:spTree>
    <p:extLst>
      <p:ext uri="{BB962C8B-B14F-4D97-AF65-F5344CB8AC3E}">
        <p14:creationId xmlns:p14="http://schemas.microsoft.com/office/powerpoint/2010/main" val="410162138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8BE61-E52A-4393-AB94-80CA0C792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LATEX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11" name="Picture 10" descr="A picture containing standing&#10;&#10;Description automatically generated">
            <a:extLst>
              <a:ext uri="{FF2B5EF4-FFF2-40B4-BE49-F238E27FC236}">
                <a16:creationId xmlns:a16="http://schemas.microsoft.com/office/drawing/2014/main" id="{CC9829C3-84E7-4B1E-BB95-18BFDEB9F2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0304" y="2143156"/>
            <a:ext cx="33528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5923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F603328-D9F9-444A-B6A7-D88673513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and Cons</a:t>
            </a:r>
          </a:p>
        </p:txBody>
      </p:sp>
    </p:spTree>
    <p:extLst>
      <p:ext uri="{BB962C8B-B14F-4D97-AF65-F5344CB8AC3E}">
        <p14:creationId xmlns:p14="http://schemas.microsoft.com/office/powerpoint/2010/main" val="22562237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CA60F94-C999-4141-83E4-F7D7CD8BA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611717"/>
          </a:xfrm>
        </p:spPr>
        <p:txBody>
          <a:bodyPr>
            <a:normAutofit fontScale="90000"/>
          </a:bodyPr>
          <a:lstStyle/>
          <a:p>
            <a:r>
              <a:rPr lang="en-GB" dirty="0"/>
              <a:t>Plasters </a:t>
            </a:r>
          </a:p>
        </p:txBody>
      </p:sp>
      <p:pic>
        <p:nvPicPr>
          <p:cNvPr id="13" name="Picture Placeholder 12" descr="A picture containing indoor&#10;&#10;Description automatically generated">
            <a:extLst>
              <a:ext uri="{FF2B5EF4-FFF2-40B4-BE49-F238E27FC236}">
                <a16:creationId xmlns:a16="http://schemas.microsoft.com/office/drawing/2014/main" id="{66200208-1AE3-46C3-B9C7-F65425D0416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200"/>
                    </a14:imgEffect>
                  </a14:imgLayer>
                </a14:imgProps>
              </a:ext>
            </a:extLst>
          </a:blip>
          <a:srcRect l="5333" t="-26704" r="5333" b="-26704"/>
          <a:stretch/>
        </p:blipFill>
        <p:spPr>
          <a:xfrm>
            <a:off x="6305550" y="-215858"/>
            <a:ext cx="5067299" cy="7178899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BBB166D-9DE7-4D25-A197-8F9268118B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2457450"/>
            <a:ext cx="3859212" cy="30289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combination of Alpha and Beta to achieve different harnesses. </a:t>
            </a:r>
          </a:p>
          <a:p>
            <a:r>
              <a:rPr lang="en-GB" dirty="0"/>
              <a:t>Alpha – Hard</a:t>
            </a:r>
          </a:p>
          <a:p>
            <a:r>
              <a:rPr lang="en-GB" dirty="0"/>
              <a:t>Beta – Soft</a:t>
            </a:r>
          </a:p>
          <a:p>
            <a:r>
              <a:rPr lang="en-GB" dirty="0"/>
              <a:t>Beta plasters are absorbent and work well with latex</a:t>
            </a:r>
          </a:p>
          <a:p>
            <a:r>
              <a:rPr lang="en-GB" dirty="0"/>
              <a:t>Paper Mache can be cast in it </a:t>
            </a:r>
          </a:p>
          <a:p>
            <a:r>
              <a:rPr lang="en-GB" dirty="0"/>
              <a:t>Latex can be cast in it</a:t>
            </a:r>
          </a:p>
          <a:p>
            <a:r>
              <a:rPr lang="en-GB" dirty="0"/>
              <a:t>Brittle</a:t>
            </a:r>
          </a:p>
          <a:p>
            <a:r>
              <a:rPr lang="en-GB" dirty="0"/>
              <a:t>Re-enforced with hessian or ‘burlap’</a:t>
            </a:r>
          </a:p>
          <a:p>
            <a:r>
              <a:rPr lang="en-GB" dirty="0"/>
              <a:t>Good for life cast or intermediary casts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7883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F603328-D9F9-444A-B6A7-D88673513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and Cons</a:t>
            </a:r>
          </a:p>
        </p:txBody>
      </p:sp>
    </p:spTree>
    <p:extLst>
      <p:ext uri="{BB962C8B-B14F-4D97-AF65-F5344CB8AC3E}">
        <p14:creationId xmlns:p14="http://schemas.microsoft.com/office/powerpoint/2010/main" val="34430940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E08F65-43EA-48DC-9CED-2EA46E1992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079" r="-1" b="-1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8A1507-F943-4922-AAFA-7D01906F0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199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dirty="0">
                <a:solidFill>
                  <a:srgbClr val="EBEBEB"/>
                </a:solidFill>
              </a:rPr>
              <a:t>Break?</a:t>
            </a:r>
          </a:p>
        </p:txBody>
      </p:sp>
      <p:sp>
        <p:nvSpPr>
          <p:cNvPr id="18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3135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4058579-72E2-4FF2-A6E6-B65F0B612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 casting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E2C54F9-A7CF-42B1-8E77-C54D20E199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35280" y="1279073"/>
            <a:ext cx="7549837" cy="5775627"/>
          </a:xfrm>
        </p:spPr>
      </p:pic>
    </p:spTree>
    <p:extLst>
      <p:ext uri="{BB962C8B-B14F-4D97-AF65-F5344CB8AC3E}">
        <p14:creationId xmlns:p14="http://schemas.microsoft.com/office/powerpoint/2010/main" val="172892924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09856C9-BA58-4E66-B83D-235CE0209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Alginates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1EC02BF-AA6B-4B36-9137-0936287F54C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NOT A PLASTER!!!</a:t>
            </a:r>
          </a:p>
          <a:p>
            <a:r>
              <a:rPr lang="en-GB" dirty="0"/>
              <a:t>And no straws up the nose! </a:t>
            </a:r>
          </a:p>
          <a:p>
            <a:r>
              <a:rPr lang="en-GB" dirty="0"/>
              <a:t>What is alginate</a:t>
            </a:r>
          </a:p>
          <a:p>
            <a:r>
              <a:rPr lang="en-GB" dirty="0"/>
              <a:t>Fast working time and captures great detail</a:t>
            </a:r>
          </a:p>
          <a:p>
            <a:r>
              <a:rPr lang="en-GB" dirty="0"/>
              <a:t>Single use product</a:t>
            </a:r>
          </a:p>
          <a:p>
            <a:r>
              <a:rPr lang="en-GB" dirty="0"/>
              <a:t>Works well with plaster and wax castings</a:t>
            </a:r>
          </a:p>
          <a:p>
            <a:endParaRPr lang="en-GB" dirty="0"/>
          </a:p>
        </p:txBody>
      </p:sp>
      <p:pic>
        <p:nvPicPr>
          <p:cNvPr id="8" name="Content Placeholder 7" descr="A picture containing text, person, person, indoor&#10;&#10;Description automatically generated">
            <a:extLst>
              <a:ext uri="{FF2B5EF4-FFF2-40B4-BE49-F238E27FC236}">
                <a16:creationId xmlns:a16="http://schemas.microsoft.com/office/drawing/2014/main" id="{DF78BEC9-A461-418E-B1E3-DC6E364EFE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43386" y="2603500"/>
            <a:ext cx="4555066" cy="3416300"/>
          </a:xfrm>
        </p:spPr>
      </p:pic>
    </p:spTree>
    <p:extLst>
      <p:ext uri="{BB962C8B-B14F-4D97-AF65-F5344CB8AC3E}">
        <p14:creationId xmlns:p14="http://schemas.microsoft.com/office/powerpoint/2010/main" val="37869783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344EB-D2E1-4F70-A861-C262ADF32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Silicones</a:t>
            </a:r>
          </a:p>
        </p:txBody>
      </p:sp>
      <p:pic>
        <p:nvPicPr>
          <p:cNvPr id="6" name="Content Placeholder 5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CF2F46C8-8BD4-4382-BA2B-3227A7064D8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87184" y="2603500"/>
            <a:ext cx="4467469" cy="3416300"/>
          </a:xfr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95D1F6B-16BD-4440-88AD-012E3E02FC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Skin Safe products</a:t>
            </a:r>
          </a:p>
          <a:p>
            <a:r>
              <a:rPr lang="en-GB" dirty="0"/>
              <a:t>Life form or Body double </a:t>
            </a:r>
          </a:p>
          <a:p>
            <a:r>
              <a:rPr lang="en-GB" dirty="0"/>
              <a:t>Multiple uses</a:t>
            </a:r>
          </a:p>
          <a:p>
            <a:r>
              <a:rPr lang="en-GB" dirty="0"/>
              <a:t>Low tear</a:t>
            </a:r>
          </a:p>
          <a:p>
            <a:r>
              <a:rPr lang="en-GB" dirty="0"/>
              <a:t>Expensive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40828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F71D5-4CDF-4DA2-A604-41C05D07C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 casting process </a:t>
            </a:r>
          </a:p>
        </p:txBody>
      </p:sp>
      <p:pic>
        <p:nvPicPr>
          <p:cNvPr id="8" name="Content Placeholder 7" descr="A picture containing person&#10;&#10;Description automatically generated">
            <a:extLst>
              <a:ext uri="{FF2B5EF4-FFF2-40B4-BE49-F238E27FC236}">
                <a16:creationId xmlns:a16="http://schemas.microsoft.com/office/drawing/2014/main" id="{88054F82-642A-4199-87E5-F57E7B66C6B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315564" y="2603500"/>
            <a:ext cx="2725922" cy="3416300"/>
          </a:xfrm>
        </p:spPr>
      </p:pic>
      <p:pic>
        <p:nvPicPr>
          <p:cNvPr id="14" name="Content Placeholder 13" descr="A picture containing person, person, people&#10;&#10;Description automatically generated">
            <a:extLst>
              <a:ext uri="{FF2B5EF4-FFF2-40B4-BE49-F238E27FC236}">
                <a16:creationId xmlns:a16="http://schemas.microsoft.com/office/drawing/2014/main" id="{FE463217-A029-4256-8067-7DFDA8F233D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888933" y="2603500"/>
            <a:ext cx="2818447" cy="3416300"/>
          </a:xfrm>
        </p:spPr>
      </p:pic>
    </p:spTree>
    <p:extLst>
      <p:ext uri="{BB962C8B-B14F-4D97-AF65-F5344CB8AC3E}">
        <p14:creationId xmlns:p14="http://schemas.microsoft.com/office/powerpoint/2010/main" val="261388416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BDED146-9850-4432-A6C7-13984E6E6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key steps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B2D3FDC-E60F-47A1-AC12-158E92F89C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Prep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84B2AB0-EFF6-427E-BD50-1F439E54D0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Impression material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34DA691-FC41-47C3-A756-199AD5F196A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Shell</a:t>
            </a:r>
          </a:p>
        </p:txBody>
      </p:sp>
      <p:pic>
        <p:nvPicPr>
          <p:cNvPr id="13" name="Picture 12" descr="A picture containing text, red&#10;&#10;Description automatically generated">
            <a:extLst>
              <a:ext uri="{FF2B5EF4-FFF2-40B4-BE49-F238E27FC236}">
                <a16:creationId xmlns:a16="http://schemas.microsoft.com/office/drawing/2014/main" id="{B074A965-A61B-428D-852E-EAF4C8177B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361" b="18333"/>
          <a:stretch/>
        </p:blipFill>
        <p:spPr>
          <a:xfrm>
            <a:off x="1221085" y="3179762"/>
            <a:ext cx="2863364" cy="3273427"/>
          </a:xfrm>
          <a:prstGeom prst="rect">
            <a:avLst/>
          </a:prstGeom>
        </p:spPr>
      </p:pic>
      <p:pic>
        <p:nvPicPr>
          <p:cNvPr id="15" name="Picture 14" descr="A picture containing text, red&#10;&#10;Description automatically generated">
            <a:extLst>
              <a:ext uri="{FF2B5EF4-FFF2-40B4-BE49-F238E27FC236}">
                <a16:creationId xmlns:a16="http://schemas.microsoft.com/office/drawing/2014/main" id="{0FF82959-9089-43EC-BC83-79512EB46E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305" b="26389"/>
          <a:stretch/>
        </p:blipFill>
        <p:spPr>
          <a:xfrm>
            <a:off x="4683456" y="3179762"/>
            <a:ext cx="2863364" cy="3273428"/>
          </a:xfrm>
          <a:prstGeom prst="rect">
            <a:avLst/>
          </a:prstGeom>
        </p:spPr>
      </p:pic>
      <p:pic>
        <p:nvPicPr>
          <p:cNvPr id="17" name="Picture 16" descr="A picture containing text, red, water sport, swimming&#10;&#10;Description automatically generated">
            <a:extLst>
              <a:ext uri="{FF2B5EF4-FFF2-40B4-BE49-F238E27FC236}">
                <a16:creationId xmlns:a16="http://schemas.microsoft.com/office/drawing/2014/main" id="{CFE047B6-8F0C-40EE-BD9F-42A32A54256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556" b="25139"/>
          <a:stretch/>
        </p:blipFill>
        <p:spPr>
          <a:xfrm>
            <a:off x="8046354" y="3179762"/>
            <a:ext cx="2863365" cy="3273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4415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CD16F-1712-48E0-9FA2-77233BFF9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 to beautiful castings </a:t>
            </a:r>
          </a:p>
        </p:txBody>
      </p:sp>
      <p:pic>
        <p:nvPicPr>
          <p:cNvPr id="17" name="Picture 16" descr="A picture containing plastic&#10;&#10;Description automatically generated">
            <a:extLst>
              <a:ext uri="{FF2B5EF4-FFF2-40B4-BE49-F238E27FC236}">
                <a16:creationId xmlns:a16="http://schemas.microsoft.com/office/drawing/2014/main" id="{58BAFB77-F76E-4425-80C3-D72ECC213C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679" y="2642185"/>
            <a:ext cx="2039212" cy="3625265"/>
          </a:xfrm>
          <a:prstGeom prst="rect">
            <a:avLst/>
          </a:prstGeom>
        </p:spPr>
      </p:pic>
      <p:pic>
        <p:nvPicPr>
          <p:cNvPr id="19" name="Picture 18" descr="A picture containing text, table, indoor&#10;&#10;Description automatically generated">
            <a:extLst>
              <a:ext uri="{FF2B5EF4-FFF2-40B4-BE49-F238E27FC236}">
                <a16:creationId xmlns:a16="http://schemas.microsoft.com/office/drawing/2014/main" id="{5C6095F1-5E19-4987-BDDB-5E3E4D00D2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4299" y="2527884"/>
            <a:ext cx="2146369" cy="3815766"/>
          </a:xfrm>
          <a:prstGeom prst="rect">
            <a:avLst/>
          </a:prstGeom>
        </p:spPr>
      </p:pic>
      <p:pic>
        <p:nvPicPr>
          <p:cNvPr id="21" name="Picture 20" descr="A picture containing person, purple, cloth&#10;&#10;Description automatically generated">
            <a:extLst>
              <a:ext uri="{FF2B5EF4-FFF2-40B4-BE49-F238E27FC236}">
                <a16:creationId xmlns:a16="http://schemas.microsoft.com/office/drawing/2014/main" id="{BFB4FFA9-91E8-4C85-9A40-55323DD62F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359" t="9510" r="16031" b="11561"/>
          <a:stretch/>
        </p:blipFill>
        <p:spPr>
          <a:xfrm>
            <a:off x="8492213" y="2527884"/>
            <a:ext cx="2435077" cy="3739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6421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A picture containing plastic&#10;&#10;Description automatically generated">
            <a:extLst>
              <a:ext uri="{FF2B5EF4-FFF2-40B4-BE49-F238E27FC236}">
                <a16:creationId xmlns:a16="http://schemas.microsoft.com/office/drawing/2014/main" id="{2923BF80-90F1-4E8D-A1E6-027F402C25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563" y="2656474"/>
            <a:ext cx="4114514" cy="2314414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15580F7E-EA43-4191-8FFC-051E6DCCC2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0906" y="2271793"/>
            <a:ext cx="4111702" cy="3083776"/>
          </a:xfrm>
          <a:prstGeom prst="rect">
            <a:avLst/>
          </a:prstGeom>
        </p:spPr>
      </p:pic>
      <p:pic>
        <p:nvPicPr>
          <p:cNvPr id="35" name="Picture 34" descr="A picture containing vessel, bathtub&#10;&#10;Description automatically generated">
            <a:extLst>
              <a:ext uri="{FF2B5EF4-FFF2-40B4-BE49-F238E27FC236}">
                <a16:creationId xmlns:a16="http://schemas.microsoft.com/office/drawing/2014/main" id="{07E03132-68AD-4229-9380-E049A0A90F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6707" y="2271793"/>
            <a:ext cx="2998829" cy="3998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024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846D7-7BD7-454C-8449-30A736DDE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bit… Tidying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BFA05-3397-4F60-8B5F-CAE92D908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well as protecting ourself from chemicals.</a:t>
            </a:r>
          </a:p>
          <a:p>
            <a:r>
              <a:rPr lang="en-GB" dirty="0"/>
              <a:t>Keep the workshop clean – plastic or paper on surfaces.</a:t>
            </a:r>
          </a:p>
          <a:p>
            <a:r>
              <a:rPr lang="en-GB" dirty="0"/>
              <a:t>Throw it away after use.</a:t>
            </a:r>
          </a:p>
          <a:p>
            <a:r>
              <a:rPr lang="en-GB" dirty="0"/>
              <a:t>Don’t wash plaster down the drain.</a:t>
            </a:r>
          </a:p>
          <a:p>
            <a:r>
              <a:rPr lang="en-GB" dirty="0"/>
              <a:t>Some resins and chemicals require specialist disposal</a:t>
            </a:r>
          </a:p>
        </p:txBody>
      </p:sp>
    </p:spTree>
    <p:extLst>
      <p:ext uri="{BB962C8B-B14F-4D97-AF65-F5344CB8AC3E}">
        <p14:creationId xmlns:p14="http://schemas.microsoft.com/office/powerpoint/2010/main" val="16097341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1034</TotalTime>
  <Words>847</Words>
  <Application>Microsoft Macintosh PowerPoint</Application>
  <PresentationFormat>Widescreen</PresentationFormat>
  <Paragraphs>198</Paragraphs>
  <Slides>46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1" baseType="lpstr">
      <vt:lpstr>Arial</vt:lpstr>
      <vt:lpstr>Calibri</vt:lpstr>
      <vt:lpstr>Century Gothic</vt:lpstr>
      <vt:lpstr>Wingdings 3</vt:lpstr>
      <vt:lpstr>Ion Boardroom</vt:lpstr>
      <vt:lpstr>PROPMAKING</vt:lpstr>
      <vt:lpstr>Props and Puppets</vt:lpstr>
      <vt:lpstr>Education </vt:lpstr>
      <vt:lpstr>The SERIOUS Bit</vt:lpstr>
      <vt:lpstr>COSHH Symbols </vt:lpstr>
      <vt:lpstr>Welcome to the most diverse discipline in theatre</vt:lpstr>
      <vt:lpstr>Why do we need props?</vt:lpstr>
      <vt:lpstr>So What are our options?</vt:lpstr>
      <vt:lpstr>Some things are not as they appear… Thankfully</vt:lpstr>
      <vt:lpstr>Props require different qualities…</vt:lpstr>
      <vt:lpstr>So how do we take something real into being a prop?</vt:lpstr>
      <vt:lpstr>Mold Making</vt:lpstr>
      <vt:lpstr>Terminology</vt:lpstr>
      <vt:lpstr>Single part mold</vt:lpstr>
      <vt:lpstr>Two Part mold</vt:lpstr>
      <vt:lpstr>Types of mould</vt:lpstr>
      <vt:lpstr>Mold release… Its important</vt:lpstr>
      <vt:lpstr>Types of Mold Making Materials</vt:lpstr>
      <vt:lpstr>Types of silicone - </vt:lpstr>
      <vt:lpstr>Pros and Cons</vt:lpstr>
      <vt:lpstr>Plaster Moulds</vt:lpstr>
      <vt:lpstr>Pros and Cons</vt:lpstr>
      <vt:lpstr>Fiberglass </vt:lpstr>
      <vt:lpstr>Pros and Cons</vt:lpstr>
      <vt:lpstr>Alginates</vt:lpstr>
      <vt:lpstr>Pros and Cons</vt:lpstr>
      <vt:lpstr>Casting materials… to make castings</vt:lpstr>
      <vt:lpstr>Resins</vt:lpstr>
      <vt:lpstr>Pros and Cons</vt:lpstr>
      <vt:lpstr>Jesmonite</vt:lpstr>
      <vt:lpstr>Pros and Cons</vt:lpstr>
      <vt:lpstr>Foams</vt:lpstr>
      <vt:lpstr>Pros and Cons</vt:lpstr>
      <vt:lpstr>LATEX  </vt:lpstr>
      <vt:lpstr>Pros and Cons</vt:lpstr>
      <vt:lpstr>Plasters </vt:lpstr>
      <vt:lpstr>Pros and Cons</vt:lpstr>
      <vt:lpstr>Break?</vt:lpstr>
      <vt:lpstr>Life casting</vt:lpstr>
      <vt:lpstr>Alginates</vt:lpstr>
      <vt:lpstr>Silicones</vt:lpstr>
      <vt:lpstr>Life casting process </vt:lpstr>
      <vt:lpstr>3 key steps</vt:lpstr>
      <vt:lpstr>Lead to beautiful castings </vt:lpstr>
      <vt:lpstr>PowerPoint Presentation</vt:lpstr>
      <vt:lpstr>Final bit… Tidying up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PROPMAKING</dc:title>
  <dc:creator>jake linzey</dc:creator>
  <cp:lastModifiedBy>David Atkinson</cp:lastModifiedBy>
  <cp:revision>4</cp:revision>
  <dcterms:created xsi:type="dcterms:W3CDTF">2020-11-29T19:37:30Z</dcterms:created>
  <dcterms:modified xsi:type="dcterms:W3CDTF">2020-11-30T21:52:15Z</dcterms:modified>
</cp:coreProperties>
</file>