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48" r:id="rId6"/>
    <p:sldMasterId id="2147483656" r:id="rId7"/>
    <p:sldMasterId id="2147483658" r:id="rId8"/>
    <p:sldMasterId id="2147483680" r:id="rId9"/>
    <p:sldMasterId id="2147483653" r:id="rId10"/>
  </p:sldMasterIdLst>
  <p:notesMasterIdLst>
    <p:notesMasterId r:id="rId48"/>
  </p:notesMasterIdLst>
  <p:sldIdLst>
    <p:sldId id="669" r:id="rId11"/>
    <p:sldId id="516" r:id="rId12"/>
    <p:sldId id="670" r:id="rId13"/>
    <p:sldId id="525" r:id="rId14"/>
    <p:sldId id="571" r:id="rId15"/>
    <p:sldId id="572" r:id="rId16"/>
    <p:sldId id="671" r:id="rId17"/>
    <p:sldId id="598" r:id="rId18"/>
    <p:sldId id="579" r:id="rId19"/>
    <p:sldId id="658" r:id="rId20"/>
    <p:sldId id="615" r:id="rId21"/>
    <p:sldId id="576" r:id="rId22"/>
    <p:sldId id="607" r:id="rId23"/>
    <p:sldId id="609" r:id="rId24"/>
    <p:sldId id="654" r:id="rId25"/>
    <p:sldId id="613" r:id="rId26"/>
    <p:sldId id="622" r:id="rId27"/>
    <p:sldId id="619" r:id="rId28"/>
    <p:sldId id="620" r:id="rId29"/>
    <p:sldId id="652" r:id="rId30"/>
    <p:sldId id="617" r:id="rId31"/>
    <p:sldId id="590" r:id="rId32"/>
    <p:sldId id="634" r:id="rId33"/>
    <p:sldId id="650" r:id="rId34"/>
    <p:sldId id="638" r:id="rId35"/>
    <p:sldId id="640" r:id="rId36"/>
    <p:sldId id="636" r:id="rId37"/>
    <p:sldId id="642" r:id="rId38"/>
    <p:sldId id="644" r:id="rId39"/>
    <p:sldId id="646" r:id="rId40"/>
    <p:sldId id="648" r:id="rId41"/>
    <p:sldId id="577" r:id="rId42"/>
    <p:sldId id="591" r:id="rId43"/>
    <p:sldId id="664" r:id="rId44"/>
    <p:sldId id="666" r:id="rId45"/>
    <p:sldId id="672" r:id="rId46"/>
    <p:sldId id="57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ACAC"/>
    <a:srgbClr val="FA8989"/>
    <a:srgbClr val="FAE091"/>
    <a:srgbClr val="FAC219"/>
    <a:srgbClr val="84B066"/>
    <a:srgbClr val="F75757"/>
    <a:srgbClr val="4F9B9E"/>
    <a:srgbClr val="8860A6"/>
    <a:srgbClr val="9A80AD"/>
    <a:srgbClr val="6AA3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6C3494-8A88-413B-AB17-814FBE0E864A}" v="11" dt="2024-03-07T11:51:18.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4afbe15e-aae4-463c-8e77-84202db36ed2" providerId="ADAL" clId="{EC6C3494-8A88-413B-AB17-814FBE0E864A}"/>
    <pc:docChg chg="custSel modSld">
      <pc:chgData name="Menna Davies" userId="4afbe15e-aae4-463c-8e77-84202db36ed2" providerId="ADAL" clId="{EC6C3494-8A88-413B-AB17-814FBE0E864A}" dt="2024-03-07T11:51:18.015" v="13" actId="1076"/>
      <pc:docMkLst>
        <pc:docMk/>
      </pc:docMkLst>
      <pc:sldChg chg="addSp delSp modSp mod delAnim modAnim">
        <pc:chgData name="Menna Davies" userId="4afbe15e-aae4-463c-8e77-84202db36ed2" providerId="ADAL" clId="{EC6C3494-8A88-413B-AB17-814FBE0E864A}" dt="2024-03-07T11:51:18.015" v="13" actId="1076"/>
        <pc:sldMkLst>
          <pc:docMk/>
          <pc:sldMk cId="1971958183" sldId="591"/>
        </pc:sldMkLst>
        <pc:picChg chg="del">
          <ac:chgData name="Menna Davies" userId="4afbe15e-aae4-463c-8e77-84202db36ed2" providerId="ADAL" clId="{EC6C3494-8A88-413B-AB17-814FBE0E864A}" dt="2024-03-07T11:48:06.304" v="6" actId="478"/>
          <ac:picMkLst>
            <pc:docMk/>
            <pc:sldMk cId="1971958183" sldId="591"/>
            <ac:picMk id="10" creationId="{28660A36-7F40-3618-372D-C67AD90BBBD6}"/>
          </ac:picMkLst>
        </pc:picChg>
        <pc:picChg chg="add del">
          <ac:chgData name="Menna Davies" userId="4afbe15e-aae4-463c-8e77-84202db36ed2" providerId="ADAL" clId="{EC6C3494-8A88-413B-AB17-814FBE0E864A}" dt="2024-03-07T11:45:24.504" v="3" actId="478"/>
          <ac:picMkLst>
            <pc:docMk/>
            <pc:sldMk cId="1971958183" sldId="591"/>
            <ac:picMk id="15" creationId="{3AC882FD-E957-1C3B-6692-CFBC1137D11D}"/>
          </ac:picMkLst>
        </pc:picChg>
        <pc:picChg chg="del">
          <ac:chgData name="Menna Davies" userId="4afbe15e-aae4-463c-8e77-84202db36ed2" providerId="ADAL" clId="{EC6C3494-8A88-413B-AB17-814FBE0E864A}" dt="2024-03-07T11:48:09.683" v="7" actId="478"/>
          <ac:picMkLst>
            <pc:docMk/>
            <pc:sldMk cId="1971958183" sldId="591"/>
            <ac:picMk id="33" creationId="{725CE861-A1AE-45A9-0B09-7A1737B0630F}"/>
          </ac:picMkLst>
        </pc:picChg>
        <pc:picChg chg="add del mod">
          <ac:chgData name="Menna Davies" userId="4afbe15e-aae4-463c-8e77-84202db36ed2" providerId="ADAL" clId="{EC6C3494-8A88-413B-AB17-814FBE0E864A}" dt="2024-03-07T11:45:32.360" v="5" actId="1076"/>
          <ac:picMkLst>
            <pc:docMk/>
            <pc:sldMk cId="1971958183" sldId="591"/>
            <ac:picMk id="1026" creationId="{C43D18E4-32F8-AFE2-4927-15CA2BE31193}"/>
          </ac:picMkLst>
        </pc:picChg>
        <pc:picChg chg="add mod">
          <ac:chgData name="Menna Davies" userId="4afbe15e-aae4-463c-8e77-84202db36ed2" providerId="ADAL" clId="{EC6C3494-8A88-413B-AB17-814FBE0E864A}" dt="2024-03-07T11:50:11.340" v="10" actId="1076"/>
          <ac:picMkLst>
            <pc:docMk/>
            <pc:sldMk cId="1971958183" sldId="591"/>
            <ac:picMk id="1028" creationId="{7CCA07FA-2910-F595-89D2-68E1C6BB317F}"/>
          </ac:picMkLst>
        </pc:picChg>
        <pc:picChg chg="add mod">
          <ac:chgData name="Menna Davies" userId="4afbe15e-aae4-463c-8e77-84202db36ed2" providerId="ADAL" clId="{EC6C3494-8A88-413B-AB17-814FBE0E864A}" dt="2024-03-07T11:51:18.015" v="13" actId="1076"/>
          <ac:picMkLst>
            <pc:docMk/>
            <pc:sldMk cId="1971958183" sldId="591"/>
            <ac:picMk id="1030" creationId="{FCFD05C4-CAA0-EC4A-853A-DF6453D10E5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B4DF69-49CC-4607-9818-382DE6AC5BD2}"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512D52A7-4DD2-41BA-AFFD-E033D8DAF06F}">
      <dgm:prSet phldrT="[Text]" phldr="0"/>
      <dgm:spPr/>
      <dgm:t>
        <a:bodyPr/>
        <a:lstStyle/>
        <a:p>
          <a:pPr rtl="0"/>
          <a:r>
            <a:rPr lang="en-US" b="1">
              <a:latin typeface="Calibri"/>
              <a:cs typeface="Calibri"/>
            </a:rPr>
            <a:t>How will you organise the groups?</a:t>
          </a:r>
        </a:p>
      </dgm:t>
    </dgm:pt>
    <dgm:pt modelId="{C5529B0E-6304-4839-AB54-BAEF91E3D7CE}" type="parTrans" cxnId="{6FE0DB87-36E7-4E1B-BF8D-214BC1DD6826}">
      <dgm:prSet/>
      <dgm:spPr/>
      <dgm:t>
        <a:bodyPr/>
        <a:lstStyle/>
        <a:p>
          <a:endParaRPr lang="en-US"/>
        </a:p>
      </dgm:t>
    </dgm:pt>
    <dgm:pt modelId="{C3A9F123-501A-4151-B7B2-56610FC174DC}" type="sibTrans" cxnId="{6FE0DB87-36E7-4E1B-BF8D-214BC1DD6826}">
      <dgm:prSet/>
      <dgm:spPr/>
      <dgm:t>
        <a:bodyPr/>
        <a:lstStyle/>
        <a:p>
          <a:endParaRPr lang="en-US"/>
        </a:p>
      </dgm:t>
    </dgm:pt>
    <dgm:pt modelId="{5580784C-E5CA-4502-BA9A-7E2DEDB33BB4}">
      <dgm:prSet phldrT="[Text]" phldr="0"/>
      <dgm:spPr/>
      <dgm:t>
        <a:bodyPr/>
        <a:lstStyle/>
        <a:p>
          <a:pPr rtl="0"/>
          <a:r>
            <a:rPr lang="en-US" b="1">
              <a:latin typeface="Calibri"/>
              <a:cs typeface="Calibri"/>
            </a:rPr>
            <a:t>Do you need any resources?</a:t>
          </a:r>
        </a:p>
      </dgm:t>
    </dgm:pt>
    <dgm:pt modelId="{CC706E6B-B577-4076-8EDC-25AF57C6D6AB}" type="parTrans" cxnId="{7DFF698A-AE37-4318-8176-E44163154F2E}">
      <dgm:prSet/>
      <dgm:spPr/>
      <dgm:t>
        <a:bodyPr/>
        <a:lstStyle/>
        <a:p>
          <a:endParaRPr lang="en-US"/>
        </a:p>
      </dgm:t>
    </dgm:pt>
    <dgm:pt modelId="{4BF4C6B1-C74F-43DA-8EAD-F2428E27E64C}" type="sibTrans" cxnId="{7DFF698A-AE37-4318-8176-E44163154F2E}">
      <dgm:prSet/>
      <dgm:spPr/>
      <dgm:t>
        <a:bodyPr/>
        <a:lstStyle/>
        <a:p>
          <a:endParaRPr lang="en-US"/>
        </a:p>
      </dgm:t>
    </dgm:pt>
    <dgm:pt modelId="{692AAC8A-D554-4CD9-920E-9F1628024141}">
      <dgm:prSet phldrT="[Text]" phldr="0"/>
      <dgm:spPr/>
      <dgm:t>
        <a:bodyPr/>
        <a:lstStyle/>
        <a:p>
          <a:pPr rtl="0"/>
          <a:r>
            <a:rPr lang="en-US" b="1">
              <a:latin typeface="Calibri"/>
              <a:cs typeface="Calibri"/>
            </a:rPr>
            <a:t>Do the resources need differentiated versions?</a:t>
          </a:r>
        </a:p>
      </dgm:t>
    </dgm:pt>
    <dgm:pt modelId="{964F741F-2A69-4068-8E8E-22331C499BD5}" type="parTrans" cxnId="{B8A977CF-36C2-4901-8503-C4FFE4D8F8CB}">
      <dgm:prSet/>
      <dgm:spPr/>
      <dgm:t>
        <a:bodyPr/>
        <a:lstStyle/>
        <a:p>
          <a:endParaRPr lang="en-US"/>
        </a:p>
      </dgm:t>
    </dgm:pt>
    <dgm:pt modelId="{CB181EC1-1261-4715-841E-534A5D4E66AC}" type="sibTrans" cxnId="{B8A977CF-36C2-4901-8503-C4FFE4D8F8CB}">
      <dgm:prSet/>
      <dgm:spPr/>
      <dgm:t>
        <a:bodyPr/>
        <a:lstStyle/>
        <a:p>
          <a:endParaRPr lang="en-US"/>
        </a:p>
      </dgm:t>
    </dgm:pt>
    <dgm:pt modelId="{21777903-257A-41B1-ADFF-7F27F8AF2077}">
      <dgm:prSet phldrT="[Text]" phldr="0"/>
      <dgm:spPr/>
      <dgm:t>
        <a:bodyPr/>
        <a:lstStyle/>
        <a:p>
          <a:pPr rtl="0"/>
          <a:r>
            <a:rPr lang="en-US" b="1">
              <a:latin typeface="Calibri"/>
              <a:cs typeface="Calibri"/>
            </a:rPr>
            <a:t>Have you provided a challenging option?</a:t>
          </a:r>
        </a:p>
      </dgm:t>
    </dgm:pt>
    <dgm:pt modelId="{6E7F8E6A-E3C2-4F5C-BB81-9A941331D934}" type="parTrans" cxnId="{2C2223C1-3F76-493E-B060-547578725ABF}">
      <dgm:prSet/>
      <dgm:spPr/>
      <dgm:t>
        <a:bodyPr/>
        <a:lstStyle/>
        <a:p>
          <a:endParaRPr lang="en-US"/>
        </a:p>
      </dgm:t>
    </dgm:pt>
    <dgm:pt modelId="{88A26CEB-D146-4E9A-9C85-A2FA0EE52475}" type="sibTrans" cxnId="{2C2223C1-3F76-493E-B060-547578725ABF}">
      <dgm:prSet/>
      <dgm:spPr/>
      <dgm:t>
        <a:bodyPr/>
        <a:lstStyle/>
        <a:p>
          <a:endParaRPr lang="en-US"/>
        </a:p>
      </dgm:t>
    </dgm:pt>
    <dgm:pt modelId="{A042971A-2E9C-4C63-A883-AAE9FE4E53CB}">
      <dgm:prSet phldrT="[Text]" phldr="0"/>
      <dgm:spPr/>
      <dgm:t>
        <a:bodyPr/>
        <a:lstStyle/>
        <a:p>
          <a:pPr rtl="0"/>
          <a:r>
            <a:rPr lang="en-US" b="1">
              <a:latin typeface="Calibri"/>
              <a:cs typeface="Calibri"/>
            </a:rPr>
            <a:t>How will you check progress?</a:t>
          </a:r>
        </a:p>
      </dgm:t>
    </dgm:pt>
    <dgm:pt modelId="{E2DD27C3-266D-46B2-B37A-09FFEFAB8DFF}" type="parTrans" cxnId="{23E33C82-3479-4113-9732-A7E2048B7B4C}">
      <dgm:prSet/>
      <dgm:spPr/>
      <dgm:t>
        <a:bodyPr/>
        <a:lstStyle/>
        <a:p>
          <a:endParaRPr lang="en-US"/>
        </a:p>
      </dgm:t>
    </dgm:pt>
    <dgm:pt modelId="{4268EE81-F679-47A8-A66E-85F89D60DFE7}" type="sibTrans" cxnId="{23E33C82-3479-4113-9732-A7E2048B7B4C}">
      <dgm:prSet/>
      <dgm:spPr/>
      <dgm:t>
        <a:bodyPr/>
        <a:lstStyle/>
        <a:p>
          <a:endParaRPr lang="en-US"/>
        </a:p>
      </dgm:t>
    </dgm:pt>
    <dgm:pt modelId="{DEA1A057-B9EE-46C5-A296-D81A41DA5D6D}">
      <dgm:prSet phldrT="[Text]" phldr="0"/>
      <dgm:spPr/>
      <dgm:t>
        <a:bodyPr/>
        <a:lstStyle/>
        <a:p>
          <a:pPr rtl="0"/>
          <a:r>
            <a:rPr lang="en-US" b="1">
              <a:latin typeface="Calibri"/>
              <a:cs typeface="Calibri"/>
            </a:rPr>
            <a:t>What questions will you ask?</a:t>
          </a:r>
        </a:p>
      </dgm:t>
    </dgm:pt>
    <dgm:pt modelId="{74071B44-56D6-4C9B-98D5-AB56711E2C20}" type="parTrans" cxnId="{37A765FD-93E7-41AD-B789-79959309A260}">
      <dgm:prSet/>
      <dgm:spPr/>
      <dgm:t>
        <a:bodyPr/>
        <a:lstStyle/>
        <a:p>
          <a:endParaRPr lang="en-US"/>
        </a:p>
      </dgm:t>
    </dgm:pt>
    <dgm:pt modelId="{4A0AA887-F38E-4A80-8955-1026A2515699}" type="sibTrans" cxnId="{37A765FD-93E7-41AD-B789-79959309A260}">
      <dgm:prSet/>
      <dgm:spPr/>
      <dgm:t>
        <a:bodyPr/>
        <a:lstStyle/>
        <a:p>
          <a:endParaRPr lang="en-US"/>
        </a:p>
      </dgm:t>
    </dgm:pt>
    <dgm:pt modelId="{9D0C99EB-3F7A-46A1-9AF0-4E1CC0CC21CA}">
      <dgm:prSet phldrT="[Text]" phldr="0"/>
      <dgm:spPr/>
      <dgm:t>
        <a:bodyPr/>
        <a:lstStyle/>
        <a:p>
          <a:pPr rtl="0"/>
          <a:r>
            <a:rPr lang="en-US" b="1">
              <a:latin typeface="Calibri"/>
              <a:cs typeface="Calibri"/>
            </a:rPr>
            <a:t>How will you keep your pupils interested?</a:t>
          </a:r>
        </a:p>
      </dgm:t>
    </dgm:pt>
    <dgm:pt modelId="{33FDB1C8-2538-4AFA-A539-CF2FDC46C75C}" type="parTrans" cxnId="{0EBD9FFA-C4A6-423B-BC57-E13C829668C4}">
      <dgm:prSet/>
      <dgm:spPr/>
      <dgm:t>
        <a:bodyPr/>
        <a:lstStyle/>
        <a:p>
          <a:endParaRPr lang="en-US"/>
        </a:p>
      </dgm:t>
    </dgm:pt>
    <dgm:pt modelId="{DE8ADA7A-702D-4890-A03F-CE2C3527B0C5}" type="sibTrans" cxnId="{0EBD9FFA-C4A6-423B-BC57-E13C829668C4}">
      <dgm:prSet/>
      <dgm:spPr/>
      <dgm:t>
        <a:bodyPr/>
        <a:lstStyle/>
        <a:p>
          <a:endParaRPr lang="en-US"/>
        </a:p>
      </dgm:t>
    </dgm:pt>
    <dgm:pt modelId="{3CA369FF-47BB-4755-80C5-6B741B9A10FA}">
      <dgm:prSet phldrT="[Text]" phldr="0"/>
      <dgm:spPr/>
      <dgm:t>
        <a:bodyPr/>
        <a:lstStyle/>
        <a:p>
          <a:pPr rtl="0"/>
          <a:r>
            <a:rPr lang="en-US" b="1">
              <a:latin typeface="Calibri"/>
              <a:cs typeface="Calibri"/>
            </a:rPr>
            <a:t>How will you finish your session? </a:t>
          </a:r>
        </a:p>
      </dgm:t>
    </dgm:pt>
    <dgm:pt modelId="{D4E8920F-94D1-4E9C-A70F-CD28D7E05CF1}" type="parTrans" cxnId="{A6CFE276-2A7B-4572-901B-FBCE76F685FD}">
      <dgm:prSet/>
      <dgm:spPr/>
      <dgm:t>
        <a:bodyPr/>
        <a:lstStyle/>
        <a:p>
          <a:endParaRPr lang="en-US"/>
        </a:p>
      </dgm:t>
    </dgm:pt>
    <dgm:pt modelId="{6E38DCCC-C08A-44C5-B731-027B3B2A37B7}" type="sibTrans" cxnId="{A6CFE276-2A7B-4572-901B-FBCE76F685FD}">
      <dgm:prSet/>
      <dgm:spPr/>
      <dgm:t>
        <a:bodyPr/>
        <a:lstStyle/>
        <a:p>
          <a:endParaRPr lang="en-US"/>
        </a:p>
      </dgm:t>
    </dgm:pt>
    <dgm:pt modelId="{07D97C53-E6F7-4894-9576-F53A28F083C5}">
      <dgm:prSet phldrT="[Text]" phldr="0"/>
      <dgm:spPr/>
      <dgm:t>
        <a:bodyPr/>
        <a:lstStyle/>
        <a:p>
          <a:pPr rtl="0"/>
          <a:r>
            <a:rPr lang="en-US" b="1">
              <a:latin typeface="Calibri"/>
              <a:cs typeface="Calibri"/>
            </a:rPr>
            <a:t>How will you manage the transition to the next session?</a:t>
          </a:r>
        </a:p>
      </dgm:t>
    </dgm:pt>
    <dgm:pt modelId="{9E9446E5-0074-44F9-A7BA-6E77494387B1}" type="parTrans" cxnId="{2C27A44D-1329-4B2D-BADC-68ED7E676F46}">
      <dgm:prSet/>
      <dgm:spPr/>
      <dgm:t>
        <a:bodyPr/>
        <a:lstStyle/>
        <a:p>
          <a:endParaRPr lang="en-US"/>
        </a:p>
      </dgm:t>
    </dgm:pt>
    <dgm:pt modelId="{C07BF052-77DA-42BB-B0EF-82CEB80EBFE3}" type="sibTrans" cxnId="{2C27A44D-1329-4B2D-BADC-68ED7E676F46}">
      <dgm:prSet/>
      <dgm:spPr/>
      <dgm:t>
        <a:bodyPr/>
        <a:lstStyle/>
        <a:p>
          <a:endParaRPr lang="en-US"/>
        </a:p>
      </dgm:t>
    </dgm:pt>
    <dgm:pt modelId="{5A5BE002-952F-400D-80A3-6D6543490E20}">
      <dgm:prSet phldr="0"/>
      <dgm:spPr/>
      <dgm:t>
        <a:bodyPr/>
        <a:lstStyle/>
        <a:p>
          <a:pPr rtl="0"/>
          <a:r>
            <a:rPr lang="en-US" b="1">
              <a:solidFill>
                <a:schemeClr val="bg1"/>
              </a:solidFill>
            </a:rPr>
            <a:t>What tasks will you plan for your pupils?</a:t>
          </a:r>
          <a:endParaRPr lang="en-US">
            <a:solidFill>
              <a:schemeClr val="bg1"/>
            </a:solidFill>
          </a:endParaRPr>
        </a:p>
      </dgm:t>
    </dgm:pt>
    <dgm:pt modelId="{ACE7FD7E-609A-4C41-AEE7-AB3171BB439F}" type="parTrans" cxnId="{8071A506-37E7-4866-8B2B-53BB24CB3FF1}">
      <dgm:prSet/>
      <dgm:spPr/>
    </dgm:pt>
    <dgm:pt modelId="{6F4719E4-4603-4D7B-83C8-D49C0F8003FA}" type="sibTrans" cxnId="{8071A506-37E7-4866-8B2B-53BB24CB3FF1}">
      <dgm:prSet/>
      <dgm:spPr/>
    </dgm:pt>
    <dgm:pt modelId="{14558D57-EE4E-42C8-9FF7-DBBC37DD2E97}">
      <dgm:prSet phldr="0"/>
      <dgm:spPr/>
      <dgm:t>
        <a:bodyPr/>
        <a:lstStyle/>
        <a:p>
          <a:pPr rtl="0"/>
          <a:r>
            <a:rPr lang="en-US" b="1">
              <a:solidFill>
                <a:schemeClr val="bg1"/>
              </a:solidFill>
            </a:rPr>
            <a:t>How long will the tasks take?</a:t>
          </a:r>
          <a:endParaRPr lang="en-US">
            <a:solidFill>
              <a:schemeClr val="bg1"/>
            </a:solidFill>
          </a:endParaRPr>
        </a:p>
      </dgm:t>
    </dgm:pt>
    <dgm:pt modelId="{605AEE33-895A-4041-BCB0-26C54BAA7CCB}" type="parTrans" cxnId="{0E72AEC0-B7F9-42F5-8404-42E44ECBF7F2}">
      <dgm:prSet/>
      <dgm:spPr/>
    </dgm:pt>
    <dgm:pt modelId="{031DB148-10F4-449B-A704-014B04818F4F}" type="sibTrans" cxnId="{0E72AEC0-B7F9-42F5-8404-42E44ECBF7F2}">
      <dgm:prSet/>
      <dgm:spPr/>
    </dgm:pt>
    <dgm:pt modelId="{4F867129-A843-403C-A02E-4A5513C3D796}">
      <dgm:prSet phldr="0"/>
      <dgm:spPr/>
      <dgm:t>
        <a:bodyPr/>
        <a:lstStyle/>
        <a:p>
          <a:pPr rtl="0"/>
          <a:r>
            <a:rPr lang="en-US" b="1">
              <a:latin typeface="Calibri"/>
              <a:cs typeface="Calibri"/>
            </a:rPr>
            <a:t>How will you assess each pupil's progress?</a:t>
          </a:r>
        </a:p>
      </dgm:t>
    </dgm:pt>
    <dgm:pt modelId="{1AE30A99-5688-4FBB-8AD3-8F79C0B64EC6}" type="parTrans" cxnId="{F23A9776-2087-4D43-ABFE-E1887A468B52}">
      <dgm:prSet/>
      <dgm:spPr/>
    </dgm:pt>
    <dgm:pt modelId="{8BF2B587-6CF8-49B3-BD67-EB4312B54F29}" type="sibTrans" cxnId="{F23A9776-2087-4D43-ABFE-E1887A468B52}">
      <dgm:prSet/>
      <dgm:spPr/>
    </dgm:pt>
    <dgm:pt modelId="{5B26EA26-DD1E-4C65-8ADB-4FFF0F888F43}" type="pres">
      <dgm:prSet presAssocID="{09B4DF69-49CC-4607-9818-382DE6AC5BD2}" presName="Name0" presStyleCnt="0">
        <dgm:presLayoutVars>
          <dgm:dir/>
          <dgm:resizeHandles/>
        </dgm:presLayoutVars>
      </dgm:prSet>
      <dgm:spPr/>
    </dgm:pt>
    <dgm:pt modelId="{B040BFAF-2D62-465B-BB6C-8681B57E891D}" type="pres">
      <dgm:prSet presAssocID="{5A5BE002-952F-400D-80A3-6D6543490E20}" presName="compNode" presStyleCnt="0"/>
      <dgm:spPr/>
    </dgm:pt>
    <dgm:pt modelId="{102CF172-5BE5-4835-B5A9-00557B6846D6}" type="pres">
      <dgm:prSet presAssocID="{5A5BE002-952F-400D-80A3-6D6543490E20}" presName="dummyConnPt" presStyleCnt="0"/>
      <dgm:spPr/>
    </dgm:pt>
    <dgm:pt modelId="{3A59A455-B2D8-4427-AC39-46EDE86C897F}" type="pres">
      <dgm:prSet presAssocID="{5A5BE002-952F-400D-80A3-6D6543490E20}" presName="node" presStyleLbl="node1" presStyleIdx="0" presStyleCnt="12">
        <dgm:presLayoutVars>
          <dgm:bulletEnabled val="1"/>
        </dgm:presLayoutVars>
      </dgm:prSet>
      <dgm:spPr/>
    </dgm:pt>
    <dgm:pt modelId="{112AB6D5-7AFA-4F00-84A4-A3D4C823E2B9}" type="pres">
      <dgm:prSet presAssocID="{6F4719E4-4603-4D7B-83C8-D49C0F8003FA}" presName="sibTrans" presStyleLbl="bgSibTrans2D1" presStyleIdx="0" presStyleCnt="11"/>
      <dgm:spPr/>
    </dgm:pt>
    <dgm:pt modelId="{629F6FB9-C416-40F3-9A97-0176B5850377}" type="pres">
      <dgm:prSet presAssocID="{14558D57-EE4E-42C8-9FF7-DBBC37DD2E97}" presName="compNode" presStyleCnt="0"/>
      <dgm:spPr/>
    </dgm:pt>
    <dgm:pt modelId="{A78F404F-7361-4A0C-AB21-23E132B682BF}" type="pres">
      <dgm:prSet presAssocID="{14558D57-EE4E-42C8-9FF7-DBBC37DD2E97}" presName="dummyConnPt" presStyleCnt="0"/>
      <dgm:spPr/>
    </dgm:pt>
    <dgm:pt modelId="{FEAFFDAD-B1D6-4B5E-95D7-ACEC028E6F75}" type="pres">
      <dgm:prSet presAssocID="{14558D57-EE4E-42C8-9FF7-DBBC37DD2E97}" presName="node" presStyleLbl="node1" presStyleIdx="1" presStyleCnt="12">
        <dgm:presLayoutVars>
          <dgm:bulletEnabled val="1"/>
        </dgm:presLayoutVars>
      </dgm:prSet>
      <dgm:spPr/>
    </dgm:pt>
    <dgm:pt modelId="{EBE08552-3366-4E62-9B48-0FB577D44743}" type="pres">
      <dgm:prSet presAssocID="{031DB148-10F4-449B-A704-014B04818F4F}" presName="sibTrans" presStyleLbl="bgSibTrans2D1" presStyleIdx="1" presStyleCnt="11"/>
      <dgm:spPr/>
    </dgm:pt>
    <dgm:pt modelId="{05102D2B-4201-4873-BE8C-2D6BF5C0EF49}" type="pres">
      <dgm:prSet presAssocID="{512D52A7-4DD2-41BA-AFFD-E033D8DAF06F}" presName="compNode" presStyleCnt="0"/>
      <dgm:spPr/>
    </dgm:pt>
    <dgm:pt modelId="{495E7B93-C75F-4527-BF16-826161F13927}" type="pres">
      <dgm:prSet presAssocID="{512D52A7-4DD2-41BA-AFFD-E033D8DAF06F}" presName="dummyConnPt" presStyleCnt="0"/>
      <dgm:spPr/>
    </dgm:pt>
    <dgm:pt modelId="{3CB585CC-D311-496A-8677-25AB4CDA0279}" type="pres">
      <dgm:prSet presAssocID="{512D52A7-4DD2-41BA-AFFD-E033D8DAF06F}" presName="node" presStyleLbl="node1" presStyleIdx="2" presStyleCnt="12">
        <dgm:presLayoutVars>
          <dgm:bulletEnabled val="1"/>
        </dgm:presLayoutVars>
      </dgm:prSet>
      <dgm:spPr/>
    </dgm:pt>
    <dgm:pt modelId="{F9FF55D1-A417-4660-A08A-7CC7E331DCF4}" type="pres">
      <dgm:prSet presAssocID="{C3A9F123-501A-4151-B7B2-56610FC174DC}" presName="sibTrans" presStyleLbl="bgSibTrans2D1" presStyleIdx="2" presStyleCnt="11"/>
      <dgm:spPr/>
    </dgm:pt>
    <dgm:pt modelId="{48C324FA-6FE9-4F81-A762-37F5140376ED}" type="pres">
      <dgm:prSet presAssocID="{5580784C-E5CA-4502-BA9A-7E2DEDB33BB4}" presName="compNode" presStyleCnt="0"/>
      <dgm:spPr/>
    </dgm:pt>
    <dgm:pt modelId="{E153B434-A250-444D-A9DF-D191A7F093B3}" type="pres">
      <dgm:prSet presAssocID="{5580784C-E5CA-4502-BA9A-7E2DEDB33BB4}" presName="dummyConnPt" presStyleCnt="0"/>
      <dgm:spPr/>
    </dgm:pt>
    <dgm:pt modelId="{CAFD9FE4-B25C-41B0-982D-CFA94D8DA633}" type="pres">
      <dgm:prSet presAssocID="{5580784C-E5CA-4502-BA9A-7E2DEDB33BB4}" presName="node" presStyleLbl="node1" presStyleIdx="3" presStyleCnt="12">
        <dgm:presLayoutVars>
          <dgm:bulletEnabled val="1"/>
        </dgm:presLayoutVars>
      </dgm:prSet>
      <dgm:spPr/>
    </dgm:pt>
    <dgm:pt modelId="{4EB972FE-ED71-44B9-92BA-F01868808021}" type="pres">
      <dgm:prSet presAssocID="{4BF4C6B1-C74F-43DA-8EAD-F2428E27E64C}" presName="sibTrans" presStyleLbl="bgSibTrans2D1" presStyleIdx="3" presStyleCnt="11"/>
      <dgm:spPr/>
    </dgm:pt>
    <dgm:pt modelId="{9700F7A1-B7F3-45CE-8A80-6B2CA0ED648D}" type="pres">
      <dgm:prSet presAssocID="{692AAC8A-D554-4CD9-920E-9F1628024141}" presName="compNode" presStyleCnt="0"/>
      <dgm:spPr/>
    </dgm:pt>
    <dgm:pt modelId="{12FCAEE7-7553-4778-BE11-AE53DA45AB3D}" type="pres">
      <dgm:prSet presAssocID="{692AAC8A-D554-4CD9-920E-9F1628024141}" presName="dummyConnPt" presStyleCnt="0"/>
      <dgm:spPr/>
    </dgm:pt>
    <dgm:pt modelId="{92B35428-73AA-4755-AD0D-1C469E4BA29E}" type="pres">
      <dgm:prSet presAssocID="{692AAC8A-D554-4CD9-920E-9F1628024141}" presName="node" presStyleLbl="node1" presStyleIdx="4" presStyleCnt="12">
        <dgm:presLayoutVars>
          <dgm:bulletEnabled val="1"/>
        </dgm:presLayoutVars>
      </dgm:prSet>
      <dgm:spPr/>
    </dgm:pt>
    <dgm:pt modelId="{6F7951FA-F943-4096-BF97-55876275364D}" type="pres">
      <dgm:prSet presAssocID="{CB181EC1-1261-4715-841E-534A5D4E66AC}" presName="sibTrans" presStyleLbl="bgSibTrans2D1" presStyleIdx="4" presStyleCnt="11"/>
      <dgm:spPr/>
    </dgm:pt>
    <dgm:pt modelId="{3C25538E-897A-49B2-BD06-13E436117E9C}" type="pres">
      <dgm:prSet presAssocID="{21777903-257A-41B1-ADFF-7F27F8AF2077}" presName="compNode" presStyleCnt="0"/>
      <dgm:spPr/>
    </dgm:pt>
    <dgm:pt modelId="{075DC292-7440-4191-96E1-D77BB493458F}" type="pres">
      <dgm:prSet presAssocID="{21777903-257A-41B1-ADFF-7F27F8AF2077}" presName="dummyConnPt" presStyleCnt="0"/>
      <dgm:spPr/>
    </dgm:pt>
    <dgm:pt modelId="{28F3DF24-8045-4081-809C-52B8342B4AAF}" type="pres">
      <dgm:prSet presAssocID="{21777903-257A-41B1-ADFF-7F27F8AF2077}" presName="node" presStyleLbl="node1" presStyleIdx="5" presStyleCnt="12">
        <dgm:presLayoutVars>
          <dgm:bulletEnabled val="1"/>
        </dgm:presLayoutVars>
      </dgm:prSet>
      <dgm:spPr/>
    </dgm:pt>
    <dgm:pt modelId="{E955F7B9-BEC5-4DAB-81F5-1CB0C7D1CED5}" type="pres">
      <dgm:prSet presAssocID="{88A26CEB-D146-4E9A-9C85-A2FA0EE52475}" presName="sibTrans" presStyleLbl="bgSibTrans2D1" presStyleIdx="5" presStyleCnt="11"/>
      <dgm:spPr/>
    </dgm:pt>
    <dgm:pt modelId="{6C235691-8B64-4E3A-97F1-E495B4D344C6}" type="pres">
      <dgm:prSet presAssocID="{A042971A-2E9C-4C63-A883-AAE9FE4E53CB}" presName="compNode" presStyleCnt="0"/>
      <dgm:spPr/>
    </dgm:pt>
    <dgm:pt modelId="{39EDFDB7-4BD8-486C-9EB0-A67183AF0511}" type="pres">
      <dgm:prSet presAssocID="{A042971A-2E9C-4C63-A883-AAE9FE4E53CB}" presName="dummyConnPt" presStyleCnt="0"/>
      <dgm:spPr/>
    </dgm:pt>
    <dgm:pt modelId="{A004636C-DA62-4DD4-8071-A1485BF1F069}" type="pres">
      <dgm:prSet presAssocID="{A042971A-2E9C-4C63-A883-AAE9FE4E53CB}" presName="node" presStyleLbl="node1" presStyleIdx="6" presStyleCnt="12">
        <dgm:presLayoutVars>
          <dgm:bulletEnabled val="1"/>
        </dgm:presLayoutVars>
      </dgm:prSet>
      <dgm:spPr/>
    </dgm:pt>
    <dgm:pt modelId="{13AB2DE6-5341-46DF-B351-084DDA68E6B4}" type="pres">
      <dgm:prSet presAssocID="{4268EE81-F679-47A8-A66E-85F89D60DFE7}" presName="sibTrans" presStyleLbl="bgSibTrans2D1" presStyleIdx="6" presStyleCnt="11"/>
      <dgm:spPr/>
    </dgm:pt>
    <dgm:pt modelId="{04EABB9A-674E-4AF5-B944-F96CB47F5191}" type="pres">
      <dgm:prSet presAssocID="{DEA1A057-B9EE-46C5-A296-D81A41DA5D6D}" presName="compNode" presStyleCnt="0"/>
      <dgm:spPr/>
    </dgm:pt>
    <dgm:pt modelId="{BE6E8FE5-E0AA-4150-8E39-FF9C71DB461A}" type="pres">
      <dgm:prSet presAssocID="{DEA1A057-B9EE-46C5-A296-D81A41DA5D6D}" presName="dummyConnPt" presStyleCnt="0"/>
      <dgm:spPr/>
    </dgm:pt>
    <dgm:pt modelId="{7505C9BD-1357-4B8F-97BC-8E818200AA13}" type="pres">
      <dgm:prSet presAssocID="{DEA1A057-B9EE-46C5-A296-D81A41DA5D6D}" presName="node" presStyleLbl="node1" presStyleIdx="7" presStyleCnt="12">
        <dgm:presLayoutVars>
          <dgm:bulletEnabled val="1"/>
        </dgm:presLayoutVars>
      </dgm:prSet>
      <dgm:spPr/>
    </dgm:pt>
    <dgm:pt modelId="{D89202B8-477A-4BD8-838B-AC466D4D5F08}" type="pres">
      <dgm:prSet presAssocID="{4A0AA887-F38E-4A80-8955-1026A2515699}" presName="sibTrans" presStyleLbl="bgSibTrans2D1" presStyleIdx="7" presStyleCnt="11"/>
      <dgm:spPr/>
    </dgm:pt>
    <dgm:pt modelId="{444A753C-6C49-4E4E-88AC-5730AE9D54B9}" type="pres">
      <dgm:prSet presAssocID="{9D0C99EB-3F7A-46A1-9AF0-4E1CC0CC21CA}" presName="compNode" presStyleCnt="0"/>
      <dgm:spPr/>
    </dgm:pt>
    <dgm:pt modelId="{51E02023-206C-4D3B-B52A-B9379721B589}" type="pres">
      <dgm:prSet presAssocID="{9D0C99EB-3F7A-46A1-9AF0-4E1CC0CC21CA}" presName="dummyConnPt" presStyleCnt="0"/>
      <dgm:spPr/>
    </dgm:pt>
    <dgm:pt modelId="{B18CE8D2-8BB5-468A-984A-5A5268FBCEA7}" type="pres">
      <dgm:prSet presAssocID="{9D0C99EB-3F7A-46A1-9AF0-4E1CC0CC21CA}" presName="node" presStyleLbl="node1" presStyleIdx="8" presStyleCnt="12">
        <dgm:presLayoutVars>
          <dgm:bulletEnabled val="1"/>
        </dgm:presLayoutVars>
      </dgm:prSet>
      <dgm:spPr/>
    </dgm:pt>
    <dgm:pt modelId="{37DAA7AB-56EF-4885-8C2A-5789B534B608}" type="pres">
      <dgm:prSet presAssocID="{DE8ADA7A-702D-4890-A03F-CE2C3527B0C5}" presName="sibTrans" presStyleLbl="bgSibTrans2D1" presStyleIdx="8" presStyleCnt="11"/>
      <dgm:spPr/>
    </dgm:pt>
    <dgm:pt modelId="{32F63611-68C9-4BCD-8B7D-0DBAD0F266EA}" type="pres">
      <dgm:prSet presAssocID="{4F867129-A843-403C-A02E-4A5513C3D796}" presName="compNode" presStyleCnt="0"/>
      <dgm:spPr/>
    </dgm:pt>
    <dgm:pt modelId="{78DC5A7C-0B07-4302-B03C-38B62DF9E647}" type="pres">
      <dgm:prSet presAssocID="{4F867129-A843-403C-A02E-4A5513C3D796}" presName="dummyConnPt" presStyleCnt="0"/>
      <dgm:spPr/>
    </dgm:pt>
    <dgm:pt modelId="{101395EA-6952-4D3E-AA83-BABDD44436DA}" type="pres">
      <dgm:prSet presAssocID="{4F867129-A843-403C-A02E-4A5513C3D796}" presName="node" presStyleLbl="node1" presStyleIdx="9" presStyleCnt="12">
        <dgm:presLayoutVars>
          <dgm:bulletEnabled val="1"/>
        </dgm:presLayoutVars>
      </dgm:prSet>
      <dgm:spPr/>
    </dgm:pt>
    <dgm:pt modelId="{24632335-3E66-47C8-A64D-86CBED699C54}" type="pres">
      <dgm:prSet presAssocID="{8BF2B587-6CF8-49B3-BD67-EB4312B54F29}" presName="sibTrans" presStyleLbl="bgSibTrans2D1" presStyleIdx="9" presStyleCnt="11"/>
      <dgm:spPr/>
    </dgm:pt>
    <dgm:pt modelId="{416D581C-A2DC-4CE3-970F-3BFBB39C9746}" type="pres">
      <dgm:prSet presAssocID="{3CA369FF-47BB-4755-80C5-6B741B9A10FA}" presName="compNode" presStyleCnt="0"/>
      <dgm:spPr/>
    </dgm:pt>
    <dgm:pt modelId="{70005EA3-DF3E-4045-A7C7-86701AEFE21C}" type="pres">
      <dgm:prSet presAssocID="{3CA369FF-47BB-4755-80C5-6B741B9A10FA}" presName="dummyConnPt" presStyleCnt="0"/>
      <dgm:spPr/>
    </dgm:pt>
    <dgm:pt modelId="{C2AA72C0-E522-44F6-8921-0AECB07F8F52}" type="pres">
      <dgm:prSet presAssocID="{3CA369FF-47BB-4755-80C5-6B741B9A10FA}" presName="node" presStyleLbl="node1" presStyleIdx="10" presStyleCnt="12">
        <dgm:presLayoutVars>
          <dgm:bulletEnabled val="1"/>
        </dgm:presLayoutVars>
      </dgm:prSet>
      <dgm:spPr/>
    </dgm:pt>
    <dgm:pt modelId="{C90074BC-C175-40B7-9B4B-7EFC0E669561}" type="pres">
      <dgm:prSet presAssocID="{6E38DCCC-C08A-44C5-B731-027B3B2A37B7}" presName="sibTrans" presStyleLbl="bgSibTrans2D1" presStyleIdx="10" presStyleCnt="11"/>
      <dgm:spPr/>
    </dgm:pt>
    <dgm:pt modelId="{AD38BBAF-3625-4C75-BC76-7F3370E9AD4F}" type="pres">
      <dgm:prSet presAssocID="{07D97C53-E6F7-4894-9576-F53A28F083C5}" presName="compNode" presStyleCnt="0"/>
      <dgm:spPr/>
    </dgm:pt>
    <dgm:pt modelId="{F033E706-DD7D-49A0-A845-57CC184D466A}" type="pres">
      <dgm:prSet presAssocID="{07D97C53-E6F7-4894-9576-F53A28F083C5}" presName="dummyConnPt" presStyleCnt="0"/>
      <dgm:spPr/>
    </dgm:pt>
    <dgm:pt modelId="{D0D5DA7D-6C23-4352-933C-5964A9FC6FAB}" type="pres">
      <dgm:prSet presAssocID="{07D97C53-E6F7-4894-9576-F53A28F083C5}" presName="node" presStyleLbl="node1" presStyleIdx="11" presStyleCnt="12">
        <dgm:presLayoutVars>
          <dgm:bulletEnabled val="1"/>
        </dgm:presLayoutVars>
      </dgm:prSet>
      <dgm:spPr/>
    </dgm:pt>
  </dgm:ptLst>
  <dgm:cxnLst>
    <dgm:cxn modelId="{B925D001-91DB-4283-B30D-A119C5262D93}" type="presOf" srcId="{8BF2B587-6CF8-49B3-BD67-EB4312B54F29}" destId="{24632335-3E66-47C8-A64D-86CBED699C54}" srcOrd="0" destOrd="0" presId="urn:microsoft.com/office/officeart/2005/8/layout/bProcess4"/>
    <dgm:cxn modelId="{8071A506-37E7-4866-8B2B-53BB24CB3FF1}" srcId="{09B4DF69-49CC-4607-9818-382DE6AC5BD2}" destId="{5A5BE002-952F-400D-80A3-6D6543490E20}" srcOrd="0" destOrd="0" parTransId="{ACE7FD7E-609A-4C41-AEE7-AB3171BB439F}" sibTransId="{6F4719E4-4603-4D7B-83C8-D49C0F8003FA}"/>
    <dgm:cxn modelId="{DC91FE08-0257-4BFE-A0C4-1D438A9196EB}" type="presOf" srcId="{692AAC8A-D554-4CD9-920E-9F1628024141}" destId="{92B35428-73AA-4755-AD0D-1C469E4BA29E}" srcOrd="0" destOrd="0" presId="urn:microsoft.com/office/officeart/2005/8/layout/bProcess4"/>
    <dgm:cxn modelId="{24201A13-C84B-4977-B2D1-D35B492FA6A3}" type="presOf" srcId="{DEA1A057-B9EE-46C5-A296-D81A41DA5D6D}" destId="{7505C9BD-1357-4B8F-97BC-8E818200AA13}" srcOrd="0" destOrd="0" presId="urn:microsoft.com/office/officeart/2005/8/layout/bProcess4"/>
    <dgm:cxn modelId="{A1571F27-F5A4-454D-BB19-35552F785231}" type="presOf" srcId="{07D97C53-E6F7-4894-9576-F53A28F083C5}" destId="{D0D5DA7D-6C23-4352-933C-5964A9FC6FAB}" srcOrd="0" destOrd="0" presId="urn:microsoft.com/office/officeart/2005/8/layout/bProcess4"/>
    <dgm:cxn modelId="{4526115D-AD8B-4ED7-9F26-21BE29F6823B}" type="presOf" srcId="{14558D57-EE4E-42C8-9FF7-DBBC37DD2E97}" destId="{FEAFFDAD-B1D6-4B5E-95D7-ACEC028E6F75}" srcOrd="0" destOrd="0" presId="urn:microsoft.com/office/officeart/2005/8/layout/bProcess4"/>
    <dgm:cxn modelId="{71E8CA5D-1CC4-4B0F-AD9D-DC0763C63001}" type="presOf" srcId="{A042971A-2E9C-4C63-A883-AAE9FE4E53CB}" destId="{A004636C-DA62-4DD4-8071-A1485BF1F069}" srcOrd="0" destOrd="0" presId="urn:microsoft.com/office/officeart/2005/8/layout/bProcess4"/>
    <dgm:cxn modelId="{4B6C0F61-0BE5-4404-9ECB-8D5E905936B4}" type="presOf" srcId="{3CA369FF-47BB-4755-80C5-6B741B9A10FA}" destId="{C2AA72C0-E522-44F6-8921-0AECB07F8F52}" srcOrd="0" destOrd="0" presId="urn:microsoft.com/office/officeart/2005/8/layout/bProcess4"/>
    <dgm:cxn modelId="{8B369148-4613-43B1-AF3B-7CABA0FC0DEA}" type="presOf" srcId="{21777903-257A-41B1-ADFF-7F27F8AF2077}" destId="{28F3DF24-8045-4081-809C-52B8342B4AAF}" srcOrd="0" destOrd="0" presId="urn:microsoft.com/office/officeart/2005/8/layout/bProcess4"/>
    <dgm:cxn modelId="{6ECC5169-5F9F-4D10-9D48-513425FB79C4}" type="presOf" srcId="{512D52A7-4DD2-41BA-AFFD-E033D8DAF06F}" destId="{3CB585CC-D311-496A-8677-25AB4CDA0279}" srcOrd="0" destOrd="0" presId="urn:microsoft.com/office/officeart/2005/8/layout/bProcess4"/>
    <dgm:cxn modelId="{1C1E7E6D-0DB9-4226-8CF5-7D68E5E7AF6B}" type="presOf" srcId="{09B4DF69-49CC-4607-9818-382DE6AC5BD2}" destId="{5B26EA26-DD1E-4C65-8ADB-4FFF0F888F43}" srcOrd="0" destOrd="0" presId="urn:microsoft.com/office/officeart/2005/8/layout/bProcess4"/>
    <dgm:cxn modelId="{2C27A44D-1329-4B2D-BADC-68ED7E676F46}" srcId="{09B4DF69-49CC-4607-9818-382DE6AC5BD2}" destId="{07D97C53-E6F7-4894-9576-F53A28F083C5}" srcOrd="11" destOrd="0" parTransId="{9E9446E5-0074-44F9-A7BA-6E77494387B1}" sibTransId="{C07BF052-77DA-42BB-B0EF-82CEB80EBFE3}"/>
    <dgm:cxn modelId="{30404571-AFF0-458B-BA66-D38D30FBF074}" type="presOf" srcId="{5580784C-E5CA-4502-BA9A-7E2DEDB33BB4}" destId="{CAFD9FE4-B25C-41B0-982D-CFA94D8DA633}" srcOrd="0" destOrd="0" presId="urn:microsoft.com/office/officeart/2005/8/layout/bProcess4"/>
    <dgm:cxn modelId="{F23A9776-2087-4D43-ABFE-E1887A468B52}" srcId="{09B4DF69-49CC-4607-9818-382DE6AC5BD2}" destId="{4F867129-A843-403C-A02E-4A5513C3D796}" srcOrd="9" destOrd="0" parTransId="{1AE30A99-5688-4FBB-8AD3-8F79C0B64EC6}" sibTransId="{8BF2B587-6CF8-49B3-BD67-EB4312B54F29}"/>
    <dgm:cxn modelId="{A6CFE276-2A7B-4572-901B-FBCE76F685FD}" srcId="{09B4DF69-49CC-4607-9818-382DE6AC5BD2}" destId="{3CA369FF-47BB-4755-80C5-6B741B9A10FA}" srcOrd="10" destOrd="0" parTransId="{D4E8920F-94D1-4E9C-A70F-CD28D7E05CF1}" sibTransId="{6E38DCCC-C08A-44C5-B731-027B3B2A37B7}"/>
    <dgm:cxn modelId="{27232F59-6248-4AC8-8B66-8B5DBF6FA9FD}" type="presOf" srcId="{C3A9F123-501A-4151-B7B2-56610FC174DC}" destId="{F9FF55D1-A417-4660-A08A-7CC7E331DCF4}" srcOrd="0" destOrd="0" presId="urn:microsoft.com/office/officeart/2005/8/layout/bProcess4"/>
    <dgm:cxn modelId="{23E33C82-3479-4113-9732-A7E2048B7B4C}" srcId="{09B4DF69-49CC-4607-9818-382DE6AC5BD2}" destId="{A042971A-2E9C-4C63-A883-AAE9FE4E53CB}" srcOrd="6" destOrd="0" parTransId="{E2DD27C3-266D-46B2-B37A-09FFEFAB8DFF}" sibTransId="{4268EE81-F679-47A8-A66E-85F89D60DFE7}"/>
    <dgm:cxn modelId="{6FE0DB87-36E7-4E1B-BF8D-214BC1DD6826}" srcId="{09B4DF69-49CC-4607-9818-382DE6AC5BD2}" destId="{512D52A7-4DD2-41BA-AFFD-E033D8DAF06F}" srcOrd="2" destOrd="0" parTransId="{C5529B0E-6304-4839-AB54-BAEF91E3D7CE}" sibTransId="{C3A9F123-501A-4151-B7B2-56610FC174DC}"/>
    <dgm:cxn modelId="{7DFF698A-AE37-4318-8176-E44163154F2E}" srcId="{09B4DF69-49CC-4607-9818-382DE6AC5BD2}" destId="{5580784C-E5CA-4502-BA9A-7E2DEDB33BB4}" srcOrd="3" destOrd="0" parTransId="{CC706E6B-B577-4076-8EDC-25AF57C6D6AB}" sibTransId="{4BF4C6B1-C74F-43DA-8EAD-F2428E27E64C}"/>
    <dgm:cxn modelId="{96A93A99-9F26-4679-A231-88AB93D8F9F2}" type="presOf" srcId="{88A26CEB-D146-4E9A-9C85-A2FA0EE52475}" destId="{E955F7B9-BEC5-4DAB-81F5-1CB0C7D1CED5}" srcOrd="0" destOrd="0" presId="urn:microsoft.com/office/officeart/2005/8/layout/bProcess4"/>
    <dgm:cxn modelId="{84E2AAA8-9D10-4B8A-8097-018A29E35D09}" type="presOf" srcId="{DE8ADA7A-702D-4890-A03F-CE2C3527B0C5}" destId="{37DAA7AB-56EF-4885-8C2A-5789B534B608}" srcOrd="0" destOrd="0" presId="urn:microsoft.com/office/officeart/2005/8/layout/bProcess4"/>
    <dgm:cxn modelId="{5BA04EB1-977C-44F1-821F-FBF1B81663D1}" type="presOf" srcId="{4F867129-A843-403C-A02E-4A5513C3D796}" destId="{101395EA-6952-4D3E-AA83-BABDD44436DA}" srcOrd="0" destOrd="0" presId="urn:microsoft.com/office/officeart/2005/8/layout/bProcess4"/>
    <dgm:cxn modelId="{E57F52BE-84A7-4D61-A646-1BDC5F3C5FCF}" type="presOf" srcId="{031DB148-10F4-449B-A704-014B04818F4F}" destId="{EBE08552-3366-4E62-9B48-0FB577D44743}" srcOrd="0" destOrd="0" presId="urn:microsoft.com/office/officeart/2005/8/layout/bProcess4"/>
    <dgm:cxn modelId="{273D04C0-6C0A-487D-B26B-29E3DFABBBCB}" type="presOf" srcId="{9D0C99EB-3F7A-46A1-9AF0-4E1CC0CC21CA}" destId="{B18CE8D2-8BB5-468A-984A-5A5268FBCEA7}" srcOrd="0" destOrd="0" presId="urn:microsoft.com/office/officeart/2005/8/layout/bProcess4"/>
    <dgm:cxn modelId="{0E72AEC0-B7F9-42F5-8404-42E44ECBF7F2}" srcId="{09B4DF69-49CC-4607-9818-382DE6AC5BD2}" destId="{14558D57-EE4E-42C8-9FF7-DBBC37DD2E97}" srcOrd="1" destOrd="0" parTransId="{605AEE33-895A-4041-BCB0-26C54BAA7CCB}" sibTransId="{031DB148-10F4-449B-A704-014B04818F4F}"/>
    <dgm:cxn modelId="{2C2223C1-3F76-493E-B060-547578725ABF}" srcId="{09B4DF69-49CC-4607-9818-382DE6AC5BD2}" destId="{21777903-257A-41B1-ADFF-7F27F8AF2077}" srcOrd="5" destOrd="0" parTransId="{6E7F8E6A-E3C2-4F5C-BB81-9A941331D934}" sibTransId="{88A26CEB-D146-4E9A-9C85-A2FA0EE52475}"/>
    <dgm:cxn modelId="{B00A31C2-DC80-41AC-B271-3F3AEB5FA6B9}" type="presOf" srcId="{4268EE81-F679-47A8-A66E-85F89D60DFE7}" destId="{13AB2DE6-5341-46DF-B351-084DDA68E6B4}" srcOrd="0" destOrd="0" presId="urn:microsoft.com/office/officeart/2005/8/layout/bProcess4"/>
    <dgm:cxn modelId="{3CD612CF-90BC-4059-A456-2BE542A82577}" type="presOf" srcId="{6E38DCCC-C08A-44C5-B731-027B3B2A37B7}" destId="{C90074BC-C175-40B7-9B4B-7EFC0E669561}" srcOrd="0" destOrd="0" presId="urn:microsoft.com/office/officeart/2005/8/layout/bProcess4"/>
    <dgm:cxn modelId="{B8A977CF-36C2-4901-8503-C4FFE4D8F8CB}" srcId="{09B4DF69-49CC-4607-9818-382DE6AC5BD2}" destId="{692AAC8A-D554-4CD9-920E-9F1628024141}" srcOrd="4" destOrd="0" parTransId="{964F741F-2A69-4068-8E8E-22331C499BD5}" sibTransId="{CB181EC1-1261-4715-841E-534A5D4E66AC}"/>
    <dgm:cxn modelId="{CD0BE4DD-13E0-4409-B689-2B1FE8594A68}" type="presOf" srcId="{4A0AA887-F38E-4A80-8955-1026A2515699}" destId="{D89202B8-477A-4BD8-838B-AC466D4D5F08}" srcOrd="0" destOrd="0" presId="urn:microsoft.com/office/officeart/2005/8/layout/bProcess4"/>
    <dgm:cxn modelId="{DE3032E4-5056-44E7-BDCE-367977454597}" type="presOf" srcId="{CB181EC1-1261-4715-841E-534A5D4E66AC}" destId="{6F7951FA-F943-4096-BF97-55876275364D}" srcOrd="0" destOrd="0" presId="urn:microsoft.com/office/officeart/2005/8/layout/bProcess4"/>
    <dgm:cxn modelId="{8A7215EF-8A03-4007-8477-CB9D51CA95D4}" type="presOf" srcId="{4BF4C6B1-C74F-43DA-8EAD-F2428E27E64C}" destId="{4EB972FE-ED71-44B9-92BA-F01868808021}" srcOrd="0" destOrd="0" presId="urn:microsoft.com/office/officeart/2005/8/layout/bProcess4"/>
    <dgm:cxn modelId="{65ABBBEF-B9F0-457E-B255-84F5398BDA75}" type="presOf" srcId="{6F4719E4-4603-4D7B-83C8-D49C0F8003FA}" destId="{112AB6D5-7AFA-4F00-84A4-A3D4C823E2B9}" srcOrd="0" destOrd="0" presId="urn:microsoft.com/office/officeart/2005/8/layout/bProcess4"/>
    <dgm:cxn modelId="{0EBD9FFA-C4A6-423B-BC57-E13C829668C4}" srcId="{09B4DF69-49CC-4607-9818-382DE6AC5BD2}" destId="{9D0C99EB-3F7A-46A1-9AF0-4E1CC0CC21CA}" srcOrd="8" destOrd="0" parTransId="{33FDB1C8-2538-4AFA-A539-CF2FDC46C75C}" sibTransId="{DE8ADA7A-702D-4890-A03F-CE2C3527B0C5}"/>
    <dgm:cxn modelId="{37A765FD-93E7-41AD-B789-79959309A260}" srcId="{09B4DF69-49CC-4607-9818-382DE6AC5BD2}" destId="{DEA1A057-B9EE-46C5-A296-D81A41DA5D6D}" srcOrd="7" destOrd="0" parTransId="{74071B44-56D6-4C9B-98D5-AB56711E2C20}" sibTransId="{4A0AA887-F38E-4A80-8955-1026A2515699}"/>
    <dgm:cxn modelId="{4A81D8FD-160F-48F8-A34B-6F3C5B5DCE76}" type="presOf" srcId="{5A5BE002-952F-400D-80A3-6D6543490E20}" destId="{3A59A455-B2D8-4427-AC39-46EDE86C897F}" srcOrd="0" destOrd="0" presId="urn:microsoft.com/office/officeart/2005/8/layout/bProcess4"/>
    <dgm:cxn modelId="{CC52A563-2B14-4A49-8C3E-5AB51A4E850E}" type="presParOf" srcId="{5B26EA26-DD1E-4C65-8ADB-4FFF0F888F43}" destId="{B040BFAF-2D62-465B-BB6C-8681B57E891D}" srcOrd="0" destOrd="0" presId="urn:microsoft.com/office/officeart/2005/8/layout/bProcess4"/>
    <dgm:cxn modelId="{EE3FA76C-AA00-4851-9FDD-C302ADB49F34}" type="presParOf" srcId="{B040BFAF-2D62-465B-BB6C-8681B57E891D}" destId="{102CF172-5BE5-4835-B5A9-00557B6846D6}" srcOrd="0" destOrd="0" presId="urn:microsoft.com/office/officeart/2005/8/layout/bProcess4"/>
    <dgm:cxn modelId="{D4A00AAD-8E66-49A3-8A21-020EFA27BFC5}" type="presParOf" srcId="{B040BFAF-2D62-465B-BB6C-8681B57E891D}" destId="{3A59A455-B2D8-4427-AC39-46EDE86C897F}" srcOrd="1" destOrd="0" presId="urn:microsoft.com/office/officeart/2005/8/layout/bProcess4"/>
    <dgm:cxn modelId="{2B8BBC17-5053-46EF-9C42-620B888303AE}" type="presParOf" srcId="{5B26EA26-DD1E-4C65-8ADB-4FFF0F888F43}" destId="{112AB6D5-7AFA-4F00-84A4-A3D4C823E2B9}" srcOrd="1" destOrd="0" presId="urn:microsoft.com/office/officeart/2005/8/layout/bProcess4"/>
    <dgm:cxn modelId="{0335238D-D0C5-4B3C-90E6-7535FE2E7B18}" type="presParOf" srcId="{5B26EA26-DD1E-4C65-8ADB-4FFF0F888F43}" destId="{629F6FB9-C416-40F3-9A97-0176B5850377}" srcOrd="2" destOrd="0" presId="urn:microsoft.com/office/officeart/2005/8/layout/bProcess4"/>
    <dgm:cxn modelId="{23EBD43C-ADE3-4676-915B-1BBC52A49DEF}" type="presParOf" srcId="{629F6FB9-C416-40F3-9A97-0176B5850377}" destId="{A78F404F-7361-4A0C-AB21-23E132B682BF}" srcOrd="0" destOrd="0" presId="urn:microsoft.com/office/officeart/2005/8/layout/bProcess4"/>
    <dgm:cxn modelId="{AF0D433A-1D12-44A3-A3F1-08C1FC2FB76E}" type="presParOf" srcId="{629F6FB9-C416-40F3-9A97-0176B5850377}" destId="{FEAFFDAD-B1D6-4B5E-95D7-ACEC028E6F75}" srcOrd="1" destOrd="0" presId="urn:microsoft.com/office/officeart/2005/8/layout/bProcess4"/>
    <dgm:cxn modelId="{F55C54F0-835A-4E7E-9422-8A86C416D0B5}" type="presParOf" srcId="{5B26EA26-DD1E-4C65-8ADB-4FFF0F888F43}" destId="{EBE08552-3366-4E62-9B48-0FB577D44743}" srcOrd="3" destOrd="0" presId="urn:microsoft.com/office/officeart/2005/8/layout/bProcess4"/>
    <dgm:cxn modelId="{F387C339-7844-4BA9-8120-502CC1127FFA}" type="presParOf" srcId="{5B26EA26-DD1E-4C65-8ADB-4FFF0F888F43}" destId="{05102D2B-4201-4873-BE8C-2D6BF5C0EF49}" srcOrd="4" destOrd="0" presId="urn:microsoft.com/office/officeart/2005/8/layout/bProcess4"/>
    <dgm:cxn modelId="{718DB844-9290-4139-A8A1-38E2DBAF8DA2}" type="presParOf" srcId="{05102D2B-4201-4873-BE8C-2D6BF5C0EF49}" destId="{495E7B93-C75F-4527-BF16-826161F13927}" srcOrd="0" destOrd="0" presId="urn:microsoft.com/office/officeart/2005/8/layout/bProcess4"/>
    <dgm:cxn modelId="{06C5A123-39BE-47B8-AFCF-FB12C2C7B47B}" type="presParOf" srcId="{05102D2B-4201-4873-BE8C-2D6BF5C0EF49}" destId="{3CB585CC-D311-496A-8677-25AB4CDA0279}" srcOrd="1" destOrd="0" presId="urn:microsoft.com/office/officeart/2005/8/layout/bProcess4"/>
    <dgm:cxn modelId="{D9119512-6365-43B9-9B3C-2B54F11F2E2C}" type="presParOf" srcId="{5B26EA26-DD1E-4C65-8ADB-4FFF0F888F43}" destId="{F9FF55D1-A417-4660-A08A-7CC7E331DCF4}" srcOrd="5" destOrd="0" presId="urn:microsoft.com/office/officeart/2005/8/layout/bProcess4"/>
    <dgm:cxn modelId="{B8628B2D-15CF-4728-A7FD-8AF07EF2F174}" type="presParOf" srcId="{5B26EA26-DD1E-4C65-8ADB-4FFF0F888F43}" destId="{48C324FA-6FE9-4F81-A762-37F5140376ED}" srcOrd="6" destOrd="0" presId="urn:microsoft.com/office/officeart/2005/8/layout/bProcess4"/>
    <dgm:cxn modelId="{5E03F35C-DD76-4C44-B34F-F60EFED6F13D}" type="presParOf" srcId="{48C324FA-6FE9-4F81-A762-37F5140376ED}" destId="{E153B434-A250-444D-A9DF-D191A7F093B3}" srcOrd="0" destOrd="0" presId="urn:microsoft.com/office/officeart/2005/8/layout/bProcess4"/>
    <dgm:cxn modelId="{32B5617D-48D0-4CB7-95D7-6619CD4DAE21}" type="presParOf" srcId="{48C324FA-6FE9-4F81-A762-37F5140376ED}" destId="{CAFD9FE4-B25C-41B0-982D-CFA94D8DA633}" srcOrd="1" destOrd="0" presId="urn:microsoft.com/office/officeart/2005/8/layout/bProcess4"/>
    <dgm:cxn modelId="{AC4D42C9-A4E5-44BA-A0A6-F00AF090BABD}" type="presParOf" srcId="{5B26EA26-DD1E-4C65-8ADB-4FFF0F888F43}" destId="{4EB972FE-ED71-44B9-92BA-F01868808021}" srcOrd="7" destOrd="0" presId="urn:microsoft.com/office/officeart/2005/8/layout/bProcess4"/>
    <dgm:cxn modelId="{74F6080F-6B0A-4B84-B838-A73E6FA691B0}" type="presParOf" srcId="{5B26EA26-DD1E-4C65-8ADB-4FFF0F888F43}" destId="{9700F7A1-B7F3-45CE-8A80-6B2CA0ED648D}" srcOrd="8" destOrd="0" presId="urn:microsoft.com/office/officeart/2005/8/layout/bProcess4"/>
    <dgm:cxn modelId="{2E4118ED-0188-44C0-A508-CCEEB22BC296}" type="presParOf" srcId="{9700F7A1-B7F3-45CE-8A80-6B2CA0ED648D}" destId="{12FCAEE7-7553-4778-BE11-AE53DA45AB3D}" srcOrd="0" destOrd="0" presId="urn:microsoft.com/office/officeart/2005/8/layout/bProcess4"/>
    <dgm:cxn modelId="{6218F157-C1F3-4183-A69A-4F7068B7F57E}" type="presParOf" srcId="{9700F7A1-B7F3-45CE-8A80-6B2CA0ED648D}" destId="{92B35428-73AA-4755-AD0D-1C469E4BA29E}" srcOrd="1" destOrd="0" presId="urn:microsoft.com/office/officeart/2005/8/layout/bProcess4"/>
    <dgm:cxn modelId="{D4D88242-A5B0-45FF-B6E6-6B80BC4DA263}" type="presParOf" srcId="{5B26EA26-DD1E-4C65-8ADB-4FFF0F888F43}" destId="{6F7951FA-F943-4096-BF97-55876275364D}" srcOrd="9" destOrd="0" presId="urn:microsoft.com/office/officeart/2005/8/layout/bProcess4"/>
    <dgm:cxn modelId="{2F6CAB37-F48D-451F-B993-EA36F60C3AAB}" type="presParOf" srcId="{5B26EA26-DD1E-4C65-8ADB-4FFF0F888F43}" destId="{3C25538E-897A-49B2-BD06-13E436117E9C}" srcOrd="10" destOrd="0" presId="urn:microsoft.com/office/officeart/2005/8/layout/bProcess4"/>
    <dgm:cxn modelId="{84943F77-67F1-416A-98FC-C4CAF3B683A3}" type="presParOf" srcId="{3C25538E-897A-49B2-BD06-13E436117E9C}" destId="{075DC292-7440-4191-96E1-D77BB493458F}" srcOrd="0" destOrd="0" presId="urn:microsoft.com/office/officeart/2005/8/layout/bProcess4"/>
    <dgm:cxn modelId="{EE3AD2BE-9680-4641-AFF1-C7FF855D9011}" type="presParOf" srcId="{3C25538E-897A-49B2-BD06-13E436117E9C}" destId="{28F3DF24-8045-4081-809C-52B8342B4AAF}" srcOrd="1" destOrd="0" presId="urn:microsoft.com/office/officeart/2005/8/layout/bProcess4"/>
    <dgm:cxn modelId="{0108A14C-9EDD-44CC-9D50-F4202C037502}" type="presParOf" srcId="{5B26EA26-DD1E-4C65-8ADB-4FFF0F888F43}" destId="{E955F7B9-BEC5-4DAB-81F5-1CB0C7D1CED5}" srcOrd="11" destOrd="0" presId="urn:microsoft.com/office/officeart/2005/8/layout/bProcess4"/>
    <dgm:cxn modelId="{7C848086-79C3-4B50-8A32-512E7ADD6918}" type="presParOf" srcId="{5B26EA26-DD1E-4C65-8ADB-4FFF0F888F43}" destId="{6C235691-8B64-4E3A-97F1-E495B4D344C6}" srcOrd="12" destOrd="0" presId="urn:microsoft.com/office/officeart/2005/8/layout/bProcess4"/>
    <dgm:cxn modelId="{351942C1-5598-45D1-95A4-0E6489934E44}" type="presParOf" srcId="{6C235691-8B64-4E3A-97F1-E495B4D344C6}" destId="{39EDFDB7-4BD8-486C-9EB0-A67183AF0511}" srcOrd="0" destOrd="0" presId="urn:microsoft.com/office/officeart/2005/8/layout/bProcess4"/>
    <dgm:cxn modelId="{D50F3530-0E67-4F22-BF67-49A407CE1C9A}" type="presParOf" srcId="{6C235691-8B64-4E3A-97F1-E495B4D344C6}" destId="{A004636C-DA62-4DD4-8071-A1485BF1F069}" srcOrd="1" destOrd="0" presId="urn:microsoft.com/office/officeart/2005/8/layout/bProcess4"/>
    <dgm:cxn modelId="{DC36BA2E-73BF-48C0-8EA8-8101C5A1C678}" type="presParOf" srcId="{5B26EA26-DD1E-4C65-8ADB-4FFF0F888F43}" destId="{13AB2DE6-5341-46DF-B351-084DDA68E6B4}" srcOrd="13" destOrd="0" presId="urn:microsoft.com/office/officeart/2005/8/layout/bProcess4"/>
    <dgm:cxn modelId="{02A3B33A-657E-4327-A334-20138575A3B5}" type="presParOf" srcId="{5B26EA26-DD1E-4C65-8ADB-4FFF0F888F43}" destId="{04EABB9A-674E-4AF5-B944-F96CB47F5191}" srcOrd="14" destOrd="0" presId="urn:microsoft.com/office/officeart/2005/8/layout/bProcess4"/>
    <dgm:cxn modelId="{2F297FD1-F077-4818-80A1-15059548CD16}" type="presParOf" srcId="{04EABB9A-674E-4AF5-B944-F96CB47F5191}" destId="{BE6E8FE5-E0AA-4150-8E39-FF9C71DB461A}" srcOrd="0" destOrd="0" presId="urn:microsoft.com/office/officeart/2005/8/layout/bProcess4"/>
    <dgm:cxn modelId="{A869B9F0-C3FE-4B38-85CA-D79FF9FA2784}" type="presParOf" srcId="{04EABB9A-674E-4AF5-B944-F96CB47F5191}" destId="{7505C9BD-1357-4B8F-97BC-8E818200AA13}" srcOrd="1" destOrd="0" presId="urn:microsoft.com/office/officeart/2005/8/layout/bProcess4"/>
    <dgm:cxn modelId="{7C508D19-CE2D-4A2D-9FD7-3E79DA82DA7B}" type="presParOf" srcId="{5B26EA26-DD1E-4C65-8ADB-4FFF0F888F43}" destId="{D89202B8-477A-4BD8-838B-AC466D4D5F08}" srcOrd="15" destOrd="0" presId="urn:microsoft.com/office/officeart/2005/8/layout/bProcess4"/>
    <dgm:cxn modelId="{1CBA43BB-74FB-42ED-BB09-7055E5DF27F2}" type="presParOf" srcId="{5B26EA26-DD1E-4C65-8ADB-4FFF0F888F43}" destId="{444A753C-6C49-4E4E-88AC-5730AE9D54B9}" srcOrd="16" destOrd="0" presId="urn:microsoft.com/office/officeart/2005/8/layout/bProcess4"/>
    <dgm:cxn modelId="{337E2A06-8D84-4906-B699-A6FB25D035B6}" type="presParOf" srcId="{444A753C-6C49-4E4E-88AC-5730AE9D54B9}" destId="{51E02023-206C-4D3B-B52A-B9379721B589}" srcOrd="0" destOrd="0" presId="urn:microsoft.com/office/officeart/2005/8/layout/bProcess4"/>
    <dgm:cxn modelId="{46AB0961-F330-42B8-B625-75CA4DC4AFEC}" type="presParOf" srcId="{444A753C-6C49-4E4E-88AC-5730AE9D54B9}" destId="{B18CE8D2-8BB5-468A-984A-5A5268FBCEA7}" srcOrd="1" destOrd="0" presId="urn:microsoft.com/office/officeart/2005/8/layout/bProcess4"/>
    <dgm:cxn modelId="{1CE26BBE-6476-4F40-A774-37B0C5B01FE7}" type="presParOf" srcId="{5B26EA26-DD1E-4C65-8ADB-4FFF0F888F43}" destId="{37DAA7AB-56EF-4885-8C2A-5789B534B608}" srcOrd="17" destOrd="0" presId="urn:microsoft.com/office/officeart/2005/8/layout/bProcess4"/>
    <dgm:cxn modelId="{D800E463-23C8-4DCE-9CE6-65FB6464878C}" type="presParOf" srcId="{5B26EA26-DD1E-4C65-8ADB-4FFF0F888F43}" destId="{32F63611-68C9-4BCD-8B7D-0DBAD0F266EA}" srcOrd="18" destOrd="0" presId="urn:microsoft.com/office/officeart/2005/8/layout/bProcess4"/>
    <dgm:cxn modelId="{10DE0590-1258-46AC-A780-B230CA2FDC83}" type="presParOf" srcId="{32F63611-68C9-4BCD-8B7D-0DBAD0F266EA}" destId="{78DC5A7C-0B07-4302-B03C-38B62DF9E647}" srcOrd="0" destOrd="0" presId="urn:microsoft.com/office/officeart/2005/8/layout/bProcess4"/>
    <dgm:cxn modelId="{269CBC2C-3C62-4902-966E-A6423DBC8576}" type="presParOf" srcId="{32F63611-68C9-4BCD-8B7D-0DBAD0F266EA}" destId="{101395EA-6952-4D3E-AA83-BABDD44436DA}" srcOrd="1" destOrd="0" presId="urn:microsoft.com/office/officeart/2005/8/layout/bProcess4"/>
    <dgm:cxn modelId="{2954B311-7FF4-4466-9DB3-0C04E587F0E9}" type="presParOf" srcId="{5B26EA26-DD1E-4C65-8ADB-4FFF0F888F43}" destId="{24632335-3E66-47C8-A64D-86CBED699C54}" srcOrd="19" destOrd="0" presId="urn:microsoft.com/office/officeart/2005/8/layout/bProcess4"/>
    <dgm:cxn modelId="{2D7478D1-99DA-475D-841B-1EA6067CECE8}" type="presParOf" srcId="{5B26EA26-DD1E-4C65-8ADB-4FFF0F888F43}" destId="{416D581C-A2DC-4CE3-970F-3BFBB39C9746}" srcOrd="20" destOrd="0" presId="urn:microsoft.com/office/officeart/2005/8/layout/bProcess4"/>
    <dgm:cxn modelId="{860E0E86-5856-4D19-84CB-B62F6E4159C3}" type="presParOf" srcId="{416D581C-A2DC-4CE3-970F-3BFBB39C9746}" destId="{70005EA3-DF3E-4045-A7C7-86701AEFE21C}" srcOrd="0" destOrd="0" presId="urn:microsoft.com/office/officeart/2005/8/layout/bProcess4"/>
    <dgm:cxn modelId="{75C12A51-6046-4C23-BB28-19D2791DBC3D}" type="presParOf" srcId="{416D581C-A2DC-4CE3-970F-3BFBB39C9746}" destId="{C2AA72C0-E522-44F6-8921-0AECB07F8F52}" srcOrd="1" destOrd="0" presId="urn:microsoft.com/office/officeart/2005/8/layout/bProcess4"/>
    <dgm:cxn modelId="{A8C60FD5-E9B4-4484-8D0F-7F089A6AD972}" type="presParOf" srcId="{5B26EA26-DD1E-4C65-8ADB-4FFF0F888F43}" destId="{C90074BC-C175-40B7-9B4B-7EFC0E669561}" srcOrd="21" destOrd="0" presId="urn:microsoft.com/office/officeart/2005/8/layout/bProcess4"/>
    <dgm:cxn modelId="{D6442D01-9D94-42C3-86F7-3451A2EE6E2F}" type="presParOf" srcId="{5B26EA26-DD1E-4C65-8ADB-4FFF0F888F43}" destId="{AD38BBAF-3625-4C75-BC76-7F3370E9AD4F}" srcOrd="22" destOrd="0" presId="urn:microsoft.com/office/officeart/2005/8/layout/bProcess4"/>
    <dgm:cxn modelId="{5A691F82-1222-4F47-8142-E2A01B5C3CC2}" type="presParOf" srcId="{AD38BBAF-3625-4C75-BC76-7F3370E9AD4F}" destId="{F033E706-DD7D-49A0-A845-57CC184D466A}" srcOrd="0" destOrd="0" presId="urn:microsoft.com/office/officeart/2005/8/layout/bProcess4"/>
    <dgm:cxn modelId="{8C6CE96E-F237-495D-A572-C121D9D7328F}" type="presParOf" srcId="{AD38BBAF-3625-4C75-BC76-7F3370E9AD4F}" destId="{D0D5DA7D-6C23-4352-933C-5964A9FC6FAB}"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AB6D5-7AFA-4F00-84A4-A3D4C823E2B9}">
      <dsp:nvSpPr>
        <dsp:cNvPr id="0" name=""/>
        <dsp:cNvSpPr/>
      </dsp:nvSpPr>
      <dsp:spPr>
        <a:xfrm rot="5400000">
          <a:off x="2946200" y="108637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A59A455-B2D8-4427-AC39-46EDE86C897F}">
      <dsp:nvSpPr>
        <dsp:cNvPr id="0" name=""/>
        <dsp:cNvSpPr/>
      </dsp:nvSpPr>
      <dsp:spPr>
        <a:xfrm>
          <a:off x="3338783" y="325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solidFill>
                <a:schemeClr val="bg1"/>
              </a:solidFill>
            </a:rPr>
            <a:t>What tasks will you plan for your pupils?</a:t>
          </a:r>
          <a:endParaRPr lang="en-US" sz="2000" kern="1200">
            <a:solidFill>
              <a:schemeClr val="bg1"/>
            </a:solidFill>
          </a:endParaRPr>
        </a:p>
      </dsp:txBody>
      <dsp:txXfrm>
        <a:off x="3378754" y="43221"/>
        <a:ext cx="2194578" cy="1284770"/>
      </dsp:txXfrm>
    </dsp:sp>
    <dsp:sp modelId="{EBE08552-3366-4E62-9B48-0FB577D44743}">
      <dsp:nvSpPr>
        <dsp:cNvPr id="0" name=""/>
        <dsp:cNvSpPr/>
      </dsp:nvSpPr>
      <dsp:spPr>
        <a:xfrm rot="5400000">
          <a:off x="2946200" y="279226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AFFDAD-B1D6-4B5E-95D7-ACEC028E6F75}">
      <dsp:nvSpPr>
        <dsp:cNvPr id="0" name=""/>
        <dsp:cNvSpPr/>
      </dsp:nvSpPr>
      <dsp:spPr>
        <a:xfrm>
          <a:off x="3338783" y="170914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solidFill>
                <a:schemeClr val="bg1"/>
              </a:solidFill>
            </a:rPr>
            <a:t>How long will the tasks take?</a:t>
          </a:r>
          <a:endParaRPr lang="en-US" sz="2000" kern="1200">
            <a:solidFill>
              <a:schemeClr val="bg1"/>
            </a:solidFill>
          </a:endParaRPr>
        </a:p>
      </dsp:txBody>
      <dsp:txXfrm>
        <a:off x="3378754" y="1749111"/>
        <a:ext cx="2194578" cy="1284770"/>
      </dsp:txXfrm>
    </dsp:sp>
    <dsp:sp modelId="{F9FF55D1-A417-4660-A08A-7CC7E331DCF4}">
      <dsp:nvSpPr>
        <dsp:cNvPr id="0" name=""/>
        <dsp:cNvSpPr/>
      </dsp:nvSpPr>
      <dsp:spPr>
        <a:xfrm rot="5400000">
          <a:off x="2946200" y="449815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B585CC-D311-496A-8677-25AB4CDA0279}">
      <dsp:nvSpPr>
        <dsp:cNvPr id="0" name=""/>
        <dsp:cNvSpPr/>
      </dsp:nvSpPr>
      <dsp:spPr>
        <a:xfrm>
          <a:off x="3338783" y="341503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organise the groups?</a:t>
          </a:r>
        </a:p>
      </dsp:txBody>
      <dsp:txXfrm>
        <a:off x="3378754" y="3455001"/>
        <a:ext cx="2194578" cy="1284770"/>
      </dsp:txXfrm>
    </dsp:sp>
    <dsp:sp modelId="{4EB972FE-ED71-44B9-92BA-F01868808021}">
      <dsp:nvSpPr>
        <dsp:cNvPr id="0" name=""/>
        <dsp:cNvSpPr/>
      </dsp:nvSpPr>
      <dsp:spPr>
        <a:xfrm>
          <a:off x="3799145" y="5351101"/>
          <a:ext cx="3019653"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FD9FE4-B25C-41B0-982D-CFA94D8DA633}">
      <dsp:nvSpPr>
        <dsp:cNvPr id="0" name=""/>
        <dsp:cNvSpPr/>
      </dsp:nvSpPr>
      <dsp:spPr>
        <a:xfrm>
          <a:off x="3338783" y="512092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Do you need any resources?</a:t>
          </a:r>
        </a:p>
      </dsp:txBody>
      <dsp:txXfrm>
        <a:off x="3378754" y="5160891"/>
        <a:ext cx="2194578" cy="1284770"/>
      </dsp:txXfrm>
    </dsp:sp>
    <dsp:sp modelId="{6F7951FA-F943-4096-BF97-55876275364D}">
      <dsp:nvSpPr>
        <dsp:cNvPr id="0" name=""/>
        <dsp:cNvSpPr/>
      </dsp:nvSpPr>
      <dsp:spPr>
        <a:xfrm rot="16200000">
          <a:off x="5971312" y="449815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2B35428-73AA-4755-AD0D-1C469E4BA29E}">
      <dsp:nvSpPr>
        <dsp:cNvPr id="0" name=""/>
        <dsp:cNvSpPr/>
      </dsp:nvSpPr>
      <dsp:spPr>
        <a:xfrm>
          <a:off x="6363895" y="512092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Do the resources need differentiated versions?</a:t>
          </a:r>
        </a:p>
      </dsp:txBody>
      <dsp:txXfrm>
        <a:off x="6403866" y="5160891"/>
        <a:ext cx="2194578" cy="1284770"/>
      </dsp:txXfrm>
    </dsp:sp>
    <dsp:sp modelId="{E955F7B9-BEC5-4DAB-81F5-1CB0C7D1CED5}">
      <dsp:nvSpPr>
        <dsp:cNvPr id="0" name=""/>
        <dsp:cNvSpPr/>
      </dsp:nvSpPr>
      <dsp:spPr>
        <a:xfrm rot="16200000">
          <a:off x="5971312" y="279226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8F3DF24-8045-4081-809C-52B8342B4AAF}">
      <dsp:nvSpPr>
        <dsp:cNvPr id="0" name=""/>
        <dsp:cNvSpPr/>
      </dsp:nvSpPr>
      <dsp:spPr>
        <a:xfrm>
          <a:off x="6363895" y="341503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Have you provided a challenging option?</a:t>
          </a:r>
        </a:p>
      </dsp:txBody>
      <dsp:txXfrm>
        <a:off x="6403866" y="3455001"/>
        <a:ext cx="2194578" cy="1284770"/>
      </dsp:txXfrm>
    </dsp:sp>
    <dsp:sp modelId="{13AB2DE6-5341-46DF-B351-084DDA68E6B4}">
      <dsp:nvSpPr>
        <dsp:cNvPr id="0" name=""/>
        <dsp:cNvSpPr/>
      </dsp:nvSpPr>
      <dsp:spPr>
        <a:xfrm rot="16200000">
          <a:off x="5971312" y="108637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004636C-DA62-4DD4-8071-A1485BF1F069}">
      <dsp:nvSpPr>
        <dsp:cNvPr id="0" name=""/>
        <dsp:cNvSpPr/>
      </dsp:nvSpPr>
      <dsp:spPr>
        <a:xfrm>
          <a:off x="6363895" y="170914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check progress?</a:t>
          </a:r>
        </a:p>
      </dsp:txBody>
      <dsp:txXfrm>
        <a:off x="6403866" y="1749111"/>
        <a:ext cx="2194578" cy="1284770"/>
      </dsp:txXfrm>
    </dsp:sp>
    <dsp:sp modelId="{D89202B8-477A-4BD8-838B-AC466D4D5F08}">
      <dsp:nvSpPr>
        <dsp:cNvPr id="0" name=""/>
        <dsp:cNvSpPr/>
      </dsp:nvSpPr>
      <dsp:spPr>
        <a:xfrm>
          <a:off x="6824257" y="233431"/>
          <a:ext cx="3019653"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05C9BD-1357-4B8F-97BC-8E818200AA13}">
      <dsp:nvSpPr>
        <dsp:cNvPr id="0" name=""/>
        <dsp:cNvSpPr/>
      </dsp:nvSpPr>
      <dsp:spPr>
        <a:xfrm>
          <a:off x="6363895" y="325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What questions will you ask?</a:t>
          </a:r>
        </a:p>
      </dsp:txBody>
      <dsp:txXfrm>
        <a:off x="6403866" y="43221"/>
        <a:ext cx="2194578" cy="1284770"/>
      </dsp:txXfrm>
    </dsp:sp>
    <dsp:sp modelId="{37DAA7AB-56EF-4885-8C2A-5789B534B608}">
      <dsp:nvSpPr>
        <dsp:cNvPr id="0" name=""/>
        <dsp:cNvSpPr/>
      </dsp:nvSpPr>
      <dsp:spPr>
        <a:xfrm rot="5400000">
          <a:off x="8996424" y="108637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8CE8D2-8BB5-468A-984A-5A5268FBCEA7}">
      <dsp:nvSpPr>
        <dsp:cNvPr id="0" name=""/>
        <dsp:cNvSpPr/>
      </dsp:nvSpPr>
      <dsp:spPr>
        <a:xfrm>
          <a:off x="9389007" y="325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keep your pupils interested?</a:t>
          </a:r>
        </a:p>
      </dsp:txBody>
      <dsp:txXfrm>
        <a:off x="9428978" y="43221"/>
        <a:ext cx="2194578" cy="1284770"/>
      </dsp:txXfrm>
    </dsp:sp>
    <dsp:sp modelId="{24632335-3E66-47C8-A64D-86CBED699C54}">
      <dsp:nvSpPr>
        <dsp:cNvPr id="0" name=""/>
        <dsp:cNvSpPr/>
      </dsp:nvSpPr>
      <dsp:spPr>
        <a:xfrm rot="5400000">
          <a:off x="8996424" y="279226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1395EA-6952-4D3E-AA83-BABDD44436DA}">
      <dsp:nvSpPr>
        <dsp:cNvPr id="0" name=""/>
        <dsp:cNvSpPr/>
      </dsp:nvSpPr>
      <dsp:spPr>
        <a:xfrm>
          <a:off x="9389007" y="170914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assess each pupil's progress?</a:t>
          </a:r>
        </a:p>
      </dsp:txBody>
      <dsp:txXfrm>
        <a:off x="9428978" y="1749111"/>
        <a:ext cx="2194578" cy="1284770"/>
      </dsp:txXfrm>
    </dsp:sp>
    <dsp:sp modelId="{C90074BC-C175-40B7-9B4B-7EFC0E669561}">
      <dsp:nvSpPr>
        <dsp:cNvPr id="0" name=""/>
        <dsp:cNvSpPr/>
      </dsp:nvSpPr>
      <dsp:spPr>
        <a:xfrm rot="5400000">
          <a:off x="8996424" y="4498156"/>
          <a:ext cx="1700432" cy="2047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AA72C0-E522-44F6-8921-0AECB07F8F52}">
      <dsp:nvSpPr>
        <dsp:cNvPr id="0" name=""/>
        <dsp:cNvSpPr/>
      </dsp:nvSpPr>
      <dsp:spPr>
        <a:xfrm>
          <a:off x="9389007" y="341503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finish your session? </a:t>
          </a:r>
        </a:p>
      </dsp:txBody>
      <dsp:txXfrm>
        <a:off x="9428978" y="3455001"/>
        <a:ext cx="2194578" cy="1284770"/>
      </dsp:txXfrm>
    </dsp:sp>
    <dsp:sp modelId="{D0D5DA7D-6C23-4352-933C-5964A9FC6FAB}">
      <dsp:nvSpPr>
        <dsp:cNvPr id="0" name=""/>
        <dsp:cNvSpPr/>
      </dsp:nvSpPr>
      <dsp:spPr>
        <a:xfrm>
          <a:off x="9389007" y="5120920"/>
          <a:ext cx="2274520" cy="1364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latin typeface="Calibri"/>
              <a:cs typeface="Calibri"/>
            </a:rPr>
            <a:t>How will you manage the transition to the next session?</a:t>
          </a:r>
        </a:p>
      </dsp:txBody>
      <dsp:txXfrm>
        <a:off x="9428978" y="5160891"/>
        <a:ext cx="2194578" cy="1284770"/>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3/7/2024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733536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4272179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Cynllun</a:t>
            </a:r>
            <a:r>
              <a:rPr lang="en-US">
                <a:cs typeface="Calibri"/>
              </a:rPr>
              <a:t> </a:t>
            </a:r>
            <a:r>
              <a:rPr lang="en-US" err="1">
                <a:cs typeface="Calibri"/>
              </a:rPr>
              <a:t>gwers</a:t>
            </a:r>
            <a:r>
              <a:rPr lang="en-US">
                <a:cs typeface="Calibri"/>
              </a:rPr>
              <a:t> </a:t>
            </a:r>
            <a:r>
              <a:rPr lang="en-US" err="1">
                <a:cs typeface="Calibri"/>
              </a:rPr>
              <a:t>newydd</a:t>
            </a:r>
            <a:r>
              <a:rPr lang="en-US">
                <a:cs typeface="Calibri"/>
              </a:rPr>
              <a:t> (New lesson plan)</a:t>
            </a:r>
          </a:p>
          <a:p>
            <a:r>
              <a:rPr lang="en-US">
                <a:ea typeface="Calibri"/>
                <a:cs typeface="Calibri"/>
              </a:rPr>
              <a:t>Note changes</a:t>
            </a:r>
          </a:p>
          <a:p>
            <a:pPr marL="171450" indent="-171450">
              <a:buFont typeface="Arial"/>
              <a:buChar char="•"/>
            </a:pPr>
            <a:r>
              <a:rPr lang="en-US">
                <a:ea typeface="Calibri"/>
                <a:cs typeface="Calibri"/>
              </a:rPr>
              <a:t>Evaluation removed – ask them to use their Learning Journal even better this year</a:t>
            </a:r>
          </a:p>
          <a:p>
            <a:pPr marL="171450" indent="-171450">
              <a:buFont typeface="Arial"/>
              <a:buChar char="•"/>
            </a:pPr>
            <a:r>
              <a:rPr lang="en-US">
                <a:ea typeface="Calibri"/>
                <a:cs typeface="Calibri"/>
              </a:rPr>
              <a:t>Four Purposes section removed – does not mean you forget about them altogether but they do not drive your individual lessons.</a:t>
            </a:r>
          </a:p>
          <a:p>
            <a:pPr marL="171450" indent="-171450">
              <a:buFont typeface="Arial"/>
              <a:buChar char="•"/>
            </a:pPr>
            <a:r>
              <a:rPr lang="en-US">
                <a:ea typeface="Calibri"/>
                <a:cs typeface="Calibri"/>
              </a:rPr>
              <a:t>Objectives –&gt; intentions change from a definitive 'thing' learnt by the end of the lesson towards a wider exploration of understanding regarding learning.</a:t>
            </a:r>
          </a:p>
        </p:txBody>
      </p:sp>
      <p:sp>
        <p:nvSpPr>
          <p:cNvPr id="4" name="Slide Number Placeholder 3"/>
          <p:cNvSpPr>
            <a:spLocks noGrp="1"/>
          </p:cNvSpPr>
          <p:nvPr>
            <p:ph type="sldNum" sz="quarter" idx="5"/>
          </p:nvPr>
        </p:nvSpPr>
        <p:spPr/>
        <p:txBody>
          <a:bodyPr/>
          <a:lstStyle/>
          <a:p>
            <a:fld id="{8666F0B0-1329-48C4-9596-F12143845D2A}" type="slidenum">
              <a:rPr lang="en-GB"/>
              <a:t>7</a:t>
            </a:fld>
            <a:endParaRPr lang="en-GB"/>
          </a:p>
        </p:txBody>
      </p:sp>
    </p:spTree>
    <p:extLst>
      <p:ext uri="{BB962C8B-B14F-4D97-AF65-F5344CB8AC3E}">
        <p14:creationId xmlns:p14="http://schemas.microsoft.com/office/powerpoint/2010/main" val="1155897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721479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620913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The questions relate to the Integral Skills in the </a:t>
            </a:r>
            <a:r>
              <a:rPr lang="en-GB" err="1">
                <a:cs typeface="Calibri"/>
              </a:rPr>
              <a:t>CfW</a:t>
            </a:r>
            <a:r>
              <a:rPr lang="en-GB">
                <a:cs typeface="Calibri"/>
              </a:rPr>
              <a:t> – Creativity and Innovation, Critical thinking and problem-solving, Personal effectiveness, Planning and organising.</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991993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056324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058931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636346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Make sure they are happy with the vocab. </a:t>
            </a:r>
            <a:r>
              <a:rPr lang="en-GB" err="1">
                <a:cs typeface="Calibri"/>
              </a:rPr>
              <a:t>CAn</a:t>
            </a:r>
            <a:r>
              <a:rPr lang="en-GB">
                <a:cs typeface="Calibri"/>
              </a:rPr>
              <a:t> they name the Standards? Do they know any of the strands?</a:t>
            </a:r>
          </a:p>
          <a:p>
            <a:r>
              <a:rPr lang="en-GB">
                <a:cs typeface="Calibri"/>
              </a:rPr>
              <a:t>Task use the cut out standards to match to the standards.</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823794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470958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Booklets to be photocopied for each student. They can have a look through and start to become familiar. </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1534030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8007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282777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80531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31753681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4247574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3310935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37646583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Llyfr</a:t>
            </a:r>
            <a:r>
              <a:rPr lang="en-US">
                <a:cs typeface="Calibri"/>
              </a:rPr>
              <a:t> </a:t>
            </a:r>
            <a:r>
              <a:rPr lang="en-US" err="1">
                <a:cs typeface="Calibri"/>
              </a:rPr>
              <a:t>newydd</a:t>
            </a:r>
            <a:r>
              <a:rPr lang="en-US">
                <a:cs typeface="Calibri"/>
              </a:rPr>
              <a:t> </a:t>
            </a:r>
            <a:r>
              <a:rPr lang="en-US" err="1">
                <a:cs typeface="Calibri"/>
              </a:rPr>
              <a:t>erbyn</a:t>
            </a:r>
            <a:r>
              <a:rPr lang="en-US">
                <a:cs typeface="Calibri"/>
              </a:rPr>
              <a:t> PAP2  (New book by PTE2)</a:t>
            </a:r>
          </a:p>
        </p:txBody>
      </p:sp>
      <p:sp>
        <p:nvSpPr>
          <p:cNvPr id="4" name="Slide Number Placeholder 3"/>
          <p:cNvSpPr>
            <a:spLocks noGrp="1"/>
          </p:cNvSpPr>
          <p:nvPr>
            <p:ph type="sldNum" sz="quarter" idx="5"/>
          </p:nvPr>
        </p:nvSpPr>
        <p:spPr/>
        <p:txBody>
          <a:bodyPr/>
          <a:lstStyle/>
          <a:p>
            <a:fld id="{E57834FD-5F88-44E0-8D02-29E296FF6AD2}" type="slidenum">
              <a:rPr lang="en-GB"/>
              <a:t>30</a:t>
            </a:fld>
            <a:endParaRPr lang="en-GB"/>
          </a:p>
        </p:txBody>
      </p:sp>
    </p:spTree>
    <p:extLst>
      <p:ext uri="{BB962C8B-B14F-4D97-AF65-F5344CB8AC3E}">
        <p14:creationId xmlns:p14="http://schemas.microsoft.com/office/powerpoint/2010/main" val="10940807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24883276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2663524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1277482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10722947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3/7/2024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07/03/2024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3/7/2024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07/03/2024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3/7/2024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21" Type="http://schemas.openxmlformats.org/officeDocument/2006/relationships/slideLayout" Target="../slideLayouts/slideLayout39.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5.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9.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0.pn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67.xml"/><Relationship Id="rId4" Type="http://schemas.openxmlformats.org/officeDocument/2006/relationships/image" Target="../media/image1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58"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30"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59" r:id="rId8"/>
    <p:sldLayoutId id="214748376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7.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35.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43.xml"/><Relationship Id="rId4" Type="http://schemas.openxmlformats.org/officeDocument/2006/relationships/image" Target="../media/image21.png"/></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48.xml"/><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49.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48.xml"/><Relationship Id="rId5" Type="http://schemas.openxmlformats.org/officeDocument/2006/relationships/image" Target="../media/image26.png"/><Relationship Id="rId4" Type="http://schemas.openxmlformats.org/officeDocument/2006/relationships/hyperlink" Target="https://hwb.gov.wales/curriculum-for-wal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48.xml"/><Relationship Id="rId6" Type="http://schemas.openxmlformats.org/officeDocument/2006/relationships/hyperlink" Target="https://hwb.gov.wales/api/storage/2f34d783-b4b3-4d47-8fe9-49fdb993dfce/numeracy-framework.pdf" TargetMode="External"/><Relationship Id="rId5" Type="http://schemas.openxmlformats.org/officeDocument/2006/relationships/hyperlink" Target="https://hwb.gov.wales/api/storage/4d852cbe-03d6-4c36-8175-c281461c8690/literacy-framework.pdf" TargetMode="External"/><Relationship Id="rId4" Type="http://schemas.openxmlformats.org/officeDocument/2006/relationships/hyperlink" Target="https://hwb.gov.wales/api/storage/d26af733-abd1-4d33-92fe-4ea8eb1d928f/dcf40620.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48.xml"/><Relationship Id="rId6" Type="http://schemas.openxmlformats.org/officeDocument/2006/relationships/hyperlink" Target="https://hwb.gov.wales/curriculum-for-wales" TargetMode="External"/><Relationship Id="rId5" Type="http://schemas.openxmlformats.org/officeDocument/2006/relationships/image" Target="../media/image26.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48.xml"/><Relationship Id="rId5" Type="http://schemas.openxmlformats.org/officeDocument/2006/relationships/image" Target="../media/image28.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8.xml"/><Relationship Id="rId5" Type="http://schemas.openxmlformats.org/officeDocument/2006/relationships/image" Target="../media/image29.png"/><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8.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4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48.xml"/><Relationship Id="rId5" Type="http://schemas.openxmlformats.org/officeDocument/2006/relationships/image" Target="../media/image33.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48.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9.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44.xml"/><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9.xml"/></Relationships>
</file>

<file path=ppt/slides/_rels/slide33.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jpeg"/><Relationship Id="rId3" Type="http://schemas.openxmlformats.org/officeDocument/2006/relationships/image" Target="../media/image23.png"/><Relationship Id="rId7" Type="http://schemas.openxmlformats.org/officeDocument/2006/relationships/image" Target="../media/image40.jpeg"/><Relationship Id="rId12" Type="http://schemas.openxmlformats.org/officeDocument/2006/relationships/image" Target="../media/image45.jpeg"/><Relationship Id="rId2" Type="http://schemas.openxmlformats.org/officeDocument/2006/relationships/notesSlide" Target="../notesSlides/notesSlide24.xml"/><Relationship Id="rId1" Type="http://schemas.openxmlformats.org/officeDocument/2006/relationships/slideLayout" Target="../slideLayouts/slideLayout48.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20.png"/><Relationship Id="rId9" Type="http://schemas.openxmlformats.org/officeDocument/2006/relationships/image" Target="../media/image42.png"/><Relationship Id="rId14" Type="http://schemas.openxmlformats.org/officeDocument/2006/relationships/image" Target="../media/image47.jpeg"/></Relationships>
</file>

<file path=ppt/slides/_rels/slide3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3.png"/><Relationship Id="rId7" Type="http://schemas.openxmlformats.org/officeDocument/2006/relationships/diagramColors" Target="../diagrams/colors1.xml"/><Relationship Id="rId2" Type="http://schemas.openxmlformats.org/officeDocument/2006/relationships/notesSlide" Target="../notesSlides/notesSlide25.xml"/><Relationship Id="rId1" Type="http://schemas.openxmlformats.org/officeDocument/2006/relationships/slideLayout" Target="../slideLayouts/slideLayout4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48.xml"/><Relationship Id="rId4" Type="http://schemas.openxmlformats.org/officeDocument/2006/relationships/image" Target="../media/image20.png"/></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0.xml"/></Relationships>
</file>

<file path=ppt/slides/_rels/slide37.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7"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notesSlide" Target="../notesSlides/notesSlide27.xml"/><Relationship Id="rId1" Type="http://schemas.openxmlformats.org/officeDocument/2006/relationships/slideLayout" Target="../slideLayouts/slideLayout34.xml"/><Relationship Id="rId6" Type="http://schemas.openxmlformats.org/officeDocument/2006/relationships/hyperlink" Target="https://hwb.gov.wales/api/storage/d26af733-abd1-4d33-92fe-4ea8eb1d928f/dcf40620.pdf" TargetMode="External"/><Relationship Id="rId5" Type="http://schemas.openxmlformats.org/officeDocument/2006/relationships/hyperlink" Target="https://hwb.gov.wales/api/storage/2f34d783-b4b3-4d47-8fe9-49fdb993dfce/numeracy-framework.pdf" TargetMode="External"/><Relationship Id="rId4" Type="http://schemas.openxmlformats.org/officeDocument/2006/relationships/hyperlink" Target="https://hwb.gov.wales/api/storage/4d852cbe-03d6-4c36-8175-c281461c8690/literacy-framewor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in different poses&#10;&#10;Description automatically generated">
            <a:extLst>
              <a:ext uri="{FF2B5EF4-FFF2-40B4-BE49-F238E27FC236}">
                <a16:creationId xmlns:a16="http://schemas.microsoft.com/office/drawing/2014/main" id="{B4310FBB-AA10-2ED0-E29E-F607C3546178}"/>
              </a:ext>
            </a:extLst>
          </p:cNvPr>
          <p:cNvPicPr>
            <a:picLocks noGrp="1" noChangeAspect="1"/>
          </p:cNvPicPr>
          <p:nvPr>
            <p:ph idx="1"/>
          </p:nvPr>
        </p:nvPicPr>
        <p:blipFill>
          <a:blip r:embed="rId2"/>
          <a:stretch>
            <a:fillRect/>
          </a:stretch>
        </p:blipFill>
        <p:spPr>
          <a:xfrm>
            <a:off x="5412985" y="1336837"/>
            <a:ext cx="6298023" cy="4743586"/>
          </a:xfrm>
        </p:spPr>
      </p:pic>
      <p:sp>
        <p:nvSpPr>
          <p:cNvPr id="3" name="TextBox 2">
            <a:extLst>
              <a:ext uri="{FF2B5EF4-FFF2-40B4-BE49-F238E27FC236}">
                <a16:creationId xmlns:a16="http://schemas.microsoft.com/office/drawing/2014/main" id="{BBB2834A-9A9F-5D35-7B22-831BFDA373C7}"/>
              </a:ext>
            </a:extLst>
          </p:cNvPr>
          <p:cNvSpPr txBox="1"/>
          <p:nvPr/>
        </p:nvSpPr>
        <p:spPr>
          <a:xfrm>
            <a:off x="7950352" y="3708630"/>
            <a:ext cx="1090746" cy="710440"/>
          </a:xfrm>
          <a:prstGeom prst="rect">
            <a:avLst/>
          </a:prstGeom>
          <a:solidFill>
            <a:srgbClr val="FFC000"/>
          </a:solidFill>
        </p:spPr>
        <p:txBody>
          <a:bodyPr wrap="square" rtlCol="0">
            <a:spAutoFit/>
          </a:bodyPr>
          <a:lstStyle/>
          <a:p>
            <a:endParaRPr lang="en-GB" dirty="0"/>
          </a:p>
        </p:txBody>
      </p:sp>
    </p:spTree>
    <p:extLst>
      <p:ext uri="{BB962C8B-B14F-4D97-AF65-F5344CB8AC3E}">
        <p14:creationId xmlns:p14="http://schemas.microsoft.com/office/powerpoint/2010/main" val="1114402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70790" y="599163"/>
            <a:ext cx="9490744" cy="640080"/>
          </a:xfrm>
        </p:spPr>
        <p:txBody>
          <a:bodyPr>
            <a:noAutofit/>
          </a:bodyPr>
          <a:lstStyle/>
          <a:p>
            <a:r>
              <a:rPr lang="en-GB" sz="4000" dirty="0">
                <a:solidFill>
                  <a:schemeClr val="bg2">
                    <a:lumMod val="25000"/>
                  </a:schemeClr>
                </a:solidFill>
                <a:latin typeface="+mn-lt"/>
              </a:rPr>
              <a:t>LLWYBR TAR/QTS PATHWAY  </a:t>
            </a:r>
            <a:br>
              <a:rPr lang="en-US" dirty="0"/>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648863" y="1864988"/>
            <a:ext cx="11125408" cy="1244065"/>
          </a:xfrm>
        </p:spPr>
        <p:txBody>
          <a:bodyPr vert="horz" lIns="91440" tIns="45720" rIns="91440" bIns="45720" rtlCol="0" anchor="t">
            <a:normAutofit fontScale="70000" lnSpcReduction="20000"/>
          </a:bodyPr>
          <a:lstStyle/>
          <a:p>
            <a:r>
              <a:rPr lang="en-GB" sz="6000">
                <a:ea typeface="+mj-lt"/>
                <a:cs typeface="+mj-lt"/>
              </a:rPr>
              <a:t>'</a:t>
            </a:r>
            <a:r>
              <a:rPr lang="en-GB" sz="6000" err="1">
                <a:ea typeface="+mj-lt"/>
                <a:cs typeface="+mj-lt"/>
              </a:rPr>
              <a:t>Cynllunio</a:t>
            </a:r>
            <a:r>
              <a:rPr lang="en-GB" sz="6000">
                <a:ea typeface="+mj-lt"/>
                <a:cs typeface="+mj-lt"/>
              </a:rPr>
              <a:t> </a:t>
            </a:r>
            <a:r>
              <a:rPr lang="en-GB" sz="6000" err="1">
                <a:ea typeface="+mj-lt"/>
                <a:cs typeface="+mj-lt"/>
              </a:rPr>
              <a:t>Gwersi</a:t>
            </a:r>
            <a:r>
              <a:rPr lang="en-GB" sz="6000">
                <a:ea typeface="+mj-lt"/>
                <a:cs typeface="+mj-lt"/>
              </a:rPr>
              <a:t> - y broses'</a:t>
            </a:r>
            <a:endParaRPr lang="en-US" sz="6000">
              <a:ea typeface="+mj-lt"/>
              <a:cs typeface="+mj-lt"/>
            </a:endParaRPr>
          </a:p>
          <a:p>
            <a:r>
              <a:rPr lang="en-GB" sz="6000"/>
              <a:t>'Lesson Planning – the process'</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dirty="0">
                <a:solidFill>
                  <a:schemeClr val="bg2">
                    <a:lumMod val="25000"/>
                  </a:schemeClr>
                </a:solidFill>
              </a:rPr>
              <a:t>16.10.23</a:t>
            </a:r>
            <a:endParaRPr lang="en-US" dirty="0">
              <a:solidFill>
                <a:schemeClr val="bg2">
                  <a:lumMod val="25000"/>
                </a:schemeClr>
              </a:solidFill>
            </a:endParaRPr>
          </a:p>
          <a:p>
            <a:r>
              <a:rPr lang="en-US" sz="2800" dirty="0">
                <a:solidFill>
                  <a:schemeClr val="bg2">
                    <a:lumMod val="25000"/>
                  </a:schemeClr>
                </a:solidFill>
              </a:rPr>
              <a:t>2-4</a:t>
            </a:r>
            <a:endParaRPr lang="en-US" dirty="0">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149623" y="3335370"/>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395607" y="444219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82161" y="342822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869204" y="440623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
        <p:nvSpPr>
          <p:cNvPr id="5" name="TextBox 4">
            <a:extLst>
              <a:ext uri="{FF2B5EF4-FFF2-40B4-BE49-F238E27FC236}">
                <a16:creationId xmlns:a16="http://schemas.microsoft.com/office/drawing/2014/main" id="{FA57CF99-FF70-BFA6-3ECB-1FA40E84F2FA}"/>
              </a:ext>
            </a:extLst>
          </p:cNvPr>
          <p:cNvSpPr txBox="1"/>
          <p:nvPr/>
        </p:nvSpPr>
        <p:spPr>
          <a:xfrm>
            <a:off x="5393317" y="3611848"/>
            <a:ext cx="1555027" cy="998480"/>
          </a:xfrm>
          <a:prstGeom prst="rect">
            <a:avLst/>
          </a:prstGeom>
          <a:solidFill>
            <a:srgbClr val="FFC000"/>
          </a:solidFill>
        </p:spPr>
        <p:txBody>
          <a:bodyPr wrap="square" rtlCol="0">
            <a:spAutoFit/>
          </a:bodyPr>
          <a:lstStyle/>
          <a:p>
            <a:endParaRPr lang="en-GB" dirty="0"/>
          </a:p>
        </p:txBody>
      </p:sp>
    </p:spTree>
    <p:extLst>
      <p:ext uri="{BB962C8B-B14F-4D97-AF65-F5344CB8AC3E}">
        <p14:creationId xmlns:p14="http://schemas.microsoft.com/office/powerpoint/2010/main" val="2437550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54019" y="1405824"/>
            <a:ext cx="5634017" cy="5309164"/>
          </a:xfrm>
          <a:prstGeom prst="rect">
            <a:avLst/>
          </a:prstGeom>
        </p:spPr>
        <p:txBody>
          <a:bodyPr vert="horz" wrap="square" lIns="0" tIns="0" rIns="0" bIns="0" rtlCol="0" anchor="t" anchorCtr="0">
            <a:normAutofit fontScale="925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700">
              <a:solidFill>
                <a:schemeClr val="tx1"/>
              </a:solidFill>
              <a:latin typeface="Arial"/>
              <a:cs typeface="Arial"/>
            </a:endParaRPr>
          </a:p>
          <a:p>
            <a:pPr algn="ctr"/>
            <a:endParaRPr lang="en-GB" sz="4700">
              <a:solidFill>
                <a:schemeClr val="tx1"/>
              </a:solidFill>
              <a:latin typeface="Arial"/>
              <a:cs typeface="Arial"/>
            </a:endParaRPr>
          </a:p>
          <a:p>
            <a:pPr algn="ctr"/>
            <a:r>
              <a:rPr lang="en-GB" sz="3300" dirty="0">
                <a:solidFill>
                  <a:srgbClr val="00B050"/>
                </a:solidFill>
                <a:latin typeface="Arial"/>
                <a:cs typeface="Arial"/>
              </a:rPr>
              <a:t>LI:</a:t>
            </a:r>
            <a:r>
              <a:rPr lang="en-GB" sz="3600" dirty="0">
                <a:solidFill>
                  <a:srgbClr val="00B050"/>
                </a:solidFill>
                <a:latin typeface="Arial"/>
                <a:cs typeface="Arial"/>
              </a:rPr>
              <a:t> to understand the lesson planning process and its links to the Professional Standards</a:t>
            </a:r>
            <a:endParaRPr lang="en-GB" sz="3600" dirty="0">
              <a:solidFill>
                <a:srgbClr val="00B050"/>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pic>
        <p:nvPicPr>
          <p:cNvPr id="2" name="Picture 1" descr="A group of people holding a sign&#10;&#10;Description automatically generated">
            <a:extLst>
              <a:ext uri="{FF2B5EF4-FFF2-40B4-BE49-F238E27FC236}">
                <a16:creationId xmlns:a16="http://schemas.microsoft.com/office/drawing/2014/main" id="{C8FEFEFC-E343-C3C9-87D4-80897782A74A}"/>
              </a:ext>
            </a:extLst>
          </p:cNvPr>
          <p:cNvPicPr>
            <a:picLocks noChangeAspect="1"/>
          </p:cNvPicPr>
          <p:nvPr/>
        </p:nvPicPr>
        <p:blipFill>
          <a:blip r:embed="rId4"/>
          <a:stretch>
            <a:fillRect/>
          </a:stretch>
        </p:blipFill>
        <p:spPr>
          <a:xfrm>
            <a:off x="5824268" y="415536"/>
            <a:ext cx="6272841" cy="2928608"/>
          </a:xfrm>
          <a:prstGeom prst="rect">
            <a:avLst/>
          </a:prstGeom>
        </p:spPr>
      </p:pic>
    </p:spTree>
    <p:extLst>
      <p:ext uri="{BB962C8B-B14F-4D97-AF65-F5344CB8AC3E}">
        <p14:creationId xmlns:p14="http://schemas.microsoft.com/office/powerpoint/2010/main" val="21103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32434" y="1448514"/>
            <a:ext cx="11577562" cy="4424288"/>
          </a:xfrm>
          <a:prstGeom prst="rect">
            <a:avLst/>
          </a:prstGeom>
          <a:noFill/>
        </p:spPr>
        <p:txBody>
          <a:bodyPr wrap="square" lIns="91440" tIns="45720" rIns="91440" bIns="45720" anchor="t">
            <a:spAutoFit/>
          </a:bodyPr>
          <a:lstStyle/>
          <a:p>
            <a:pPr marL="9525">
              <a:spcBef>
                <a:spcPts val="1515"/>
              </a:spcBef>
            </a:pPr>
            <a:r>
              <a:rPr lang="en-GB" sz="2800" b="1" spc="-15">
                <a:solidFill>
                  <a:srgbClr val="00B050"/>
                </a:solidFill>
                <a:latin typeface="Calibri"/>
                <a:cs typeface="Calibri"/>
              </a:rPr>
              <a:t>By </a:t>
            </a:r>
            <a:r>
              <a:rPr lang="en-GB" sz="2800" b="1">
                <a:solidFill>
                  <a:srgbClr val="00B050"/>
                </a:solidFill>
                <a:latin typeface="Calibri"/>
                <a:cs typeface="Calibri"/>
              </a:rPr>
              <a:t>the </a:t>
            </a:r>
            <a:r>
              <a:rPr lang="en-GB" sz="2800" b="1" spc="-4">
                <a:solidFill>
                  <a:srgbClr val="00B050"/>
                </a:solidFill>
                <a:latin typeface="Calibri"/>
                <a:cs typeface="Calibri"/>
              </a:rPr>
              <a:t>end </a:t>
            </a:r>
            <a:r>
              <a:rPr lang="en-GB" sz="2800" b="1">
                <a:solidFill>
                  <a:srgbClr val="00B050"/>
                </a:solidFill>
                <a:latin typeface="Calibri"/>
                <a:cs typeface="Calibri"/>
              </a:rPr>
              <a:t>of the session, </a:t>
            </a:r>
            <a:r>
              <a:rPr lang="en-GB" sz="2800" b="1" spc="-11">
                <a:solidFill>
                  <a:srgbClr val="00B050"/>
                </a:solidFill>
                <a:latin typeface="Calibri"/>
                <a:cs typeface="Calibri"/>
              </a:rPr>
              <a:t>you </a:t>
            </a:r>
            <a:r>
              <a:rPr lang="en-GB" sz="2800" b="1" spc="-4">
                <a:solidFill>
                  <a:srgbClr val="00B050"/>
                </a:solidFill>
                <a:latin typeface="Calibri"/>
                <a:cs typeface="Calibri"/>
              </a:rPr>
              <a:t>will</a:t>
            </a:r>
            <a:r>
              <a:rPr lang="en-GB" sz="2800" b="1" spc="-8">
                <a:solidFill>
                  <a:srgbClr val="00B050"/>
                </a:solidFill>
                <a:latin typeface="Calibri"/>
                <a:cs typeface="Calibri"/>
              </a:rPr>
              <a:t>...</a:t>
            </a:r>
          </a:p>
          <a:p>
            <a:pPr marL="9525">
              <a:spcBef>
                <a:spcPts val="1515"/>
              </a:spcBef>
            </a:pPr>
            <a:endParaRPr lang="en-GB" sz="2800" b="1" spc="-8">
              <a:solidFill>
                <a:srgbClr val="00B050"/>
              </a:solidFill>
              <a:cs typeface="Calibri"/>
            </a:endParaRPr>
          </a:p>
          <a:p>
            <a:pPr marL="352425" indent="-342900">
              <a:spcBef>
                <a:spcPts val="1515"/>
              </a:spcBef>
              <a:buFont typeface="Arial"/>
              <a:buChar char="•"/>
            </a:pPr>
            <a:r>
              <a:rPr lang="en-US" sz="2400">
                <a:cs typeface="Calibri"/>
              </a:rPr>
              <a:t>have an overview of the thought process behind planning a lesson</a:t>
            </a:r>
          </a:p>
          <a:p>
            <a:pPr marL="352425" indent="-342900">
              <a:spcBef>
                <a:spcPts val="1515"/>
              </a:spcBef>
              <a:buFont typeface="Arial"/>
              <a:buChar char="•"/>
            </a:pPr>
            <a:r>
              <a:rPr lang="en-US" sz="2400">
                <a:cs typeface="Calibri"/>
              </a:rPr>
              <a:t>be able to </a:t>
            </a:r>
            <a:r>
              <a:rPr lang="en-US" sz="2400" err="1">
                <a:cs typeface="Calibri"/>
              </a:rPr>
              <a:t>recognise</a:t>
            </a:r>
            <a:r>
              <a:rPr lang="en-US" sz="2400">
                <a:cs typeface="Calibri"/>
              </a:rPr>
              <a:t> the Professional Standards </a:t>
            </a:r>
          </a:p>
          <a:p>
            <a:pPr marL="352425" indent="-342900">
              <a:spcBef>
                <a:spcPts val="1515"/>
              </a:spcBef>
              <a:buFont typeface="Arial"/>
              <a:buChar char="•"/>
            </a:pPr>
            <a:r>
              <a:rPr lang="en-US" sz="2400">
                <a:cs typeface="Calibri"/>
              </a:rPr>
              <a:t>be able to make links between lesson planning and the Professional Standards</a:t>
            </a:r>
          </a:p>
          <a:p>
            <a:pPr marL="352425" indent="-342900">
              <a:spcBef>
                <a:spcPts val="1515"/>
              </a:spcBef>
              <a:buFont typeface="Arial"/>
              <a:buChar char="•"/>
            </a:pPr>
            <a:r>
              <a:rPr lang="en-US" sz="2400">
                <a:cs typeface="Calibri"/>
              </a:rPr>
              <a:t>have used the lesson plan template to plan a lesson </a:t>
            </a:r>
          </a:p>
          <a:p>
            <a:pPr marL="352425" indent="-342900">
              <a:spcBef>
                <a:spcPts val="1515"/>
              </a:spcBef>
              <a:buFont typeface="Arial"/>
              <a:buChar char="•"/>
            </a:pPr>
            <a:r>
              <a:rPr lang="en-US" sz="2400">
                <a:cs typeface="Calibri"/>
              </a:rPr>
              <a:t>begin to '</a:t>
            </a:r>
            <a:r>
              <a:rPr lang="en-US" sz="2400" err="1">
                <a:cs typeface="Calibri"/>
              </a:rPr>
              <a:t>visualise</a:t>
            </a:r>
            <a:r>
              <a:rPr lang="en-US" sz="2400">
                <a:cs typeface="Calibri"/>
              </a:rPr>
              <a:t>' how a lesson might run in real-life </a:t>
            </a:r>
            <a:endParaRPr lang="en-US" sz="2000">
              <a:cs typeface="Calibri" panose="020F0502020204030204"/>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6628414" y="184797"/>
            <a:ext cx="4825147" cy="2416628"/>
          </a:xfrm>
          <a:prstGeom prst="rect">
            <a:avLst/>
          </a:prstGeom>
        </p:spPr>
      </p:pic>
    </p:spTree>
    <p:extLst>
      <p:ext uri="{BB962C8B-B14F-4D97-AF65-F5344CB8AC3E}">
        <p14:creationId xmlns:p14="http://schemas.microsoft.com/office/powerpoint/2010/main" val="315948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019432-F0E9-E765-2264-935D414F17CB}"/>
              </a:ext>
            </a:extLst>
          </p:cNvPr>
          <p:cNvSpPr txBox="1"/>
          <p:nvPr/>
        </p:nvSpPr>
        <p:spPr>
          <a:xfrm>
            <a:off x="305077" y="803166"/>
            <a:ext cx="7704645" cy="1815882"/>
          </a:xfrm>
          <a:prstGeom prst="rect">
            <a:avLst/>
          </a:prstGeom>
          <a:noFill/>
        </p:spPr>
        <p:txBody>
          <a:bodyPr wrap="square" lIns="91440" tIns="45720" rIns="91440" bIns="45720" anchor="t">
            <a:spAutoFit/>
          </a:bodyPr>
          <a:lstStyle/>
          <a:p>
            <a:pPr marL="9525">
              <a:spcBef>
                <a:spcPts val="1515"/>
              </a:spcBef>
            </a:pPr>
            <a:r>
              <a:rPr lang="en-GB" sz="2800" b="1" spc="-15">
                <a:solidFill>
                  <a:srgbClr val="00B050"/>
                </a:solidFill>
                <a:latin typeface="Calibri"/>
                <a:cs typeface="Calibri"/>
              </a:rPr>
              <a:t>As a teacher a lot of your time will be spent planning what your pupils will be learning. It is essential that you practise this skill, so you will get better at planning over time.</a:t>
            </a:r>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extBox 1">
            <a:extLst>
              <a:ext uri="{FF2B5EF4-FFF2-40B4-BE49-F238E27FC236}">
                <a16:creationId xmlns:a16="http://schemas.microsoft.com/office/drawing/2014/main" id="{977D7E01-B3BC-B742-33CC-293CA46289BB}"/>
              </a:ext>
            </a:extLst>
          </p:cNvPr>
          <p:cNvSpPr txBox="1"/>
          <p:nvPr/>
        </p:nvSpPr>
        <p:spPr>
          <a:xfrm>
            <a:off x="303403" y="171974"/>
            <a:ext cx="9181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a:solidFill>
                  <a:srgbClr val="00B050"/>
                </a:solidFill>
                <a:cs typeface="Calibri"/>
              </a:rPr>
              <a:t>Planning your lessons</a:t>
            </a:r>
            <a:endParaRPr lang="en-US" sz="2800" b="1" u="sng">
              <a:solidFill>
                <a:srgbClr val="00B050"/>
              </a:solidFill>
              <a:cs typeface="Calibri" panose="020F0502020204030204"/>
            </a:endParaRPr>
          </a:p>
        </p:txBody>
      </p:sp>
      <p:sp>
        <p:nvSpPr>
          <p:cNvPr id="3" name="Speech Bubble: Rectangle with Corners Rounded 2">
            <a:extLst>
              <a:ext uri="{FF2B5EF4-FFF2-40B4-BE49-F238E27FC236}">
                <a16:creationId xmlns:a16="http://schemas.microsoft.com/office/drawing/2014/main" id="{E52A6331-3C4B-57AB-578D-45A87EBE480E}"/>
              </a:ext>
            </a:extLst>
          </p:cNvPr>
          <p:cNvSpPr/>
          <p:nvPr/>
        </p:nvSpPr>
        <p:spPr>
          <a:xfrm>
            <a:off x="7442433" y="173372"/>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a:solidFill>
                  <a:srgbClr val="002060"/>
                </a:solidFill>
                <a:cs typeface="Calibri"/>
              </a:rPr>
              <a:t>Questions?</a:t>
            </a:r>
            <a:endParaRPr lang="en-US" sz="4400" b="1">
              <a:solidFill>
                <a:srgbClr val="002060"/>
              </a:solidFill>
            </a:endParaRPr>
          </a:p>
        </p:txBody>
      </p:sp>
      <p:sp>
        <p:nvSpPr>
          <p:cNvPr id="6" name="Speech Bubble: Rectangle with Corners Rounded 5">
            <a:extLst>
              <a:ext uri="{FF2B5EF4-FFF2-40B4-BE49-F238E27FC236}">
                <a16:creationId xmlns:a16="http://schemas.microsoft.com/office/drawing/2014/main" id="{B83CC0F8-05B0-40E6-8D82-1BDFD3892F1B}"/>
              </a:ext>
            </a:extLst>
          </p:cNvPr>
          <p:cNvSpPr/>
          <p:nvPr/>
        </p:nvSpPr>
        <p:spPr>
          <a:xfrm>
            <a:off x="346745" y="2906785"/>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Where do I start?</a:t>
            </a:r>
          </a:p>
        </p:txBody>
      </p:sp>
      <p:sp>
        <p:nvSpPr>
          <p:cNvPr id="7" name="Speech Bubble: Rectangle with Corners Rounded 6">
            <a:extLst>
              <a:ext uri="{FF2B5EF4-FFF2-40B4-BE49-F238E27FC236}">
                <a16:creationId xmlns:a16="http://schemas.microsoft.com/office/drawing/2014/main" id="{EC9C40D9-240B-7359-41EE-499C0B237FE5}"/>
              </a:ext>
            </a:extLst>
          </p:cNvPr>
          <p:cNvSpPr/>
          <p:nvPr/>
        </p:nvSpPr>
        <p:spPr>
          <a:xfrm>
            <a:off x="4226653" y="2955721"/>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What if I run out of time?</a:t>
            </a:r>
          </a:p>
        </p:txBody>
      </p:sp>
      <p:sp>
        <p:nvSpPr>
          <p:cNvPr id="8" name="Speech Bubble: Rectangle with Corners Rounded 7">
            <a:extLst>
              <a:ext uri="{FF2B5EF4-FFF2-40B4-BE49-F238E27FC236}">
                <a16:creationId xmlns:a16="http://schemas.microsoft.com/office/drawing/2014/main" id="{59035E17-BF33-4B8D-175C-C4AB1A0D7E31}"/>
              </a:ext>
            </a:extLst>
          </p:cNvPr>
          <p:cNvSpPr/>
          <p:nvPr/>
        </p:nvSpPr>
        <p:spPr>
          <a:xfrm>
            <a:off x="961937" y="4444766"/>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What tasks do I choose?</a:t>
            </a:r>
          </a:p>
        </p:txBody>
      </p:sp>
      <p:sp>
        <p:nvSpPr>
          <p:cNvPr id="9" name="Speech Bubble: Rectangle with Corners Rounded 8">
            <a:extLst>
              <a:ext uri="{FF2B5EF4-FFF2-40B4-BE49-F238E27FC236}">
                <a16:creationId xmlns:a16="http://schemas.microsoft.com/office/drawing/2014/main" id="{CAA307BD-7192-A9F1-7A7E-8F6D477E1166}"/>
              </a:ext>
            </a:extLst>
          </p:cNvPr>
          <p:cNvSpPr/>
          <p:nvPr/>
        </p:nvSpPr>
        <p:spPr>
          <a:xfrm>
            <a:off x="4806892" y="4444766"/>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What if I run out of materials?</a:t>
            </a:r>
            <a:endParaRPr lang="en-US" sz="3200" b="1">
              <a:solidFill>
                <a:srgbClr val="002060"/>
              </a:solidFill>
            </a:endParaRPr>
          </a:p>
        </p:txBody>
      </p:sp>
      <p:sp>
        <p:nvSpPr>
          <p:cNvPr id="10" name="Speech Bubble: Rectangle with Corners Rounded 9">
            <a:extLst>
              <a:ext uri="{FF2B5EF4-FFF2-40B4-BE49-F238E27FC236}">
                <a16:creationId xmlns:a16="http://schemas.microsoft.com/office/drawing/2014/main" id="{4AE14902-EACD-EC42-8747-02E463910E0D}"/>
              </a:ext>
            </a:extLst>
          </p:cNvPr>
          <p:cNvSpPr/>
          <p:nvPr/>
        </p:nvSpPr>
        <p:spPr>
          <a:xfrm>
            <a:off x="8099570" y="2906784"/>
            <a:ext cx="3572310"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How do I link to the Four Purposes?</a:t>
            </a:r>
          </a:p>
        </p:txBody>
      </p:sp>
      <p:sp>
        <p:nvSpPr>
          <p:cNvPr id="11" name="Speech Bubble: Rectangle with Corners Rounded 10">
            <a:extLst>
              <a:ext uri="{FF2B5EF4-FFF2-40B4-BE49-F238E27FC236}">
                <a16:creationId xmlns:a16="http://schemas.microsoft.com/office/drawing/2014/main" id="{4F5753A9-860A-EAD8-DDBE-51ECA81D6496}"/>
              </a:ext>
            </a:extLst>
          </p:cNvPr>
          <p:cNvSpPr/>
          <p:nvPr/>
        </p:nvSpPr>
        <p:spPr>
          <a:xfrm>
            <a:off x="8658837" y="4444766"/>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002060"/>
                </a:solidFill>
                <a:cs typeface="Calibri"/>
              </a:rPr>
              <a:t>How do I keep my pupils engaged?</a:t>
            </a:r>
            <a:endParaRPr lang="en-US" sz="3200" b="1">
              <a:solidFill>
                <a:srgbClr val="002060"/>
              </a:solidFill>
            </a:endParaRPr>
          </a:p>
        </p:txBody>
      </p:sp>
      <p:sp>
        <p:nvSpPr>
          <p:cNvPr id="12" name="Speech Bubble: Rectangle with Corners Rounded 11">
            <a:extLst>
              <a:ext uri="{FF2B5EF4-FFF2-40B4-BE49-F238E27FC236}">
                <a16:creationId xmlns:a16="http://schemas.microsoft.com/office/drawing/2014/main" id="{65FED07B-D9EA-B32C-4431-ED0F8DCA2597}"/>
              </a:ext>
            </a:extLst>
          </p:cNvPr>
          <p:cNvSpPr/>
          <p:nvPr/>
        </p:nvSpPr>
        <p:spPr>
          <a:xfrm>
            <a:off x="8658836" y="1473665"/>
            <a:ext cx="3369577" cy="1048623"/>
          </a:xfrm>
          <a:prstGeom prst="wedgeRoundRectCallout">
            <a:avLst/>
          </a:prstGeom>
          <a:solidFill>
            <a:schemeClr val="accent5">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What if something goes wrong?</a:t>
            </a:r>
            <a:endParaRPr lang="en-US" sz="3200" b="1">
              <a:solidFill>
                <a:srgbClr val="002060"/>
              </a:solidFill>
              <a:cs typeface="Calibri" panose="020F0502020204030204"/>
            </a:endParaRPr>
          </a:p>
        </p:txBody>
      </p:sp>
    </p:spTree>
    <p:extLst>
      <p:ext uri="{BB962C8B-B14F-4D97-AF65-F5344CB8AC3E}">
        <p14:creationId xmlns:p14="http://schemas.microsoft.com/office/powerpoint/2010/main" val="239221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002060"/>
                </a:solidFill>
                <a:cs typeface="Calibri"/>
              </a:rPr>
              <a:t>We will use the lesson plan template within this lecture so that you can experience the thought processes that go into each section of the plan.</a:t>
            </a:r>
          </a:p>
        </p:txBody>
      </p:sp>
    </p:spTree>
    <p:extLst>
      <p:ext uri="{BB962C8B-B14F-4D97-AF65-F5344CB8AC3E}">
        <p14:creationId xmlns:p14="http://schemas.microsoft.com/office/powerpoint/2010/main" val="1108010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418087-EAFC-CFB5-3BC8-6827057F718F}"/>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6" name="TextBox 15">
            <a:extLst>
              <a:ext uri="{FF2B5EF4-FFF2-40B4-BE49-F238E27FC236}">
                <a16:creationId xmlns:a16="http://schemas.microsoft.com/office/drawing/2014/main" id="{86CF345D-AC42-DCF4-3EFD-2F6908192505}"/>
              </a:ext>
            </a:extLst>
          </p:cNvPr>
          <p:cNvSpPr txBox="1"/>
          <p:nvPr/>
        </p:nvSpPr>
        <p:spPr>
          <a:xfrm>
            <a:off x="277545" y="4692468"/>
            <a:ext cx="4991291" cy="1938992"/>
          </a:xfrm>
          <a:prstGeom prst="rect">
            <a:avLst/>
          </a:prstGeom>
          <a:solidFill>
            <a:schemeClr val="accent4">
              <a:lumMod val="20000"/>
              <a:lumOff val="80000"/>
            </a:schemeClr>
          </a:solidFill>
          <a:ln w="57150">
            <a:solidFill>
              <a:srgbClr val="00B050"/>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solidFill>
                  <a:srgbClr val="00B050"/>
                </a:solidFill>
                <a:cs typeface="Calibri"/>
              </a:rPr>
              <a:t>Part 1 </a:t>
            </a:r>
            <a:endParaRPr lang="en-US" sz="2400" b="1" u="sng">
              <a:solidFill>
                <a:srgbClr val="00B050"/>
              </a:solidFill>
              <a:ea typeface="Calibri"/>
              <a:cs typeface="Calibri"/>
            </a:endParaRPr>
          </a:p>
          <a:p>
            <a:pPr marL="457200" indent="-457200">
              <a:buFont typeface="Arial"/>
              <a:buChar char="•"/>
            </a:pPr>
            <a:r>
              <a:rPr lang="en-US" sz="2400" b="1">
                <a:solidFill>
                  <a:srgbClr val="00B050"/>
                </a:solidFill>
                <a:cs typeface="Calibri"/>
              </a:rPr>
              <a:t>Learning Intentions</a:t>
            </a:r>
            <a:endParaRPr lang="en-US" sz="2400" b="1">
              <a:solidFill>
                <a:srgbClr val="00B050"/>
              </a:solidFill>
              <a:ea typeface="Calibri"/>
              <a:cs typeface="Calibri"/>
            </a:endParaRPr>
          </a:p>
          <a:p>
            <a:pPr marL="457200" indent="-457200">
              <a:buFont typeface="Arial"/>
              <a:buChar char="•"/>
            </a:pPr>
            <a:r>
              <a:rPr lang="en-US" sz="2400" b="1">
                <a:solidFill>
                  <a:srgbClr val="00B050"/>
                </a:solidFill>
                <a:cs typeface="Calibri"/>
              </a:rPr>
              <a:t>Success Criteria</a:t>
            </a:r>
            <a:endParaRPr lang="en-US" sz="2400" b="1">
              <a:solidFill>
                <a:srgbClr val="00B050"/>
              </a:solidFill>
              <a:ea typeface="Calibri"/>
              <a:cs typeface="Calibri"/>
            </a:endParaRPr>
          </a:p>
          <a:p>
            <a:pPr marL="457200" indent="-457200">
              <a:buFont typeface="Arial"/>
              <a:buChar char="•"/>
            </a:pPr>
            <a:r>
              <a:rPr lang="en-US" sz="2400" b="1">
                <a:solidFill>
                  <a:srgbClr val="00B050"/>
                </a:solidFill>
                <a:cs typeface="Calibri"/>
              </a:rPr>
              <a:t>'Big Ideas'</a:t>
            </a:r>
            <a:endParaRPr lang="en-US" sz="2400" b="1">
              <a:solidFill>
                <a:srgbClr val="00B050"/>
              </a:solidFill>
              <a:ea typeface="Calibri"/>
              <a:cs typeface="Calibri"/>
            </a:endParaRPr>
          </a:p>
          <a:p>
            <a:pPr marL="457200" indent="-457200">
              <a:buFont typeface="Arial"/>
              <a:buChar char="•"/>
            </a:pPr>
            <a:r>
              <a:rPr lang="en-US" sz="2400" b="1">
                <a:solidFill>
                  <a:srgbClr val="00B050"/>
                </a:solidFill>
                <a:cs typeface="Calibri"/>
              </a:rPr>
              <a:t>Planning for misconceptions</a:t>
            </a:r>
            <a:endParaRPr lang="en-US" sz="2400" b="1">
              <a:solidFill>
                <a:srgbClr val="00B050"/>
              </a:solidFill>
              <a:ea typeface="Calibri"/>
              <a:cs typeface="Calibri"/>
            </a:endParaRPr>
          </a:p>
        </p:txBody>
      </p:sp>
      <p:sp>
        <p:nvSpPr>
          <p:cNvPr id="21" name="TextBox 20">
            <a:extLst>
              <a:ext uri="{FF2B5EF4-FFF2-40B4-BE49-F238E27FC236}">
                <a16:creationId xmlns:a16="http://schemas.microsoft.com/office/drawing/2014/main" id="{29F81B5D-05F4-468A-7E5B-E77C42B7BB91}"/>
              </a:ext>
            </a:extLst>
          </p:cNvPr>
          <p:cNvSpPr txBox="1"/>
          <p:nvPr/>
        </p:nvSpPr>
        <p:spPr>
          <a:xfrm>
            <a:off x="6879956" y="4704759"/>
            <a:ext cx="4980620" cy="1938992"/>
          </a:xfrm>
          <a:prstGeom prst="rect">
            <a:avLst/>
          </a:prstGeom>
          <a:solidFill>
            <a:schemeClr val="accent4">
              <a:lumMod val="20000"/>
              <a:lumOff val="80000"/>
            </a:schemeClr>
          </a:solidFill>
          <a:ln w="57150">
            <a:solidFill>
              <a:srgbClr val="00B050"/>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solidFill>
                  <a:srgbClr val="00B050"/>
                </a:solidFill>
                <a:cs typeface="Calibri"/>
              </a:rPr>
              <a:t>Part 2</a:t>
            </a:r>
            <a:endParaRPr lang="en-US" sz="2400">
              <a:ea typeface="Calibri"/>
              <a:cs typeface="Calibri"/>
            </a:endParaRPr>
          </a:p>
          <a:p>
            <a:pPr marL="457200" indent="-457200">
              <a:buFont typeface="Arial"/>
              <a:buChar char="•"/>
            </a:pPr>
            <a:r>
              <a:rPr lang="en-US" sz="2400" b="1">
                <a:solidFill>
                  <a:srgbClr val="00B050"/>
                </a:solidFill>
                <a:cs typeface="Calibri"/>
              </a:rPr>
              <a:t>Main activities</a:t>
            </a:r>
            <a:endParaRPr lang="en-US" sz="2400" b="1">
              <a:solidFill>
                <a:srgbClr val="00B050"/>
              </a:solidFill>
              <a:ea typeface="Calibri"/>
              <a:cs typeface="Calibri"/>
            </a:endParaRPr>
          </a:p>
          <a:p>
            <a:pPr marL="457200" indent="-457200">
              <a:buFont typeface="Arial"/>
              <a:buChar char="•"/>
            </a:pPr>
            <a:r>
              <a:rPr lang="en-US" sz="2400" b="1">
                <a:solidFill>
                  <a:srgbClr val="00B050"/>
                </a:solidFill>
                <a:cs typeface="Calibri"/>
              </a:rPr>
              <a:t>Opportunity for </a:t>
            </a:r>
            <a:r>
              <a:rPr lang="en-US" sz="2400" b="1" err="1">
                <a:solidFill>
                  <a:srgbClr val="00B050"/>
                </a:solidFill>
                <a:cs typeface="Calibri"/>
              </a:rPr>
              <a:t>AfL</a:t>
            </a:r>
            <a:endParaRPr lang="en-US" sz="2400" b="1" err="1">
              <a:solidFill>
                <a:srgbClr val="00B050"/>
              </a:solidFill>
              <a:ea typeface="Calibri"/>
              <a:cs typeface="Calibri"/>
            </a:endParaRPr>
          </a:p>
          <a:p>
            <a:pPr marL="457200" indent="-457200">
              <a:buFont typeface="Arial"/>
              <a:buChar char="•"/>
            </a:pPr>
            <a:r>
              <a:rPr lang="en-US" sz="2400" b="1">
                <a:solidFill>
                  <a:srgbClr val="00B050"/>
                </a:solidFill>
                <a:cs typeface="Calibri"/>
              </a:rPr>
              <a:t>Opportunity for questioning</a:t>
            </a:r>
            <a:endParaRPr lang="en-US" sz="2400" b="1">
              <a:solidFill>
                <a:srgbClr val="00B050"/>
              </a:solidFill>
              <a:ea typeface="Calibri"/>
              <a:cs typeface="Calibri"/>
            </a:endParaRPr>
          </a:p>
          <a:p>
            <a:pPr marL="457200" indent="-457200">
              <a:buFont typeface="Arial"/>
              <a:buChar char="•"/>
            </a:pPr>
            <a:r>
              <a:rPr lang="en-US" sz="2400" b="1">
                <a:solidFill>
                  <a:srgbClr val="00B050"/>
                </a:solidFill>
                <a:cs typeface="Calibri"/>
              </a:rPr>
              <a:t>Examples of work</a:t>
            </a:r>
            <a:endParaRPr lang="en-US" sz="2400" b="1">
              <a:solidFill>
                <a:srgbClr val="00B050"/>
              </a:solidFill>
              <a:ea typeface="Calibri"/>
              <a:cs typeface="Calibri"/>
            </a:endParaRPr>
          </a:p>
        </p:txBody>
      </p:sp>
      <p:sp>
        <p:nvSpPr>
          <p:cNvPr id="3" name="Title 1">
            <a:extLst>
              <a:ext uri="{FF2B5EF4-FFF2-40B4-BE49-F238E27FC236}">
                <a16:creationId xmlns:a16="http://schemas.microsoft.com/office/drawing/2014/main" id="{41A0C09E-F4FB-7363-A440-D883B20B34B1}"/>
              </a:ext>
            </a:extLst>
          </p:cNvPr>
          <p:cNvSpPr txBox="1">
            <a:spLocks/>
          </p:cNvSpPr>
          <p:nvPr/>
        </p:nvSpPr>
        <p:spPr>
          <a:xfrm>
            <a:off x="453616" y="-238329"/>
            <a:ext cx="11020284" cy="959473"/>
          </a:xfrm>
          <a:prstGeom prst="rect">
            <a:avLst/>
          </a:prstGeom>
        </p:spPr>
        <p:txBody>
          <a:bodyPr vert="horz" lIns="91440" tIns="45720" rIns="91440" bIns="45720" rtlCol="0" anchor="b">
            <a:normAutofit fontScale="97500"/>
          </a:bodyPr>
          <a:lstStyle>
            <a:lvl1pPr algn="ctr" defTabSz="914400" rtl="0" eaLnBrk="1" latinLnBrk="0" hangingPunct="1">
              <a:lnSpc>
                <a:spcPct val="150000"/>
              </a:lnSpc>
              <a:spcBef>
                <a:spcPct val="0"/>
              </a:spcBef>
              <a:buNone/>
              <a:defRPr sz="6000" b="1" kern="1200">
                <a:solidFill>
                  <a:schemeClr val="tx1"/>
                </a:solidFill>
                <a:latin typeface="Arial" panose="020B0604020202020204" pitchFamily="34" charset="0"/>
                <a:ea typeface="+mj-ea"/>
                <a:cs typeface="Arial" panose="020B0604020202020204" pitchFamily="34" charset="0"/>
              </a:defRPr>
            </a:lvl1pPr>
          </a:lstStyle>
          <a:p>
            <a:r>
              <a:rPr lang="en-US" sz="3300">
                <a:solidFill>
                  <a:srgbClr val="00B050"/>
                </a:solidFill>
                <a:latin typeface="Arial"/>
                <a:cs typeface="Arial"/>
              </a:rPr>
              <a:t> Planning template</a:t>
            </a:r>
            <a:endParaRPr lang="en-US" sz="3300">
              <a:solidFill>
                <a:srgbClr val="00B050"/>
              </a:solidFill>
            </a:endParaRPr>
          </a:p>
        </p:txBody>
      </p:sp>
      <p:cxnSp>
        <p:nvCxnSpPr>
          <p:cNvPr id="11" name="Straight Arrow Connector 10">
            <a:extLst>
              <a:ext uri="{FF2B5EF4-FFF2-40B4-BE49-F238E27FC236}">
                <a16:creationId xmlns:a16="http://schemas.microsoft.com/office/drawing/2014/main" id="{E5B8459F-863C-7C83-BE48-8ABF80C949ED}"/>
              </a:ext>
            </a:extLst>
          </p:cNvPr>
          <p:cNvCxnSpPr>
            <a:cxnSpLocks/>
          </p:cNvCxnSpPr>
          <p:nvPr/>
        </p:nvCxnSpPr>
        <p:spPr>
          <a:xfrm flipH="1">
            <a:off x="2665723" y="4110693"/>
            <a:ext cx="13306" cy="553962"/>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AC2A036-ADEC-A5DA-98B4-77EAA99AA7E3}"/>
              </a:ext>
            </a:extLst>
          </p:cNvPr>
          <p:cNvCxnSpPr>
            <a:cxnSpLocks/>
          </p:cNvCxnSpPr>
          <p:nvPr/>
        </p:nvCxnSpPr>
        <p:spPr>
          <a:xfrm>
            <a:off x="9459650" y="4138318"/>
            <a:ext cx="15724" cy="495904"/>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1" descr="A screenshot of a computer&#10;&#10;Description automatically generated">
            <a:extLst>
              <a:ext uri="{FF2B5EF4-FFF2-40B4-BE49-F238E27FC236}">
                <a16:creationId xmlns:a16="http://schemas.microsoft.com/office/drawing/2014/main" id="{D5C779CF-3B98-0C21-4FAE-18289E07D09C}"/>
              </a:ext>
            </a:extLst>
          </p:cNvPr>
          <p:cNvPicPr>
            <a:picLocks noChangeAspect="1"/>
          </p:cNvPicPr>
          <p:nvPr/>
        </p:nvPicPr>
        <p:blipFill>
          <a:blip r:embed="rId3"/>
          <a:stretch>
            <a:fillRect/>
          </a:stretch>
        </p:blipFill>
        <p:spPr>
          <a:xfrm>
            <a:off x="188260" y="735964"/>
            <a:ext cx="5360893" cy="34721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white rectangular object with black text&#10;&#10;Description automatically generated">
            <a:extLst>
              <a:ext uri="{FF2B5EF4-FFF2-40B4-BE49-F238E27FC236}">
                <a16:creationId xmlns:a16="http://schemas.microsoft.com/office/drawing/2014/main" id="{21D86513-7436-74A5-DEBB-A911872FCEB8}"/>
              </a:ext>
            </a:extLst>
          </p:cNvPr>
          <p:cNvPicPr>
            <a:picLocks noChangeAspect="1"/>
          </p:cNvPicPr>
          <p:nvPr/>
        </p:nvPicPr>
        <p:blipFill>
          <a:blip r:embed="rId4"/>
          <a:stretch>
            <a:fillRect/>
          </a:stretch>
        </p:blipFill>
        <p:spPr>
          <a:xfrm>
            <a:off x="5960035" y="756376"/>
            <a:ext cx="6248399" cy="34507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09425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5" name="Picture 4" descr="A screenshot of a computer&#10;&#10;Description automatically generated">
            <a:extLst>
              <a:ext uri="{FF2B5EF4-FFF2-40B4-BE49-F238E27FC236}">
                <a16:creationId xmlns:a16="http://schemas.microsoft.com/office/drawing/2014/main" id="{0DCD709D-0E88-E3BA-007E-157D2593A9D8}"/>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976291AA-75F5-DB79-1BB0-8C1F1978BD68}"/>
              </a:ext>
            </a:extLst>
          </p:cNvPr>
          <p:cNvSpPr txBox="1"/>
          <p:nvPr/>
        </p:nvSpPr>
        <p:spPr>
          <a:xfrm>
            <a:off x="4206424" y="1252493"/>
            <a:ext cx="7291497" cy="341632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Use the 'What Matters' statements to link your lesson to the curriculum. </a:t>
            </a:r>
            <a:endParaRPr lang="en-US"/>
          </a:p>
          <a:p>
            <a:endParaRPr lang="en-US" sz="2400" b="1">
              <a:cs typeface="Calibri"/>
            </a:endParaRPr>
          </a:p>
          <a:p>
            <a:r>
              <a:rPr lang="en-US" sz="2400" b="1">
                <a:cs typeface="Calibri"/>
              </a:rPr>
              <a:t>What topic have you chosen? </a:t>
            </a:r>
            <a:endParaRPr lang="en-US">
              <a:cs typeface="Calibri"/>
            </a:endParaRPr>
          </a:p>
          <a:p>
            <a:endParaRPr lang="en-US" sz="2400" b="1">
              <a:cs typeface="Calibri"/>
            </a:endParaRPr>
          </a:p>
          <a:p>
            <a:r>
              <a:rPr lang="en-US" sz="2400" b="1">
                <a:cs typeface="Calibri"/>
              </a:rPr>
              <a:t>What skills/knowledge will the pupils be using? </a:t>
            </a:r>
            <a:endParaRPr lang="en-US">
              <a:cs typeface="Calibri"/>
            </a:endParaRPr>
          </a:p>
          <a:p>
            <a:endParaRPr lang="en-US" sz="2400" b="1">
              <a:cs typeface="Calibri"/>
            </a:endParaRPr>
          </a:p>
          <a:p>
            <a:r>
              <a:rPr lang="en-US" sz="2400" b="1">
                <a:cs typeface="Calibri"/>
              </a:rPr>
              <a:t>This will be done in collaboration with your class mentor.</a:t>
            </a:r>
          </a:p>
        </p:txBody>
      </p:sp>
      <p:sp>
        <p:nvSpPr>
          <p:cNvPr id="16" name="TextBox 15">
            <a:extLst>
              <a:ext uri="{FF2B5EF4-FFF2-40B4-BE49-F238E27FC236}">
                <a16:creationId xmlns:a16="http://schemas.microsoft.com/office/drawing/2014/main" id="{2D203682-3315-0E2F-6C0F-4C31DAE0631E}"/>
              </a:ext>
            </a:extLst>
          </p:cNvPr>
          <p:cNvSpPr txBox="1"/>
          <p:nvPr/>
        </p:nvSpPr>
        <p:spPr>
          <a:xfrm>
            <a:off x="8854518" y="245882"/>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4" name="Arrow: Down 3">
            <a:extLst>
              <a:ext uri="{FF2B5EF4-FFF2-40B4-BE49-F238E27FC236}">
                <a16:creationId xmlns:a16="http://schemas.microsoft.com/office/drawing/2014/main" id="{31CD7AA5-CBC1-8257-4086-485F15C9C351}"/>
              </a:ext>
            </a:extLst>
          </p:cNvPr>
          <p:cNvSpPr/>
          <p:nvPr/>
        </p:nvSpPr>
        <p:spPr>
          <a:xfrm rot="5400000">
            <a:off x="3456882" y="1460761"/>
            <a:ext cx="321577" cy="91580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518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720B92E-E763-E6C1-AD07-B200FC0C9CE6}"/>
              </a:ext>
            </a:extLst>
          </p:cNvPr>
          <p:cNvPicPr>
            <a:picLocks noChangeAspect="1"/>
          </p:cNvPicPr>
          <p:nvPr/>
        </p:nvPicPr>
        <p:blipFill>
          <a:blip r:embed="rId3"/>
          <a:stretch>
            <a:fillRect/>
          </a:stretch>
        </p:blipFill>
        <p:spPr>
          <a:xfrm>
            <a:off x="1772" y="-9185"/>
            <a:ext cx="12197315" cy="5875136"/>
          </a:xfrm>
          <a:prstGeom prst="rect">
            <a:avLst/>
          </a:prstGeom>
        </p:spPr>
      </p:pic>
      <p:sp>
        <p:nvSpPr>
          <p:cNvPr id="5" name="TextBox 4">
            <a:extLst>
              <a:ext uri="{FF2B5EF4-FFF2-40B4-BE49-F238E27FC236}">
                <a16:creationId xmlns:a16="http://schemas.microsoft.com/office/drawing/2014/main" id="{0B019432-F0E9-E765-2264-935D414F17CB}"/>
              </a:ext>
            </a:extLst>
          </p:cNvPr>
          <p:cNvSpPr txBox="1"/>
          <p:nvPr/>
        </p:nvSpPr>
        <p:spPr>
          <a:xfrm>
            <a:off x="612673" y="362744"/>
            <a:ext cx="6229581"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Make meaningful links </a:t>
            </a:r>
            <a:r>
              <a:rPr lang="en-GB" sz="2800" b="1" spc="-15">
                <a:solidFill>
                  <a:srgbClr val="FF0000"/>
                </a:solidFill>
                <a:latin typeface="Calibri"/>
                <a:cs typeface="Calibri"/>
              </a:rPr>
              <a:t>to </a:t>
            </a:r>
            <a:r>
              <a:rPr lang="en-GB" sz="2800" b="1" spc="-15">
                <a:solidFill>
                  <a:schemeClr val="bg1"/>
                </a:solidFill>
                <a:latin typeface="Calibri"/>
                <a:cs typeface="Calibri"/>
              </a:rPr>
              <a:t>the curriculum</a:t>
            </a:r>
          </a:p>
        </p:txBody>
      </p:sp>
      <p:sp>
        <p:nvSpPr>
          <p:cNvPr id="11" name="TextBox 10">
            <a:extLst>
              <a:ext uri="{FF2B5EF4-FFF2-40B4-BE49-F238E27FC236}">
                <a16:creationId xmlns:a16="http://schemas.microsoft.com/office/drawing/2014/main" id="{10B20615-D13F-6525-C2FE-1BC895C41E23}"/>
              </a:ext>
            </a:extLst>
          </p:cNvPr>
          <p:cNvSpPr txBox="1"/>
          <p:nvPr/>
        </p:nvSpPr>
        <p:spPr>
          <a:xfrm>
            <a:off x="543887" y="1298895"/>
            <a:ext cx="6301529" cy="1631216"/>
          </a:xfrm>
          <a:prstGeom prst="rect">
            <a:avLst/>
          </a:prstGeom>
          <a:ln w="57150">
            <a:solidFill>
              <a:srgbClr val="002060"/>
            </a:solid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4"/>
              </a:rPr>
              <a:t>Curriculum for Wales - Hwb (gov.wales)</a:t>
            </a:r>
            <a:endParaRPr lang="en-US" sz="2800" b="1">
              <a:cs typeface="Calibri"/>
            </a:endParaRPr>
          </a:p>
          <a:p>
            <a:r>
              <a:rPr lang="en-US" sz="2400">
                <a:cs typeface="Calibri"/>
              </a:rPr>
              <a:t>Which </a:t>
            </a:r>
            <a:r>
              <a:rPr lang="en-US" sz="2400" err="1">
                <a:cs typeface="Calibri"/>
              </a:rPr>
              <a:t>AoLE</a:t>
            </a:r>
            <a:r>
              <a:rPr lang="en-US" sz="2400">
                <a:cs typeface="Calibri"/>
              </a:rPr>
              <a:t> is your focus? </a:t>
            </a:r>
          </a:p>
          <a:p>
            <a:r>
              <a:rPr lang="en-US" sz="2400">
                <a:cs typeface="Calibri"/>
              </a:rPr>
              <a:t>Which 'What Matters' Statement is your focus? What progression step are you working towards?</a:t>
            </a:r>
            <a:endParaRPr lang="en-US"/>
          </a:p>
        </p:txBody>
      </p:sp>
      <p:sp>
        <p:nvSpPr>
          <p:cNvPr id="13" name="TextBox 12">
            <a:extLst>
              <a:ext uri="{FF2B5EF4-FFF2-40B4-BE49-F238E27FC236}">
                <a16:creationId xmlns:a16="http://schemas.microsoft.com/office/drawing/2014/main" id="{54DA2EF5-1A1B-3D7F-8E82-399ECBCCC879}"/>
              </a:ext>
            </a:extLst>
          </p:cNvPr>
          <p:cNvSpPr txBox="1"/>
          <p:nvPr/>
        </p:nvSpPr>
        <p:spPr>
          <a:xfrm>
            <a:off x="6093204" y="3835165"/>
            <a:ext cx="5904450" cy="2677656"/>
          </a:xfrm>
          <a:prstGeom prst="rect">
            <a:avLst/>
          </a:prstGeom>
          <a:solidFill>
            <a:schemeClr val="accent4">
              <a:lumMod val="60000"/>
              <a:lumOff val="4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u="sng" dirty="0">
                <a:solidFill>
                  <a:srgbClr val="002060"/>
                </a:solidFill>
                <a:cs typeface="Calibri"/>
              </a:rPr>
              <a:t>Task</a:t>
            </a:r>
          </a:p>
          <a:p>
            <a:r>
              <a:rPr lang="en-US" sz="2400" dirty="0">
                <a:solidFill>
                  <a:srgbClr val="002060"/>
                </a:solidFill>
                <a:cs typeface="Calibri"/>
              </a:rPr>
              <a:t>Open up the link and have a look at the content.</a:t>
            </a:r>
          </a:p>
          <a:p>
            <a:r>
              <a:rPr lang="en-US" sz="2400" dirty="0">
                <a:solidFill>
                  <a:srgbClr val="FF0000"/>
                </a:solidFill>
                <a:cs typeface="Calibri"/>
              </a:rPr>
              <a:t>We are going to look at the </a:t>
            </a:r>
            <a:r>
              <a:rPr lang="en-US" sz="2400" b="1" dirty="0">
                <a:solidFill>
                  <a:srgbClr val="FF0000"/>
                </a:solidFill>
                <a:cs typeface="Calibri"/>
              </a:rPr>
              <a:t>Languages, Literacy and Communication </a:t>
            </a:r>
            <a:r>
              <a:rPr lang="en-US" sz="2400" b="1" dirty="0" err="1">
                <a:solidFill>
                  <a:srgbClr val="FF0000"/>
                </a:solidFill>
                <a:cs typeface="Calibri"/>
              </a:rPr>
              <a:t>AoLE</a:t>
            </a:r>
            <a:endParaRPr lang="en-US" sz="2400" b="1" dirty="0">
              <a:solidFill>
                <a:srgbClr val="FF0000"/>
              </a:solidFill>
              <a:cs typeface="Calibri"/>
            </a:endParaRPr>
          </a:p>
          <a:p>
            <a:r>
              <a:rPr lang="en-US" sz="2400" dirty="0">
                <a:solidFill>
                  <a:srgbClr val="FF0000"/>
                </a:solidFill>
                <a:cs typeface="Calibri"/>
              </a:rPr>
              <a:t>What Matters Statement - '</a:t>
            </a:r>
            <a:r>
              <a:rPr lang="en-US" sz="2400" b="1" dirty="0">
                <a:solidFill>
                  <a:srgbClr val="FF0000"/>
                </a:solidFill>
              </a:rPr>
              <a:t>Literature fires imagination and inspires creativity.</a:t>
            </a:r>
            <a:endParaRPr lang="en-US" sz="2400" b="1" dirty="0">
              <a:solidFill>
                <a:srgbClr val="FF0000"/>
              </a:solidFill>
              <a:cs typeface="Calibri"/>
            </a:endParaRPr>
          </a:p>
        </p:txBody>
      </p:sp>
      <p:pic>
        <p:nvPicPr>
          <p:cNvPr id="7" name="Picture 7" descr="A picture containing application&#10;&#10;Description automatically generated">
            <a:extLst>
              <a:ext uri="{FF2B5EF4-FFF2-40B4-BE49-F238E27FC236}">
                <a16:creationId xmlns:a16="http://schemas.microsoft.com/office/drawing/2014/main" id="{7384F945-4971-4552-5370-9DEA727D9FA0}"/>
              </a:ext>
            </a:extLst>
          </p:cNvPr>
          <p:cNvPicPr>
            <a:picLocks noChangeAspect="1"/>
          </p:cNvPicPr>
          <p:nvPr/>
        </p:nvPicPr>
        <p:blipFill>
          <a:blip r:embed="rId5"/>
          <a:stretch>
            <a:fillRect/>
          </a:stretch>
        </p:blipFill>
        <p:spPr>
          <a:xfrm>
            <a:off x="348142" y="3544893"/>
            <a:ext cx="4763548" cy="308885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8" name="Thought Bubble: Cloud 7">
            <a:extLst>
              <a:ext uri="{FF2B5EF4-FFF2-40B4-BE49-F238E27FC236}">
                <a16:creationId xmlns:a16="http://schemas.microsoft.com/office/drawing/2014/main" id="{E2180A0E-1944-161C-031D-3BE48E066BC9}"/>
              </a:ext>
            </a:extLst>
          </p:cNvPr>
          <p:cNvSpPr/>
          <p:nvPr/>
        </p:nvSpPr>
        <p:spPr>
          <a:xfrm>
            <a:off x="7154411" y="67112"/>
            <a:ext cx="4739779" cy="2915172"/>
          </a:xfrm>
          <a:prstGeom prst="cloudCallout">
            <a:avLst/>
          </a:prstGeom>
          <a:solidFill>
            <a:schemeClr val="accent5">
              <a:lumMod val="40000"/>
              <a:lumOff val="6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solidFill>
                  <a:srgbClr val="002060"/>
                </a:solidFill>
                <a:cs typeface="Calibri"/>
              </a:rPr>
              <a:t>Statements of What Matters.</a:t>
            </a:r>
          </a:p>
        </p:txBody>
      </p:sp>
    </p:spTree>
    <p:extLst>
      <p:ext uri="{BB962C8B-B14F-4D97-AF65-F5344CB8AC3E}">
        <p14:creationId xmlns:p14="http://schemas.microsoft.com/office/powerpoint/2010/main" val="4116886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solidFill>
                  <a:srgbClr val="002060"/>
                </a:solidFill>
                <a:cs typeface="Calibri"/>
              </a:rPr>
              <a:t>Task: Add the What Matters Statement and progression step to your plan.</a:t>
            </a:r>
            <a:endParaRPr lang="en-US" sz="3600" b="1">
              <a:solidFill>
                <a:srgbClr val="002060"/>
              </a:solidFill>
              <a:ea typeface="+mn-lt"/>
              <a:cs typeface="+mn-lt"/>
            </a:endParaRPr>
          </a:p>
        </p:txBody>
      </p:sp>
    </p:spTree>
    <p:extLst>
      <p:ext uri="{BB962C8B-B14F-4D97-AF65-F5344CB8AC3E}">
        <p14:creationId xmlns:p14="http://schemas.microsoft.com/office/powerpoint/2010/main" val="30494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6" name="TextBox 5">
            <a:extLst>
              <a:ext uri="{FF2B5EF4-FFF2-40B4-BE49-F238E27FC236}">
                <a16:creationId xmlns:a16="http://schemas.microsoft.com/office/drawing/2014/main" id="{89D08E17-63AF-B763-F696-5E6C3B5EA133}"/>
              </a:ext>
            </a:extLst>
          </p:cNvPr>
          <p:cNvSpPr txBox="1"/>
          <p:nvPr/>
        </p:nvSpPr>
        <p:spPr>
          <a:xfrm>
            <a:off x="492154" y="1205218"/>
            <a:ext cx="2427213" cy="1569660"/>
          </a:xfrm>
          <a:prstGeom prst="rect">
            <a:avLst/>
          </a:prstGeom>
          <a:solidFill>
            <a:srgbClr val="FF9900"/>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cs typeface="Calibri"/>
            </a:endParaRPr>
          </a:p>
          <a:p>
            <a:pPr algn="ctr"/>
            <a:r>
              <a:rPr lang="en-US" sz="2400" b="1">
                <a:cs typeface="Calibri"/>
              </a:rPr>
              <a:t>Ambitious, capable learners</a:t>
            </a:r>
            <a:endParaRPr lang="en-US" sz="2400">
              <a:cs typeface="Calibri"/>
            </a:endParaRPr>
          </a:p>
          <a:p>
            <a:endParaRPr lang="en-US" sz="2400" b="1">
              <a:cs typeface="Calibri"/>
            </a:endParaRPr>
          </a:p>
        </p:txBody>
      </p:sp>
      <p:sp>
        <p:nvSpPr>
          <p:cNvPr id="8" name="TextBox 7">
            <a:extLst>
              <a:ext uri="{FF2B5EF4-FFF2-40B4-BE49-F238E27FC236}">
                <a16:creationId xmlns:a16="http://schemas.microsoft.com/office/drawing/2014/main" id="{467E33B6-6D68-D2E6-A85E-BCA891CC3757}"/>
              </a:ext>
            </a:extLst>
          </p:cNvPr>
          <p:cNvSpPr txBox="1"/>
          <p:nvPr/>
        </p:nvSpPr>
        <p:spPr>
          <a:xfrm>
            <a:off x="492153" y="3050796"/>
            <a:ext cx="2413232" cy="1938992"/>
          </a:xfrm>
          <a:prstGeom prst="rect">
            <a:avLst/>
          </a:prstGeom>
          <a:solidFill>
            <a:srgbClr val="FAC219"/>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cs typeface="Calibri"/>
            </a:endParaRPr>
          </a:p>
          <a:p>
            <a:pPr algn="ctr"/>
            <a:r>
              <a:rPr lang="en-US" sz="2400" b="1">
                <a:cs typeface="Calibri"/>
              </a:rPr>
              <a:t>Enterprising, creative contributors</a:t>
            </a:r>
            <a:endParaRPr lang="en-US" sz="2400">
              <a:cs typeface="Calibri"/>
            </a:endParaRPr>
          </a:p>
          <a:p>
            <a:endParaRPr lang="en-US" sz="2400">
              <a:cs typeface="Calibri"/>
            </a:endParaRPr>
          </a:p>
        </p:txBody>
      </p:sp>
      <p:sp>
        <p:nvSpPr>
          <p:cNvPr id="9" name="TextBox 8">
            <a:extLst>
              <a:ext uri="{FF2B5EF4-FFF2-40B4-BE49-F238E27FC236}">
                <a16:creationId xmlns:a16="http://schemas.microsoft.com/office/drawing/2014/main" id="{94C7161A-0EC1-556F-90C1-1B265DA87965}"/>
              </a:ext>
            </a:extLst>
          </p:cNvPr>
          <p:cNvSpPr txBox="1"/>
          <p:nvPr/>
        </p:nvSpPr>
        <p:spPr>
          <a:xfrm>
            <a:off x="3127695" y="1198228"/>
            <a:ext cx="2385269" cy="1569660"/>
          </a:xfrm>
          <a:prstGeom prst="rect">
            <a:avLst/>
          </a:prstGeom>
          <a:solidFill>
            <a:srgbClr val="00B050"/>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cs typeface="Calibri"/>
            </a:endParaRPr>
          </a:p>
          <a:p>
            <a:pPr algn="ctr"/>
            <a:r>
              <a:rPr lang="en-US" sz="2400" b="1">
                <a:cs typeface="Calibri"/>
              </a:rPr>
              <a:t>Ethically, informed citizens</a:t>
            </a:r>
            <a:endParaRPr lang="en-US">
              <a:cs typeface="Calibri"/>
            </a:endParaRPr>
          </a:p>
          <a:p>
            <a:endParaRPr lang="en-US" sz="2400" b="1">
              <a:cs typeface="Calibri"/>
            </a:endParaRPr>
          </a:p>
        </p:txBody>
      </p:sp>
      <p:sp>
        <p:nvSpPr>
          <p:cNvPr id="10" name="TextBox 9">
            <a:extLst>
              <a:ext uri="{FF2B5EF4-FFF2-40B4-BE49-F238E27FC236}">
                <a16:creationId xmlns:a16="http://schemas.microsoft.com/office/drawing/2014/main" id="{5EFFBDDB-5BE3-CEC7-FEC2-5BABE14DD6A4}"/>
              </a:ext>
            </a:extLst>
          </p:cNvPr>
          <p:cNvSpPr txBox="1"/>
          <p:nvPr/>
        </p:nvSpPr>
        <p:spPr>
          <a:xfrm>
            <a:off x="3127694" y="3050795"/>
            <a:ext cx="2392260" cy="1938992"/>
          </a:xfrm>
          <a:prstGeom prst="rect">
            <a:avLst/>
          </a:prstGeom>
          <a:solidFill>
            <a:srgbClr val="FF0000"/>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cs typeface="Calibri"/>
            </a:endParaRPr>
          </a:p>
          <a:p>
            <a:pPr algn="ctr"/>
            <a:r>
              <a:rPr lang="en-US" sz="2400" b="1">
                <a:cs typeface="Calibri"/>
              </a:rPr>
              <a:t>Healthy, confident individuals</a:t>
            </a:r>
            <a:endParaRPr lang="en-US">
              <a:cs typeface="Calibri"/>
            </a:endParaRPr>
          </a:p>
          <a:p>
            <a:endParaRPr lang="en-US" sz="2400" b="1">
              <a:cs typeface="Calibri"/>
            </a:endParaRPr>
          </a:p>
        </p:txBody>
      </p:sp>
      <p:sp>
        <p:nvSpPr>
          <p:cNvPr id="11" name="TextBox 10">
            <a:extLst>
              <a:ext uri="{FF2B5EF4-FFF2-40B4-BE49-F238E27FC236}">
                <a16:creationId xmlns:a16="http://schemas.microsoft.com/office/drawing/2014/main" id="{B4EE23EE-1562-BA01-42D2-5132A348C6A1}"/>
              </a:ext>
            </a:extLst>
          </p:cNvPr>
          <p:cNvSpPr txBox="1"/>
          <p:nvPr/>
        </p:nvSpPr>
        <p:spPr>
          <a:xfrm>
            <a:off x="99821" y="5194787"/>
            <a:ext cx="6054811"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Remember to look below the headlines</a:t>
            </a:r>
          </a:p>
        </p:txBody>
      </p:sp>
      <p:sp>
        <p:nvSpPr>
          <p:cNvPr id="12" name="Thought Bubble: Cloud 11">
            <a:extLst>
              <a:ext uri="{FF2B5EF4-FFF2-40B4-BE49-F238E27FC236}">
                <a16:creationId xmlns:a16="http://schemas.microsoft.com/office/drawing/2014/main" id="{A2FB37CC-4D15-5D8D-14A6-5BEC6B2F55E8}"/>
              </a:ext>
            </a:extLst>
          </p:cNvPr>
          <p:cNvSpPr/>
          <p:nvPr/>
        </p:nvSpPr>
        <p:spPr>
          <a:xfrm>
            <a:off x="6014523" y="341748"/>
            <a:ext cx="5977155" cy="1642842"/>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cs typeface="Calibri"/>
            </a:endParaRPr>
          </a:p>
          <a:p>
            <a:pPr algn="ctr"/>
            <a:r>
              <a:rPr lang="en-US" sz="2400" b="1">
                <a:solidFill>
                  <a:srgbClr val="002060"/>
                </a:solidFill>
                <a:cs typeface="Calibri"/>
              </a:rPr>
              <a:t>What do these Purposes look like in your classroom?</a:t>
            </a:r>
            <a:endParaRPr lang="en-US">
              <a:solidFill>
                <a:srgbClr val="002060"/>
              </a:solidFill>
              <a:cs typeface="Calibri"/>
            </a:endParaRPr>
          </a:p>
          <a:p>
            <a:pPr algn="ctr"/>
            <a:endParaRPr lang="en-US">
              <a:solidFill>
                <a:srgbClr val="002060"/>
              </a:solidFill>
              <a:cs typeface="Calibri"/>
            </a:endParaRPr>
          </a:p>
        </p:txBody>
      </p:sp>
      <p:sp>
        <p:nvSpPr>
          <p:cNvPr id="13" name="TextBox 12">
            <a:extLst>
              <a:ext uri="{FF2B5EF4-FFF2-40B4-BE49-F238E27FC236}">
                <a16:creationId xmlns:a16="http://schemas.microsoft.com/office/drawing/2014/main" id="{DB249757-72C9-E96A-07A6-D750092A8389}"/>
              </a:ext>
            </a:extLst>
          </p:cNvPr>
          <p:cNvSpPr txBox="1"/>
          <p:nvPr/>
        </p:nvSpPr>
        <p:spPr>
          <a:xfrm>
            <a:off x="6746147" y="3028425"/>
            <a:ext cx="484464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n-lt"/>
                <a:cs typeface="+mn-lt"/>
              </a:rPr>
              <a:t>Are your learners being curious?</a:t>
            </a:r>
            <a:endParaRPr lang="en-US" b="1">
              <a:solidFill>
                <a:schemeClr val="bg1"/>
              </a:solidFill>
              <a:cs typeface="Calibri" panose="020F0502020204030204"/>
            </a:endParaRPr>
          </a:p>
        </p:txBody>
      </p:sp>
      <p:sp>
        <p:nvSpPr>
          <p:cNvPr id="14" name="TextBox 13">
            <a:extLst>
              <a:ext uri="{FF2B5EF4-FFF2-40B4-BE49-F238E27FC236}">
                <a16:creationId xmlns:a16="http://schemas.microsoft.com/office/drawing/2014/main" id="{4B8FA538-8871-DB38-0EDB-56615E839715}"/>
              </a:ext>
            </a:extLst>
          </p:cNvPr>
          <p:cNvSpPr txBox="1"/>
          <p:nvPr/>
        </p:nvSpPr>
        <p:spPr>
          <a:xfrm>
            <a:off x="6744749" y="3431098"/>
            <a:ext cx="542068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n-lt"/>
                <a:cs typeface="+mn-lt"/>
              </a:rPr>
              <a:t>Are your learners asking meaningful questions?</a:t>
            </a:r>
          </a:p>
        </p:txBody>
      </p:sp>
      <p:sp>
        <p:nvSpPr>
          <p:cNvPr id="15" name="TextBox 14">
            <a:extLst>
              <a:ext uri="{FF2B5EF4-FFF2-40B4-BE49-F238E27FC236}">
                <a16:creationId xmlns:a16="http://schemas.microsoft.com/office/drawing/2014/main" id="{36508774-D759-1DE7-9C02-7C163B516C34}"/>
              </a:ext>
            </a:extLst>
          </p:cNvPr>
          <p:cNvSpPr txBox="1"/>
          <p:nvPr/>
        </p:nvSpPr>
        <p:spPr>
          <a:xfrm>
            <a:off x="6744749" y="3829574"/>
            <a:ext cx="53158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rPr>
              <a:t>Are your learners making justified decisions?</a:t>
            </a:r>
            <a:endParaRPr lang="en-US" b="1">
              <a:solidFill>
                <a:schemeClr val="bg1"/>
              </a:solidFill>
              <a:cs typeface="Calibri"/>
            </a:endParaRPr>
          </a:p>
        </p:txBody>
      </p:sp>
      <p:sp>
        <p:nvSpPr>
          <p:cNvPr id="16" name="TextBox 15">
            <a:extLst>
              <a:ext uri="{FF2B5EF4-FFF2-40B4-BE49-F238E27FC236}">
                <a16:creationId xmlns:a16="http://schemas.microsoft.com/office/drawing/2014/main" id="{A603D4B5-725E-69EA-825A-2189F52D7973}"/>
              </a:ext>
            </a:extLst>
          </p:cNvPr>
          <p:cNvSpPr txBox="1"/>
          <p:nvPr/>
        </p:nvSpPr>
        <p:spPr>
          <a:xfrm>
            <a:off x="6744748" y="4228051"/>
            <a:ext cx="53158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rPr>
              <a:t>Are your learners problem-solving?</a:t>
            </a:r>
            <a:endParaRPr lang="en-US" b="1">
              <a:solidFill>
                <a:schemeClr val="bg1"/>
              </a:solidFill>
              <a:cs typeface="Calibri"/>
            </a:endParaRPr>
          </a:p>
        </p:txBody>
      </p:sp>
      <p:sp>
        <p:nvSpPr>
          <p:cNvPr id="17" name="TextBox 16">
            <a:extLst>
              <a:ext uri="{FF2B5EF4-FFF2-40B4-BE49-F238E27FC236}">
                <a16:creationId xmlns:a16="http://schemas.microsoft.com/office/drawing/2014/main" id="{D47596B4-BF21-632B-E7DF-EAFAD38F31DC}"/>
              </a:ext>
            </a:extLst>
          </p:cNvPr>
          <p:cNvSpPr txBox="1"/>
          <p:nvPr/>
        </p:nvSpPr>
        <p:spPr>
          <a:xfrm>
            <a:off x="6737758" y="4626527"/>
            <a:ext cx="542767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rPr>
              <a:t>Are your learners developing resilient strategies?</a:t>
            </a:r>
            <a:endParaRPr lang="en-US" b="1">
              <a:solidFill>
                <a:schemeClr val="bg1"/>
              </a:solidFill>
              <a:cs typeface="Calibri"/>
            </a:endParaRPr>
          </a:p>
        </p:txBody>
      </p:sp>
    </p:spTree>
    <p:extLst>
      <p:ext uri="{BB962C8B-B14F-4D97-AF65-F5344CB8AC3E}">
        <p14:creationId xmlns:p14="http://schemas.microsoft.com/office/powerpoint/2010/main" val="343152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P spid="11" grpId="0" animBg="1"/>
      <p:bldP spid="12" grpId="0" animBg="1"/>
      <p:bldP spid="13" grpId="0"/>
      <p:bldP spid="14" grpId="0"/>
      <p:bldP spid="15" grpId="0"/>
      <p:bldP spid="16" grpId="0"/>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3" descr="A screenshot of a computer&#10;&#10;Description automatically generated">
            <a:extLst>
              <a:ext uri="{FF2B5EF4-FFF2-40B4-BE49-F238E27FC236}">
                <a16:creationId xmlns:a16="http://schemas.microsoft.com/office/drawing/2014/main" id="{476BE28E-B957-5606-4697-1DADD7243B02}"/>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A20DBBD-7DDA-8D56-CE80-75679AFC79A9}"/>
              </a:ext>
            </a:extLst>
          </p:cNvPr>
          <p:cNvSpPr txBox="1"/>
          <p:nvPr/>
        </p:nvSpPr>
        <p:spPr>
          <a:xfrm>
            <a:off x="3887352" y="2392579"/>
            <a:ext cx="8003176" cy="193899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How have you planned cross-curricular links? </a:t>
            </a:r>
            <a:endParaRPr lang="en-US"/>
          </a:p>
          <a:p>
            <a:endParaRPr lang="en-US" sz="2400" b="1">
              <a:cs typeface="Calibri"/>
            </a:endParaRPr>
          </a:p>
          <a:p>
            <a:r>
              <a:rPr lang="en-US" sz="2400" b="1">
                <a:cs typeface="Calibri"/>
              </a:rPr>
              <a:t>What statements are you linking to in the LNF and DCF?</a:t>
            </a:r>
            <a:endParaRPr lang="en-US">
              <a:cs typeface="Calibri"/>
            </a:endParaRPr>
          </a:p>
          <a:p>
            <a:endParaRPr lang="en-US" sz="2400" b="1">
              <a:cs typeface="Calibri"/>
            </a:endParaRPr>
          </a:p>
          <a:p>
            <a:r>
              <a:rPr lang="en-US" sz="2400" b="1">
                <a:cs typeface="Calibri"/>
              </a:rPr>
              <a:t>Are there any meaningful links to be made with other </a:t>
            </a:r>
            <a:r>
              <a:rPr lang="en-US" sz="2400" b="1" err="1">
                <a:cs typeface="Calibri"/>
              </a:rPr>
              <a:t>AoLEs</a:t>
            </a:r>
            <a:r>
              <a:rPr lang="en-US" sz="2400" b="1">
                <a:cs typeface="Calibri"/>
              </a:rPr>
              <a:t>?</a:t>
            </a:r>
          </a:p>
        </p:txBody>
      </p:sp>
      <p:sp>
        <p:nvSpPr>
          <p:cNvPr id="16" name="TextBox 15">
            <a:extLst>
              <a:ext uri="{FF2B5EF4-FFF2-40B4-BE49-F238E27FC236}">
                <a16:creationId xmlns:a16="http://schemas.microsoft.com/office/drawing/2014/main" id="{2D203682-3315-0E2F-6C0F-4C31DAE0631E}"/>
              </a:ext>
            </a:extLst>
          </p:cNvPr>
          <p:cNvSpPr txBox="1"/>
          <p:nvPr/>
        </p:nvSpPr>
        <p:spPr>
          <a:xfrm>
            <a:off x="4234967" y="288421"/>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3" name="Arrow: Down 2">
            <a:extLst>
              <a:ext uri="{FF2B5EF4-FFF2-40B4-BE49-F238E27FC236}">
                <a16:creationId xmlns:a16="http://schemas.microsoft.com/office/drawing/2014/main" id="{940BB0C6-D221-3DF2-A6FD-6F8828A006DE}"/>
              </a:ext>
            </a:extLst>
          </p:cNvPr>
          <p:cNvSpPr/>
          <p:nvPr/>
        </p:nvSpPr>
        <p:spPr>
          <a:xfrm rot="5400000">
            <a:off x="3141207" y="2165483"/>
            <a:ext cx="321973" cy="1170173"/>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037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720B92E-E763-E6C1-AD07-B200FC0C9CE6}"/>
              </a:ext>
            </a:extLst>
          </p:cNvPr>
          <p:cNvPicPr>
            <a:picLocks noChangeAspect="1"/>
          </p:cNvPicPr>
          <p:nvPr/>
        </p:nvPicPr>
        <p:blipFill>
          <a:blip r:embed="rId3"/>
          <a:stretch>
            <a:fillRect/>
          </a:stretch>
        </p:blipFill>
        <p:spPr>
          <a:xfrm>
            <a:off x="1772" y="-9185"/>
            <a:ext cx="12197315" cy="5875136"/>
          </a:xfrm>
          <a:prstGeom prst="rect">
            <a:avLst/>
          </a:prstGeom>
        </p:spPr>
      </p:pic>
      <p:sp>
        <p:nvSpPr>
          <p:cNvPr id="5" name="TextBox 4">
            <a:extLst>
              <a:ext uri="{FF2B5EF4-FFF2-40B4-BE49-F238E27FC236}">
                <a16:creationId xmlns:a16="http://schemas.microsoft.com/office/drawing/2014/main" id="{0B019432-F0E9-E765-2264-935D414F17CB}"/>
              </a:ext>
            </a:extLst>
          </p:cNvPr>
          <p:cNvSpPr txBox="1"/>
          <p:nvPr/>
        </p:nvSpPr>
        <p:spPr>
          <a:xfrm>
            <a:off x="1290783" y="320799"/>
            <a:ext cx="7676681"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Make meaningful links </a:t>
            </a:r>
            <a:r>
              <a:rPr lang="en-GB" sz="2800" b="1" spc="-15">
                <a:solidFill>
                  <a:srgbClr val="FF0000"/>
                </a:solidFill>
                <a:latin typeface="Calibri"/>
                <a:cs typeface="Calibri"/>
              </a:rPr>
              <a:t>across</a:t>
            </a:r>
            <a:r>
              <a:rPr lang="en-GB" sz="2800" b="1" spc="-15">
                <a:solidFill>
                  <a:schemeClr val="bg1"/>
                </a:solidFill>
                <a:latin typeface="Calibri"/>
                <a:cs typeface="Calibri"/>
              </a:rPr>
              <a:t> the curriculum</a:t>
            </a:r>
          </a:p>
        </p:txBody>
      </p:sp>
      <p:sp>
        <p:nvSpPr>
          <p:cNvPr id="3" name="TextBox 2">
            <a:extLst>
              <a:ext uri="{FF2B5EF4-FFF2-40B4-BE49-F238E27FC236}">
                <a16:creationId xmlns:a16="http://schemas.microsoft.com/office/drawing/2014/main" id="{4451570A-D8D8-7FF3-5730-73117E543C4B}"/>
              </a:ext>
            </a:extLst>
          </p:cNvPr>
          <p:cNvSpPr txBox="1"/>
          <p:nvPr/>
        </p:nvSpPr>
        <p:spPr>
          <a:xfrm>
            <a:off x="8653243" y="3514986"/>
            <a:ext cx="2743200" cy="2092881"/>
          </a:xfrm>
          <a:prstGeom prst="rect">
            <a:avLst/>
          </a:prstGeom>
          <a:ln w="57150">
            <a:solidFill>
              <a:srgbClr val="002060"/>
            </a:solidFill>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hlinkClick r:id="rId4"/>
              </a:rPr>
              <a:t>Digital Competence Framework (gov.wales)</a:t>
            </a:r>
          </a:p>
          <a:p>
            <a:r>
              <a:rPr lang="en-US">
                <a:ea typeface="+mn-lt"/>
                <a:cs typeface="+mn-lt"/>
              </a:rPr>
              <a:t>Where does your lesson plan fit into the DC Framework? What progression step are you working towards?</a:t>
            </a:r>
            <a:endParaRPr lang="en-US"/>
          </a:p>
        </p:txBody>
      </p:sp>
      <p:sp>
        <p:nvSpPr>
          <p:cNvPr id="6" name="TextBox 5">
            <a:extLst>
              <a:ext uri="{FF2B5EF4-FFF2-40B4-BE49-F238E27FC236}">
                <a16:creationId xmlns:a16="http://schemas.microsoft.com/office/drawing/2014/main" id="{877738C7-E854-75D1-69F4-21312243EE8F}"/>
              </a:ext>
            </a:extLst>
          </p:cNvPr>
          <p:cNvSpPr txBox="1"/>
          <p:nvPr/>
        </p:nvSpPr>
        <p:spPr>
          <a:xfrm>
            <a:off x="515923" y="3466050"/>
            <a:ext cx="2743200" cy="2092881"/>
          </a:xfrm>
          <a:prstGeom prst="rect">
            <a:avLst/>
          </a:prstGeom>
          <a:ln w="57150">
            <a:solidFill>
              <a:srgbClr val="002060"/>
            </a:solid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hlinkClick r:id="rId5"/>
              </a:rPr>
              <a:t>Literacy Framework (gov.wales)</a:t>
            </a:r>
          </a:p>
          <a:p>
            <a:r>
              <a:rPr lang="en-US">
                <a:cs typeface="Calibri"/>
              </a:rPr>
              <a:t>Where does your lesson plan fit into the Literacy Framework? What progression step are you working towards?</a:t>
            </a:r>
          </a:p>
        </p:txBody>
      </p:sp>
      <p:sp>
        <p:nvSpPr>
          <p:cNvPr id="9" name="TextBox 8">
            <a:extLst>
              <a:ext uri="{FF2B5EF4-FFF2-40B4-BE49-F238E27FC236}">
                <a16:creationId xmlns:a16="http://schemas.microsoft.com/office/drawing/2014/main" id="{FA227949-DC4C-079D-0971-F444BB2B946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10" name="TextBox 9">
            <a:extLst>
              <a:ext uri="{FF2B5EF4-FFF2-40B4-BE49-F238E27FC236}">
                <a16:creationId xmlns:a16="http://schemas.microsoft.com/office/drawing/2014/main" id="{29A4854E-D4DB-2596-6C45-335E547E4DBA}"/>
              </a:ext>
            </a:extLst>
          </p:cNvPr>
          <p:cNvSpPr txBox="1"/>
          <p:nvPr/>
        </p:nvSpPr>
        <p:spPr>
          <a:xfrm>
            <a:off x="4549629" y="3514987"/>
            <a:ext cx="2743200" cy="2092881"/>
          </a:xfrm>
          <a:prstGeom prst="rect">
            <a:avLst/>
          </a:prstGeom>
          <a:ln w="57150">
            <a:solidFill>
              <a:srgbClr val="002060"/>
            </a:solid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hlinkClick r:id="rId6"/>
              </a:rPr>
              <a:t>Numeracy Framework (gov.wales)</a:t>
            </a:r>
          </a:p>
          <a:p>
            <a:r>
              <a:rPr lang="en-US">
                <a:ea typeface="+mn-lt"/>
                <a:cs typeface="+mn-lt"/>
              </a:rPr>
              <a:t>Where does your lesson plan fit into the Numeracy Framework? What progression step are you working towards?</a:t>
            </a:r>
            <a:endParaRPr lang="en-US"/>
          </a:p>
        </p:txBody>
      </p:sp>
      <p:sp>
        <p:nvSpPr>
          <p:cNvPr id="12" name="TextBox 11">
            <a:extLst>
              <a:ext uri="{FF2B5EF4-FFF2-40B4-BE49-F238E27FC236}">
                <a16:creationId xmlns:a16="http://schemas.microsoft.com/office/drawing/2014/main" id="{2E1965AE-5966-A339-36A1-B442D7A8B54E}"/>
              </a:ext>
            </a:extLst>
          </p:cNvPr>
          <p:cNvSpPr txBox="1"/>
          <p:nvPr/>
        </p:nvSpPr>
        <p:spPr>
          <a:xfrm>
            <a:off x="515921" y="1103150"/>
            <a:ext cx="8594520" cy="1938992"/>
          </a:xfrm>
          <a:prstGeom prst="rect">
            <a:avLst/>
          </a:prstGeom>
          <a:solidFill>
            <a:srgbClr val="DCF6F7"/>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Literacy, numeracy and digital competence are </a:t>
            </a:r>
            <a:r>
              <a:rPr lang="en-US" sz="2000" u="sng">
                <a:ea typeface="+mn-lt"/>
                <a:cs typeface="+mn-lt"/>
              </a:rPr>
              <a:t>mandatory cross-curricular skills </a:t>
            </a:r>
            <a:r>
              <a:rPr lang="en-US" sz="2000">
                <a:ea typeface="+mn-lt"/>
                <a:cs typeface="+mn-lt"/>
              </a:rPr>
              <a:t>within Curriculum for Wales. It will be the responsibility of all practitioners, across all curriculum areas, to develop and ensure progression in these skills. </a:t>
            </a:r>
          </a:p>
          <a:p>
            <a:endParaRPr lang="en-US" sz="2000">
              <a:ea typeface="+mn-lt"/>
              <a:cs typeface="+mn-lt"/>
            </a:endParaRPr>
          </a:p>
          <a:p>
            <a:r>
              <a:rPr lang="en-US" sz="2000">
                <a:ea typeface="+mn-lt"/>
                <a:cs typeface="+mn-lt"/>
              </a:rPr>
              <a:t>To develop, extend and apply these skills, the frameworks have been updated and continue to be available as non-statutory supporting guidance.</a:t>
            </a:r>
            <a:endParaRPr lang="en-US" sz="2000"/>
          </a:p>
        </p:txBody>
      </p:sp>
      <p:pic>
        <p:nvPicPr>
          <p:cNvPr id="8" name="Picture 13" descr="A picture containing clock&#10;&#10;Description automatically generated">
            <a:extLst>
              <a:ext uri="{FF2B5EF4-FFF2-40B4-BE49-F238E27FC236}">
                <a16:creationId xmlns:a16="http://schemas.microsoft.com/office/drawing/2014/main" id="{43737927-E8F8-575F-48D8-8FEB3595D7F4}"/>
              </a:ext>
            </a:extLst>
          </p:cNvPr>
          <p:cNvPicPr>
            <a:picLocks noChangeAspect="1"/>
          </p:cNvPicPr>
          <p:nvPr/>
        </p:nvPicPr>
        <p:blipFill>
          <a:blip r:embed="rId7"/>
          <a:stretch>
            <a:fillRect/>
          </a:stretch>
        </p:blipFill>
        <p:spPr>
          <a:xfrm>
            <a:off x="9485152" y="273114"/>
            <a:ext cx="2456577" cy="1760745"/>
          </a:xfrm>
          <a:prstGeom prst="rect">
            <a:avLst/>
          </a:prstGeom>
        </p:spPr>
      </p:pic>
    </p:spTree>
    <p:extLst>
      <p:ext uri="{BB962C8B-B14F-4D97-AF65-F5344CB8AC3E}">
        <p14:creationId xmlns:p14="http://schemas.microsoft.com/office/powerpoint/2010/main" val="1282223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720B92E-E763-E6C1-AD07-B200FC0C9CE6}"/>
              </a:ext>
            </a:extLst>
          </p:cNvPr>
          <p:cNvPicPr>
            <a:picLocks noChangeAspect="1"/>
          </p:cNvPicPr>
          <p:nvPr/>
        </p:nvPicPr>
        <p:blipFill>
          <a:blip r:embed="rId3"/>
          <a:stretch>
            <a:fillRect/>
          </a:stretch>
        </p:blipFill>
        <p:spPr>
          <a:xfrm>
            <a:off x="1772" y="-9185"/>
            <a:ext cx="12197315" cy="5875136"/>
          </a:xfrm>
          <a:prstGeom prst="rect">
            <a:avLst/>
          </a:prstGeom>
        </p:spPr>
      </p:pic>
      <p:sp>
        <p:nvSpPr>
          <p:cNvPr id="5" name="TextBox 4">
            <a:extLst>
              <a:ext uri="{FF2B5EF4-FFF2-40B4-BE49-F238E27FC236}">
                <a16:creationId xmlns:a16="http://schemas.microsoft.com/office/drawing/2014/main" id="{0B019432-F0E9-E765-2264-935D414F17CB}"/>
              </a:ext>
            </a:extLst>
          </p:cNvPr>
          <p:cNvSpPr txBox="1"/>
          <p:nvPr/>
        </p:nvSpPr>
        <p:spPr>
          <a:xfrm>
            <a:off x="738508" y="285845"/>
            <a:ext cx="7676681"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Make meaningful links </a:t>
            </a:r>
            <a:r>
              <a:rPr lang="en-GB" sz="2800" b="1" spc="-15">
                <a:solidFill>
                  <a:srgbClr val="FF0000"/>
                </a:solidFill>
                <a:latin typeface="Calibri"/>
                <a:cs typeface="Calibri"/>
              </a:rPr>
              <a:t>across</a:t>
            </a:r>
            <a:r>
              <a:rPr lang="en-GB" sz="2800" b="1" spc="-15">
                <a:solidFill>
                  <a:schemeClr val="bg1"/>
                </a:solidFill>
                <a:latin typeface="Calibri"/>
                <a:cs typeface="Calibri"/>
              </a:rPr>
              <a:t> the curriculum</a:t>
            </a:r>
          </a:p>
        </p:txBody>
      </p:sp>
      <p:sp>
        <p:nvSpPr>
          <p:cNvPr id="9" name="TextBox 8">
            <a:extLst>
              <a:ext uri="{FF2B5EF4-FFF2-40B4-BE49-F238E27FC236}">
                <a16:creationId xmlns:a16="http://schemas.microsoft.com/office/drawing/2014/main" id="{FA227949-DC4C-079D-0971-F444BB2B946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13" name="TextBox 12">
            <a:extLst>
              <a:ext uri="{FF2B5EF4-FFF2-40B4-BE49-F238E27FC236}">
                <a16:creationId xmlns:a16="http://schemas.microsoft.com/office/drawing/2014/main" id="{54DA2EF5-1A1B-3D7F-8E82-399ECBCCC879}"/>
              </a:ext>
            </a:extLst>
          </p:cNvPr>
          <p:cNvSpPr txBox="1"/>
          <p:nvPr/>
        </p:nvSpPr>
        <p:spPr>
          <a:xfrm>
            <a:off x="465590" y="1474049"/>
            <a:ext cx="3981973" cy="3908762"/>
          </a:xfrm>
          <a:prstGeom prst="rect">
            <a:avLst/>
          </a:prstGeom>
          <a:solidFill>
            <a:schemeClr val="accent4">
              <a:lumMod val="60000"/>
              <a:lumOff val="4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002060"/>
                </a:solidFill>
                <a:cs typeface="Calibri"/>
              </a:rPr>
              <a:t>Are there any authentic links that can be made between different </a:t>
            </a:r>
            <a:r>
              <a:rPr lang="en-US" sz="2800" b="1" err="1">
                <a:solidFill>
                  <a:srgbClr val="002060"/>
                </a:solidFill>
                <a:cs typeface="Calibri"/>
              </a:rPr>
              <a:t>AoLEs</a:t>
            </a:r>
            <a:r>
              <a:rPr lang="en-US" sz="2800" b="1">
                <a:solidFill>
                  <a:srgbClr val="002060"/>
                </a:solidFill>
                <a:cs typeface="Calibri"/>
              </a:rPr>
              <a:t>?</a:t>
            </a:r>
          </a:p>
          <a:p>
            <a:endParaRPr lang="en-US" sz="2800" b="1">
              <a:solidFill>
                <a:srgbClr val="002060"/>
              </a:solidFill>
              <a:cs typeface="Calibri"/>
            </a:endParaRPr>
          </a:p>
          <a:p>
            <a:r>
              <a:rPr lang="en-US" sz="2800" b="1">
                <a:solidFill>
                  <a:srgbClr val="002060"/>
                </a:solidFill>
                <a:cs typeface="Calibri"/>
              </a:rPr>
              <a:t>Use the link to view section 5 'Designing the curriculum' to consider possible links.</a:t>
            </a:r>
          </a:p>
          <a:p>
            <a:endParaRPr lang="en-US" sz="2400" b="1">
              <a:solidFill>
                <a:srgbClr val="002060"/>
              </a:solidFill>
              <a:cs typeface="Calibri"/>
            </a:endParaRPr>
          </a:p>
        </p:txBody>
      </p:sp>
      <p:pic>
        <p:nvPicPr>
          <p:cNvPr id="8" name="Picture 13" descr="A picture containing clock&#10;&#10;Description automatically generated">
            <a:extLst>
              <a:ext uri="{FF2B5EF4-FFF2-40B4-BE49-F238E27FC236}">
                <a16:creationId xmlns:a16="http://schemas.microsoft.com/office/drawing/2014/main" id="{43737927-E8F8-575F-48D8-8FEB3595D7F4}"/>
              </a:ext>
            </a:extLst>
          </p:cNvPr>
          <p:cNvPicPr>
            <a:picLocks noChangeAspect="1"/>
          </p:cNvPicPr>
          <p:nvPr/>
        </p:nvPicPr>
        <p:blipFill>
          <a:blip r:embed="rId4"/>
          <a:stretch>
            <a:fillRect/>
          </a:stretch>
        </p:blipFill>
        <p:spPr>
          <a:xfrm>
            <a:off x="9478161" y="287096"/>
            <a:ext cx="2456577" cy="1760745"/>
          </a:xfrm>
          <a:prstGeom prst="rect">
            <a:avLst/>
          </a:prstGeom>
        </p:spPr>
      </p:pic>
      <p:pic>
        <p:nvPicPr>
          <p:cNvPr id="11" name="Picture 7" descr="A picture containing application&#10;&#10;Description automatically generated">
            <a:extLst>
              <a:ext uri="{FF2B5EF4-FFF2-40B4-BE49-F238E27FC236}">
                <a16:creationId xmlns:a16="http://schemas.microsoft.com/office/drawing/2014/main" id="{129A2847-E735-DE1C-F915-DB9BB742EE8C}"/>
              </a:ext>
            </a:extLst>
          </p:cNvPr>
          <p:cNvPicPr>
            <a:picLocks noChangeAspect="1"/>
          </p:cNvPicPr>
          <p:nvPr/>
        </p:nvPicPr>
        <p:blipFill>
          <a:blip r:embed="rId5"/>
          <a:stretch>
            <a:fillRect/>
          </a:stretch>
        </p:blipFill>
        <p:spPr>
          <a:xfrm>
            <a:off x="5087920" y="2244599"/>
            <a:ext cx="5224943" cy="340344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14" name="TextBox 13">
            <a:extLst>
              <a:ext uri="{FF2B5EF4-FFF2-40B4-BE49-F238E27FC236}">
                <a16:creationId xmlns:a16="http://schemas.microsoft.com/office/drawing/2014/main" id="{7CC2BD77-D1AC-A262-036A-EB9DC2F53DBD}"/>
              </a:ext>
            </a:extLst>
          </p:cNvPr>
          <p:cNvSpPr txBox="1"/>
          <p:nvPr/>
        </p:nvSpPr>
        <p:spPr>
          <a:xfrm>
            <a:off x="5015219" y="1774270"/>
            <a:ext cx="4057472"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hlinkClick r:id="rId6"/>
              </a:rPr>
              <a:t>Curriculum for Wales - Hwb (gov.wales)</a:t>
            </a:r>
            <a:endParaRPr lang="en-US"/>
          </a:p>
        </p:txBody>
      </p:sp>
    </p:spTree>
    <p:extLst>
      <p:ext uri="{BB962C8B-B14F-4D97-AF65-F5344CB8AC3E}">
        <p14:creationId xmlns:p14="http://schemas.microsoft.com/office/powerpoint/2010/main" val="693398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dirty="0">
                <a:solidFill>
                  <a:srgbClr val="002060"/>
                </a:solidFill>
                <a:cs typeface="Calibri"/>
              </a:rPr>
              <a:t>Task: Add the progression steps from the frameworks to your plan.</a:t>
            </a:r>
          </a:p>
          <a:p>
            <a:pPr algn="ctr"/>
            <a:r>
              <a:rPr lang="en-US" sz="3600" b="1" dirty="0">
                <a:solidFill>
                  <a:srgbClr val="002060"/>
                </a:solidFill>
                <a:ea typeface="+mn-lt"/>
                <a:cs typeface="+mn-lt"/>
              </a:rPr>
              <a:t>Add any relevant </a:t>
            </a:r>
            <a:r>
              <a:rPr lang="en-US" sz="3600" b="1" dirty="0" err="1">
                <a:solidFill>
                  <a:srgbClr val="002060"/>
                </a:solidFill>
                <a:ea typeface="+mn-lt"/>
                <a:cs typeface="+mn-lt"/>
              </a:rPr>
              <a:t>AoLE</a:t>
            </a:r>
            <a:r>
              <a:rPr lang="en-US" sz="3600" b="1" dirty="0">
                <a:solidFill>
                  <a:srgbClr val="002060"/>
                </a:solidFill>
                <a:ea typeface="+mn-lt"/>
                <a:cs typeface="+mn-lt"/>
              </a:rPr>
              <a:t> links.</a:t>
            </a:r>
          </a:p>
        </p:txBody>
      </p:sp>
    </p:spTree>
    <p:extLst>
      <p:ext uri="{BB962C8B-B14F-4D97-AF65-F5344CB8AC3E}">
        <p14:creationId xmlns:p14="http://schemas.microsoft.com/office/powerpoint/2010/main" val="1754489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3" descr="A screenshot of a computer&#10;&#10;Description automatically generated">
            <a:extLst>
              <a:ext uri="{FF2B5EF4-FFF2-40B4-BE49-F238E27FC236}">
                <a16:creationId xmlns:a16="http://schemas.microsoft.com/office/drawing/2014/main" id="{8E686613-661E-AD56-61F7-CE02B1B86307}"/>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A20DBBD-7DDA-8D56-CE80-75679AFC79A9}"/>
              </a:ext>
            </a:extLst>
          </p:cNvPr>
          <p:cNvSpPr txBox="1"/>
          <p:nvPr/>
        </p:nvSpPr>
        <p:spPr>
          <a:xfrm>
            <a:off x="3415075" y="3515924"/>
            <a:ext cx="8334053" cy="304698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This is where you link your lesson plan to your own progress towards the Professional Standards. </a:t>
            </a:r>
            <a:endParaRPr lang="en-US"/>
          </a:p>
          <a:p>
            <a:endParaRPr lang="en-US" sz="2400" b="1">
              <a:cs typeface="Calibri"/>
            </a:endParaRPr>
          </a:p>
          <a:p>
            <a:r>
              <a:rPr lang="en-US" sz="2400" b="1">
                <a:cs typeface="Calibri"/>
              </a:rPr>
              <a:t>You will choose targets that relate to your own lesson evaluations, learning journal notes or weekly reflections with your mentor. </a:t>
            </a:r>
          </a:p>
          <a:p>
            <a:endParaRPr lang="en-US" sz="2400" b="1">
              <a:cs typeface="Calibri"/>
            </a:endParaRPr>
          </a:p>
          <a:p>
            <a:r>
              <a:rPr lang="en-US" sz="2400" b="1">
                <a:cs typeface="Calibri"/>
              </a:rPr>
              <a:t>Your targets will change as you progress through PTE1. </a:t>
            </a:r>
          </a:p>
        </p:txBody>
      </p:sp>
      <p:sp>
        <p:nvSpPr>
          <p:cNvPr id="16" name="TextBox 15">
            <a:extLst>
              <a:ext uri="{FF2B5EF4-FFF2-40B4-BE49-F238E27FC236}">
                <a16:creationId xmlns:a16="http://schemas.microsoft.com/office/drawing/2014/main" id="{2D203682-3315-0E2F-6C0F-4C31DAE0631E}"/>
              </a:ext>
            </a:extLst>
          </p:cNvPr>
          <p:cNvSpPr txBox="1"/>
          <p:nvPr/>
        </p:nvSpPr>
        <p:spPr>
          <a:xfrm>
            <a:off x="4234967" y="288421"/>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3" name="Arrow: Down 2">
            <a:extLst>
              <a:ext uri="{FF2B5EF4-FFF2-40B4-BE49-F238E27FC236}">
                <a16:creationId xmlns:a16="http://schemas.microsoft.com/office/drawing/2014/main" id="{B1A4C07C-2CCA-0813-CB1B-249B2F71DD23}"/>
              </a:ext>
            </a:extLst>
          </p:cNvPr>
          <p:cNvSpPr/>
          <p:nvPr/>
        </p:nvSpPr>
        <p:spPr>
          <a:xfrm rot="6240000">
            <a:off x="2810540" y="3255039"/>
            <a:ext cx="357916" cy="645399"/>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2162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BE81BD22-F041-4643-2E57-645D07B4F719}"/>
              </a:ext>
            </a:extLst>
          </p:cNvPr>
          <p:cNvSpPr txBox="1"/>
          <p:nvPr/>
        </p:nvSpPr>
        <p:spPr>
          <a:xfrm>
            <a:off x="302557" y="336163"/>
            <a:ext cx="3770798"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Professional Standards</a:t>
            </a:r>
          </a:p>
        </p:txBody>
      </p:sp>
      <p:sp>
        <p:nvSpPr>
          <p:cNvPr id="2" name="TextBox 1">
            <a:extLst>
              <a:ext uri="{FF2B5EF4-FFF2-40B4-BE49-F238E27FC236}">
                <a16:creationId xmlns:a16="http://schemas.microsoft.com/office/drawing/2014/main" id="{70577496-ECEA-62E0-8395-28123339F951}"/>
              </a:ext>
            </a:extLst>
          </p:cNvPr>
          <p:cNvSpPr txBox="1"/>
          <p:nvPr/>
        </p:nvSpPr>
        <p:spPr>
          <a:xfrm>
            <a:off x="1394011" y="1020481"/>
            <a:ext cx="3086847" cy="769441"/>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2060"/>
                </a:solidFill>
                <a:cs typeface="Calibri"/>
              </a:rPr>
              <a:t>5 Standards</a:t>
            </a:r>
            <a:endParaRPr lang="en-US" sz="4400">
              <a:solidFill>
                <a:srgbClr val="000000"/>
              </a:solidFill>
              <a:cs typeface="Calibri" panose="020F0502020204030204"/>
            </a:endParaRPr>
          </a:p>
        </p:txBody>
      </p:sp>
      <p:sp>
        <p:nvSpPr>
          <p:cNvPr id="5" name="Arrow: Down 4">
            <a:extLst>
              <a:ext uri="{FF2B5EF4-FFF2-40B4-BE49-F238E27FC236}">
                <a16:creationId xmlns:a16="http://schemas.microsoft.com/office/drawing/2014/main" id="{EDBFE9D0-E7DB-2D1A-8435-D954967E4A2B}"/>
              </a:ext>
            </a:extLst>
          </p:cNvPr>
          <p:cNvSpPr/>
          <p:nvPr/>
        </p:nvSpPr>
        <p:spPr>
          <a:xfrm>
            <a:off x="2684930" y="1943846"/>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652F212-0B9A-47CE-226E-A76F3F8A1B47}"/>
              </a:ext>
            </a:extLst>
          </p:cNvPr>
          <p:cNvSpPr txBox="1"/>
          <p:nvPr/>
        </p:nvSpPr>
        <p:spPr>
          <a:xfrm>
            <a:off x="1528481" y="2977775"/>
            <a:ext cx="2802965" cy="769441"/>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2060"/>
                </a:solidFill>
                <a:cs typeface="Calibri"/>
              </a:rPr>
              <a:t>32 Strands</a:t>
            </a:r>
            <a:endParaRPr lang="en-US" sz="4400">
              <a:solidFill>
                <a:srgbClr val="002060"/>
              </a:solidFill>
            </a:endParaRPr>
          </a:p>
        </p:txBody>
      </p:sp>
      <p:sp>
        <p:nvSpPr>
          <p:cNvPr id="8" name="Arrow: Down 7">
            <a:extLst>
              <a:ext uri="{FF2B5EF4-FFF2-40B4-BE49-F238E27FC236}">
                <a16:creationId xmlns:a16="http://schemas.microsoft.com/office/drawing/2014/main" id="{DF4BB807-FF74-960D-A054-EEBDAF6E9653}"/>
              </a:ext>
            </a:extLst>
          </p:cNvPr>
          <p:cNvSpPr/>
          <p:nvPr/>
        </p:nvSpPr>
        <p:spPr>
          <a:xfrm>
            <a:off x="2684930" y="3863788"/>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BB9FD1B-5362-3D4C-057A-6EA19EE841F8}"/>
              </a:ext>
            </a:extLst>
          </p:cNvPr>
          <p:cNvSpPr txBox="1"/>
          <p:nvPr/>
        </p:nvSpPr>
        <p:spPr>
          <a:xfrm>
            <a:off x="1057834" y="4882775"/>
            <a:ext cx="3744258" cy="769441"/>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2060"/>
                </a:solidFill>
                <a:cs typeface="Calibri"/>
              </a:rPr>
              <a:t>32 Descriptors</a:t>
            </a:r>
            <a:endParaRPr lang="en-US" sz="4400">
              <a:solidFill>
                <a:srgbClr val="002060"/>
              </a:solidFill>
            </a:endParaRPr>
          </a:p>
        </p:txBody>
      </p:sp>
      <p:pic>
        <p:nvPicPr>
          <p:cNvPr id="14" name="Picture 14" descr="Icon&#10;&#10;Description automatically generated">
            <a:extLst>
              <a:ext uri="{FF2B5EF4-FFF2-40B4-BE49-F238E27FC236}">
                <a16:creationId xmlns:a16="http://schemas.microsoft.com/office/drawing/2014/main" id="{92579995-47B1-D385-E1CE-094B269FACF0}"/>
              </a:ext>
            </a:extLst>
          </p:cNvPr>
          <p:cNvPicPr>
            <a:picLocks noGrp="1" noChangeAspect="1"/>
          </p:cNvPicPr>
          <p:nvPr>
            <p:ph idx="1"/>
          </p:nvPr>
        </p:nvPicPr>
        <p:blipFill>
          <a:blip r:embed="rId5"/>
          <a:stretch>
            <a:fillRect/>
          </a:stretch>
        </p:blipFill>
        <p:spPr>
          <a:xfrm>
            <a:off x="8731390" y="443565"/>
            <a:ext cx="3006633" cy="2999162"/>
          </a:xfrm>
        </p:spPr>
      </p:pic>
      <p:sp>
        <p:nvSpPr>
          <p:cNvPr id="15" name="TextBox 14">
            <a:extLst>
              <a:ext uri="{FF2B5EF4-FFF2-40B4-BE49-F238E27FC236}">
                <a16:creationId xmlns:a16="http://schemas.microsoft.com/office/drawing/2014/main" id="{605EFA52-1CA9-3D3C-CBAC-6A83667D51BC}"/>
              </a:ext>
            </a:extLst>
          </p:cNvPr>
          <p:cNvSpPr txBox="1"/>
          <p:nvPr/>
        </p:nvSpPr>
        <p:spPr>
          <a:xfrm>
            <a:off x="5892800" y="286871"/>
            <a:ext cx="30076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600" b="1">
                <a:solidFill>
                  <a:schemeClr val="bg1"/>
                </a:solidFill>
                <a:cs typeface="Calibri"/>
              </a:rPr>
              <a:t>Do you know them</a:t>
            </a:r>
            <a:endParaRPr lang="en-US" sz="4400">
              <a:solidFill>
                <a:schemeClr val="bg1"/>
              </a:solidFill>
              <a:cs typeface="Calibri" panose="020F0502020204030204"/>
            </a:endParaRPr>
          </a:p>
        </p:txBody>
      </p:sp>
      <p:sp>
        <p:nvSpPr>
          <p:cNvPr id="17" name="TextBox 16">
            <a:extLst>
              <a:ext uri="{FF2B5EF4-FFF2-40B4-BE49-F238E27FC236}">
                <a16:creationId xmlns:a16="http://schemas.microsoft.com/office/drawing/2014/main" id="{722A65AC-3F7F-09FD-296F-4A32A9041099}"/>
              </a:ext>
            </a:extLst>
          </p:cNvPr>
          <p:cNvSpPr txBox="1"/>
          <p:nvPr/>
        </p:nvSpPr>
        <p:spPr>
          <a:xfrm>
            <a:off x="5576404" y="3666155"/>
            <a:ext cx="6160246" cy="2062103"/>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002060"/>
                </a:solidFill>
                <a:cs typeface="Calibri"/>
              </a:rPr>
              <a:t>Task: Match the strands to their standards. In the envelopes are a selection of strands – which do you think link together? </a:t>
            </a:r>
            <a:r>
              <a:rPr lang="en-US" sz="3200" b="1">
                <a:solidFill>
                  <a:schemeClr val="bg1"/>
                </a:solidFill>
                <a:cs typeface="Calibri"/>
              </a:rPr>
              <a:t> </a:t>
            </a:r>
          </a:p>
        </p:txBody>
      </p:sp>
    </p:spTree>
    <p:extLst>
      <p:ext uri="{BB962C8B-B14F-4D97-AF65-F5344CB8AC3E}">
        <p14:creationId xmlns:p14="http://schemas.microsoft.com/office/powerpoint/2010/main" val="214231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8" grpId="0" animBg="1"/>
      <p:bldP spid="9" grpId="0" animBg="1"/>
      <p:bldP spid="15" grpId="0"/>
      <p:bldP spid="1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sp>
        <p:nvSpPr>
          <p:cNvPr id="3" name="TextBox 2">
            <a:extLst>
              <a:ext uri="{FF2B5EF4-FFF2-40B4-BE49-F238E27FC236}">
                <a16:creationId xmlns:a16="http://schemas.microsoft.com/office/drawing/2014/main" id="{BE81BD22-F041-4643-2E57-645D07B4F719}"/>
              </a:ext>
            </a:extLst>
          </p:cNvPr>
          <p:cNvSpPr txBox="1"/>
          <p:nvPr/>
        </p:nvSpPr>
        <p:spPr>
          <a:xfrm>
            <a:off x="302557" y="196346"/>
            <a:ext cx="2097386" cy="963984"/>
          </a:xfrm>
          <a:prstGeom prst="rect">
            <a:avLst/>
          </a:prstGeom>
          <a:solidFill>
            <a:schemeClr val="accent5">
              <a:lumMod val="75000"/>
            </a:schemeClr>
          </a:solidFill>
        </p:spPr>
        <p:txBody>
          <a:bodyPr wrap="square" lIns="91440" tIns="45720" rIns="91440" bIns="45720" anchor="t">
            <a:spAutoFit/>
          </a:bodyPr>
          <a:lstStyle/>
          <a:p>
            <a:pPr marL="9525" algn="ctr">
              <a:spcBef>
                <a:spcPts val="1515"/>
              </a:spcBef>
            </a:pPr>
            <a:r>
              <a:rPr lang="en-GB" sz="2800" b="1" spc="-15">
                <a:solidFill>
                  <a:schemeClr val="bg1"/>
                </a:solidFill>
                <a:latin typeface="Calibri"/>
                <a:cs typeface="Calibri"/>
              </a:rPr>
              <a:t>Professional Standards</a:t>
            </a:r>
            <a:endParaRPr lang="en-US">
              <a:solidFill>
                <a:schemeClr val="bg1"/>
              </a:solidFill>
            </a:endParaRPr>
          </a:p>
        </p:txBody>
      </p:sp>
      <p:sp>
        <p:nvSpPr>
          <p:cNvPr id="5" name="TextBox 4">
            <a:extLst>
              <a:ext uri="{FF2B5EF4-FFF2-40B4-BE49-F238E27FC236}">
                <a16:creationId xmlns:a16="http://schemas.microsoft.com/office/drawing/2014/main" id="{DA2E92BE-0CD5-E6B0-AA52-858B51EC3AD5}"/>
              </a:ext>
            </a:extLst>
          </p:cNvPr>
          <p:cNvSpPr txBox="1"/>
          <p:nvPr/>
        </p:nvSpPr>
        <p:spPr>
          <a:xfrm>
            <a:off x="9192839" y="321867"/>
            <a:ext cx="2743200" cy="707886"/>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hlinkClick r:id="rId4"/>
              </a:rPr>
              <a:t>Professional Standards (gov.wales)</a:t>
            </a:r>
            <a:endParaRPr lang="en-US" sz="2000" b="1"/>
          </a:p>
        </p:txBody>
      </p:sp>
      <p:pic>
        <p:nvPicPr>
          <p:cNvPr id="2" name="Picture 7" descr="Diagram&#10;&#10;Description automatically generated">
            <a:extLst>
              <a:ext uri="{FF2B5EF4-FFF2-40B4-BE49-F238E27FC236}">
                <a16:creationId xmlns:a16="http://schemas.microsoft.com/office/drawing/2014/main" id="{FC055872-A882-CF70-F5FB-15E696677A7D}"/>
              </a:ext>
            </a:extLst>
          </p:cNvPr>
          <p:cNvPicPr>
            <a:picLocks noChangeAspect="1"/>
          </p:cNvPicPr>
          <p:nvPr/>
        </p:nvPicPr>
        <p:blipFill>
          <a:blip r:embed="rId5"/>
          <a:stretch>
            <a:fillRect/>
          </a:stretch>
        </p:blipFill>
        <p:spPr>
          <a:xfrm>
            <a:off x="4212924" y="1668902"/>
            <a:ext cx="3781612" cy="3571274"/>
          </a:xfrm>
          <a:prstGeom prst="rect">
            <a:avLst/>
          </a:prstGeom>
        </p:spPr>
      </p:pic>
      <p:sp>
        <p:nvSpPr>
          <p:cNvPr id="9" name="TextBox 8">
            <a:extLst>
              <a:ext uri="{FF2B5EF4-FFF2-40B4-BE49-F238E27FC236}">
                <a16:creationId xmlns:a16="http://schemas.microsoft.com/office/drawing/2014/main" id="{E671C4E0-48F2-E8FB-F89A-D680AEF9DE4B}"/>
              </a:ext>
            </a:extLst>
          </p:cNvPr>
          <p:cNvSpPr txBox="1"/>
          <p:nvPr/>
        </p:nvSpPr>
        <p:spPr>
          <a:xfrm>
            <a:off x="3408083" y="255494"/>
            <a:ext cx="5552140" cy="892552"/>
          </a:xfrm>
          <a:prstGeom prst="rect">
            <a:avLst/>
          </a:prstGeom>
          <a:solidFill>
            <a:schemeClr val="accent1">
              <a:lumMod val="60000"/>
              <a:lumOff val="4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Teaching and Learning is paramount.</a:t>
            </a:r>
          </a:p>
          <a:p>
            <a:pPr marL="285750" indent="-285750">
              <a:buFont typeface="Arial"/>
              <a:buChar char="•"/>
            </a:pPr>
            <a:r>
              <a:rPr lang="en-US" sz="2400" b="1">
                <a:cs typeface="Calibri"/>
              </a:rPr>
              <a:t>Secures the best outcomes for learners.</a:t>
            </a:r>
            <a:r>
              <a:rPr lang="en-US" sz="2800" b="1">
                <a:cs typeface="Calibri"/>
              </a:rPr>
              <a:t> </a:t>
            </a:r>
          </a:p>
        </p:txBody>
      </p:sp>
      <p:sp>
        <p:nvSpPr>
          <p:cNvPr id="11" name="TextBox 10">
            <a:extLst>
              <a:ext uri="{FF2B5EF4-FFF2-40B4-BE49-F238E27FC236}">
                <a16:creationId xmlns:a16="http://schemas.microsoft.com/office/drawing/2014/main" id="{3F33C03C-7865-C578-ECE9-419C1512E433}"/>
              </a:ext>
            </a:extLst>
          </p:cNvPr>
          <p:cNvSpPr txBox="1"/>
          <p:nvPr/>
        </p:nvSpPr>
        <p:spPr>
          <a:xfrm>
            <a:off x="352612" y="1727199"/>
            <a:ext cx="3370730" cy="1200329"/>
          </a:xfrm>
          <a:prstGeom prst="rect">
            <a:avLst/>
          </a:prstGeom>
          <a:solidFill>
            <a:srgbClr val="6AA3A6">
              <a:alpha val="99000"/>
            </a:srgb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Opportunities to work productively with all partners. </a:t>
            </a:r>
          </a:p>
        </p:txBody>
      </p:sp>
      <p:sp>
        <p:nvSpPr>
          <p:cNvPr id="13" name="TextBox 12">
            <a:extLst>
              <a:ext uri="{FF2B5EF4-FFF2-40B4-BE49-F238E27FC236}">
                <a16:creationId xmlns:a16="http://schemas.microsoft.com/office/drawing/2014/main" id="{08857A2D-6CF7-DCEB-0CB4-6CE6113BA3DD}"/>
              </a:ext>
            </a:extLst>
          </p:cNvPr>
          <p:cNvSpPr txBox="1"/>
          <p:nvPr/>
        </p:nvSpPr>
        <p:spPr>
          <a:xfrm>
            <a:off x="352611" y="3901140"/>
            <a:ext cx="3370730" cy="2677656"/>
          </a:xfrm>
          <a:prstGeom prst="rect">
            <a:avLst/>
          </a:prstGeom>
          <a:solidFill>
            <a:srgbClr val="9A80AD"/>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Employs an innovative outlook which is exemplified through the controlled and measured development of techniques.</a:t>
            </a:r>
          </a:p>
        </p:txBody>
      </p:sp>
      <p:sp>
        <p:nvSpPr>
          <p:cNvPr id="14" name="TextBox 13">
            <a:extLst>
              <a:ext uri="{FF2B5EF4-FFF2-40B4-BE49-F238E27FC236}">
                <a16:creationId xmlns:a16="http://schemas.microsoft.com/office/drawing/2014/main" id="{6A39E821-624D-572C-A957-AA4E0E393E07}"/>
              </a:ext>
            </a:extLst>
          </p:cNvPr>
          <p:cNvSpPr txBox="1"/>
          <p:nvPr/>
        </p:nvSpPr>
        <p:spPr>
          <a:xfrm>
            <a:off x="8562787" y="4020669"/>
            <a:ext cx="3370730" cy="2677656"/>
          </a:xfrm>
          <a:prstGeom prst="rect">
            <a:avLst/>
          </a:prstGeom>
          <a:solidFill>
            <a:srgbClr val="84B066"/>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Consistently extends knowledge, skills and understanding. </a:t>
            </a:r>
          </a:p>
          <a:p>
            <a:pPr marL="285750" indent="-285750">
              <a:buFont typeface="Arial"/>
              <a:buChar char="•"/>
            </a:pPr>
            <a:r>
              <a:rPr lang="en-US" sz="2400" b="1">
                <a:cs typeface="Calibri"/>
              </a:rPr>
              <a:t>Shows how reflection and openness to challenge informs professional learning. </a:t>
            </a:r>
          </a:p>
        </p:txBody>
      </p:sp>
      <p:sp>
        <p:nvSpPr>
          <p:cNvPr id="15" name="TextBox 14">
            <a:extLst>
              <a:ext uri="{FF2B5EF4-FFF2-40B4-BE49-F238E27FC236}">
                <a16:creationId xmlns:a16="http://schemas.microsoft.com/office/drawing/2014/main" id="{90436D78-7FA9-0F72-D230-8F2A377BAA72}"/>
              </a:ext>
            </a:extLst>
          </p:cNvPr>
          <p:cNvSpPr txBox="1"/>
          <p:nvPr/>
        </p:nvSpPr>
        <p:spPr>
          <a:xfrm>
            <a:off x="8562787" y="1495610"/>
            <a:ext cx="3370730" cy="2308324"/>
          </a:xfrm>
          <a:prstGeom prst="rect">
            <a:avLst/>
          </a:prstGeom>
          <a:solidFill>
            <a:srgbClr val="F75757"/>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Exercises leadership through all aspects of professional practice to support the efforts of others across the school. </a:t>
            </a:r>
          </a:p>
        </p:txBody>
      </p:sp>
      <p:sp>
        <p:nvSpPr>
          <p:cNvPr id="6" name="Arrow: Left 5">
            <a:extLst>
              <a:ext uri="{FF2B5EF4-FFF2-40B4-BE49-F238E27FC236}">
                <a16:creationId xmlns:a16="http://schemas.microsoft.com/office/drawing/2014/main" id="{D9B90B78-4E87-CCC9-74A2-A496DB98A7D6}"/>
              </a:ext>
            </a:extLst>
          </p:cNvPr>
          <p:cNvSpPr/>
          <p:nvPr/>
        </p:nvSpPr>
        <p:spPr>
          <a:xfrm rot="-1980000">
            <a:off x="4020736" y="4917283"/>
            <a:ext cx="851647" cy="366058"/>
          </a:xfrm>
          <a:prstGeom prst="leftArrow">
            <a:avLst/>
          </a:prstGeom>
          <a:solidFill>
            <a:srgbClr val="8860A6"/>
          </a:solidFill>
          <a:ln>
            <a:solidFill>
              <a:srgbClr val="8860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Left 7">
            <a:extLst>
              <a:ext uri="{FF2B5EF4-FFF2-40B4-BE49-F238E27FC236}">
                <a16:creationId xmlns:a16="http://schemas.microsoft.com/office/drawing/2014/main" id="{C78CB32C-2DF3-D273-0E15-47B8B7D13535}"/>
              </a:ext>
            </a:extLst>
          </p:cNvPr>
          <p:cNvSpPr/>
          <p:nvPr/>
        </p:nvSpPr>
        <p:spPr>
          <a:xfrm rot="1440000">
            <a:off x="3667530" y="3047337"/>
            <a:ext cx="649941" cy="328705"/>
          </a:xfrm>
          <a:prstGeom prst="leftArrow">
            <a:avLst/>
          </a:prstGeom>
          <a:solidFill>
            <a:srgbClr val="4F9B9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Left 9">
            <a:extLst>
              <a:ext uri="{FF2B5EF4-FFF2-40B4-BE49-F238E27FC236}">
                <a16:creationId xmlns:a16="http://schemas.microsoft.com/office/drawing/2014/main" id="{F038343F-C7E3-3BC5-B83D-00FED7404A71}"/>
              </a:ext>
            </a:extLst>
          </p:cNvPr>
          <p:cNvSpPr/>
          <p:nvPr/>
        </p:nvSpPr>
        <p:spPr>
          <a:xfrm rot="5400000">
            <a:off x="5802406" y="1272241"/>
            <a:ext cx="560294" cy="321235"/>
          </a:xfrm>
          <a:prstGeom prst="lef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Left 11">
            <a:extLst>
              <a:ext uri="{FF2B5EF4-FFF2-40B4-BE49-F238E27FC236}">
                <a16:creationId xmlns:a16="http://schemas.microsoft.com/office/drawing/2014/main" id="{A2828E85-B090-6808-B24A-793A12B6D409}"/>
              </a:ext>
            </a:extLst>
          </p:cNvPr>
          <p:cNvSpPr/>
          <p:nvPr/>
        </p:nvSpPr>
        <p:spPr>
          <a:xfrm rot="9660000">
            <a:off x="7933916" y="3044547"/>
            <a:ext cx="612588" cy="321236"/>
          </a:xfrm>
          <a:prstGeom prst="leftArrow">
            <a:avLst/>
          </a:prstGeom>
          <a:solidFill>
            <a:srgbClr val="F757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Left 15">
            <a:extLst>
              <a:ext uri="{FF2B5EF4-FFF2-40B4-BE49-F238E27FC236}">
                <a16:creationId xmlns:a16="http://schemas.microsoft.com/office/drawing/2014/main" id="{05F6DFC6-5BD8-DDDF-D176-DE6419015D9B}"/>
              </a:ext>
            </a:extLst>
          </p:cNvPr>
          <p:cNvSpPr/>
          <p:nvPr/>
        </p:nvSpPr>
        <p:spPr>
          <a:xfrm rot="12540000">
            <a:off x="7469093" y="4899212"/>
            <a:ext cx="851647" cy="358588"/>
          </a:xfrm>
          <a:prstGeom prst="leftArrow">
            <a:avLst/>
          </a:prstGeom>
          <a:solidFill>
            <a:srgbClr val="84B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072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P spid="14" grpId="0" animBg="1"/>
      <p:bldP spid="15" grpId="0" animBg="1"/>
      <p:bldP spid="6" grpId="0" animBg="1"/>
      <p:bldP spid="8" grpId="0" animBg="1"/>
      <p:bldP spid="10" grpId="0" animBg="1"/>
      <p:bldP spid="12" grpId="0" animBg="1"/>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BE81BD22-F041-4643-2E57-645D07B4F719}"/>
              </a:ext>
            </a:extLst>
          </p:cNvPr>
          <p:cNvSpPr txBox="1"/>
          <p:nvPr/>
        </p:nvSpPr>
        <p:spPr>
          <a:xfrm>
            <a:off x="302557" y="196346"/>
            <a:ext cx="11577562"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Professional Standards</a:t>
            </a:r>
          </a:p>
        </p:txBody>
      </p:sp>
      <p:sp>
        <p:nvSpPr>
          <p:cNvPr id="6" name="TextBox 5">
            <a:extLst>
              <a:ext uri="{FF2B5EF4-FFF2-40B4-BE49-F238E27FC236}">
                <a16:creationId xmlns:a16="http://schemas.microsoft.com/office/drawing/2014/main" id="{C8D16CD6-2FD4-47A0-B8C3-1F388FD8F26B}"/>
              </a:ext>
            </a:extLst>
          </p:cNvPr>
          <p:cNvSpPr txBox="1"/>
          <p:nvPr/>
        </p:nvSpPr>
        <p:spPr>
          <a:xfrm>
            <a:off x="302169" y="2007684"/>
            <a:ext cx="5077011" cy="2554545"/>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002060"/>
                </a:solidFill>
                <a:cs typeface="Calibri"/>
              </a:rPr>
              <a:t>Have a look at the Professional Standards </a:t>
            </a:r>
            <a:r>
              <a:rPr lang="en-US" sz="3200" b="1">
                <a:solidFill>
                  <a:srgbClr val="002060"/>
                </a:solidFill>
                <a:latin typeface="Calibri"/>
                <a:cs typeface="Calibri"/>
              </a:rPr>
              <a:t>booklet and compare the actual answers with your sorted choices.   </a:t>
            </a:r>
            <a:endParaRPr lang="en-US" sz="3200" b="1">
              <a:solidFill>
                <a:srgbClr val="002060"/>
              </a:solidFill>
              <a:cs typeface="Calibri"/>
            </a:endParaRPr>
          </a:p>
        </p:txBody>
      </p:sp>
      <p:sp>
        <p:nvSpPr>
          <p:cNvPr id="10" name="Arrow: Down 9">
            <a:extLst>
              <a:ext uri="{FF2B5EF4-FFF2-40B4-BE49-F238E27FC236}">
                <a16:creationId xmlns:a16="http://schemas.microsoft.com/office/drawing/2014/main" id="{DB7DA375-ABAD-123A-12A8-B4E6D50A2F2E}"/>
              </a:ext>
            </a:extLst>
          </p:cNvPr>
          <p:cNvSpPr/>
          <p:nvPr/>
        </p:nvSpPr>
        <p:spPr>
          <a:xfrm rot="-5400000">
            <a:off x="5777753" y="2817905"/>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22B616E-779B-33BD-49FC-1CFD1DCC19AD}"/>
              </a:ext>
            </a:extLst>
          </p:cNvPr>
          <p:cNvSpPr txBox="1"/>
          <p:nvPr/>
        </p:nvSpPr>
        <p:spPr>
          <a:xfrm>
            <a:off x="6707451" y="1958378"/>
            <a:ext cx="5077011" cy="2554545"/>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002060"/>
                </a:solidFill>
                <a:latin typeface="Calibri"/>
                <a:cs typeface="Calibri"/>
              </a:rPr>
              <a:t>In the booklet you will also be able to see the descriptors for each strand. </a:t>
            </a:r>
          </a:p>
          <a:p>
            <a:r>
              <a:rPr lang="en-US" sz="3200" b="1">
                <a:solidFill>
                  <a:srgbClr val="002060"/>
                </a:solidFill>
                <a:latin typeface="Calibri"/>
                <a:cs typeface="Calibri"/>
              </a:rPr>
              <a:t>These will help you choose your targets for your plan.</a:t>
            </a:r>
          </a:p>
        </p:txBody>
      </p:sp>
    </p:spTree>
    <p:extLst>
      <p:ext uri="{BB962C8B-B14F-4D97-AF65-F5344CB8AC3E}">
        <p14:creationId xmlns:p14="http://schemas.microsoft.com/office/powerpoint/2010/main" val="288590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solidFill>
                  <a:srgbClr val="002060"/>
                </a:solidFill>
                <a:cs typeface="Calibri"/>
              </a:rPr>
              <a:t>Task: What professional standard could you start to work on first in PTE1? Add it to your plan.</a:t>
            </a:r>
            <a:endParaRPr lang="en-US" sz="3600" b="1">
              <a:solidFill>
                <a:srgbClr val="002060"/>
              </a:solidFill>
              <a:ea typeface="+mn-lt"/>
              <a:cs typeface="+mn-lt"/>
            </a:endParaRPr>
          </a:p>
        </p:txBody>
      </p:sp>
    </p:spTree>
    <p:extLst>
      <p:ext uri="{BB962C8B-B14F-4D97-AF65-F5344CB8AC3E}">
        <p14:creationId xmlns:p14="http://schemas.microsoft.com/office/powerpoint/2010/main" val="272013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3" descr="A screenshot of a computer&#10;&#10;Description automatically generated">
            <a:extLst>
              <a:ext uri="{FF2B5EF4-FFF2-40B4-BE49-F238E27FC236}">
                <a16:creationId xmlns:a16="http://schemas.microsoft.com/office/drawing/2014/main" id="{ACB3F185-04C5-5D53-32B5-C25DB2AFF4C5}"/>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A20DBBD-7DDA-8D56-CE80-75679AFC79A9}"/>
              </a:ext>
            </a:extLst>
          </p:cNvPr>
          <p:cNvSpPr txBox="1"/>
          <p:nvPr/>
        </p:nvSpPr>
        <p:spPr>
          <a:xfrm>
            <a:off x="3123158" y="4386882"/>
            <a:ext cx="8758185" cy="830997"/>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Here you must decide what your clear, </a:t>
            </a:r>
            <a:r>
              <a:rPr lang="en-US" sz="2400" b="1" err="1">
                <a:cs typeface="Calibri"/>
              </a:rPr>
              <a:t>organised</a:t>
            </a:r>
            <a:r>
              <a:rPr lang="en-US" sz="2400" b="1">
                <a:cs typeface="Calibri"/>
              </a:rPr>
              <a:t> goals are for the learning of your pupils. What do you want them to learn?</a:t>
            </a:r>
          </a:p>
        </p:txBody>
      </p:sp>
      <p:sp>
        <p:nvSpPr>
          <p:cNvPr id="16" name="TextBox 15">
            <a:extLst>
              <a:ext uri="{FF2B5EF4-FFF2-40B4-BE49-F238E27FC236}">
                <a16:creationId xmlns:a16="http://schemas.microsoft.com/office/drawing/2014/main" id="{2D203682-3315-0E2F-6C0F-4C31DAE0631E}"/>
              </a:ext>
            </a:extLst>
          </p:cNvPr>
          <p:cNvSpPr txBox="1"/>
          <p:nvPr/>
        </p:nvSpPr>
        <p:spPr>
          <a:xfrm>
            <a:off x="4234967" y="288421"/>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3" name="Arrow: Down 2">
            <a:extLst>
              <a:ext uri="{FF2B5EF4-FFF2-40B4-BE49-F238E27FC236}">
                <a16:creationId xmlns:a16="http://schemas.microsoft.com/office/drawing/2014/main" id="{D736B708-AEDF-CB39-29B7-174EBBF9512E}"/>
              </a:ext>
            </a:extLst>
          </p:cNvPr>
          <p:cNvSpPr/>
          <p:nvPr/>
        </p:nvSpPr>
        <p:spPr>
          <a:xfrm rot="6420000">
            <a:off x="2237444" y="3861913"/>
            <a:ext cx="307596" cy="1579927"/>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68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BE81BD22-F041-4643-2E57-645D07B4F719}"/>
              </a:ext>
            </a:extLst>
          </p:cNvPr>
          <p:cNvSpPr txBox="1"/>
          <p:nvPr/>
        </p:nvSpPr>
        <p:spPr>
          <a:xfrm>
            <a:off x="571498" y="649928"/>
            <a:ext cx="2478387" cy="1200329"/>
          </a:xfrm>
          <a:prstGeom prst="rect">
            <a:avLst/>
          </a:prstGeom>
          <a:solidFill>
            <a:schemeClr val="accent1">
              <a:lumMod val="20000"/>
              <a:lumOff val="80000"/>
            </a:schemeClr>
          </a:solidFill>
          <a:ln w="57150">
            <a:solidFill>
              <a:srgbClr val="002060"/>
            </a:solidFill>
          </a:ln>
        </p:spPr>
        <p:txBody>
          <a:bodyPr wrap="square" lIns="91440" tIns="45720" rIns="91440" bIns="45720" anchor="t">
            <a:spAutoFit/>
          </a:bodyPr>
          <a:lstStyle/>
          <a:p>
            <a:pPr marL="9525" algn="ctr">
              <a:spcBef>
                <a:spcPts val="1515"/>
              </a:spcBef>
            </a:pPr>
            <a:r>
              <a:rPr lang="en-GB" sz="3600" b="1" spc="-15" dirty="0">
                <a:solidFill>
                  <a:srgbClr val="002060"/>
                </a:solidFill>
                <a:latin typeface="Calibri"/>
                <a:cs typeface="Calibri"/>
              </a:rPr>
              <a:t>Learning Intentions</a:t>
            </a:r>
            <a:endParaRPr lang="en-GB" sz="3600" b="1" spc="-15" dirty="0">
              <a:solidFill>
                <a:srgbClr val="002060"/>
              </a:solidFill>
              <a:cs typeface="Calibri"/>
            </a:endParaRPr>
          </a:p>
        </p:txBody>
      </p:sp>
      <p:pic>
        <p:nvPicPr>
          <p:cNvPr id="6" name="Picture 7" descr="Diagram&#10;&#10;Description automatically generated">
            <a:extLst>
              <a:ext uri="{FF2B5EF4-FFF2-40B4-BE49-F238E27FC236}">
                <a16:creationId xmlns:a16="http://schemas.microsoft.com/office/drawing/2014/main" id="{2AF889FA-CA45-38BF-E226-CC3A3E7049D4}"/>
              </a:ext>
            </a:extLst>
          </p:cNvPr>
          <p:cNvPicPr>
            <a:picLocks noChangeAspect="1"/>
          </p:cNvPicPr>
          <p:nvPr/>
        </p:nvPicPr>
        <p:blipFill>
          <a:blip r:embed="rId5"/>
          <a:stretch>
            <a:fillRect/>
          </a:stretch>
        </p:blipFill>
        <p:spPr>
          <a:xfrm>
            <a:off x="689733" y="2864029"/>
            <a:ext cx="3071905" cy="264701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8" name="Picture 8">
            <a:extLst>
              <a:ext uri="{FF2B5EF4-FFF2-40B4-BE49-F238E27FC236}">
                <a16:creationId xmlns:a16="http://schemas.microsoft.com/office/drawing/2014/main" id="{2970DAD8-7343-E69F-2B1A-14E7D9F28063}"/>
              </a:ext>
            </a:extLst>
          </p:cNvPr>
          <p:cNvPicPr>
            <a:picLocks noChangeAspect="1"/>
          </p:cNvPicPr>
          <p:nvPr/>
        </p:nvPicPr>
        <p:blipFill>
          <a:blip r:embed="rId6"/>
          <a:stretch>
            <a:fillRect/>
          </a:stretch>
        </p:blipFill>
        <p:spPr>
          <a:xfrm>
            <a:off x="8463601" y="2859938"/>
            <a:ext cx="3109258" cy="25510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id="{8372A854-93A6-5A5F-D7EE-78EE07F3EC7F}"/>
              </a:ext>
            </a:extLst>
          </p:cNvPr>
          <p:cNvSpPr txBox="1"/>
          <p:nvPr/>
        </p:nvSpPr>
        <p:spPr>
          <a:xfrm>
            <a:off x="5420658" y="3541057"/>
            <a:ext cx="1344705" cy="1200329"/>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b="1">
                <a:solidFill>
                  <a:srgbClr val="002060"/>
                </a:solidFill>
                <a:cs typeface="Calibri"/>
              </a:rPr>
              <a:t>OR</a:t>
            </a:r>
          </a:p>
        </p:txBody>
      </p:sp>
      <p:sp>
        <p:nvSpPr>
          <p:cNvPr id="11" name="Arrow: Down 10">
            <a:extLst>
              <a:ext uri="{FF2B5EF4-FFF2-40B4-BE49-F238E27FC236}">
                <a16:creationId xmlns:a16="http://schemas.microsoft.com/office/drawing/2014/main" id="{37338F33-A325-AA47-9D5C-DD6BC2D5604D}"/>
              </a:ext>
            </a:extLst>
          </p:cNvPr>
          <p:cNvSpPr/>
          <p:nvPr/>
        </p:nvSpPr>
        <p:spPr>
          <a:xfrm rot="16200000">
            <a:off x="7436224" y="3721846"/>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7C27DBC8-5658-C263-A528-29EBB66696F9}"/>
              </a:ext>
            </a:extLst>
          </p:cNvPr>
          <p:cNvSpPr/>
          <p:nvPr/>
        </p:nvSpPr>
        <p:spPr>
          <a:xfrm rot="5400000">
            <a:off x="4388223" y="3721846"/>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8DD9E961-394A-EA7B-E5FA-ADB166A6499A}"/>
              </a:ext>
            </a:extLst>
          </p:cNvPr>
          <p:cNvSpPr txBox="1"/>
          <p:nvPr/>
        </p:nvSpPr>
        <p:spPr>
          <a:xfrm>
            <a:off x="4546599" y="694763"/>
            <a:ext cx="7425764" cy="1200329"/>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2060"/>
                </a:solidFill>
                <a:cs typeface="Calibri"/>
              </a:rPr>
              <a:t>What do you want the pupils to have learnt by the end of the lesson? </a:t>
            </a:r>
          </a:p>
        </p:txBody>
      </p:sp>
      <p:sp>
        <p:nvSpPr>
          <p:cNvPr id="16" name="Arrow: Down 15">
            <a:extLst>
              <a:ext uri="{FF2B5EF4-FFF2-40B4-BE49-F238E27FC236}">
                <a16:creationId xmlns:a16="http://schemas.microsoft.com/office/drawing/2014/main" id="{E1847F33-B4C9-8950-DDFC-C5E4576AC5C6}"/>
              </a:ext>
            </a:extLst>
          </p:cNvPr>
          <p:cNvSpPr/>
          <p:nvPr/>
        </p:nvSpPr>
        <p:spPr>
          <a:xfrm rot="16200000">
            <a:off x="3554506" y="833717"/>
            <a:ext cx="493058" cy="836705"/>
          </a:xfrm>
          <a:prstGeom prst="downArrow">
            <a:avLst/>
          </a:prstGeom>
          <a:solidFill>
            <a:schemeClr val="accent1">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040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5699" y="-1714"/>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8" name="Picture 8">
            <a:extLst>
              <a:ext uri="{FF2B5EF4-FFF2-40B4-BE49-F238E27FC236}">
                <a16:creationId xmlns:a16="http://schemas.microsoft.com/office/drawing/2014/main" id="{2970DAD8-7343-E69F-2B1A-14E7D9F28063}"/>
              </a:ext>
            </a:extLst>
          </p:cNvPr>
          <p:cNvPicPr>
            <a:picLocks noChangeAspect="1"/>
          </p:cNvPicPr>
          <p:nvPr/>
        </p:nvPicPr>
        <p:blipFill>
          <a:blip r:embed="rId5"/>
          <a:stretch>
            <a:fillRect/>
          </a:stretch>
        </p:blipFill>
        <p:spPr>
          <a:xfrm>
            <a:off x="10543989" y="244752"/>
            <a:ext cx="1420906" cy="116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4" name="TextBox 13">
            <a:extLst>
              <a:ext uri="{FF2B5EF4-FFF2-40B4-BE49-F238E27FC236}">
                <a16:creationId xmlns:a16="http://schemas.microsoft.com/office/drawing/2014/main" id="{8DD9E961-394A-EA7B-E5FA-ADB166A6499A}"/>
              </a:ext>
            </a:extLst>
          </p:cNvPr>
          <p:cNvSpPr txBox="1"/>
          <p:nvPr/>
        </p:nvSpPr>
        <p:spPr>
          <a:xfrm>
            <a:off x="378010" y="246527"/>
            <a:ext cx="9823822" cy="1200329"/>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002060"/>
                </a:solidFill>
                <a:cs typeface="Calibri"/>
              </a:rPr>
              <a:t>Your school may also use an acronym like this to help them set intentions.</a:t>
            </a:r>
          </a:p>
        </p:txBody>
      </p:sp>
      <p:sp>
        <p:nvSpPr>
          <p:cNvPr id="2" name="TextBox 1">
            <a:extLst>
              <a:ext uri="{FF2B5EF4-FFF2-40B4-BE49-F238E27FC236}">
                <a16:creationId xmlns:a16="http://schemas.microsoft.com/office/drawing/2014/main" id="{5C365BD8-8B28-724F-A543-041026133123}"/>
              </a:ext>
            </a:extLst>
          </p:cNvPr>
          <p:cNvSpPr txBox="1"/>
          <p:nvPr/>
        </p:nvSpPr>
        <p:spPr>
          <a:xfrm>
            <a:off x="2859741" y="350071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8">
            <a:extLst>
              <a:ext uri="{FF2B5EF4-FFF2-40B4-BE49-F238E27FC236}">
                <a16:creationId xmlns:a16="http://schemas.microsoft.com/office/drawing/2014/main" id="{A3F07E32-5363-2641-77BC-05ED65C3A9A2}"/>
              </a:ext>
            </a:extLst>
          </p:cNvPr>
          <p:cNvPicPr>
            <a:picLocks noChangeAspect="1"/>
          </p:cNvPicPr>
          <p:nvPr/>
        </p:nvPicPr>
        <p:blipFill>
          <a:blip r:embed="rId6"/>
          <a:stretch>
            <a:fillRect/>
          </a:stretch>
        </p:blipFill>
        <p:spPr>
          <a:xfrm>
            <a:off x="3050988" y="1716741"/>
            <a:ext cx="5544670" cy="3932516"/>
          </a:xfrm>
          <a:prstGeom prst="rect">
            <a:avLst/>
          </a:prstGeom>
        </p:spPr>
      </p:pic>
    </p:spTree>
    <p:extLst>
      <p:ext uri="{BB962C8B-B14F-4D97-AF65-F5344CB8AC3E}">
        <p14:creationId xmlns:p14="http://schemas.microsoft.com/office/powerpoint/2010/main" val="90400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dirty="0">
                <a:solidFill>
                  <a:srgbClr val="002060"/>
                </a:solidFill>
                <a:cs typeface="Calibri"/>
              </a:rPr>
              <a:t>Task: Write your learning intentions for your lesson.</a:t>
            </a:r>
            <a:endParaRPr lang="en-US" sz="3600" b="1" dirty="0">
              <a:solidFill>
                <a:srgbClr val="002060"/>
              </a:solidFill>
              <a:ea typeface="+mn-lt"/>
              <a:cs typeface="+mn-lt"/>
            </a:endParaRPr>
          </a:p>
        </p:txBody>
      </p:sp>
    </p:spTree>
    <p:extLst>
      <p:ext uri="{BB962C8B-B14F-4D97-AF65-F5344CB8AC3E}">
        <p14:creationId xmlns:p14="http://schemas.microsoft.com/office/powerpoint/2010/main" val="315960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3" descr="A screenshot of a computer&#10;&#10;Description automatically generated">
            <a:extLst>
              <a:ext uri="{FF2B5EF4-FFF2-40B4-BE49-F238E27FC236}">
                <a16:creationId xmlns:a16="http://schemas.microsoft.com/office/drawing/2014/main" id="{597D8FE4-03DC-6EBF-A68E-3A511E1C6562}"/>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A20DBBD-7DDA-8D56-CE80-75679AFC79A9}"/>
              </a:ext>
            </a:extLst>
          </p:cNvPr>
          <p:cNvSpPr txBox="1"/>
          <p:nvPr/>
        </p:nvSpPr>
        <p:spPr>
          <a:xfrm>
            <a:off x="3597749" y="2903822"/>
            <a:ext cx="8032129" cy="193899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What do your pupils need to do in order to achieve the learning intentions?</a:t>
            </a:r>
          </a:p>
          <a:p>
            <a:endParaRPr lang="en-US" sz="2400" b="1">
              <a:cs typeface="Calibri"/>
            </a:endParaRPr>
          </a:p>
          <a:p>
            <a:r>
              <a:rPr lang="en-US" sz="2400" b="1" dirty="0">
                <a:cs typeface="Calibri"/>
              </a:rPr>
              <a:t>Make sure they are clear and easy to understand.</a:t>
            </a:r>
          </a:p>
          <a:p>
            <a:endParaRPr lang="en-US" sz="2400">
              <a:cs typeface="Calibri"/>
            </a:endParaRPr>
          </a:p>
        </p:txBody>
      </p:sp>
      <p:sp>
        <p:nvSpPr>
          <p:cNvPr id="16" name="TextBox 15">
            <a:extLst>
              <a:ext uri="{FF2B5EF4-FFF2-40B4-BE49-F238E27FC236}">
                <a16:creationId xmlns:a16="http://schemas.microsoft.com/office/drawing/2014/main" id="{2D203682-3315-0E2F-6C0F-4C31DAE0631E}"/>
              </a:ext>
            </a:extLst>
          </p:cNvPr>
          <p:cNvSpPr txBox="1"/>
          <p:nvPr/>
        </p:nvSpPr>
        <p:spPr>
          <a:xfrm>
            <a:off x="4234967" y="288421"/>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2" name="Arrow: Down 1">
            <a:extLst>
              <a:ext uri="{FF2B5EF4-FFF2-40B4-BE49-F238E27FC236}">
                <a16:creationId xmlns:a16="http://schemas.microsoft.com/office/drawing/2014/main" id="{1A3006A8-511B-CC6D-DEE0-B0A7DE037203}"/>
              </a:ext>
            </a:extLst>
          </p:cNvPr>
          <p:cNvSpPr/>
          <p:nvPr/>
        </p:nvSpPr>
        <p:spPr>
          <a:xfrm rot="4380000">
            <a:off x="2503030" y="3892449"/>
            <a:ext cx="307596" cy="1579927"/>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513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2194"/>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BE81BD22-F041-4643-2E57-645D07B4F719}"/>
              </a:ext>
            </a:extLst>
          </p:cNvPr>
          <p:cNvSpPr txBox="1"/>
          <p:nvPr/>
        </p:nvSpPr>
        <p:spPr>
          <a:xfrm>
            <a:off x="582190" y="336163"/>
            <a:ext cx="3104682"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Success Criteria</a:t>
            </a:r>
          </a:p>
        </p:txBody>
      </p:sp>
      <p:sp>
        <p:nvSpPr>
          <p:cNvPr id="2" name="TextBox 1">
            <a:extLst>
              <a:ext uri="{FF2B5EF4-FFF2-40B4-BE49-F238E27FC236}">
                <a16:creationId xmlns:a16="http://schemas.microsoft.com/office/drawing/2014/main" id="{32F8A943-4815-802F-28C6-17083A989EA9}"/>
              </a:ext>
            </a:extLst>
          </p:cNvPr>
          <p:cNvSpPr txBox="1"/>
          <p:nvPr/>
        </p:nvSpPr>
        <p:spPr>
          <a:xfrm>
            <a:off x="336957" y="1284913"/>
            <a:ext cx="10673589" cy="2893100"/>
          </a:xfrm>
          <a:prstGeom prst="rect">
            <a:avLst/>
          </a:prstGeom>
          <a:solidFill>
            <a:schemeClr val="tx2">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Font typeface="Arial"/>
              <a:buChar char="•"/>
            </a:pPr>
            <a:r>
              <a:rPr lang="en-US" sz="3600" b="1">
                <a:solidFill>
                  <a:srgbClr val="002060"/>
                </a:solidFill>
                <a:cs typeface="Calibri" panose="020F0502020204030204"/>
              </a:rPr>
              <a:t>Pupils have a list of features to include in their work</a:t>
            </a:r>
          </a:p>
          <a:p>
            <a:pPr marL="342900" indent="-342900">
              <a:lnSpc>
                <a:spcPct val="150000"/>
              </a:lnSpc>
              <a:buFont typeface="Arial"/>
              <a:buChar char="•"/>
            </a:pPr>
            <a:r>
              <a:rPr lang="en-US" sz="3600" b="1">
                <a:solidFill>
                  <a:srgbClr val="002060"/>
                </a:solidFill>
                <a:cs typeface="Calibri" panose="020F0502020204030204"/>
              </a:rPr>
              <a:t>Pupils can see what success looks like</a:t>
            </a:r>
          </a:p>
          <a:p>
            <a:pPr marL="342900" indent="-342900">
              <a:lnSpc>
                <a:spcPct val="150000"/>
              </a:lnSpc>
              <a:buFont typeface="Arial"/>
              <a:buChar char="•"/>
            </a:pPr>
            <a:r>
              <a:rPr lang="en-US" sz="3600" b="1">
                <a:solidFill>
                  <a:srgbClr val="002060"/>
                </a:solidFill>
                <a:cs typeface="Calibri" panose="020F0502020204030204"/>
              </a:rPr>
              <a:t>Pupils can challenge themselves in their work</a:t>
            </a:r>
          </a:p>
          <a:p>
            <a:pPr marL="342900" indent="-342900">
              <a:buFont typeface="Arial"/>
              <a:buChar char="•"/>
            </a:pPr>
            <a:endParaRPr lang="en-US" sz="2000">
              <a:solidFill>
                <a:srgbClr val="002060"/>
              </a:solidFill>
              <a:cs typeface="Calibri" panose="020F0502020204030204"/>
            </a:endParaRPr>
          </a:p>
        </p:txBody>
      </p:sp>
      <p:pic>
        <p:nvPicPr>
          <p:cNvPr id="9" name="Picture 9" descr="Icon&#10;&#10;Description automatically generated">
            <a:extLst>
              <a:ext uri="{FF2B5EF4-FFF2-40B4-BE49-F238E27FC236}">
                <a16:creationId xmlns:a16="http://schemas.microsoft.com/office/drawing/2014/main" id="{DD35DF69-C4A9-592B-C357-803AEDEF4DE8}"/>
              </a:ext>
            </a:extLst>
          </p:cNvPr>
          <p:cNvPicPr>
            <a:picLocks noChangeAspect="1"/>
          </p:cNvPicPr>
          <p:nvPr/>
        </p:nvPicPr>
        <p:blipFill>
          <a:blip r:embed="rId5"/>
          <a:stretch>
            <a:fillRect/>
          </a:stretch>
        </p:blipFill>
        <p:spPr>
          <a:xfrm>
            <a:off x="9317372" y="3045039"/>
            <a:ext cx="2729218" cy="272535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49120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5699" y="-1714"/>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4" name="TextBox 13">
            <a:extLst>
              <a:ext uri="{FF2B5EF4-FFF2-40B4-BE49-F238E27FC236}">
                <a16:creationId xmlns:a16="http://schemas.microsoft.com/office/drawing/2014/main" id="{8DD9E961-394A-EA7B-E5FA-ADB166A6499A}"/>
              </a:ext>
            </a:extLst>
          </p:cNvPr>
          <p:cNvSpPr txBox="1"/>
          <p:nvPr/>
        </p:nvSpPr>
        <p:spPr>
          <a:xfrm>
            <a:off x="378010" y="386344"/>
            <a:ext cx="9222611" cy="1200329"/>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002060"/>
                </a:solidFill>
                <a:ea typeface="+mn-lt"/>
                <a:cs typeface="+mn-lt"/>
              </a:rPr>
              <a:t>Your school may also use an acronym like this to help the pupils see what success looks like.</a:t>
            </a:r>
            <a:endParaRPr lang="en-US" sz="3600" dirty="0">
              <a:ea typeface="+mn-lt"/>
              <a:cs typeface="+mn-lt"/>
            </a:endParaRPr>
          </a:p>
        </p:txBody>
      </p:sp>
      <p:sp>
        <p:nvSpPr>
          <p:cNvPr id="2" name="TextBox 1">
            <a:extLst>
              <a:ext uri="{FF2B5EF4-FFF2-40B4-BE49-F238E27FC236}">
                <a16:creationId xmlns:a16="http://schemas.microsoft.com/office/drawing/2014/main" id="{5C365BD8-8B28-724F-A543-041026133123}"/>
              </a:ext>
            </a:extLst>
          </p:cNvPr>
          <p:cNvSpPr txBox="1"/>
          <p:nvPr/>
        </p:nvSpPr>
        <p:spPr>
          <a:xfrm>
            <a:off x="2859741" y="350071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5" name="Picture 8" descr="Text&#10;&#10;Description automatically generated">
            <a:extLst>
              <a:ext uri="{FF2B5EF4-FFF2-40B4-BE49-F238E27FC236}">
                <a16:creationId xmlns:a16="http://schemas.microsoft.com/office/drawing/2014/main" id="{5645C716-6020-58D7-2047-443BDF988C94}"/>
              </a:ext>
            </a:extLst>
          </p:cNvPr>
          <p:cNvPicPr>
            <a:picLocks noChangeAspect="1"/>
          </p:cNvPicPr>
          <p:nvPr/>
        </p:nvPicPr>
        <p:blipFill>
          <a:blip r:embed="rId5"/>
          <a:stretch>
            <a:fillRect/>
          </a:stretch>
        </p:blipFill>
        <p:spPr>
          <a:xfrm>
            <a:off x="10492652" y="307131"/>
            <a:ext cx="1400963" cy="1634456"/>
          </a:xfrm>
          <a:prstGeom prst="rect">
            <a:avLst/>
          </a:prstGeom>
        </p:spPr>
      </p:pic>
      <p:pic>
        <p:nvPicPr>
          <p:cNvPr id="6" name="Picture 10" descr="A picture containing text&#10;&#10;Description automatically generated">
            <a:extLst>
              <a:ext uri="{FF2B5EF4-FFF2-40B4-BE49-F238E27FC236}">
                <a16:creationId xmlns:a16="http://schemas.microsoft.com/office/drawing/2014/main" id="{4147B2FB-CBF0-7688-C803-D65551370808}"/>
              </a:ext>
            </a:extLst>
          </p:cNvPr>
          <p:cNvPicPr>
            <a:picLocks noChangeAspect="1"/>
          </p:cNvPicPr>
          <p:nvPr/>
        </p:nvPicPr>
        <p:blipFill>
          <a:blip r:embed="rId6"/>
          <a:stretch>
            <a:fillRect/>
          </a:stretch>
        </p:blipFill>
        <p:spPr>
          <a:xfrm>
            <a:off x="291462" y="2076406"/>
            <a:ext cx="5139202" cy="3603920"/>
          </a:xfrm>
          <a:prstGeom prst="rect">
            <a:avLst/>
          </a:prstGeom>
        </p:spPr>
      </p:pic>
      <p:pic>
        <p:nvPicPr>
          <p:cNvPr id="11" name="Picture 11" descr="A picture containing text, container&#10;&#10;Description automatically generated">
            <a:extLst>
              <a:ext uri="{FF2B5EF4-FFF2-40B4-BE49-F238E27FC236}">
                <a16:creationId xmlns:a16="http://schemas.microsoft.com/office/drawing/2014/main" id="{AC1B6CA4-CB34-CB8C-9F15-1DDEAE765F78}"/>
              </a:ext>
            </a:extLst>
          </p:cNvPr>
          <p:cNvPicPr>
            <a:picLocks noChangeAspect="1"/>
          </p:cNvPicPr>
          <p:nvPr/>
        </p:nvPicPr>
        <p:blipFill>
          <a:blip r:embed="rId7"/>
          <a:stretch>
            <a:fillRect/>
          </a:stretch>
        </p:blipFill>
        <p:spPr>
          <a:xfrm>
            <a:off x="6066639" y="2075440"/>
            <a:ext cx="5127071" cy="3608937"/>
          </a:xfrm>
          <a:prstGeom prst="rect">
            <a:avLst/>
          </a:prstGeom>
        </p:spPr>
      </p:pic>
    </p:spTree>
    <p:extLst>
      <p:ext uri="{BB962C8B-B14F-4D97-AF65-F5344CB8AC3E}">
        <p14:creationId xmlns:p14="http://schemas.microsoft.com/office/powerpoint/2010/main" val="155828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dirty="0">
                <a:solidFill>
                  <a:srgbClr val="002060"/>
                </a:solidFill>
                <a:cs typeface="Calibri"/>
              </a:rPr>
              <a:t>Task: write 3 or 4 success criteria that match your learning intention.</a:t>
            </a:r>
          </a:p>
        </p:txBody>
      </p:sp>
    </p:spTree>
    <p:extLst>
      <p:ext uri="{BB962C8B-B14F-4D97-AF65-F5344CB8AC3E}">
        <p14:creationId xmlns:p14="http://schemas.microsoft.com/office/powerpoint/2010/main" val="2803949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A251975-193B-5496-59F7-A495860CF50E}"/>
              </a:ext>
            </a:extLst>
          </p:cNvPr>
          <p:cNvSpPr txBox="1"/>
          <p:nvPr/>
        </p:nvSpPr>
        <p:spPr>
          <a:xfrm>
            <a:off x="-1399" y="1398"/>
            <a:ext cx="12196194" cy="598134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3" descr="A screenshot of a computer&#10;&#10;Description automatically generated">
            <a:extLst>
              <a:ext uri="{FF2B5EF4-FFF2-40B4-BE49-F238E27FC236}">
                <a16:creationId xmlns:a16="http://schemas.microsoft.com/office/drawing/2014/main" id="{2A5E1F75-EC13-30CD-16C8-66464E23E524}"/>
              </a:ext>
            </a:extLst>
          </p:cNvPr>
          <p:cNvPicPr>
            <a:picLocks noChangeAspect="1"/>
          </p:cNvPicPr>
          <p:nvPr/>
        </p:nvPicPr>
        <p:blipFill>
          <a:blip r:embed="rId2"/>
          <a:stretch>
            <a:fillRect/>
          </a:stretch>
        </p:blipFill>
        <p:spPr>
          <a:xfrm>
            <a:off x="188260" y="60228"/>
            <a:ext cx="11722872" cy="6635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A20DBBD-7DDA-8D56-CE80-75679AFC79A9}"/>
              </a:ext>
            </a:extLst>
          </p:cNvPr>
          <p:cNvSpPr txBox="1"/>
          <p:nvPr/>
        </p:nvSpPr>
        <p:spPr>
          <a:xfrm>
            <a:off x="3160396" y="2648393"/>
            <a:ext cx="8758185" cy="3108543"/>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This is your opportunity to begin to '</a:t>
            </a:r>
            <a:r>
              <a:rPr lang="en-US" sz="2800" b="1" err="1">
                <a:cs typeface="Calibri"/>
              </a:rPr>
              <a:t>visualise</a:t>
            </a:r>
            <a:r>
              <a:rPr lang="en-US" sz="2800" b="1">
                <a:cs typeface="Calibri"/>
              </a:rPr>
              <a:t>' how the lesson may go. </a:t>
            </a:r>
          </a:p>
          <a:p>
            <a:endParaRPr lang="en-US" sz="2800" b="1">
              <a:cs typeface="Calibri"/>
            </a:endParaRPr>
          </a:p>
          <a:p>
            <a:r>
              <a:rPr lang="en-US" sz="2800" b="1">
                <a:cs typeface="Calibri"/>
              </a:rPr>
              <a:t>You have written a plan – but it must be flexible. </a:t>
            </a:r>
          </a:p>
          <a:p>
            <a:endParaRPr lang="en-US" sz="2800" b="1">
              <a:cs typeface="Calibri"/>
            </a:endParaRPr>
          </a:p>
          <a:p>
            <a:r>
              <a:rPr lang="en-US" sz="2800" b="1">
                <a:cs typeface="Calibri"/>
              </a:rPr>
              <a:t>Plan for anything here that you think may disrupt the pupils' learning.</a:t>
            </a:r>
          </a:p>
        </p:txBody>
      </p:sp>
      <p:sp>
        <p:nvSpPr>
          <p:cNvPr id="16" name="TextBox 15">
            <a:extLst>
              <a:ext uri="{FF2B5EF4-FFF2-40B4-BE49-F238E27FC236}">
                <a16:creationId xmlns:a16="http://schemas.microsoft.com/office/drawing/2014/main" id="{2D203682-3315-0E2F-6C0F-4C31DAE0631E}"/>
              </a:ext>
            </a:extLst>
          </p:cNvPr>
          <p:cNvSpPr txBox="1"/>
          <p:nvPr/>
        </p:nvSpPr>
        <p:spPr>
          <a:xfrm>
            <a:off x="4234967" y="288421"/>
            <a:ext cx="2921725"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1 of the Plan</a:t>
            </a:r>
          </a:p>
        </p:txBody>
      </p:sp>
      <p:sp>
        <p:nvSpPr>
          <p:cNvPr id="2" name="Arrow: Down 1">
            <a:extLst>
              <a:ext uri="{FF2B5EF4-FFF2-40B4-BE49-F238E27FC236}">
                <a16:creationId xmlns:a16="http://schemas.microsoft.com/office/drawing/2014/main" id="{1A3006A8-511B-CC6D-DEE0-B0A7DE037203}"/>
              </a:ext>
            </a:extLst>
          </p:cNvPr>
          <p:cNvSpPr/>
          <p:nvPr/>
        </p:nvSpPr>
        <p:spPr>
          <a:xfrm rot="2400000">
            <a:off x="2559666" y="4561555"/>
            <a:ext cx="415030" cy="1210601"/>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021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
            <a:extLst>
              <a:ext uri="{FF2B5EF4-FFF2-40B4-BE49-F238E27FC236}">
                <a16:creationId xmlns:a16="http://schemas.microsoft.com/office/drawing/2014/main" id="{14DAD5AD-C9D2-02C3-F3D3-5DD25261C576}"/>
              </a:ext>
            </a:extLst>
          </p:cNvPr>
          <p:cNvPicPr>
            <a:picLocks noChangeAspect="1"/>
          </p:cNvPicPr>
          <p:nvPr/>
        </p:nvPicPr>
        <p:blipFill>
          <a:blip r:embed="rId3"/>
          <a:stretch>
            <a:fillRect/>
          </a:stretch>
        </p:blipFill>
        <p:spPr>
          <a:xfrm>
            <a:off x="1772" y="-9185"/>
            <a:ext cx="12197315" cy="5875136"/>
          </a:xfrm>
          <a:prstGeom prst="rect">
            <a:avLst/>
          </a:prstGeom>
        </p:spPr>
      </p:pic>
      <p:sp>
        <p:nvSpPr>
          <p:cNvPr id="5" name="Oval 4">
            <a:extLst>
              <a:ext uri="{FF2B5EF4-FFF2-40B4-BE49-F238E27FC236}">
                <a16:creationId xmlns:a16="http://schemas.microsoft.com/office/drawing/2014/main" id="{73F8CD35-5CD0-2D33-D8BA-93D0B531F9EB}"/>
              </a:ext>
            </a:extLst>
          </p:cNvPr>
          <p:cNvSpPr/>
          <p:nvPr/>
        </p:nvSpPr>
        <p:spPr>
          <a:xfrm>
            <a:off x="9312354" y="1681619"/>
            <a:ext cx="2833954"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cs typeface="Calibri"/>
              </a:rPr>
              <a:t>How did you explain it to the pupils?</a:t>
            </a:r>
          </a:p>
        </p:txBody>
      </p:sp>
      <p:sp>
        <p:nvSpPr>
          <p:cNvPr id="6" name="Oval 5">
            <a:extLst>
              <a:ext uri="{FF2B5EF4-FFF2-40B4-BE49-F238E27FC236}">
                <a16:creationId xmlns:a16="http://schemas.microsoft.com/office/drawing/2014/main" id="{74AD0519-9BF0-2658-A52D-E5356F668333}"/>
              </a:ext>
            </a:extLst>
          </p:cNvPr>
          <p:cNvSpPr/>
          <p:nvPr/>
        </p:nvSpPr>
        <p:spPr>
          <a:xfrm>
            <a:off x="9195003" y="3851693"/>
            <a:ext cx="2945257"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Have you misjudged their prior knowledge?</a:t>
            </a:r>
          </a:p>
        </p:txBody>
      </p:sp>
      <p:sp>
        <p:nvSpPr>
          <p:cNvPr id="7" name="Oval 6">
            <a:extLst>
              <a:ext uri="{FF2B5EF4-FFF2-40B4-BE49-F238E27FC236}">
                <a16:creationId xmlns:a16="http://schemas.microsoft.com/office/drawing/2014/main" id="{83734D1D-F481-A778-ED61-1267BC4CFE0D}"/>
              </a:ext>
            </a:extLst>
          </p:cNvPr>
          <p:cNvSpPr/>
          <p:nvPr/>
        </p:nvSpPr>
        <p:spPr>
          <a:xfrm>
            <a:off x="2792354" y="4690994"/>
            <a:ext cx="3202111"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Is there difficult vocabulary?</a:t>
            </a:r>
          </a:p>
        </p:txBody>
      </p:sp>
      <p:sp>
        <p:nvSpPr>
          <p:cNvPr id="8" name="Oval 7">
            <a:extLst>
              <a:ext uri="{FF2B5EF4-FFF2-40B4-BE49-F238E27FC236}">
                <a16:creationId xmlns:a16="http://schemas.microsoft.com/office/drawing/2014/main" id="{0A53F750-D5B8-D942-F5C0-4113FE7DAB1E}"/>
              </a:ext>
            </a:extLst>
          </p:cNvPr>
          <p:cNvSpPr/>
          <p:nvPr/>
        </p:nvSpPr>
        <p:spPr>
          <a:xfrm>
            <a:off x="6383675" y="4692721"/>
            <a:ext cx="2833954"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What skills are you using?</a:t>
            </a:r>
          </a:p>
        </p:txBody>
      </p:sp>
      <p:sp>
        <p:nvSpPr>
          <p:cNvPr id="9" name="Oval 8">
            <a:extLst>
              <a:ext uri="{FF2B5EF4-FFF2-40B4-BE49-F238E27FC236}">
                <a16:creationId xmlns:a16="http://schemas.microsoft.com/office/drawing/2014/main" id="{F87D052F-D461-A785-DB68-8C7310247EAA}"/>
              </a:ext>
            </a:extLst>
          </p:cNvPr>
          <p:cNvSpPr/>
          <p:nvPr/>
        </p:nvSpPr>
        <p:spPr>
          <a:xfrm>
            <a:off x="643579" y="1279628"/>
            <a:ext cx="2833954"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What time of day is the lesson?</a:t>
            </a:r>
          </a:p>
        </p:txBody>
      </p:sp>
      <p:sp>
        <p:nvSpPr>
          <p:cNvPr id="10" name="Oval 9">
            <a:extLst>
              <a:ext uri="{FF2B5EF4-FFF2-40B4-BE49-F238E27FC236}">
                <a16:creationId xmlns:a16="http://schemas.microsoft.com/office/drawing/2014/main" id="{D9C93DBB-FDB1-165D-2264-E9427612AF24}"/>
              </a:ext>
            </a:extLst>
          </p:cNvPr>
          <p:cNvSpPr/>
          <p:nvPr/>
        </p:nvSpPr>
        <p:spPr>
          <a:xfrm>
            <a:off x="7120773" y="117264"/>
            <a:ext cx="2833954"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rgbClr val="002060"/>
                </a:solidFill>
                <a:cs typeface="Calibri"/>
              </a:rPr>
              <a:t>Is your learning </a:t>
            </a:r>
            <a:r>
              <a:rPr lang="en-US" sz="2400" b="1">
                <a:solidFill>
                  <a:srgbClr val="002060"/>
                </a:solidFill>
                <a:cs typeface="Calibri"/>
              </a:rPr>
              <a:t>intention</a:t>
            </a:r>
            <a:endParaRPr lang="en-US"/>
          </a:p>
          <a:p>
            <a:pPr algn="ctr"/>
            <a:r>
              <a:rPr lang="en-US" sz="2400" b="1" dirty="0">
                <a:solidFill>
                  <a:srgbClr val="002060"/>
                </a:solidFill>
                <a:cs typeface="Calibri"/>
              </a:rPr>
              <a:t> clear?</a:t>
            </a:r>
            <a:endParaRPr lang="en-US" dirty="0"/>
          </a:p>
        </p:txBody>
      </p:sp>
      <p:sp>
        <p:nvSpPr>
          <p:cNvPr id="11" name="Oval 10">
            <a:extLst>
              <a:ext uri="{FF2B5EF4-FFF2-40B4-BE49-F238E27FC236}">
                <a16:creationId xmlns:a16="http://schemas.microsoft.com/office/drawing/2014/main" id="{B1B03765-8BD8-8E3A-AF2D-2EA6B936F173}"/>
              </a:ext>
            </a:extLst>
          </p:cNvPr>
          <p:cNvSpPr/>
          <p:nvPr/>
        </p:nvSpPr>
        <p:spPr>
          <a:xfrm>
            <a:off x="3452714" y="119150"/>
            <a:ext cx="3365255" cy="203071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cs typeface="Calibri"/>
              </a:rPr>
              <a:t>How will you address misconceptions with your pupils? </a:t>
            </a:r>
          </a:p>
        </p:txBody>
      </p:sp>
      <p:sp>
        <p:nvSpPr>
          <p:cNvPr id="12" name="Oval 11">
            <a:extLst>
              <a:ext uri="{FF2B5EF4-FFF2-40B4-BE49-F238E27FC236}">
                <a16:creationId xmlns:a16="http://schemas.microsoft.com/office/drawing/2014/main" id="{9C90678B-6145-65EC-5133-658BBC3E3AB2}"/>
              </a:ext>
            </a:extLst>
          </p:cNvPr>
          <p:cNvSpPr/>
          <p:nvPr/>
        </p:nvSpPr>
        <p:spPr>
          <a:xfrm>
            <a:off x="-1697" y="3433351"/>
            <a:ext cx="3193549" cy="2037706"/>
          </a:xfrm>
          <a:prstGeom prst="ellipse">
            <a:avLst/>
          </a:prstGeom>
          <a:solidFill>
            <a:schemeClr val="accent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2060"/>
                </a:solidFill>
                <a:cs typeface="Calibri"/>
              </a:rPr>
              <a:t>What else is going on in their lives?</a:t>
            </a:r>
          </a:p>
        </p:txBody>
      </p:sp>
      <p:sp>
        <p:nvSpPr>
          <p:cNvPr id="15" name="Arrow: Right 14">
            <a:extLst>
              <a:ext uri="{FF2B5EF4-FFF2-40B4-BE49-F238E27FC236}">
                <a16:creationId xmlns:a16="http://schemas.microsoft.com/office/drawing/2014/main" id="{D6D7917B-DA52-AD8A-9FDF-1CD866004A5D}"/>
              </a:ext>
            </a:extLst>
          </p:cNvPr>
          <p:cNvSpPr/>
          <p:nvPr/>
        </p:nvSpPr>
        <p:spPr>
          <a:xfrm rot="1320000" flipH="1">
            <a:off x="3449682" y="2707383"/>
            <a:ext cx="1258586"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1BC79C7B-B829-77C4-AA12-3CB4BD53DF1A}"/>
              </a:ext>
            </a:extLst>
          </p:cNvPr>
          <p:cNvSpPr/>
          <p:nvPr/>
        </p:nvSpPr>
        <p:spPr>
          <a:xfrm rot="21120000" flipH="1">
            <a:off x="3363199" y="3733070"/>
            <a:ext cx="1258586"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A8BF196C-9DBE-076C-35A1-43DBFCDF35CC}"/>
              </a:ext>
            </a:extLst>
          </p:cNvPr>
          <p:cNvSpPr/>
          <p:nvPr/>
        </p:nvSpPr>
        <p:spPr>
          <a:xfrm rot="12480000" flipH="1">
            <a:off x="7952744" y="3851772"/>
            <a:ext cx="1458157" cy="319302"/>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DB155131-C428-8185-A6C4-0EECF1B1651E}"/>
              </a:ext>
            </a:extLst>
          </p:cNvPr>
          <p:cNvSpPr/>
          <p:nvPr/>
        </p:nvSpPr>
        <p:spPr>
          <a:xfrm rot="4200000" flipH="1">
            <a:off x="5678853" y="1633765"/>
            <a:ext cx="839058" cy="402405"/>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id="{573218FB-1093-9349-1049-F430B8D85A05}"/>
              </a:ext>
            </a:extLst>
          </p:cNvPr>
          <p:cNvSpPr/>
          <p:nvPr/>
        </p:nvSpPr>
        <p:spPr>
          <a:xfrm rot="7200000" flipH="1">
            <a:off x="7178781" y="1878350"/>
            <a:ext cx="787688" cy="37671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3FF1ECD1-16D8-45E4-56AA-B7BF97852EE3}"/>
              </a:ext>
            </a:extLst>
          </p:cNvPr>
          <p:cNvSpPr/>
          <p:nvPr/>
        </p:nvSpPr>
        <p:spPr>
          <a:xfrm rot="18720000" flipH="1">
            <a:off x="4540992" y="4502354"/>
            <a:ext cx="729954" cy="337053"/>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5C65200F-494C-4EC5-AF20-2E183F5EA678}"/>
              </a:ext>
            </a:extLst>
          </p:cNvPr>
          <p:cNvSpPr/>
          <p:nvPr/>
        </p:nvSpPr>
        <p:spPr>
          <a:xfrm rot="10560000" flipH="1">
            <a:off x="7952323" y="2745793"/>
            <a:ext cx="1258586"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CDA3D586-ACCC-427A-EC31-FCC1D4647422}"/>
              </a:ext>
            </a:extLst>
          </p:cNvPr>
          <p:cNvSpPr/>
          <p:nvPr/>
        </p:nvSpPr>
        <p:spPr>
          <a:xfrm rot="13740000" flipH="1">
            <a:off x="7235073" y="4466860"/>
            <a:ext cx="753440" cy="410967"/>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4AD1E6C4-F452-18E7-8044-FA542152DDFC}"/>
              </a:ext>
            </a:extLst>
          </p:cNvPr>
          <p:cNvSpPr txBox="1"/>
          <p:nvPr/>
        </p:nvSpPr>
        <p:spPr>
          <a:xfrm>
            <a:off x="211676" y="203337"/>
            <a:ext cx="2860004" cy="954107"/>
          </a:xfrm>
          <a:prstGeom prst="rect">
            <a:avLst/>
          </a:prstGeom>
          <a:solidFill>
            <a:schemeClr val="accent5">
              <a:lumMod val="75000"/>
            </a:schemeClr>
          </a:solidFill>
        </p:spPr>
        <p:txBody>
          <a:bodyPr wrap="square" lIns="91440" tIns="45720" rIns="91440" bIns="45720" anchor="t">
            <a:spAutoFit/>
          </a:bodyPr>
          <a:lstStyle/>
          <a:p>
            <a:pPr marL="9525" algn="ctr">
              <a:spcBef>
                <a:spcPts val="1515"/>
              </a:spcBef>
            </a:pPr>
            <a:r>
              <a:rPr lang="en-GB" sz="2800" b="1" spc="-15">
                <a:solidFill>
                  <a:schemeClr val="bg1"/>
                </a:solidFill>
                <a:latin typeface="Calibri"/>
                <a:cs typeface="Calibri"/>
              </a:rPr>
              <a:t>Planning for Misconceptions</a:t>
            </a:r>
            <a:endParaRPr lang="en-US"/>
          </a:p>
        </p:txBody>
      </p:sp>
      <p:pic>
        <p:nvPicPr>
          <p:cNvPr id="27" name="Picture 27" descr="A picture containing text, blackboard&#10;&#10;Description automatically generated">
            <a:extLst>
              <a:ext uri="{FF2B5EF4-FFF2-40B4-BE49-F238E27FC236}">
                <a16:creationId xmlns:a16="http://schemas.microsoft.com/office/drawing/2014/main" id="{89E9A784-20FB-B880-4531-8A691A768EB0}"/>
              </a:ext>
            </a:extLst>
          </p:cNvPr>
          <p:cNvPicPr>
            <a:picLocks noChangeAspect="1"/>
          </p:cNvPicPr>
          <p:nvPr/>
        </p:nvPicPr>
        <p:blipFill>
          <a:blip r:embed="rId4"/>
          <a:stretch>
            <a:fillRect/>
          </a:stretch>
        </p:blipFill>
        <p:spPr>
          <a:xfrm>
            <a:off x="4794308" y="2398951"/>
            <a:ext cx="3141677" cy="217194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504322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5" grpId="0" animBg="1"/>
      <p:bldP spid="17" grpId="0" animBg="1"/>
      <p:bldP spid="18" grpId="0" animBg="1"/>
      <p:bldP spid="19" grpId="0" animBg="1"/>
      <p:bldP spid="20" grpId="0" animBg="1"/>
      <p:bldP spid="21" grpId="0" animBg="1"/>
      <p:bldP spid="22" grpId="0" animBg="1"/>
      <p:bldP spid="2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solidFill>
                  <a:srgbClr val="002060"/>
                </a:solidFill>
                <a:cs typeface="Calibri"/>
              </a:rPr>
              <a:t>Task: Add some key misconceptions that you can '</a:t>
            </a:r>
            <a:r>
              <a:rPr lang="en-US" sz="3600" b="1" err="1">
                <a:solidFill>
                  <a:srgbClr val="002060"/>
                </a:solidFill>
                <a:cs typeface="Calibri"/>
              </a:rPr>
              <a:t>visualise</a:t>
            </a:r>
            <a:r>
              <a:rPr lang="en-US" sz="3600" b="1">
                <a:solidFill>
                  <a:srgbClr val="002060"/>
                </a:solidFill>
                <a:cs typeface="Calibri"/>
              </a:rPr>
              <a:t>' to your plan. </a:t>
            </a:r>
          </a:p>
        </p:txBody>
      </p:sp>
    </p:spTree>
    <p:extLst>
      <p:ext uri="{BB962C8B-B14F-4D97-AF65-F5344CB8AC3E}">
        <p14:creationId xmlns:p14="http://schemas.microsoft.com/office/powerpoint/2010/main" val="3038046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rectangular object with black text&#10;&#10;Description automatically generated">
            <a:extLst>
              <a:ext uri="{FF2B5EF4-FFF2-40B4-BE49-F238E27FC236}">
                <a16:creationId xmlns:a16="http://schemas.microsoft.com/office/drawing/2014/main" id="{EA8A1025-E2AB-1103-6922-20B470358CA7}"/>
              </a:ext>
            </a:extLst>
          </p:cNvPr>
          <p:cNvPicPr>
            <a:picLocks noChangeAspect="1"/>
          </p:cNvPicPr>
          <p:nvPr/>
        </p:nvPicPr>
        <p:blipFill>
          <a:blip r:embed="rId2"/>
          <a:stretch>
            <a:fillRect/>
          </a:stretch>
        </p:blipFill>
        <p:spPr>
          <a:xfrm>
            <a:off x="144393" y="183142"/>
            <a:ext cx="11851340" cy="65255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TextBox 15">
            <a:extLst>
              <a:ext uri="{FF2B5EF4-FFF2-40B4-BE49-F238E27FC236}">
                <a16:creationId xmlns:a16="http://schemas.microsoft.com/office/drawing/2014/main" id="{2D726ED7-6234-2E2E-AF67-73E53A6493F2}"/>
              </a:ext>
            </a:extLst>
          </p:cNvPr>
          <p:cNvSpPr txBox="1"/>
          <p:nvPr/>
        </p:nvSpPr>
        <p:spPr>
          <a:xfrm>
            <a:off x="141571" y="3603553"/>
            <a:ext cx="11841443" cy="304698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This is your space to show what you and your pupils will be doing in the timeframe.</a:t>
            </a:r>
          </a:p>
          <a:p>
            <a:endParaRPr lang="en-US" sz="2400" b="1">
              <a:cs typeface="Calibri"/>
            </a:endParaRPr>
          </a:p>
          <a:p>
            <a:r>
              <a:rPr lang="en-US" sz="2400" b="1">
                <a:cs typeface="Calibri"/>
              </a:rPr>
              <a:t>Think about how you will introduce your topic, how you will speak, the questions you will ask and the order of activities.</a:t>
            </a:r>
          </a:p>
          <a:p>
            <a:endParaRPr lang="en-US" sz="2400" b="1">
              <a:cs typeface="Calibri"/>
            </a:endParaRPr>
          </a:p>
          <a:p>
            <a:r>
              <a:rPr lang="en-US" sz="2400" b="1">
                <a:cs typeface="Calibri"/>
              </a:rPr>
              <a:t>Think about how you will monitor the progress of all your pupils throughout the lesson.</a:t>
            </a:r>
          </a:p>
          <a:p>
            <a:endParaRPr lang="en-US" sz="2400" b="1">
              <a:cs typeface="Calibri"/>
            </a:endParaRPr>
          </a:p>
          <a:p>
            <a:r>
              <a:rPr lang="en-US" sz="2400" b="1">
                <a:cs typeface="Calibri"/>
              </a:rPr>
              <a:t>Be clear and specific but concise.</a:t>
            </a:r>
          </a:p>
        </p:txBody>
      </p:sp>
      <p:sp>
        <p:nvSpPr>
          <p:cNvPr id="31" name="TextBox 30">
            <a:extLst>
              <a:ext uri="{FF2B5EF4-FFF2-40B4-BE49-F238E27FC236}">
                <a16:creationId xmlns:a16="http://schemas.microsoft.com/office/drawing/2014/main" id="{C23CB54B-892E-CB0C-B43C-9D2B444CEB51}"/>
              </a:ext>
            </a:extLst>
          </p:cNvPr>
          <p:cNvSpPr txBox="1"/>
          <p:nvPr/>
        </p:nvSpPr>
        <p:spPr>
          <a:xfrm>
            <a:off x="8535461" y="307632"/>
            <a:ext cx="2767927" cy="523220"/>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Part 2 of the Plan</a:t>
            </a:r>
          </a:p>
        </p:txBody>
      </p:sp>
    </p:spTree>
    <p:extLst>
      <p:ext uri="{BB962C8B-B14F-4D97-AF65-F5344CB8AC3E}">
        <p14:creationId xmlns:p14="http://schemas.microsoft.com/office/powerpoint/2010/main" val="1209648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BE81BD22-F041-4643-2E57-645D07B4F719}"/>
              </a:ext>
            </a:extLst>
          </p:cNvPr>
          <p:cNvSpPr txBox="1"/>
          <p:nvPr/>
        </p:nvSpPr>
        <p:spPr>
          <a:xfrm>
            <a:off x="302557" y="336163"/>
            <a:ext cx="9396425" cy="523220"/>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How will you 'hook' the pupils at the beginning of the lesson?</a:t>
            </a:r>
          </a:p>
        </p:txBody>
      </p:sp>
      <p:pic>
        <p:nvPicPr>
          <p:cNvPr id="6" name="Picture 7" descr="Icon&#10;&#10;Description automatically generated">
            <a:extLst>
              <a:ext uri="{FF2B5EF4-FFF2-40B4-BE49-F238E27FC236}">
                <a16:creationId xmlns:a16="http://schemas.microsoft.com/office/drawing/2014/main" id="{110CD850-083F-4AF0-E4DA-F92D7DA41831}"/>
              </a:ext>
            </a:extLst>
          </p:cNvPr>
          <p:cNvPicPr>
            <a:picLocks noChangeAspect="1"/>
          </p:cNvPicPr>
          <p:nvPr/>
        </p:nvPicPr>
        <p:blipFill>
          <a:blip r:embed="rId5"/>
          <a:stretch>
            <a:fillRect/>
          </a:stretch>
        </p:blipFill>
        <p:spPr>
          <a:xfrm>
            <a:off x="5361984" y="1025066"/>
            <a:ext cx="1457789" cy="2679405"/>
          </a:xfrm>
          <a:prstGeom prst="rect">
            <a:avLst/>
          </a:prstGeom>
        </p:spPr>
      </p:pic>
      <p:pic>
        <p:nvPicPr>
          <p:cNvPr id="8" name="Picture 8" descr="A picture containing box, container, set, square&#10;&#10;Description automatically generated">
            <a:extLst>
              <a:ext uri="{FF2B5EF4-FFF2-40B4-BE49-F238E27FC236}">
                <a16:creationId xmlns:a16="http://schemas.microsoft.com/office/drawing/2014/main" id="{2BFE8E21-1D2B-B6F7-1121-E37DF74E3DAC}"/>
              </a:ext>
            </a:extLst>
          </p:cNvPr>
          <p:cNvPicPr>
            <a:picLocks noChangeAspect="1"/>
          </p:cNvPicPr>
          <p:nvPr/>
        </p:nvPicPr>
        <p:blipFill>
          <a:blip r:embed="rId6"/>
          <a:stretch>
            <a:fillRect/>
          </a:stretch>
        </p:blipFill>
        <p:spPr>
          <a:xfrm>
            <a:off x="418051" y="992978"/>
            <a:ext cx="2183934" cy="2040759"/>
          </a:xfrm>
          <a:prstGeom prst="rect">
            <a:avLst/>
          </a:prstGeom>
        </p:spPr>
      </p:pic>
      <p:pic>
        <p:nvPicPr>
          <p:cNvPr id="13" name="Picture 13">
            <a:extLst>
              <a:ext uri="{FF2B5EF4-FFF2-40B4-BE49-F238E27FC236}">
                <a16:creationId xmlns:a16="http://schemas.microsoft.com/office/drawing/2014/main" id="{8E5C28A7-CE18-92AB-B3B1-D4832B32DD40}"/>
              </a:ext>
            </a:extLst>
          </p:cNvPr>
          <p:cNvPicPr>
            <a:picLocks noChangeAspect="1"/>
          </p:cNvPicPr>
          <p:nvPr/>
        </p:nvPicPr>
        <p:blipFill>
          <a:blip r:embed="rId7"/>
          <a:stretch>
            <a:fillRect/>
          </a:stretch>
        </p:blipFill>
        <p:spPr>
          <a:xfrm>
            <a:off x="8240948" y="5536793"/>
            <a:ext cx="1458433" cy="1324237"/>
          </a:xfrm>
          <a:prstGeom prst="rect">
            <a:avLst/>
          </a:prstGeom>
        </p:spPr>
      </p:pic>
      <p:pic>
        <p:nvPicPr>
          <p:cNvPr id="14" name="Picture 14" descr="A picture containing different, various, variety&#10;&#10;Description automatically generated">
            <a:extLst>
              <a:ext uri="{FF2B5EF4-FFF2-40B4-BE49-F238E27FC236}">
                <a16:creationId xmlns:a16="http://schemas.microsoft.com/office/drawing/2014/main" id="{D7CA4E5C-F6C2-ADA8-AB22-3F95D0F663E3}"/>
              </a:ext>
            </a:extLst>
          </p:cNvPr>
          <p:cNvPicPr>
            <a:picLocks noChangeAspect="1"/>
          </p:cNvPicPr>
          <p:nvPr/>
        </p:nvPicPr>
        <p:blipFill>
          <a:blip r:embed="rId8"/>
          <a:stretch>
            <a:fillRect/>
          </a:stretch>
        </p:blipFill>
        <p:spPr>
          <a:xfrm>
            <a:off x="305466" y="4692559"/>
            <a:ext cx="3113713" cy="2083413"/>
          </a:xfrm>
          <a:prstGeom prst="rect">
            <a:avLst/>
          </a:prstGeom>
        </p:spPr>
      </p:pic>
      <p:pic>
        <p:nvPicPr>
          <p:cNvPr id="16" name="Picture 16" descr="A picture containing text, indoor, piece, red&#10;&#10;Description automatically generated">
            <a:extLst>
              <a:ext uri="{FF2B5EF4-FFF2-40B4-BE49-F238E27FC236}">
                <a16:creationId xmlns:a16="http://schemas.microsoft.com/office/drawing/2014/main" id="{238CD68E-0BA4-F0A8-0D70-6B6F834FF45B}"/>
              </a:ext>
            </a:extLst>
          </p:cNvPr>
          <p:cNvPicPr>
            <a:picLocks noChangeAspect="1"/>
          </p:cNvPicPr>
          <p:nvPr/>
        </p:nvPicPr>
        <p:blipFill>
          <a:blip r:embed="rId9"/>
          <a:stretch>
            <a:fillRect/>
          </a:stretch>
        </p:blipFill>
        <p:spPr>
          <a:xfrm>
            <a:off x="1876858" y="2812929"/>
            <a:ext cx="2743200" cy="1578595"/>
          </a:xfrm>
          <a:prstGeom prst="rect">
            <a:avLst/>
          </a:prstGeom>
        </p:spPr>
      </p:pic>
      <p:sp>
        <p:nvSpPr>
          <p:cNvPr id="20" name="Arrow: Right 19">
            <a:extLst>
              <a:ext uri="{FF2B5EF4-FFF2-40B4-BE49-F238E27FC236}">
                <a16:creationId xmlns:a16="http://schemas.microsoft.com/office/drawing/2014/main" id="{67D3A005-F909-9A23-FE1C-B4EF35BDDD19}"/>
              </a:ext>
            </a:extLst>
          </p:cNvPr>
          <p:cNvSpPr/>
          <p:nvPr/>
        </p:nvSpPr>
        <p:spPr>
          <a:xfrm rot="21120000" flipH="1">
            <a:off x="2869385" y="1266595"/>
            <a:ext cx="2279246" cy="290395"/>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C0EEF376-9CEC-E13A-F232-3F31A6777057}"/>
              </a:ext>
            </a:extLst>
          </p:cNvPr>
          <p:cNvSpPr/>
          <p:nvPr/>
        </p:nvSpPr>
        <p:spPr>
          <a:xfrm rot="19560000" flipH="1">
            <a:off x="3880520" y="2097217"/>
            <a:ext cx="1258586"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row: Right 23">
            <a:extLst>
              <a:ext uri="{FF2B5EF4-FFF2-40B4-BE49-F238E27FC236}">
                <a16:creationId xmlns:a16="http://schemas.microsoft.com/office/drawing/2014/main" id="{23BA72C2-B21E-A91B-1A59-07EED6FF04CB}"/>
              </a:ext>
            </a:extLst>
          </p:cNvPr>
          <p:cNvSpPr/>
          <p:nvPr/>
        </p:nvSpPr>
        <p:spPr>
          <a:xfrm rot="18840000" flipH="1">
            <a:off x="3124875" y="4684437"/>
            <a:ext cx="2572862" cy="311366"/>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row: Right 25">
            <a:extLst>
              <a:ext uri="{FF2B5EF4-FFF2-40B4-BE49-F238E27FC236}">
                <a16:creationId xmlns:a16="http://schemas.microsoft.com/office/drawing/2014/main" id="{9D017054-884E-55F1-16CB-19FE53FF7DE0}"/>
              </a:ext>
            </a:extLst>
          </p:cNvPr>
          <p:cNvSpPr/>
          <p:nvPr/>
        </p:nvSpPr>
        <p:spPr>
          <a:xfrm rot="16200000" flipH="1">
            <a:off x="5848438" y="3960272"/>
            <a:ext cx="636403"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row: Right 27">
            <a:extLst>
              <a:ext uri="{FF2B5EF4-FFF2-40B4-BE49-F238E27FC236}">
                <a16:creationId xmlns:a16="http://schemas.microsoft.com/office/drawing/2014/main" id="{E1DE8D19-0347-7A61-3596-C71B31D69C16}"/>
              </a:ext>
            </a:extLst>
          </p:cNvPr>
          <p:cNvSpPr/>
          <p:nvPr/>
        </p:nvSpPr>
        <p:spPr>
          <a:xfrm rot="13440000" flipH="1">
            <a:off x="6663431" y="4479184"/>
            <a:ext cx="2279246" cy="304376"/>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Text, letter&#10;&#10;Description automatically generated">
            <a:extLst>
              <a:ext uri="{FF2B5EF4-FFF2-40B4-BE49-F238E27FC236}">
                <a16:creationId xmlns:a16="http://schemas.microsoft.com/office/drawing/2014/main" id="{9CFA5C37-BE11-5301-2025-0C875AF03EB8}"/>
              </a:ext>
            </a:extLst>
          </p:cNvPr>
          <p:cNvPicPr>
            <a:picLocks noChangeAspect="1"/>
          </p:cNvPicPr>
          <p:nvPr/>
        </p:nvPicPr>
        <p:blipFill>
          <a:blip r:embed="rId10"/>
          <a:stretch>
            <a:fillRect/>
          </a:stretch>
        </p:blipFill>
        <p:spPr>
          <a:xfrm>
            <a:off x="9378908" y="4538"/>
            <a:ext cx="2743200" cy="2683042"/>
          </a:xfrm>
          <a:prstGeom prst="rect">
            <a:avLst/>
          </a:prstGeom>
        </p:spPr>
      </p:pic>
      <p:sp>
        <p:nvSpPr>
          <p:cNvPr id="30" name="Arrow: Right 29">
            <a:extLst>
              <a:ext uri="{FF2B5EF4-FFF2-40B4-BE49-F238E27FC236}">
                <a16:creationId xmlns:a16="http://schemas.microsoft.com/office/drawing/2014/main" id="{5DE14B63-3419-4EF6-B208-5AD2E91CF9F4}"/>
              </a:ext>
            </a:extLst>
          </p:cNvPr>
          <p:cNvSpPr/>
          <p:nvPr/>
        </p:nvSpPr>
        <p:spPr>
          <a:xfrm rot="21120000">
            <a:off x="7373390" y="1238849"/>
            <a:ext cx="1880294" cy="311367"/>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picture containing text, queen, businesscard, vector graphics&#10;&#10;Description automatically generated">
            <a:extLst>
              <a:ext uri="{FF2B5EF4-FFF2-40B4-BE49-F238E27FC236}">
                <a16:creationId xmlns:a16="http://schemas.microsoft.com/office/drawing/2014/main" id="{40B583EB-813D-B2D6-F22C-6132423781E1}"/>
              </a:ext>
            </a:extLst>
          </p:cNvPr>
          <p:cNvPicPr>
            <a:picLocks noChangeAspect="1"/>
          </p:cNvPicPr>
          <p:nvPr/>
        </p:nvPicPr>
        <p:blipFill>
          <a:blip r:embed="rId11"/>
          <a:stretch>
            <a:fillRect/>
          </a:stretch>
        </p:blipFill>
        <p:spPr>
          <a:xfrm>
            <a:off x="10419647" y="1831201"/>
            <a:ext cx="1694577" cy="1535033"/>
          </a:xfrm>
          <a:prstGeom prst="rect">
            <a:avLst/>
          </a:prstGeom>
        </p:spPr>
      </p:pic>
      <p:sp>
        <p:nvSpPr>
          <p:cNvPr id="32" name="Arrow: Right 31">
            <a:extLst>
              <a:ext uri="{FF2B5EF4-FFF2-40B4-BE49-F238E27FC236}">
                <a16:creationId xmlns:a16="http://schemas.microsoft.com/office/drawing/2014/main" id="{919B8A7B-74F1-39FB-F279-485A29393EC3}"/>
              </a:ext>
            </a:extLst>
          </p:cNvPr>
          <p:cNvSpPr/>
          <p:nvPr/>
        </p:nvSpPr>
        <p:spPr>
          <a:xfrm rot="11700000" flipH="1">
            <a:off x="7110282" y="2516667"/>
            <a:ext cx="1258586" cy="325349"/>
          </a:xfrm>
          <a:prstGeom prst="rightArrow">
            <a:avLst/>
          </a:prstGeom>
          <a:solidFill>
            <a:schemeClr val="tx2">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Ymweliad a Amgueddfa Abergwili">
            <a:extLst>
              <a:ext uri="{FF2B5EF4-FFF2-40B4-BE49-F238E27FC236}">
                <a16:creationId xmlns:a16="http://schemas.microsoft.com/office/drawing/2014/main" id="{C43D18E4-32F8-AFE2-4927-15CA2BE3119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903855" y="4536474"/>
            <a:ext cx="2593820" cy="17214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0+ Historical Costumes, No Time Machine Required - HalloweenCostumes.com  Blog">
            <a:extLst>
              <a:ext uri="{FF2B5EF4-FFF2-40B4-BE49-F238E27FC236}">
                <a16:creationId xmlns:a16="http://schemas.microsoft.com/office/drawing/2014/main" id="{7CCA07FA-2910-F595-89D2-68E1C6BB317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997481" y="3804744"/>
            <a:ext cx="1733360" cy="20986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eople of Inspiration Part 7: The Horrible Histories Cast">
            <a:extLst>
              <a:ext uri="{FF2B5EF4-FFF2-40B4-BE49-F238E27FC236}">
                <a16:creationId xmlns:a16="http://schemas.microsoft.com/office/drawing/2014/main" id="{FCFD05C4-CAA0-EC4A-853A-DF6453D10E5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640692" y="2696398"/>
            <a:ext cx="1527792" cy="859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95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2" grpId="0" animBg="1"/>
      <p:bldP spid="24" grpId="0" animBg="1"/>
      <p:bldP spid="26" grpId="0" animBg="1"/>
      <p:bldP spid="28" grpId="0" animBg="1"/>
      <p:bldP spid="30" grpId="0" animBg="1"/>
      <p:bldP spid="3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2194"/>
            <a:ext cx="12197315" cy="5875136"/>
          </a:xfrm>
          <a:prstGeom prst="rect">
            <a:avLst/>
          </a:prstGeom>
        </p:spPr>
      </p:pic>
      <p:sp>
        <p:nvSpPr>
          <p:cNvPr id="3" name="TextBox 2">
            <a:extLst>
              <a:ext uri="{FF2B5EF4-FFF2-40B4-BE49-F238E27FC236}">
                <a16:creationId xmlns:a16="http://schemas.microsoft.com/office/drawing/2014/main" id="{BE81BD22-F041-4643-2E57-645D07B4F719}"/>
              </a:ext>
            </a:extLst>
          </p:cNvPr>
          <p:cNvSpPr txBox="1"/>
          <p:nvPr/>
        </p:nvSpPr>
        <p:spPr>
          <a:xfrm>
            <a:off x="302557" y="336163"/>
            <a:ext cx="2063050" cy="1384995"/>
          </a:xfrm>
          <a:prstGeom prst="rect">
            <a:avLst/>
          </a:prstGeom>
          <a:solidFill>
            <a:schemeClr val="accent5">
              <a:lumMod val="75000"/>
            </a:schemeClr>
          </a:solidFill>
        </p:spPr>
        <p:txBody>
          <a:bodyPr wrap="square" lIns="91440" tIns="45720" rIns="91440" bIns="45720" anchor="t">
            <a:spAutoFit/>
          </a:bodyPr>
          <a:lstStyle/>
          <a:p>
            <a:pPr marL="9525">
              <a:spcBef>
                <a:spcPts val="1515"/>
              </a:spcBef>
            </a:pPr>
            <a:r>
              <a:rPr lang="en-GB" sz="2800" b="1" spc="-15">
                <a:solidFill>
                  <a:schemeClr val="bg1"/>
                </a:solidFill>
                <a:latin typeface="Calibri"/>
                <a:cs typeface="Calibri"/>
              </a:rPr>
              <a:t>The main section of your lesson </a:t>
            </a:r>
          </a:p>
        </p:txBody>
      </p:sp>
      <p:graphicFrame>
        <p:nvGraphicFramePr>
          <p:cNvPr id="17" name="Diagram 17">
            <a:extLst>
              <a:ext uri="{FF2B5EF4-FFF2-40B4-BE49-F238E27FC236}">
                <a16:creationId xmlns:a16="http://schemas.microsoft.com/office/drawing/2014/main" id="{C2BA78AE-0AF3-371C-4B48-0C4302E5077B}"/>
              </a:ext>
            </a:extLst>
          </p:cNvPr>
          <p:cNvGraphicFramePr/>
          <p:nvPr>
            <p:extLst>
              <p:ext uri="{D42A27DB-BD31-4B8C-83A1-F6EECF244321}">
                <p14:modId xmlns:p14="http://schemas.microsoft.com/office/powerpoint/2010/main" val="2587573430"/>
              </p:ext>
            </p:extLst>
          </p:nvPr>
        </p:nvGraphicFramePr>
        <p:xfrm>
          <a:off x="-454404" y="236991"/>
          <a:ext cx="15002311" cy="6488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207" name="Picture 4" descr="Background pattern&#10;&#10;Description automatically generated">
            <a:extLst>
              <a:ext uri="{FF2B5EF4-FFF2-40B4-BE49-F238E27FC236}">
                <a16:creationId xmlns:a16="http://schemas.microsoft.com/office/drawing/2014/main" id="{77A778E9-BF00-59D6-9061-A1235D6AF9FB}"/>
              </a:ext>
            </a:extLst>
          </p:cNvPr>
          <p:cNvPicPr>
            <a:picLocks noGrp="1" noChangeAspect="1"/>
          </p:cNvPicPr>
          <p:nvPr>
            <p:ph idx="1"/>
          </p:nvPr>
        </p:nvPicPr>
        <p:blipFill>
          <a:blip r:embed="rId9"/>
          <a:stretch>
            <a:fillRect/>
          </a:stretch>
        </p:blipFill>
        <p:spPr>
          <a:xfrm>
            <a:off x="585237" y="1951487"/>
            <a:ext cx="1504256" cy="2109684"/>
          </a:xfrm>
        </p:spPr>
      </p:pic>
      <p:sp>
        <p:nvSpPr>
          <p:cNvPr id="6208" name="TextBox 6207">
            <a:extLst>
              <a:ext uri="{FF2B5EF4-FFF2-40B4-BE49-F238E27FC236}">
                <a16:creationId xmlns:a16="http://schemas.microsoft.com/office/drawing/2014/main" id="{0D9E6536-B9AA-0EDB-193E-309921D54671}"/>
              </a:ext>
            </a:extLst>
          </p:cNvPr>
          <p:cNvSpPr txBox="1"/>
          <p:nvPr/>
        </p:nvSpPr>
        <p:spPr>
          <a:xfrm>
            <a:off x="287337" y="4283786"/>
            <a:ext cx="2092545" cy="1938992"/>
          </a:xfrm>
          <a:prstGeom prst="rect">
            <a:avLst/>
          </a:prstGeom>
          <a:solidFill>
            <a:schemeClr val="accent5">
              <a:lumMod val="40000"/>
              <a:lumOff val="6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You will plan collaboratively with your class mentor at the beginning.</a:t>
            </a:r>
          </a:p>
        </p:txBody>
      </p:sp>
    </p:spTree>
    <p:extLst>
      <p:ext uri="{BB962C8B-B14F-4D97-AF65-F5344CB8AC3E}">
        <p14:creationId xmlns:p14="http://schemas.microsoft.com/office/powerpoint/2010/main" val="3210031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solidFill>
                  <a:srgbClr val="002060"/>
                </a:solidFill>
                <a:cs typeface="Calibri"/>
              </a:rPr>
              <a:t>Task: Plan a simple three stage lesson – hook, task, plenary. </a:t>
            </a:r>
          </a:p>
        </p:txBody>
      </p:sp>
    </p:spTree>
    <p:extLst>
      <p:ext uri="{BB962C8B-B14F-4D97-AF65-F5344CB8AC3E}">
        <p14:creationId xmlns:p14="http://schemas.microsoft.com/office/powerpoint/2010/main" val="4249072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443579" y="1034583"/>
            <a:ext cx="10950561" cy="1159200"/>
          </a:xfrm>
        </p:spPr>
        <p:txBody>
          <a:bodyPr vert="horz" lIns="91440" tIns="45720" rIns="91440" bIns="45720" rtlCol="0" anchor="ctr">
            <a:normAutofit/>
          </a:bodyPr>
          <a:lstStyle/>
          <a:p>
            <a:pPr algn="ctr"/>
            <a:r>
              <a:rPr lang="en-GB" b="1">
                <a:solidFill>
                  <a:schemeClr val="bg1"/>
                </a:solidFill>
                <a:ea typeface="+mj-lt"/>
                <a:cs typeface="+mj-lt"/>
              </a:rPr>
              <a:t>Reference List</a:t>
            </a: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874059" y="1715246"/>
            <a:ext cx="946672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endParaRPr lang="en-US">
              <a:ea typeface="+mn-lt"/>
              <a:cs typeface="+mn-lt"/>
            </a:endParaRPr>
          </a:p>
          <a:p>
            <a:pPr marL="285750" indent="-285750">
              <a:buFont typeface="Arial"/>
              <a:buChar char="•"/>
            </a:pPr>
            <a:r>
              <a:rPr lang="en-US" b="1">
                <a:ea typeface="+mn-lt"/>
                <a:cs typeface="+mn-lt"/>
                <a:hlinkClick r:id="rId3"/>
              </a:rPr>
              <a:t>Curriculum for Wales - Hwb (gov.wales)</a:t>
            </a:r>
            <a:endParaRPr lang="en-GB">
              <a:latin typeface="Quire Sans"/>
              <a:cs typeface="Calibri"/>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4"/>
              </a:rPr>
              <a:t>Literacy Framework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5"/>
              </a:rPr>
              <a:t>Numeracy Framework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6"/>
              </a:rPr>
              <a:t>Digital Competence Framework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7"/>
              </a:rPr>
              <a:t>Professional Standards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GB">
                <a:latin typeface="Quire Sans"/>
                <a:cs typeface="Calibri"/>
              </a:rPr>
              <a:t>University of Wales Trinity St. David (2022) </a:t>
            </a:r>
            <a:r>
              <a:rPr lang="en-GB" i="1">
                <a:latin typeface="Quire Sans"/>
                <a:cs typeface="Calibri"/>
              </a:rPr>
              <a:t>QTS Pathway Glossary of Terms. </a:t>
            </a:r>
            <a:r>
              <a:rPr lang="en-GB" b="1">
                <a:latin typeface="Quire Sans"/>
                <a:cs typeface="Calibri"/>
              </a:rPr>
              <a:t>Moodle.</a:t>
            </a:r>
            <a:endParaRPr lang="en-US" b="1">
              <a:latin typeface="Quire Sans"/>
              <a:ea typeface="+mn-lt"/>
              <a:cs typeface="+mn-lt"/>
            </a:endParaRPr>
          </a:p>
          <a:p>
            <a:pPr marL="285750" indent="-285750">
              <a:buFont typeface="Arial"/>
              <a:buChar char="•"/>
            </a:pPr>
            <a:endParaRPr lang="en-GB">
              <a:ea typeface="+mn-lt"/>
              <a:cs typeface="+mn-lt"/>
            </a:endParaRPr>
          </a:p>
          <a:p>
            <a:pPr marL="285750" indent="-285750">
              <a:buFont typeface="Arial"/>
              <a:buChar char="•"/>
            </a:pPr>
            <a:r>
              <a:rPr lang="en-GB">
                <a:latin typeface="Quire Sans"/>
                <a:cs typeface="Calibri"/>
              </a:rPr>
              <a:t>Welsh Government (2019) </a:t>
            </a:r>
            <a:r>
              <a:rPr lang="en-GB" i="1">
                <a:latin typeface="Quire Sans"/>
                <a:cs typeface="Calibri"/>
              </a:rPr>
              <a:t>Professional Standards for Teaching and Leadership</a:t>
            </a:r>
            <a:r>
              <a:rPr lang="en-GB">
                <a:latin typeface="Quire Sans"/>
                <a:cs typeface="Calibri"/>
              </a:rPr>
              <a:t>. </a:t>
            </a:r>
            <a:r>
              <a:rPr lang="en-GB" b="1">
                <a:latin typeface="Quire Sans"/>
                <a:cs typeface="Calibri"/>
              </a:rPr>
              <a:t>Moodle.</a:t>
            </a:r>
            <a:r>
              <a:rPr lang="en-GB">
                <a:latin typeface="Quire Sans"/>
                <a:cs typeface="Calibri"/>
              </a:rPr>
              <a:t> </a:t>
            </a:r>
            <a:endParaRPr lang="en-US">
              <a:latin typeface="Quire Sans"/>
              <a:ea typeface="+mn-lt"/>
              <a:cs typeface="+mn-lt"/>
            </a:endParaRPr>
          </a:p>
          <a:p>
            <a:pPr marL="285750" indent="-285750">
              <a:buFont typeface="Arial"/>
              <a:buChar char="•"/>
            </a:pPr>
            <a:endParaRPr lang="en-GB">
              <a:ea typeface="+mn-lt"/>
              <a:cs typeface="+mn-lt"/>
            </a:endParaRPr>
          </a:p>
          <a:p>
            <a:pPr marL="285750" indent="-285750">
              <a:buFont typeface="Arial"/>
              <a:buChar char="•"/>
            </a:pPr>
            <a:r>
              <a:rPr lang="en-GB" err="1">
                <a:latin typeface="Quire Sans"/>
                <a:cs typeface="Calibri"/>
              </a:rPr>
              <a:t>Yr</a:t>
            </a:r>
            <a:r>
              <a:rPr lang="en-GB">
                <a:latin typeface="Quire Sans"/>
                <a:cs typeface="Calibri"/>
              </a:rPr>
              <a:t> </a:t>
            </a:r>
            <a:r>
              <a:rPr lang="en-GB" err="1">
                <a:latin typeface="Quire Sans"/>
                <a:cs typeface="Calibri"/>
              </a:rPr>
              <a:t>Athrofa</a:t>
            </a:r>
            <a:r>
              <a:rPr lang="en-GB">
                <a:latin typeface="Quire Sans"/>
                <a:cs typeface="Calibri"/>
              </a:rPr>
              <a:t> Professional Learning Partnership (APLP) Handbook 2022/23   </a:t>
            </a:r>
            <a:r>
              <a:rPr lang="en-GB" b="1">
                <a:latin typeface="Quire Sans"/>
                <a:cs typeface="Calibri"/>
              </a:rPr>
              <a:t>Moodle</a:t>
            </a:r>
            <a:endParaRPr lang="en-GB">
              <a:latin typeface="Quire Sans"/>
              <a:ea typeface="+mn-lt"/>
              <a:cs typeface="+mn-lt"/>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LengthInSeconds xmlns="0d4f6ffa-9f28-4e2a-a23f-4264c91c95c3" xsi:nil="true"/>
    <SharedWithUsers xmlns="a5bd8bae-d77b-4579-b242-1f3afbf66184">
      <UserInfo>
        <DisplayName>Gail Parker</DisplayName>
        <AccountId>31</AccountId>
        <AccountType/>
      </UserInfo>
      <UserInfo>
        <DisplayName>Menna Davies</DisplayName>
        <AccountId>1211</AccountId>
        <AccountType/>
      </UserInfo>
      <UserInfo>
        <DisplayName>Laurence Thomas</DisplayName>
        <AccountId>799</AccountId>
        <AccountType/>
      </UserInfo>
    </SharedWithUsers>
    <_activity xmlns="0d4f6ffa-9f28-4e2a-a23f-4264c91c95c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2" ma:contentTypeDescription="Create a new document." ma:contentTypeScope="" ma:versionID="d938997c4f5ff8fc4e55681503e8625e">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b2ea691e2766c55ca8fec9b2ab21800c" ns3:_="" ns4:_="">
    <xsd:import namespace="0d4f6ffa-9f28-4e2a-a23f-4264c91c95c3"/>
    <xsd:import namespace="a5bd8bae-d77b-4579-b242-1f3afbf6618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F02F3F-708B-43AB-8FBC-3272CB355ECE}">
  <ds:schemaRefs>
    <ds:schemaRef ds:uri="http://purl.org/dc/elements/1.1/"/>
    <ds:schemaRef ds:uri="0d4f6ffa-9f28-4e2a-a23f-4264c91c95c3"/>
    <ds:schemaRef ds:uri="http://schemas.microsoft.com/office/2006/metadata/properties"/>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a5bd8bae-d77b-4579-b242-1f3afbf66184"/>
    <ds:schemaRef ds:uri="http://purl.org/dc/dcmitype/"/>
  </ds:schemaRefs>
</ds:datastoreItem>
</file>

<file path=customXml/itemProps2.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3.xml><?xml version="1.0" encoding="utf-8"?>
<ds:datastoreItem xmlns:ds="http://schemas.openxmlformats.org/officeDocument/2006/customXml" ds:itemID="{A0352930-155E-48A4-AE95-BA836FFD65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Athrofa_Powerpoint_2021 WS</Template>
  <TotalTime>0</TotalTime>
  <Words>1733</Words>
  <Application>Microsoft Office PowerPoint</Application>
  <PresentationFormat>Widescreen</PresentationFormat>
  <Paragraphs>238</Paragraphs>
  <Slides>37</Slides>
  <Notes>27</Notes>
  <HiddenSlides>1</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37</vt:i4>
      </vt:variant>
    </vt:vector>
  </HeadingPairs>
  <TitlesOfParts>
    <vt:vector size="49" baseType="lpstr">
      <vt:lpstr>Arial</vt:lpstr>
      <vt:lpstr>Calibri</vt:lpstr>
      <vt:lpstr>Calibri Light</vt:lpstr>
      <vt:lpstr>Kristen ITC</vt:lpstr>
      <vt:lpstr>Quire Sans</vt:lpstr>
      <vt:lpstr>Custom Design</vt:lpstr>
      <vt:lpstr>Office Theme</vt:lpstr>
      <vt:lpstr>UWTSD 200 Holding Page</vt:lpstr>
      <vt:lpstr>UWTSD 200_Subtitle 3</vt:lpstr>
      <vt:lpstr>UWTSD 200_Text 1</vt:lpstr>
      <vt:lpstr>Text 1</vt:lpstr>
      <vt:lpstr>UWTSD 200_Title Page 3</vt:lpstr>
      <vt:lpstr>PowerPoint Presentation</vt:lpstr>
      <vt:lpstr>LLWYBR TAR/QTS PATHWAY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ar gyfer cwestiynau  Time for questions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lastModifiedBy>Menna Davies</cp:lastModifiedBy>
  <cp:revision>162</cp:revision>
  <dcterms:created xsi:type="dcterms:W3CDTF">2021-06-30T07:26:16Z</dcterms:created>
  <dcterms:modified xsi:type="dcterms:W3CDTF">2024-03-07T11:51:32Z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