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9" r:id="rId2"/>
    <p:sldId id="316" r:id="rId3"/>
    <p:sldId id="409" r:id="rId4"/>
    <p:sldId id="410" r:id="rId5"/>
    <p:sldId id="315" r:id="rId6"/>
    <p:sldId id="330" r:id="rId7"/>
    <p:sldId id="322" r:id="rId8"/>
    <p:sldId id="412" r:id="rId9"/>
    <p:sldId id="413" r:id="rId10"/>
    <p:sldId id="333" r:id="rId11"/>
    <p:sldId id="414" r:id="rId12"/>
    <p:sldId id="521" r:id="rId13"/>
    <p:sldId id="498" r:id="rId14"/>
    <p:sldId id="595" r:id="rId15"/>
    <p:sldId id="534" r:id="rId16"/>
    <p:sldId id="535" r:id="rId17"/>
    <p:sldId id="345" r:id="rId18"/>
    <p:sldId id="536" r:id="rId19"/>
    <p:sldId id="537" r:id="rId20"/>
    <p:sldId id="286" r:id="rId21"/>
    <p:sldId id="542" r:id="rId22"/>
    <p:sldId id="533" r:id="rId23"/>
    <p:sldId id="4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9234" autoAdjust="0"/>
  </p:normalViewPr>
  <p:slideViewPr>
    <p:cSldViewPr snapToGrid="0">
      <p:cViewPr varScale="1">
        <p:scale>
          <a:sx n="34" d="100"/>
          <a:sy n="34" d="100"/>
        </p:scale>
        <p:origin x="211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66D0D47-ECDA-705B-69B9-94CD42BA580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46CFC87-6D43-F1D0-9E8C-C3607B14029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BC7B9A21-8D2D-2784-B9F0-CCA3BDE6C68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85D90E4-7D49-427B-BB39-F707C11E4235}" type="slidenum">
              <a:rPr lang="en-US" altLang="en-US" smtClean="0"/>
              <a:pPr/>
              <a:t>3</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2CC04C8-D2C0-86B0-00E4-62C5D09568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8DC0E1A1-433C-8C06-1C28-757F33E9B59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5364" name="Slide Number Placeholder 3">
            <a:extLst>
              <a:ext uri="{FF2B5EF4-FFF2-40B4-BE49-F238E27FC236}">
                <a16:creationId xmlns:a16="http://schemas.microsoft.com/office/drawing/2014/main" id="{7FA1BC25-FDA3-0D50-DB52-FCB4B49F4D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5528B03-93AA-4F9F-9292-2AC333C0AAA6}" type="slidenum">
              <a:rPr lang="en-US" altLang="en-US" smtClean="0"/>
              <a:pPr/>
              <a:t>4</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25E3F180-ED22-2B94-868A-B3DF60FCA3F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5204CBD5-E859-B561-56A5-25B44155777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8" name="Slide Number Placeholder 3">
            <a:extLst>
              <a:ext uri="{FF2B5EF4-FFF2-40B4-BE49-F238E27FC236}">
                <a16:creationId xmlns:a16="http://schemas.microsoft.com/office/drawing/2014/main" id="{34D98EC3-4A81-EE90-C255-A04AC6FE11C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0E4484B-1085-435E-963D-191D364E40C1}" type="slidenum">
              <a:rPr lang="en-GB" altLang="en-US" smtClean="0"/>
              <a:pPr/>
              <a:t>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629C2107-3421-83E1-0317-1B1456A6086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6253D8A9-4F72-1372-0C35-244FE8C49C2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1E3F9123-C949-9BA8-C6A1-3E7E943842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D71F23-ADF3-4BA6-80B0-D88DE6ABBDD9}" type="slidenum">
              <a:rPr lang="en-GB" altLang="en-US" smtClean="0"/>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CBBAE60-DF0A-D480-CB37-DA86D1F826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458129E-8549-527A-A015-787D15BC2DA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i="1"/>
          </a:p>
        </p:txBody>
      </p:sp>
      <p:sp>
        <p:nvSpPr>
          <p:cNvPr id="25604" name="Slide Number Placeholder 3">
            <a:extLst>
              <a:ext uri="{FF2B5EF4-FFF2-40B4-BE49-F238E27FC236}">
                <a16:creationId xmlns:a16="http://schemas.microsoft.com/office/drawing/2014/main" id="{58BEE765-20AC-9C26-B96C-8B6CCFBA3A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63C8E69-0C25-45A9-A83B-FC4F6608869D}" type="slidenum">
              <a:rPr lang="en-US" altLang="en-US" smtClean="0"/>
              <a:pPr/>
              <a:t>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D759E-D7E0-8D0C-3697-0566622F7358}"/>
            </a:ext>
          </a:extLst>
        </p:cNvPr>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0CBE4EF-3077-EEB5-4459-8EC3E48801F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B78E4D6B-FF6C-D480-260B-C1DA59AA200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654CE031-B2A4-43C9-F87E-F2AE08445BF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D71F23-ADF3-4BA6-80B0-D88DE6ABBDD9}" type="slidenum">
              <a:rPr lang="en-GB" altLang="en-US" smtClean="0"/>
              <a:pPr/>
              <a:t>9</a:t>
            </a:fld>
            <a:endParaRPr lang="en-GB" altLang="en-US"/>
          </a:p>
        </p:txBody>
      </p:sp>
    </p:spTree>
    <p:extLst>
      <p:ext uri="{BB962C8B-B14F-4D97-AF65-F5344CB8AC3E}">
        <p14:creationId xmlns:p14="http://schemas.microsoft.com/office/powerpoint/2010/main" val="3177991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B4F7AF79-355A-DFAF-1BFA-F43E44EF050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7D83F02-FBCF-5756-2659-4CC60E03F27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DD573E8D-1096-F1AC-43CF-248CF23821F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F0E23EE-A9A8-44C3-8B09-27B2EA826B87}" type="slidenum">
              <a:rPr lang="en-GB" altLang="en-US" smtClean="0"/>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C9F0963-02CC-1E2A-F88D-FEDE7A2D30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52019821-D6FD-622C-3F9B-6ED4621FC1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AAE8D8FB-9387-5A3E-73A7-094B6B751E7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0B24A6C-F38F-4A6B-8757-48D42AB11E59}" type="slidenum">
              <a:rPr lang="en-GB" altLang="en-US" smtClean="0"/>
              <a:pPr/>
              <a:t>12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22DC773-8C99-A1CF-575F-9B4AFFA09F4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21CEB8C3-A72B-AD19-7AA7-C57A2A70695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5ABE7289-01A3-40F7-5147-653963D680B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F0A7370-6A74-4F3E-8604-E3620BFB2203}" type="slidenum">
              <a:rPr lang="en-GB" altLang="en-US" smtClean="0"/>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14</a:t>
            </a:fld>
            <a:endParaRPr lang="en-GB"/>
          </a:p>
        </p:txBody>
      </p:sp>
    </p:spTree>
    <p:extLst>
      <p:ext uri="{BB962C8B-B14F-4D97-AF65-F5344CB8AC3E}">
        <p14:creationId xmlns:p14="http://schemas.microsoft.com/office/powerpoint/2010/main" val="16307870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1572822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C5E7A43C-A187-29F2-F8B8-0F71875267F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72FBE35-562C-16EF-5F45-750A1CAA3240}"/>
              </a:ext>
            </a:extLst>
          </p:cNvPr>
          <p:cNvSpPr>
            <a:spLocks noGrp="1"/>
          </p:cNvSpPr>
          <p:nvPr>
            <p:ph type="body" idx="1"/>
          </p:nvPr>
        </p:nvSpPr>
        <p:spPr/>
        <p:txBody>
          <a:bodyPr>
            <a:normAutofit/>
          </a:bodyPr>
          <a:lstStyle/>
          <a:p>
            <a:pPr>
              <a:defRPr/>
            </a:pPr>
            <a:endParaRPr lang="en-GB" dirty="0"/>
          </a:p>
        </p:txBody>
      </p:sp>
      <p:sp>
        <p:nvSpPr>
          <p:cNvPr id="45060" name="Slide Number Placeholder 3">
            <a:extLst>
              <a:ext uri="{FF2B5EF4-FFF2-40B4-BE49-F238E27FC236}">
                <a16:creationId xmlns:a16="http://schemas.microsoft.com/office/drawing/2014/main" id="{9A4082BF-B579-9FA2-6827-0A1E8EB9070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B7F262CD-FD9D-480A-B6F3-912324FCFD32}" type="slidenum">
              <a:rPr lang="en-GB" altLang="en-US" smtClean="0"/>
              <a:pPr/>
              <a:t>16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C06F6E9D-3CBC-EBE3-40CE-DBB6ED558B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A2F53505-8454-3257-020D-45AE6E9145E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7108" name="Slide Number Placeholder 3">
            <a:extLst>
              <a:ext uri="{FF2B5EF4-FFF2-40B4-BE49-F238E27FC236}">
                <a16:creationId xmlns:a16="http://schemas.microsoft.com/office/drawing/2014/main" id="{6839F73E-514E-5FC7-C96D-4EFB6ABFA64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4A4E5DF-9CDD-4A78-A21F-03CB76A7C59A}" type="slidenum">
              <a:rPr lang="en-GB" altLang="en-US" smtClean="0"/>
              <a:pPr/>
              <a:t>17</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E88737C4-C6CB-F40F-9063-082E572E441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BE8B603-2BFC-549F-9D23-BF61905207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AB186607-4AD6-A569-391A-98EAC9BF378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6587ACA-6B74-47D9-94CD-A5B2B9A3399F}" type="slidenum">
              <a:rPr lang="en-GB" altLang="en-US" smtClean="0"/>
              <a:pPr/>
              <a:t>19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C3865B29-B193-146A-F47C-FD7EA0D69B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91470F27-09AE-1372-D9B6-F334365EE2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04DC1FD5-A7F8-406F-C320-5712A67759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E932511F-35AA-48C4-9F9E-C6FC24D7C18B}" type="slidenum">
              <a:rPr lang="en-US" altLang="en-US" smtClean="0"/>
              <a:pPr/>
              <a:t>20</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F807D1C2-8E46-96E4-E725-B6D84556139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E4961DDF-ACFF-B5FC-3449-4D3269C6441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78852" name="Slide Number Placeholder 3">
            <a:extLst>
              <a:ext uri="{FF2B5EF4-FFF2-40B4-BE49-F238E27FC236}">
                <a16:creationId xmlns:a16="http://schemas.microsoft.com/office/drawing/2014/main" id="{06FB7330-8FF7-8889-3BD9-F9420B02626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9E1089E-C627-4229-9829-978673FDB8EF}"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2064324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02/02/2025</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02/02/2025</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02/02/2025</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02/02/2025</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02/02/2025</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02/02/2025</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02/02/2025</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02/02/2025</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02/02/2025</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02/02/2025</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02/02/2025</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02/02/2025</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ealth%20quiz.do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Alex_Map_A4.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UPIAS-fundamental-principles.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Room AS411, Swansea Business Campus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BMNS4016.  Practising Healthcare in Wales: Language and Culture  </a:t>
            </a:r>
            <a:br>
              <a:rPr lang="en-GB" altLang="en-US" sz="2400" b="1" dirty="0"/>
            </a:br>
            <a:r>
              <a:rPr lang="en-GB" sz="2400" dirty="0"/>
              <a:t>Le</a:t>
            </a:r>
            <a:r>
              <a:rPr lang="en-GB" altLang="en-US" sz="2400" dirty="0"/>
              <a:t>cture one, w/c 27/01/25.  </a:t>
            </a:r>
            <a:br>
              <a:rPr lang="en-GB" altLang="en-US" sz="2400" dirty="0"/>
            </a:br>
            <a:r>
              <a:rPr lang="en-GB" altLang="en-US" sz="2400" dirty="0"/>
              <a:t>Conceptualising health </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826374"/>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1101012"/>
            <a:ext cx="11338560" cy="5635068"/>
          </a:xfrm>
        </p:spPr>
        <p:txBody>
          <a:bodyPr/>
          <a:lstStyle/>
          <a:p>
            <a:r>
              <a:rPr lang="en-GB" sz="3200" dirty="0"/>
              <a:t>Individual understandings of health</a:t>
            </a:r>
          </a:p>
          <a:p>
            <a:r>
              <a:rPr lang="en-GB" sz="3200" dirty="0"/>
              <a:t>Lay conceptualisations of health</a:t>
            </a:r>
          </a:p>
          <a:p>
            <a:r>
              <a:rPr lang="en-GB" sz="3200" dirty="0"/>
              <a:t>Professional perspectives:</a:t>
            </a:r>
          </a:p>
          <a:p>
            <a:pPr lvl="1"/>
            <a:r>
              <a:rPr lang="en-GB" sz="3000" dirty="0"/>
              <a:t>The biomedical model of health</a:t>
            </a:r>
          </a:p>
          <a:p>
            <a:pPr lvl="1"/>
            <a:r>
              <a:rPr lang="en-GB" sz="3000" dirty="0"/>
              <a:t>The social model of health/disability</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2CF77BC-302F-B40C-BFBE-6DBDACF084A9}"/>
              </a:ext>
            </a:extLst>
          </p:cNvPr>
          <p:cNvGraphicFramePr>
            <a:graphicFrameLocks noGrp="1"/>
          </p:cNvGraphicFramePr>
          <p:nvPr>
            <p:ph sz="quarter" idx="1"/>
            <p:extLst>
              <p:ext uri="{D42A27DB-BD31-4B8C-83A1-F6EECF244321}">
                <p14:modId xmlns:p14="http://schemas.microsoft.com/office/powerpoint/2010/main" val="471188071"/>
              </p:ext>
            </p:extLst>
          </p:nvPr>
        </p:nvGraphicFramePr>
        <p:xfrm>
          <a:off x="1676400" y="130175"/>
          <a:ext cx="8572500" cy="6597646"/>
        </p:xfrm>
        <a:graphic>
          <a:graphicData uri="http://schemas.openxmlformats.org/drawingml/2006/table">
            <a:tbl>
              <a:tblPr firstRow="1" firstCol="1" bandRow="1">
                <a:tableStyleId>{5940675A-B579-460E-94D1-54222C63F5DA}</a:tableStyleId>
              </a:tblPr>
              <a:tblGrid>
                <a:gridCol w="7392798">
                  <a:extLst>
                    <a:ext uri="{9D8B030D-6E8A-4147-A177-3AD203B41FA5}">
                      <a16:colId xmlns:a16="http://schemas.microsoft.com/office/drawing/2014/main" val="20000"/>
                    </a:ext>
                  </a:extLst>
                </a:gridCol>
                <a:gridCol w="455802">
                  <a:extLst>
                    <a:ext uri="{9D8B030D-6E8A-4147-A177-3AD203B41FA5}">
                      <a16:colId xmlns:a16="http://schemas.microsoft.com/office/drawing/2014/main" val="20001"/>
                    </a:ext>
                  </a:extLst>
                </a:gridCol>
                <a:gridCol w="369990">
                  <a:extLst>
                    <a:ext uri="{9D8B030D-6E8A-4147-A177-3AD203B41FA5}">
                      <a16:colId xmlns:a16="http://schemas.microsoft.com/office/drawing/2014/main" val="20002"/>
                    </a:ext>
                  </a:extLst>
                </a:gridCol>
                <a:gridCol w="353910">
                  <a:extLst>
                    <a:ext uri="{9D8B030D-6E8A-4147-A177-3AD203B41FA5}">
                      <a16:colId xmlns:a16="http://schemas.microsoft.com/office/drawing/2014/main" val="20003"/>
                    </a:ext>
                  </a:extLst>
                </a:gridCol>
              </a:tblGrid>
              <a:tr h="364054">
                <a:tc gridSpan="4">
                  <a:txBody>
                    <a:bodyPr/>
                    <a:lstStyle/>
                    <a:p>
                      <a:pPr>
                        <a:lnSpc>
                          <a:spcPct val="115000"/>
                        </a:lnSpc>
                        <a:spcAft>
                          <a:spcPts val="1000"/>
                        </a:spcAft>
                      </a:pPr>
                      <a:r>
                        <a:rPr lang="en-GB" sz="1600" dirty="0">
                          <a:effectLst/>
                        </a:rPr>
                        <a:t>What does being healthy mean to you?</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07014">
                <a:tc>
                  <a:txBody>
                    <a:bodyPr/>
                    <a:lstStyle/>
                    <a:p>
                      <a:pPr>
                        <a:lnSpc>
                          <a:spcPct val="115000"/>
                        </a:lnSpc>
                        <a:spcAft>
                          <a:spcPts val="1000"/>
                        </a:spcAft>
                      </a:pPr>
                      <a:r>
                        <a:rPr lang="en-GB" sz="1600" dirty="0">
                          <a:effectLst/>
                        </a:rPr>
                        <a:t>For me, being healthy involves: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1</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dirty="0">
                          <a:effectLst/>
                        </a:rPr>
                        <a:t>2</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dirty="0">
                          <a:effectLst/>
                        </a:rPr>
                        <a:t>3</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1"/>
                  </a:ext>
                </a:extLst>
              </a:tr>
              <a:tr h="359571">
                <a:tc>
                  <a:txBody>
                    <a:bodyPr/>
                    <a:lstStyle/>
                    <a:p>
                      <a:pPr marL="0" lvl="0" indent="0">
                        <a:lnSpc>
                          <a:spcPct val="115000"/>
                        </a:lnSpc>
                        <a:spcAft>
                          <a:spcPts val="1000"/>
                        </a:spcAft>
                        <a:buFont typeface="+mj-lt"/>
                        <a:buNone/>
                      </a:pPr>
                      <a:r>
                        <a:rPr lang="en-GB" sz="1600" dirty="0">
                          <a:effectLst/>
                        </a:rPr>
                        <a:t>1.  Being able to connect with family, friends, social networks and/or community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2"/>
                  </a:ext>
                </a:extLst>
              </a:tr>
              <a:tr h="275175">
                <a:tc>
                  <a:txBody>
                    <a:bodyPr/>
                    <a:lstStyle/>
                    <a:p>
                      <a:pPr marL="0" lvl="0" indent="0">
                        <a:lnSpc>
                          <a:spcPct val="115000"/>
                        </a:lnSpc>
                        <a:spcAft>
                          <a:spcPts val="1000"/>
                        </a:spcAft>
                        <a:buFont typeface="+mj-lt"/>
                        <a:buNone/>
                      </a:pPr>
                      <a:r>
                        <a:rPr lang="en-GB" sz="1600" dirty="0">
                          <a:effectLst/>
                        </a:rPr>
                        <a:t>2.  Living to old age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3"/>
                  </a:ext>
                </a:extLst>
              </a:tr>
              <a:tr h="271274">
                <a:tc>
                  <a:txBody>
                    <a:bodyPr/>
                    <a:lstStyle/>
                    <a:p>
                      <a:pPr marL="0" lvl="0" indent="0">
                        <a:lnSpc>
                          <a:spcPct val="115000"/>
                        </a:lnSpc>
                        <a:spcAft>
                          <a:spcPts val="1000"/>
                        </a:spcAft>
                        <a:buFont typeface="+mj-lt"/>
                        <a:buNone/>
                      </a:pPr>
                      <a:r>
                        <a:rPr lang="en-GB" sz="1600" dirty="0">
                          <a:effectLst/>
                        </a:rPr>
                        <a:t>3.  Feeling generally happy, in control and able to manage stress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4"/>
                  </a:ext>
                </a:extLst>
              </a:tr>
              <a:tr h="288989">
                <a:tc>
                  <a:txBody>
                    <a:bodyPr/>
                    <a:lstStyle/>
                    <a:p>
                      <a:pPr marL="0" lvl="0" indent="0">
                        <a:lnSpc>
                          <a:spcPct val="115000"/>
                        </a:lnSpc>
                        <a:spcAft>
                          <a:spcPts val="1000"/>
                        </a:spcAft>
                        <a:buFont typeface="+mj-lt"/>
                        <a:buNone/>
                      </a:pPr>
                      <a:r>
                        <a:rPr lang="en-GB" sz="1600" dirty="0">
                          <a:effectLst/>
                        </a:rPr>
                        <a:t>4.  Having an adequate income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5"/>
                  </a:ext>
                </a:extLst>
              </a:tr>
              <a:tr h="99248">
                <a:tc>
                  <a:txBody>
                    <a:bodyPr/>
                    <a:lstStyle/>
                    <a:p>
                      <a:pPr marL="0" lvl="0" indent="0">
                        <a:lnSpc>
                          <a:spcPct val="115000"/>
                        </a:lnSpc>
                        <a:spcAft>
                          <a:spcPts val="1000"/>
                        </a:spcAft>
                        <a:buFont typeface="+mj-lt"/>
                        <a:buNone/>
                      </a:pPr>
                      <a:r>
                        <a:rPr lang="en-GB" sz="1600" dirty="0">
                          <a:effectLst/>
                        </a:rPr>
                        <a:t>5.  Not being reliant on tablets or medicines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6"/>
                  </a:ext>
                </a:extLst>
              </a:tr>
              <a:tr h="299805">
                <a:tc>
                  <a:txBody>
                    <a:bodyPr/>
                    <a:lstStyle/>
                    <a:p>
                      <a:pPr marL="0" lvl="0" indent="0">
                        <a:lnSpc>
                          <a:spcPct val="115000"/>
                        </a:lnSpc>
                        <a:spcAft>
                          <a:spcPts val="1000"/>
                        </a:spcAft>
                        <a:buFont typeface="+mj-lt"/>
                        <a:buNone/>
                      </a:pPr>
                      <a:r>
                        <a:rPr lang="en-GB" sz="1600" dirty="0">
                          <a:effectLst/>
                        </a:rPr>
                        <a:t>6.  Being the ideal weight for my height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7"/>
                  </a:ext>
                </a:extLst>
              </a:tr>
              <a:tr h="299805">
                <a:tc>
                  <a:txBody>
                    <a:bodyPr/>
                    <a:lstStyle/>
                    <a:p>
                      <a:pPr marL="0" lvl="0" indent="0">
                        <a:lnSpc>
                          <a:spcPct val="115000"/>
                        </a:lnSpc>
                        <a:spcAft>
                          <a:spcPts val="1000"/>
                        </a:spcAft>
                        <a:buFont typeface="+mj-lt"/>
                        <a:buNone/>
                      </a:pPr>
                      <a:r>
                        <a:rPr lang="en-GB" sz="1600" dirty="0">
                          <a:effectLst/>
                        </a:rPr>
                        <a:t>7.   Taking regular exercise and feeling fit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8"/>
                  </a:ext>
                </a:extLst>
              </a:tr>
              <a:tr h="299805">
                <a:tc>
                  <a:txBody>
                    <a:bodyPr/>
                    <a:lstStyle/>
                    <a:p>
                      <a:pPr marL="0" lvl="0" indent="0">
                        <a:lnSpc>
                          <a:spcPct val="115000"/>
                        </a:lnSpc>
                        <a:spcAft>
                          <a:spcPts val="1000"/>
                        </a:spcAft>
                        <a:buFont typeface="+mj-lt"/>
                        <a:buNone/>
                      </a:pPr>
                      <a:r>
                        <a:rPr lang="en-GB" sz="1600" dirty="0">
                          <a:effectLst/>
                        </a:rPr>
                        <a:t>8.  Living in my own socio-cultural milieu</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09"/>
                  </a:ext>
                </a:extLst>
              </a:tr>
              <a:tr h="334423">
                <a:tc>
                  <a:txBody>
                    <a:bodyPr/>
                    <a:lstStyle/>
                    <a:p>
                      <a:pPr marL="0" lvl="0" indent="0">
                        <a:lnSpc>
                          <a:spcPct val="115000"/>
                        </a:lnSpc>
                        <a:spcAft>
                          <a:spcPts val="1000"/>
                        </a:spcAft>
                        <a:buFont typeface="+mj-lt"/>
                        <a:buNone/>
                      </a:pPr>
                      <a:r>
                        <a:rPr lang="en-GB" sz="1600" dirty="0">
                          <a:effectLst/>
                        </a:rPr>
                        <a:t>9.  Never smoking or using recreational drugs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0"/>
                  </a:ext>
                </a:extLst>
              </a:tr>
              <a:tr h="271274">
                <a:tc>
                  <a:txBody>
                    <a:bodyPr/>
                    <a:lstStyle/>
                    <a:p>
                      <a:pPr marL="0" lvl="0" indent="0">
                        <a:lnSpc>
                          <a:spcPct val="115000"/>
                        </a:lnSpc>
                        <a:spcAft>
                          <a:spcPts val="1000"/>
                        </a:spcAft>
                        <a:buFont typeface="+mj-lt"/>
                        <a:buNone/>
                      </a:pPr>
                      <a:r>
                        <a:rPr lang="en-GB" sz="1600" dirty="0">
                          <a:effectLst/>
                        </a:rPr>
                        <a:t>10.  Not experiencing ill health or disease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dirty="0">
                          <a:effectLst/>
                        </a:rPr>
                        <a:t>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1"/>
                  </a:ext>
                </a:extLst>
              </a:tr>
              <a:tr h="299805">
                <a:tc>
                  <a:txBody>
                    <a:bodyPr/>
                    <a:lstStyle/>
                    <a:p>
                      <a:pPr marL="0" lvl="0" indent="0">
                        <a:lnSpc>
                          <a:spcPct val="115000"/>
                        </a:lnSpc>
                        <a:spcAft>
                          <a:spcPts val="1000"/>
                        </a:spcAft>
                        <a:buFont typeface="+mj-lt"/>
                        <a:buNone/>
                      </a:pPr>
                      <a:r>
                        <a:rPr lang="en-GB" sz="1600" dirty="0">
                          <a:effectLst/>
                        </a:rPr>
                        <a:t>11.  Having good levels of health literacy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dirty="0">
                          <a:effectLst/>
                        </a:rPr>
                        <a:t>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2"/>
                  </a:ext>
                </a:extLst>
              </a:tr>
              <a:tr h="299805">
                <a:tc>
                  <a:txBody>
                    <a:bodyPr/>
                    <a:lstStyle/>
                    <a:p>
                      <a:pPr marL="0" lvl="0" indent="0">
                        <a:lnSpc>
                          <a:spcPct val="115000"/>
                        </a:lnSpc>
                        <a:spcAft>
                          <a:spcPts val="1000"/>
                        </a:spcAft>
                        <a:buFont typeface="+mj-lt"/>
                        <a:buNone/>
                      </a:pPr>
                      <a:r>
                        <a:rPr lang="en-GB" sz="1600" dirty="0">
                          <a:effectLst/>
                        </a:rPr>
                        <a:t>12.  Being resilient and able to adapt to life’s challenges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3"/>
                  </a:ext>
                </a:extLst>
              </a:tr>
              <a:tr h="299805">
                <a:tc>
                  <a:txBody>
                    <a:bodyPr/>
                    <a:lstStyle/>
                    <a:p>
                      <a:pPr marL="0" lvl="0" indent="0">
                        <a:lnSpc>
                          <a:spcPct val="115000"/>
                        </a:lnSpc>
                        <a:spcAft>
                          <a:spcPts val="1000"/>
                        </a:spcAft>
                        <a:buFont typeface="+mj-lt"/>
                        <a:buNone/>
                      </a:pPr>
                      <a:r>
                        <a:rPr lang="en-GB" sz="1600" dirty="0">
                          <a:effectLst/>
                        </a:rPr>
                        <a:t>13.  Drinking only recommended safe levels of alcohol</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4"/>
                  </a:ext>
                </a:extLst>
              </a:tr>
              <a:tr h="299805">
                <a:tc>
                  <a:txBody>
                    <a:bodyPr/>
                    <a:lstStyle/>
                    <a:p>
                      <a:pPr marL="0" lvl="0" indent="0">
                        <a:lnSpc>
                          <a:spcPct val="115000"/>
                        </a:lnSpc>
                        <a:spcAft>
                          <a:spcPts val="1000"/>
                        </a:spcAft>
                        <a:buFont typeface="+mj-lt"/>
                        <a:buNone/>
                      </a:pPr>
                      <a:r>
                        <a:rPr lang="en-GB" sz="1600" dirty="0">
                          <a:effectLst/>
                        </a:rPr>
                        <a:t>14.  Having a home and a secure community to live in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5"/>
                  </a:ext>
                </a:extLst>
              </a:tr>
              <a:tr h="299805">
                <a:tc>
                  <a:txBody>
                    <a:bodyPr/>
                    <a:lstStyle/>
                    <a:p>
                      <a:pPr marL="0" lvl="0" indent="0">
                        <a:lnSpc>
                          <a:spcPct val="115000"/>
                        </a:lnSpc>
                        <a:spcAft>
                          <a:spcPts val="1000"/>
                        </a:spcAft>
                        <a:buFont typeface="+mj-lt"/>
                        <a:buNone/>
                      </a:pPr>
                      <a:r>
                        <a:rPr lang="en-GB" sz="1600" dirty="0">
                          <a:effectLst/>
                        </a:rPr>
                        <a:t>15.  Having my body in good functional order</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6"/>
                  </a:ext>
                </a:extLst>
              </a:tr>
              <a:tr h="299805">
                <a:tc>
                  <a:txBody>
                    <a:bodyPr/>
                    <a:lstStyle/>
                    <a:p>
                      <a:pPr marL="0" lvl="0" indent="0">
                        <a:lnSpc>
                          <a:spcPct val="115000"/>
                        </a:lnSpc>
                        <a:spcAft>
                          <a:spcPts val="1000"/>
                        </a:spcAft>
                        <a:buFont typeface="+mj-lt"/>
                        <a:buNone/>
                      </a:pPr>
                      <a:r>
                        <a:rPr lang="en-GB" sz="1600" dirty="0">
                          <a:effectLst/>
                        </a:rPr>
                        <a:t>16.  Getting on well with other people most of the time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7"/>
                  </a:ext>
                </a:extLst>
              </a:tr>
              <a:tr h="299805">
                <a:tc>
                  <a:txBody>
                    <a:bodyPr/>
                    <a:lstStyle/>
                    <a:p>
                      <a:pPr marL="0" lvl="0" indent="0">
                        <a:lnSpc>
                          <a:spcPct val="115000"/>
                        </a:lnSpc>
                        <a:spcAft>
                          <a:spcPts val="1000"/>
                        </a:spcAft>
                        <a:buFont typeface="+mj-lt"/>
                        <a:buNone/>
                      </a:pPr>
                      <a:r>
                        <a:rPr lang="en-GB" sz="1600" dirty="0">
                          <a:effectLst/>
                        </a:rPr>
                        <a:t>17.  Eating a nutritious diet and having access to clean water</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8"/>
                  </a:ext>
                </a:extLst>
              </a:tr>
              <a:tr h="299805">
                <a:tc>
                  <a:txBody>
                    <a:bodyPr/>
                    <a:lstStyle/>
                    <a:p>
                      <a:pPr marL="0" lvl="0" indent="0">
                        <a:lnSpc>
                          <a:spcPct val="115000"/>
                        </a:lnSpc>
                        <a:spcAft>
                          <a:spcPts val="1000"/>
                        </a:spcAft>
                        <a:buFont typeface="+mj-lt"/>
                        <a:buNone/>
                      </a:pPr>
                      <a:r>
                        <a:rPr lang="en-GB" sz="1600" dirty="0">
                          <a:effectLst/>
                        </a:rPr>
                        <a:t>18.  Enjoying some form of relaxation or recreation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19"/>
                  </a:ext>
                </a:extLst>
              </a:tr>
              <a:tr h="285471">
                <a:tc>
                  <a:txBody>
                    <a:bodyPr/>
                    <a:lstStyle/>
                    <a:p>
                      <a:pPr marL="0" lvl="0" indent="0">
                        <a:lnSpc>
                          <a:spcPct val="115000"/>
                        </a:lnSpc>
                        <a:spcAft>
                          <a:spcPts val="1000"/>
                        </a:spcAft>
                        <a:buFont typeface="+mj-lt"/>
                        <a:buNone/>
                      </a:pPr>
                      <a:r>
                        <a:rPr lang="en-GB" sz="1600" dirty="0">
                          <a:effectLst/>
                        </a:rPr>
                        <a:t>19.  Having a job or meaningful recreation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20"/>
                  </a:ext>
                </a:extLst>
              </a:tr>
              <a:tr h="271274">
                <a:tc>
                  <a:txBody>
                    <a:bodyPr/>
                    <a:lstStyle/>
                    <a:p>
                      <a:pPr marL="0" lvl="0" indent="0">
                        <a:lnSpc>
                          <a:spcPct val="115000"/>
                        </a:lnSpc>
                        <a:spcAft>
                          <a:spcPts val="1000"/>
                        </a:spcAft>
                        <a:buFont typeface="+mj-lt"/>
                        <a:buNone/>
                      </a:pPr>
                      <a:r>
                        <a:rPr lang="en-GB" sz="1600" dirty="0">
                          <a:effectLst/>
                        </a:rPr>
                        <a:t>20.  Having a good work-life balance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a:effectLst/>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tc>
                  <a:txBody>
                    <a:bodyPr/>
                    <a:lstStyle/>
                    <a:p>
                      <a:pPr>
                        <a:lnSpc>
                          <a:spcPct val="115000"/>
                        </a:lnSpc>
                        <a:spcAft>
                          <a:spcPts val="1000"/>
                        </a:spcAft>
                      </a:pPr>
                      <a:r>
                        <a:rPr lang="en-GB" sz="800" dirty="0">
                          <a:effectLst/>
                        </a:rPr>
                        <a:t>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78" marR="47378" marT="0" marB="0"/>
                </a:tc>
                <a:extLst>
                  <a:ext uri="{0D108BD9-81ED-4DB2-BD59-A6C34878D82A}">
                    <a16:rowId xmlns:a16="http://schemas.microsoft.com/office/drawing/2014/main" val="10021"/>
                  </a:ext>
                </a:extLst>
              </a:tr>
            </a:tbl>
          </a:graphicData>
        </a:graphic>
      </p:graphicFrame>
      <p:sp>
        <p:nvSpPr>
          <p:cNvPr id="3" name="TextBox 2">
            <a:extLst>
              <a:ext uri="{FF2B5EF4-FFF2-40B4-BE49-F238E27FC236}">
                <a16:creationId xmlns:a16="http://schemas.microsoft.com/office/drawing/2014/main" id="{1122D33B-8D3F-0E83-EA25-5C9D646B5F66}"/>
              </a:ext>
            </a:extLst>
          </p:cNvPr>
          <p:cNvSpPr txBox="1"/>
          <p:nvPr/>
        </p:nvSpPr>
        <p:spPr>
          <a:xfrm>
            <a:off x="152400" y="457200"/>
            <a:ext cx="1524000" cy="6186309"/>
          </a:xfrm>
          <a:prstGeom prst="rect">
            <a:avLst/>
          </a:prstGeom>
          <a:noFill/>
        </p:spPr>
        <p:txBody>
          <a:bodyPr wrap="square" rtlCol="0">
            <a:spAutoFit/>
          </a:bodyPr>
          <a:lstStyle/>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endParaRPr lang="en-GB" dirty="0">
              <a:hlinkClick r:id="rId3" action="ppaction://hlinkfile"/>
            </a:endParaRPr>
          </a:p>
          <a:p>
            <a:r>
              <a:rPr lang="en-GB" dirty="0">
                <a:hlinkClick r:id="rId3" action="ppaction://hlinkfile"/>
              </a:rPr>
              <a:t>health quiz.doc</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DDA1B24-8DF2-2EF0-C7B8-B0B6CF3BC350}"/>
              </a:ext>
            </a:extLst>
          </p:cNvPr>
          <p:cNvSpPr>
            <a:spLocks noGrp="1"/>
          </p:cNvSpPr>
          <p:nvPr>
            <p:ph type="title"/>
          </p:nvPr>
        </p:nvSpPr>
        <p:spPr>
          <a:xfrm>
            <a:off x="287868" y="274639"/>
            <a:ext cx="9922932" cy="706437"/>
          </a:xfrm>
        </p:spPr>
        <p:txBody>
          <a:bodyPr>
            <a:normAutofit fontScale="90000"/>
          </a:bodyPr>
          <a:lstStyle/>
          <a:p>
            <a:pPr>
              <a:defRPr/>
            </a:pPr>
            <a:r>
              <a:rPr lang="en-GB" altLang="en-US" dirty="0"/>
              <a:t>Concepts of health  </a:t>
            </a:r>
          </a:p>
        </p:txBody>
      </p:sp>
      <p:sp>
        <p:nvSpPr>
          <p:cNvPr id="9219" name="Content Placeholder 2">
            <a:extLst>
              <a:ext uri="{FF2B5EF4-FFF2-40B4-BE49-F238E27FC236}">
                <a16:creationId xmlns:a16="http://schemas.microsoft.com/office/drawing/2014/main" id="{FC735FE9-9C6E-DB4D-ECBF-0A01F3E790F8}"/>
              </a:ext>
            </a:extLst>
          </p:cNvPr>
          <p:cNvSpPr>
            <a:spLocks noGrp="1"/>
          </p:cNvSpPr>
          <p:nvPr>
            <p:ph sz="quarter" idx="1"/>
          </p:nvPr>
        </p:nvSpPr>
        <p:spPr>
          <a:xfrm>
            <a:off x="152399" y="981076"/>
            <a:ext cx="11751733" cy="5543548"/>
          </a:xfrm>
        </p:spPr>
        <p:txBody>
          <a:bodyPr>
            <a:normAutofit/>
          </a:bodyPr>
          <a:lstStyle/>
          <a:p>
            <a:pPr>
              <a:defRPr/>
            </a:pPr>
            <a:r>
              <a:rPr lang="en-GB" altLang="en-US" sz="2800" dirty="0"/>
              <a:t>According to Wills (2022), those involved in promoting health have a particular understanding of its meaning. </a:t>
            </a:r>
            <a:endParaRPr lang="en-GB" altLang="en-US" sz="2800" i="1" dirty="0"/>
          </a:p>
          <a:p>
            <a:pPr>
              <a:buFont typeface="Wingdings 2" panose="05020102010507070707" pitchFamily="18" charset="2"/>
              <a:buNone/>
              <a:defRPr/>
            </a:pPr>
            <a:endParaRPr lang="en-GB" altLang="en-US" sz="2800" b="1" i="1" dirty="0"/>
          </a:p>
          <a:p>
            <a:pPr>
              <a:buFont typeface="Wingdings 2" panose="05020102010507070707" pitchFamily="18" charset="2"/>
              <a:buNone/>
              <a:defRPr/>
            </a:pPr>
            <a:r>
              <a:rPr lang="en-GB" altLang="en-US" sz="2800" b="1" i="1" dirty="0"/>
              <a:t>		What does the health quiz tell you about your view of your own health?</a:t>
            </a:r>
          </a:p>
          <a:p>
            <a:pPr>
              <a:buFont typeface="Wingdings 2" panose="05020102010507070707" pitchFamily="18" charset="2"/>
              <a:buNone/>
              <a:defRPr/>
            </a:pPr>
            <a:r>
              <a:rPr lang="en-GB" altLang="en-US" sz="2800" b="1" i="1" dirty="0"/>
              <a:t>		</a:t>
            </a:r>
          </a:p>
          <a:p>
            <a:pPr>
              <a:buFont typeface="Wingdings 2" panose="05020102010507070707" pitchFamily="18" charset="2"/>
              <a:buNone/>
              <a:defRPr/>
            </a:pPr>
            <a:r>
              <a:rPr lang="en-GB" altLang="en-US" sz="2800" b="1" i="1" dirty="0"/>
              <a:t>		What does your selection tell you about your view of health in general?</a:t>
            </a:r>
          </a:p>
          <a:p>
            <a:pPr>
              <a:buFont typeface="Wingdings 2" panose="05020102010507070707" pitchFamily="18" charset="2"/>
              <a:buNone/>
              <a:defRPr/>
            </a:pPr>
            <a:endParaRPr lang="en-GB" altLang="en-US" sz="2800" b="1" i="1" dirty="0"/>
          </a:p>
          <a:p>
            <a:pPr marL="0" indent="0">
              <a:buNone/>
              <a:defRPr/>
            </a:pPr>
            <a:r>
              <a:rPr lang="en-GB" altLang="en-US" sz="2800" dirty="0"/>
              <a:t>	</a:t>
            </a:r>
            <a:r>
              <a:rPr lang="en-GB" altLang="en-US" sz="2800" b="1" i="1" dirty="0"/>
              <a:t>What might we say about people’s views of health?</a:t>
            </a:r>
          </a:p>
          <a:p>
            <a:pPr marL="0" indent="0">
              <a:buNone/>
              <a:defRPr/>
            </a:pPr>
            <a:r>
              <a:rPr lang="en-GB" altLang="en-US" sz="2800" dirty="0"/>
              <a:t>  </a:t>
            </a:r>
          </a:p>
          <a:p>
            <a:pPr>
              <a:buFont typeface="Wingdings 2" panose="05020102010507070707" pitchFamily="18" charset="2"/>
              <a:buNone/>
              <a:defRPr/>
            </a:pPr>
            <a:endParaRPr lang="en-GB" altLang="en-US" sz="3600" i="1" dirty="0"/>
          </a:p>
        </p:txBody>
      </p:sp>
      <p:pic>
        <p:nvPicPr>
          <p:cNvPr id="14340" name="Graphic 2" descr="Question Mark with solid fill">
            <a:extLst>
              <a:ext uri="{FF2B5EF4-FFF2-40B4-BE49-F238E27FC236}">
                <a16:creationId xmlns:a16="http://schemas.microsoft.com/office/drawing/2014/main" id="{D7A3B9FE-7F84-1588-BB47-304548CC64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099" y="221932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1">
            <a:extLst>
              <a:ext uri="{FF2B5EF4-FFF2-40B4-BE49-F238E27FC236}">
                <a16:creationId xmlns:a16="http://schemas.microsoft.com/office/drawing/2014/main" id="{B5D4B6B0-231F-C11E-7884-B7BF176624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868" y="3267076"/>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3">
            <a:extLst>
              <a:ext uri="{FF2B5EF4-FFF2-40B4-BE49-F238E27FC236}">
                <a16:creationId xmlns:a16="http://schemas.microsoft.com/office/drawing/2014/main" id="{B51DC328-5010-BC5B-CF15-213A195EA3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868" y="4259792"/>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1AD50-1C9C-8519-EB6B-A4D02C1BAA7F}"/>
              </a:ext>
            </a:extLst>
          </p:cNvPr>
          <p:cNvSpPr>
            <a:spLocks noGrp="1"/>
          </p:cNvSpPr>
          <p:nvPr>
            <p:ph type="title"/>
          </p:nvPr>
        </p:nvSpPr>
        <p:spPr>
          <a:xfrm>
            <a:off x="270933" y="274638"/>
            <a:ext cx="10515600" cy="417512"/>
          </a:xfrm>
        </p:spPr>
        <p:txBody>
          <a:bodyPr>
            <a:normAutofit fontScale="90000"/>
          </a:bodyPr>
          <a:lstStyle/>
          <a:p>
            <a:pPr>
              <a:defRPr/>
            </a:pPr>
            <a:r>
              <a:rPr lang="en-GB" dirty="0"/>
              <a:t> It tells us that ‘lay’ views of health vary </a:t>
            </a:r>
          </a:p>
        </p:txBody>
      </p:sp>
      <p:sp>
        <p:nvSpPr>
          <p:cNvPr id="3" name="Content Placeholder 2">
            <a:extLst>
              <a:ext uri="{FF2B5EF4-FFF2-40B4-BE49-F238E27FC236}">
                <a16:creationId xmlns:a16="http://schemas.microsoft.com/office/drawing/2014/main" id="{8E9A511C-B790-1FA4-1987-35B6C675EC13}"/>
              </a:ext>
            </a:extLst>
          </p:cNvPr>
          <p:cNvSpPr>
            <a:spLocks noGrp="1"/>
          </p:cNvSpPr>
          <p:nvPr>
            <p:ph sz="quarter" idx="1"/>
          </p:nvPr>
        </p:nvSpPr>
        <p:spPr>
          <a:xfrm>
            <a:off x="270933" y="692150"/>
            <a:ext cx="11684000" cy="5891212"/>
          </a:xfrm>
        </p:spPr>
        <p:txBody>
          <a:bodyPr>
            <a:normAutofit fontScale="92500" lnSpcReduction="10000"/>
          </a:bodyPr>
          <a:lstStyle/>
          <a:p>
            <a:pPr>
              <a:defRPr/>
            </a:pPr>
            <a:r>
              <a:rPr lang="en-GB" sz="2800" dirty="0"/>
              <a:t>Lay people = those not (health) care professionals/experts; lay people often hold varying perceptions of health – relates to ‘subjective wellbeing’ (Hubley, Copeman and Woodall, 2021)</a:t>
            </a:r>
          </a:p>
          <a:p>
            <a:pPr>
              <a:defRPr/>
            </a:pPr>
            <a:r>
              <a:rPr lang="en-GB" sz="2800" dirty="0"/>
              <a:t>Significant amount of research/writing considers lay people’s perceptions of health (see, for instance, </a:t>
            </a:r>
            <a:r>
              <a:rPr lang="en-GB" sz="2800" dirty="0" err="1"/>
              <a:t>Benyamini</a:t>
            </a:r>
            <a:r>
              <a:rPr lang="en-GB" sz="2800" dirty="0"/>
              <a:t> and Leventhal, 2019; </a:t>
            </a:r>
            <a:r>
              <a:rPr lang="en-GB" sz="2800" dirty="0" err="1"/>
              <a:t>Mouratidi</a:t>
            </a:r>
            <a:r>
              <a:rPr lang="en-GB" sz="2800" dirty="0"/>
              <a:t>, </a:t>
            </a:r>
            <a:r>
              <a:rPr lang="en-GB" sz="2800" dirty="0" err="1"/>
              <a:t>Bonoti</a:t>
            </a:r>
            <a:r>
              <a:rPr lang="en-GB" sz="2800" dirty="0"/>
              <a:t> and </a:t>
            </a:r>
            <a:r>
              <a:rPr lang="en-GB" sz="2800" dirty="0" err="1"/>
              <a:t>Leondari</a:t>
            </a:r>
            <a:r>
              <a:rPr lang="en-GB" sz="2800" dirty="0"/>
              <a:t>, 2016)</a:t>
            </a:r>
          </a:p>
          <a:p>
            <a:pPr>
              <a:defRPr/>
            </a:pPr>
            <a:r>
              <a:rPr lang="en-GB" sz="2800" dirty="0"/>
              <a:t>Researchers drawing on interpretive sociological perspectives have found that ‘lay’ people’s, ‘conceptualisations of health are neither universal nor given’ (Cooper and Thorogood, 2013, p. 23).  </a:t>
            </a:r>
          </a:p>
          <a:p>
            <a:pPr>
              <a:defRPr/>
            </a:pPr>
            <a:r>
              <a:rPr lang="en-GB" sz="2800" dirty="0"/>
              <a:t>Often a reflection of, </a:t>
            </a:r>
            <a:r>
              <a:rPr lang="en-GB" sz="2800" dirty="0" err="1"/>
              <a:t>e.g</a:t>
            </a:r>
            <a:r>
              <a:rPr lang="en-GB" sz="2800" dirty="0"/>
              <a:t>: particular circumstances/experience/professional background.  E.g.</a:t>
            </a:r>
          </a:p>
          <a:p>
            <a:pPr lvl="1">
              <a:defRPr/>
            </a:pPr>
            <a:r>
              <a:rPr lang="en-GB" sz="2800" dirty="0"/>
              <a:t>An asylum seeker might consider living within his/her own socio-cultural milieu as very important, whereas someone who works in a smoking cessation service might prioritise not smoking</a:t>
            </a:r>
          </a:p>
          <a:p>
            <a:pPr lvl="1">
              <a:defRPr/>
            </a:pPr>
            <a:r>
              <a:rPr lang="en-GB" sz="2800" dirty="0"/>
              <a:t>It is possible that views of health are fluid, changing as circumstances change </a:t>
            </a:r>
          </a:p>
          <a:p>
            <a:pPr marL="0" indent="0">
              <a:buNone/>
              <a:defRPr/>
            </a:pPr>
            <a:r>
              <a:rPr lang="en-GB" sz="1500" dirty="0"/>
              <a:t>(See also Scriven, Goodall and Morgan,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50F5-D5CE-4F3C-45A3-6483F3F2C466}"/>
              </a:ext>
            </a:extLst>
          </p:cNvPr>
          <p:cNvSpPr>
            <a:spLocks noGrp="1"/>
          </p:cNvSpPr>
          <p:nvPr>
            <p:ph type="title"/>
          </p:nvPr>
        </p:nvSpPr>
        <p:spPr>
          <a:xfrm>
            <a:off x="389467" y="274639"/>
            <a:ext cx="11226800" cy="706437"/>
          </a:xfrm>
        </p:spPr>
        <p:txBody>
          <a:bodyPr>
            <a:normAutofit fontScale="90000"/>
          </a:bodyPr>
          <a:lstStyle/>
          <a:p>
            <a:pPr>
              <a:defRPr/>
            </a:pPr>
            <a:r>
              <a:rPr lang="en-GB" sz="2400" dirty="0"/>
              <a:t>Conceptualisations of health can vary between </a:t>
            </a:r>
            <a:r>
              <a:rPr lang="en-GB" sz="2400" b="1" dirty="0"/>
              <a:t>geographical locations</a:t>
            </a:r>
            <a:r>
              <a:rPr lang="en-GB" sz="2400" dirty="0"/>
              <a:t>: western Africa (</a:t>
            </a:r>
            <a:r>
              <a:rPr lang="en-GB" sz="2400" i="1" dirty="0"/>
              <a:t>leblouh/gavage </a:t>
            </a:r>
            <a:r>
              <a:rPr lang="en-GB" sz="2400" dirty="0"/>
              <a:t>[force-feeding] in Mauritania)…. </a:t>
            </a:r>
          </a:p>
        </p:txBody>
      </p:sp>
      <p:pic>
        <p:nvPicPr>
          <p:cNvPr id="20483" name="Picture 2" descr="D:\trinity1920\wellbeingandresilience\1_8.jpg">
            <a:extLst>
              <a:ext uri="{FF2B5EF4-FFF2-40B4-BE49-F238E27FC236}">
                <a16:creationId xmlns:a16="http://schemas.microsoft.com/office/drawing/2014/main" id="{8DC3AB9C-9C3D-3309-ECDE-7B8F4F360E96}"/>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49157" y="981076"/>
            <a:ext cx="7416800" cy="5349875"/>
          </a:xfrm>
        </p:spPr>
      </p:pic>
      <p:sp>
        <p:nvSpPr>
          <p:cNvPr id="4" name="TextBox 3">
            <a:extLst>
              <a:ext uri="{FF2B5EF4-FFF2-40B4-BE49-F238E27FC236}">
                <a16:creationId xmlns:a16="http://schemas.microsoft.com/office/drawing/2014/main" id="{A42EB7BA-E773-0EC6-6836-B255CF44506C}"/>
              </a:ext>
            </a:extLst>
          </p:cNvPr>
          <p:cNvSpPr txBox="1"/>
          <p:nvPr/>
        </p:nvSpPr>
        <p:spPr>
          <a:xfrm>
            <a:off x="10126639" y="5923128"/>
            <a:ext cx="1702133" cy="369332"/>
          </a:xfrm>
          <a:prstGeom prst="rect">
            <a:avLst/>
          </a:prstGeom>
          <a:noFill/>
        </p:spPr>
        <p:txBody>
          <a:bodyPr wrap="none" rtlCol="0">
            <a:spAutoFit/>
          </a:bodyPr>
          <a:lstStyle/>
          <a:p>
            <a:r>
              <a:rPr lang="en-GB" dirty="0"/>
              <a:t>(See </a:t>
            </a:r>
            <a:r>
              <a:rPr lang="en-GB" dirty="0" err="1"/>
              <a:t>Konin</a:t>
            </a:r>
            <a:r>
              <a:rPr lang="en-GB" dirty="0"/>
              <a:t>,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D7914-ECE2-0048-248D-C86BC732EA82}"/>
              </a:ext>
            </a:extLst>
          </p:cNvPr>
          <p:cNvSpPr>
            <a:spLocks noGrp="1"/>
          </p:cNvSpPr>
          <p:nvPr>
            <p:ph type="title"/>
          </p:nvPr>
        </p:nvSpPr>
        <p:spPr>
          <a:xfrm>
            <a:off x="186267" y="274639"/>
            <a:ext cx="11751733" cy="777875"/>
          </a:xfrm>
        </p:spPr>
        <p:txBody>
          <a:bodyPr>
            <a:normAutofit fontScale="90000"/>
          </a:bodyPr>
          <a:lstStyle/>
          <a:p>
            <a:pPr>
              <a:defRPr/>
            </a:pPr>
            <a:br>
              <a:rPr lang="en-GB" sz="2800" dirty="0"/>
            </a:br>
            <a:br>
              <a:rPr lang="en-GB" sz="2800" dirty="0"/>
            </a:br>
            <a:br>
              <a:rPr lang="en-GB" sz="2800" dirty="0"/>
            </a:br>
            <a:r>
              <a:rPr lang="en-GB" sz="2800" dirty="0"/>
              <a:t> …..and western Europe </a:t>
            </a:r>
          </a:p>
        </p:txBody>
      </p:sp>
      <p:pic>
        <p:nvPicPr>
          <p:cNvPr id="22531" name="Content Placeholder 4">
            <a:extLst>
              <a:ext uri="{FF2B5EF4-FFF2-40B4-BE49-F238E27FC236}">
                <a16:creationId xmlns:a16="http://schemas.microsoft.com/office/drawing/2014/main" id="{9A168CCD-DE52-09AE-3800-D26AF547B732}"/>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3863975" y="1089025"/>
            <a:ext cx="3600450" cy="53848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86589FD-1D3F-FB58-9448-8958512CCFE6}"/>
              </a:ext>
            </a:extLst>
          </p:cNvPr>
          <p:cNvSpPr>
            <a:spLocks noGrp="1"/>
          </p:cNvSpPr>
          <p:nvPr>
            <p:ph type="title"/>
          </p:nvPr>
        </p:nvSpPr>
        <p:spPr>
          <a:xfrm>
            <a:off x="220133" y="274638"/>
            <a:ext cx="11345334" cy="1143000"/>
          </a:xfrm>
        </p:spPr>
        <p:txBody>
          <a:bodyPr>
            <a:normAutofit fontScale="90000"/>
          </a:bodyPr>
          <a:lstStyle/>
          <a:p>
            <a:pPr>
              <a:defRPr/>
            </a:pPr>
            <a:r>
              <a:rPr lang="en-GB" dirty="0"/>
              <a:t>Conceptualisations of health can vary over </a:t>
            </a:r>
            <a:r>
              <a:rPr lang="en-GB" b="1" dirty="0"/>
              <a:t>time</a:t>
            </a:r>
            <a:r>
              <a:rPr lang="en-GB" dirty="0"/>
              <a:t>: western Europe in the 16</a:t>
            </a:r>
            <a:r>
              <a:rPr lang="en-GB" baseline="30000" dirty="0"/>
              <a:t>th</a:t>
            </a:r>
            <a:r>
              <a:rPr lang="en-GB" dirty="0"/>
              <a:t>/17</a:t>
            </a:r>
            <a:r>
              <a:rPr lang="en-GB" baseline="30000" dirty="0"/>
              <a:t>th</a:t>
            </a:r>
            <a:r>
              <a:rPr lang="en-GB" dirty="0"/>
              <a:t> century…</a:t>
            </a:r>
          </a:p>
        </p:txBody>
      </p:sp>
      <p:pic>
        <p:nvPicPr>
          <p:cNvPr id="24579" name="Picture 2" descr="D:\trinity1920\principlesofpractice\download (1).jpg">
            <a:extLst>
              <a:ext uri="{FF2B5EF4-FFF2-40B4-BE49-F238E27FC236}">
                <a16:creationId xmlns:a16="http://schemas.microsoft.com/office/drawing/2014/main" id="{09887118-E0CF-894D-D787-6EDF0363BCE8}"/>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3648076" y="1449388"/>
            <a:ext cx="4176713" cy="5194300"/>
          </a:xfrm>
        </p:spPr>
      </p:pic>
      <p:sp>
        <p:nvSpPr>
          <p:cNvPr id="2" name="TextBox 1">
            <a:extLst>
              <a:ext uri="{FF2B5EF4-FFF2-40B4-BE49-F238E27FC236}">
                <a16:creationId xmlns:a16="http://schemas.microsoft.com/office/drawing/2014/main" id="{8291B89C-AF23-69FF-AF21-88EA9B0DF435}"/>
              </a:ext>
            </a:extLst>
          </p:cNvPr>
          <p:cNvSpPr txBox="1"/>
          <p:nvPr/>
        </p:nvSpPr>
        <p:spPr>
          <a:xfrm>
            <a:off x="8097062" y="5636525"/>
            <a:ext cx="4176713" cy="369332"/>
          </a:xfrm>
          <a:prstGeom prst="rect">
            <a:avLst/>
          </a:prstGeom>
          <a:noFill/>
        </p:spPr>
        <p:txBody>
          <a:bodyPr wrap="square" rtlCol="0">
            <a:spAutoFit/>
          </a:bodyPr>
          <a:lstStyle/>
          <a:p>
            <a:r>
              <a:rPr lang="en-GB" dirty="0" err="1"/>
              <a:t>Rubens:</a:t>
            </a:r>
            <a:r>
              <a:rPr lang="en-GB" i="1" dirty="0" err="1"/>
              <a:t>The</a:t>
            </a:r>
            <a:r>
              <a:rPr lang="en-GB" i="1" dirty="0"/>
              <a:t> Toilet of Venus </a:t>
            </a:r>
            <a:r>
              <a:rPr lang="en-GB" dirty="0"/>
              <a:t>(painted circa 1613)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11D63-2AA4-0859-E0DC-739EA647D7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821744-2FB6-A03B-626F-411EA7B8AB34}"/>
              </a:ext>
            </a:extLst>
          </p:cNvPr>
          <p:cNvSpPr>
            <a:spLocks noGrp="1"/>
          </p:cNvSpPr>
          <p:nvPr>
            <p:ph type="title"/>
          </p:nvPr>
        </p:nvSpPr>
        <p:spPr>
          <a:xfrm>
            <a:off x="186267" y="274639"/>
            <a:ext cx="11751733" cy="777875"/>
          </a:xfrm>
        </p:spPr>
        <p:txBody>
          <a:bodyPr>
            <a:normAutofit fontScale="90000"/>
          </a:bodyPr>
          <a:lstStyle/>
          <a:p>
            <a:pPr>
              <a:defRPr/>
            </a:pPr>
            <a:br>
              <a:rPr lang="en-GB" sz="2800" dirty="0"/>
            </a:br>
            <a:br>
              <a:rPr lang="en-GB" sz="2800" dirty="0"/>
            </a:br>
            <a:br>
              <a:rPr lang="en-GB" sz="2800" dirty="0"/>
            </a:br>
            <a:r>
              <a:rPr lang="en-GB" sz="2800" dirty="0"/>
              <a:t> …..and western Europe today </a:t>
            </a:r>
          </a:p>
        </p:txBody>
      </p:sp>
      <p:pic>
        <p:nvPicPr>
          <p:cNvPr id="4" name="Content Placeholder 3">
            <a:extLst>
              <a:ext uri="{FF2B5EF4-FFF2-40B4-BE49-F238E27FC236}">
                <a16:creationId xmlns:a16="http://schemas.microsoft.com/office/drawing/2014/main" id="{C8A85133-8AA8-8457-3EC9-90253C2D1608}"/>
              </a:ext>
            </a:extLst>
          </p:cNvPr>
          <p:cNvPicPr>
            <a:picLocks noGrp="1" noChangeAspect="1"/>
          </p:cNvPicPr>
          <p:nvPr>
            <p:ph sz="quarter" idx="1"/>
          </p:nvPr>
        </p:nvPicPr>
        <p:blipFill>
          <a:blip r:embed="rId3"/>
          <a:stretch>
            <a:fillRect/>
          </a:stretch>
        </p:blipFill>
        <p:spPr>
          <a:xfrm>
            <a:off x="3810001" y="1447800"/>
            <a:ext cx="3621128" cy="4707467"/>
          </a:xfrm>
          <a:prstGeom prst="rect">
            <a:avLst/>
          </a:prstGeom>
        </p:spPr>
      </p:pic>
    </p:spTree>
    <p:extLst>
      <p:ext uri="{BB962C8B-B14F-4D97-AF65-F5344CB8AC3E}">
        <p14:creationId xmlns:p14="http://schemas.microsoft.com/office/powerpoint/2010/main" val="3024180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3A2EB79-B92C-4E05-3AF1-ECAC3F97CE14}"/>
              </a:ext>
            </a:extLst>
          </p:cNvPr>
          <p:cNvSpPr>
            <a:spLocks noGrp="1"/>
          </p:cNvSpPr>
          <p:nvPr>
            <p:ph type="title"/>
          </p:nvPr>
        </p:nvSpPr>
        <p:spPr>
          <a:xfrm>
            <a:off x="372533" y="188913"/>
            <a:ext cx="11294534" cy="894820"/>
          </a:xfrm>
        </p:spPr>
        <p:txBody>
          <a:bodyPr/>
          <a:lstStyle/>
          <a:p>
            <a:r>
              <a:rPr lang="en-GB" altLang="en-US" sz="2400" dirty="0"/>
              <a:t>Beliefs of what constitutes good health can vary according to a person’s </a:t>
            </a:r>
            <a:r>
              <a:rPr lang="en-GB" altLang="en-US" sz="2400" b="1" dirty="0"/>
              <a:t>age</a:t>
            </a:r>
            <a:r>
              <a:rPr lang="en-GB" altLang="en-US" sz="2400" dirty="0"/>
              <a:t> (Elias and Lowton, 2014): for this lady, it might mean being able to get to the shops….</a:t>
            </a:r>
          </a:p>
        </p:txBody>
      </p:sp>
      <p:pic>
        <p:nvPicPr>
          <p:cNvPr id="30723" name="Picture 2" descr="D:\trinity1920\wellbeingandresilience\20190521-arthritis-stock.jpg">
            <a:extLst>
              <a:ext uri="{FF2B5EF4-FFF2-40B4-BE49-F238E27FC236}">
                <a16:creationId xmlns:a16="http://schemas.microsoft.com/office/drawing/2014/main" id="{EE2B7F9B-E54C-7EBD-DDFE-26B8B0C46166}"/>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315368" y="1243542"/>
            <a:ext cx="7561263" cy="5040313"/>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BDBF-DA63-1399-30A3-4BD184F3AB1D}"/>
              </a:ext>
            </a:extLst>
          </p:cNvPr>
          <p:cNvSpPr>
            <a:spLocks noGrp="1"/>
          </p:cNvSpPr>
          <p:nvPr>
            <p:ph type="title"/>
          </p:nvPr>
        </p:nvSpPr>
        <p:spPr>
          <a:xfrm>
            <a:off x="287867" y="257203"/>
            <a:ext cx="11700933" cy="606398"/>
          </a:xfrm>
        </p:spPr>
        <p:txBody>
          <a:bodyPr/>
          <a:lstStyle/>
          <a:p>
            <a:r>
              <a:rPr lang="en-GB" dirty="0"/>
              <a:t>…</a:t>
            </a:r>
            <a:r>
              <a:rPr lang="en-GB" sz="2800" dirty="0"/>
              <a:t>and for this lady it might mean being able to run three marathons in a year</a:t>
            </a:r>
          </a:p>
        </p:txBody>
      </p:sp>
      <p:pic>
        <p:nvPicPr>
          <p:cNvPr id="5" name="Content Placeholder 4">
            <a:extLst>
              <a:ext uri="{FF2B5EF4-FFF2-40B4-BE49-F238E27FC236}">
                <a16:creationId xmlns:a16="http://schemas.microsoft.com/office/drawing/2014/main" id="{C3A6B954-BD1C-D2E9-BC7F-27AFF2304E87}"/>
              </a:ext>
            </a:extLst>
          </p:cNvPr>
          <p:cNvPicPr>
            <a:picLocks noGrp="1" noChangeAspect="1"/>
          </p:cNvPicPr>
          <p:nvPr>
            <p:ph sz="quarter" idx="1"/>
          </p:nvPr>
        </p:nvPicPr>
        <p:blipFill>
          <a:blip r:embed="rId2"/>
          <a:stretch>
            <a:fillRect/>
          </a:stretch>
        </p:blipFill>
        <p:spPr>
          <a:xfrm>
            <a:off x="3605060" y="910072"/>
            <a:ext cx="4981880" cy="5037856"/>
          </a:xfrm>
          <a:prstGeom prst="rect">
            <a:avLst/>
          </a:prstGeom>
        </p:spPr>
      </p:pic>
      <p:sp>
        <p:nvSpPr>
          <p:cNvPr id="6" name="TextBox 1">
            <a:extLst>
              <a:ext uri="{FF2B5EF4-FFF2-40B4-BE49-F238E27FC236}">
                <a16:creationId xmlns:a16="http://schemas.microsoft.com/office/drawing/2014/main" id="{414158FA-5936-FC66-97AA-35C07A9417EC}"/>
              </a:ext>
            </a:extLst>
          </p:cNvPr>
          <p:cNvSpPr txBox="1">
            <a:spLocks noChangeArrowheads="1"/>
          </p:cNvSpPr>
          <p:nvPr/>
        </p:nvSpPr>
        <p:spPr bwMode="auto">
          <a:xfrm>
            <a:off x="660400" y="6231466"/>
            <a:ext cx="477868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1800" dirty="0">
                <a:latin typeface="Arial" panose="020B0604020202020204" pitchFamily="34" charset="0"/>
              </a:rPr>
              <a:t>(See Rowe and Mitchell, 2013)</a:t>
            </a:r>
          </a:p>
        </p:txBody>
      </p:sp>
    </p:spTree>
    <p:extLst>
      <p:ext uri="{BB962C8B-B14F-4D97-AF65-F5344CB8AC3E}">
        <p14:creationId xmlns:p14="http://schemas.microsoft.com/office/powerpoint/2010/main" val="2589046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579D12A-A467-27CC-2D53-6E242801ED5E}"/>
              </a:ext>
            </a:extLst>
          </p:cNvPr>
          <p:cNvSpPr>
            <a:spLocks noGrp="1"/>
          </p:cNvSpPr>
          <p:nvPr>
            <p:ph type="title"/>
          </p:nvPr>
        </p:nvSpPr>
        <p:spPr>
          <a:xfrm>
            <a:off x="203201" y="274639"/>
            <a:ext cx="11751732" cy="922337"/>
          </a:xfrm>
        </p:spPr>
        <p:txBody>
          <a:bodyPr/>
          <a:lstStyle/>
          <a:p>
            <a:r>
              <a:rPr lang="en-GB" altLang="en-US" sz="3200" dirty="0"/>
              <a:t>In certain contexts, people ‘trade off’ different aspects of health…</a:t>
            </a:r>
          </a:p>
        </p:txBody>
      </p:sp>
      <p:pic>
        <p:nvPicPr>
          <p:cNvPr id="34819" name="Content Placeholder 5" descr="A person holding a knife&#10;&#10;Description automatically generated with medium confidence">
            <a:extLst>
              <a:ext uri="{FF2B5EF4-FFF2-40B4-BE49-F238E27FC236}">
                <a16:creationId xmlns:a16="http://schemas.microsoft.com/office/drawing/2014/main" id="{102260BE-5169-0581-CE6E-5781480E9902}"/>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457201" y="1371600"/>
            <a:ext cx="7013575" cy="4668838"/>
          </a:xfrm>
        </p:spPr>
      </p:pic>
      <p:sp>
        <p:nvSpPr>
          <p:cNvPr id="34820" name="TextBox 1">
            <a:extLst>
              <a:ext uri="{FF2B5EF4-FFF2-40B4-BE49-F238E27FC236}">
                <a16:creationId xmlns:a16="http://schemas.microsoft.com/office/drawing/2014/main" id="{6DE3534D-4BC5-78BD-7904-9D37B60BDC60}"/>
              </a:ext>
            </a:extLst>
          </p:cNvPr>
          <p:cNvSpPr txBox="1">
            <a:spLocks noChangeArrowheads="1"/>
          </p:cNvSpPr>
          <p:nvPr/>
        </p:nvSpPr>
        <p:spPr bwMode="auto">
          <a:xfrm flipH="1">
            <a:off x="7701280" y="1659467"/>
            <a:ext cx="449072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3600" dirty="0"/>
              <a:t>‘Smoking helps me cope with the stress’ (see Scriven, Goodall and Morgan,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49BC03D6-1DBB-CECC-A051-3514FC43EC5B}"/>
              </a:ext>
            </a:extLst>
          </p:cNvPr>
          <p:cNvSpPr>
            <a:spLocks noGrp="1"/>
          </p:cNvSpPr>
          <p:nvPr>
            <p:ph type="title"/>
          </p:nvPr>
        </p:nvSpPr>
        <p:spPr>
          <a:xfrm>
            <a:off x="220134" y="274639"/>
            <a:ext cx="11667066" cy="647170"/>
          </a:xfrm>
        </p:spPr>
        <p:txBody>
          <a:bodyPr/>
          <a:lstStyle/>
          <a:p>
            <a:r>
              <a:rPr lang="en-GB" altLang="en-US" dirty="0"/>
              <a:t>…and people perceive health risks differently </a:t>
            </a:r>
          </a:p>
        </p:txBody>
      </p:sp>
      <p:sp>
        <p:nvSpPr>
          <p:cNvPr id="2" name="TextBox 1">
            <a:extLst>
              <a:ext uri="{FF2B5EF4-FFF2-40B4-BE49-F238E27FC236}">
                <a16:creationId xmlns:a16="http://schemas.microsoft.com/office/drawing/2014/main" id="{72E6FF38-66D9-F51F-0369-9925B8C94C31}"/>
              </a:ext>
            </a:extLst>
          </p:cNvPr>
          <p:cNvSpPr txBox="1"/>
          <p:nvPr/>
        </p:nvSpPr>
        <p:spPr>
          <a:xfrm>
            <a:off x="7172960" y="1930399"/>
            <a:ext cx="5019039" cy="1200329"/>
          </a:xfrm>
          <a:prstGeom prst="rect">
            <a:avLst/>
          </a:prstGeom>
          <a:noFill/>
        </p:spPr>
        <p:txBody>
          <a:bodyPr wrap="square" rtlCol="0">
            <a:spAutoFit/>
          </a:bodyPr>
          <a:lstStyle/>
          <a:p>
            <a:r>
              <a:rPr lang="en-GB" altLang="en-US" sz="3600" dirty="0"/>
              <a:t>‘I’m not a real boozer’ (see </a:t>
            </a:r>
            <a:r>
              <a:rPr lang="en-GB" altLang="en-US" sz="3600" dirty="0" err="1"/>
              <a:t>Khadjesari</a:t>
            </a:r>
            <a:r>
              <a:rPr lang="en-GB" altLang="en-US" sz="3600" dirty="0"/>
              <a:t> et al., 2018)</a:t>
            </a:r>
            <a:endParaRPr lang="en-GB" sz="3600" dirty="0"/>
          </a:p>
        </p:txBody>
      </p:sp>
      <p:pic>
        <p:nvPicPr>
          <p:cNvPr id="4" name="Content Placeholder 3">
            <a:extLst>
              <a:ext uri="{FF2B5EF4-FFF2-40B4-BE49-F238E27FC236}">
                <a16:creationId xmlns:a16="http://schemas.microsoft.com/office/drawing/2014/main" id="{A49BF79E-D024-6B12-1848-CC1B856C1B43}"/>
              </a:ext>
            </a:extLst>
          </p:cNvPr>
          <p:cNvPicPr>
            <a:picLocks noGrp="1" noChangeAspect="1"/>
          </p:cNvPicPr>
          <p:nvPr>
            <p:ph sz="quarter" idx="1"/>
          </p:nvPr>
        </p:nvPicPr>
        <p:blipFill>
          <a:blip r:embed="rId3"/>
          <a:stretch>
            <a:fillRect/>
          </a:stretch>
        </p:blipFill>
        <p:spPr>
          <a:xfrm>
            <a:off x="753252" y="1073148"/>
            <a:ext cx="6158567" cy="508505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206FE3E-BF4C-3FAA-5E55-8D9631492105}"/>
              </a:ext>
            </a:extLst>
          </p:cNvPr>
          <p:cNvSpPr>
            <a:spLocks noGrp="1"/>
          </p:cNvSpPr>
          <p:nvPr>
            <p:ph type="title"/>
          </p:nvPr>
        </p:nvSpPr>
        <p:spPr>
          <a:xfrm>
            <a:off x="440267" y="274638"/>
            <a:ext cx="9770533" cy="792162"/>
          </a:xfrm>
        </p:spPr>
        <p:txBody>
          <a:bodyPr/>
          <a:lstStyle/>
          <a:p>
            <a:r>
              <a:rPr lang="en-GB" altLang="en-US" dirty="0"/>
              <a:t>For lay people…</a:t>
            </a:r>
          </a:p>
        </p:txBody>
      </p:sp>
      <p:sp>
        <p:nvSpPr>
          <p:cNvPr id="3" name="Content Placeholder 2">
            <a:extLst>
              <a:ext uri="{FF2B5EF4-FFF2-40B4-BE49-F238E27FC236}">
                <a16:creationId xmlns:a16="http://schemas.microsoft.com/office/drawing/2014/main" id="{CA3D6073-E874-B597-F7B3-3AAB5CF7EDBC}"/>
              </a:ext>
            </a:extLst>
          </p:cNvPr>
          <p:cNvSpPr>
            <a:spLocks noGrp="1"/>
          </p:cNvSpPr>
          <p:nvPr>
            <p:ph sz="quarter" idx="1"/>
          </p:nvPr>
        </p:nvSpPr>
        <p:spPr>
          <a:xfrm>
            <a:off x="186612" y="1066800"/>
            <a:ext cx="11700588" cy="6024464"/>
          </a:xfrm>
        </p:spPr>
        <p:txBody>
          <a:bodyPr>
            <a:normAutofit/>
          </a:bodyPr>
          <a:lstStyle/>
          <a:p>
            <a:pPr>
              <a:defRPr/>
            </a:pPr>
            <a:r>
              <a:rPr lang="en-GB" sz="4600" dirty="0"/>
              <a:t>It is difficult to say what health is in absolute terms; it can be conceptualised in a number of different ways</a:t>
            </a:r>
          </a:p>
          <a:p>
            <a:pPr>
              <a:defRPr/>
            </a:pPr>
            <a:r>
              <a:rPr lang="en-GB" sz="4600" dirty="0"/>
              <a:t>The meaning of health is contextual: it can vary depending on (historic) time; geographic location; age, gender/sex and culture</a:t>
            </a:r>
          </a:p>
          <a:p>
            <a:pPr marL="0" indent="0">
              <a:buNone/>
              <a:defRPr/>
            </a:pPr>
            <a:r>
              <a:rPr lang="en-GB" sz="1400" dirty="0"/>
              <a:t>(</a:t>
            </a:r>
            <a:r>
              <a:rPr lang="en-GB" sz="1500" dirty="0"/>
              <a:t>See, for instance, Blaxter,1990; Earle, 2016; Scriven, Goodall and Morgan, 2023; Napier, 2017; Giddens and Sutton, 2021).  </a:t>
            </a:r>
          </a:p>
        </p:txBody>
      </p:sp>
    </p:spTree>
    <p:extLst>
      <p:ext uri="{BB962C8B-B14F-4D97-AF65-F5344CB8AC3E}">
        <p14:creationId xmlns:p14="http://schemas.microsoft.com/office/powerpoint/2010/main" val="2975026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EE4A6B20-A2AA-DCE9-B53F-895ACAED9D4D}"/>
              </a:ext>
            </a:extLst>
          </p:cNvPr>
          <p:cNvSpPr>
            <a:spLocks noGrp="1"/>
          </p:cNvSpPr>
          <p:nvPr>
            <p:ph type="title"/>
          </p:nvPr>
        </p:nvSpPr>
        <p:spPr>
          <a:xfrm>
            <a:off x="169333" y="274638"/>
            <a:ext cx="11684000" cy="887412"/>
          </a:xfrm>
        </p:spPr>
        <p:txBody>
          <a:bodyPr/>
          <a:lstStyle/>
          <a:p>
            <a:r>
              <a:rPr lang="en-GB" altLang="en-US" sz="3200" dirty="0"/>
              <a:t>The meaning of health for professionals.  Expert conceptualisation of health 1: the biomedical model of health</a:t>
            </a:r>
          </a:p>
        </p:txBody>
      </p:sp>
      <p:pic>
        <p:nvPicPr>
          <p:cNvPr id="5" name="Content Placeholder 4">
            <a:extLst>
              <a:ext uri="{FF2B5EF4-FFF2-40B4-BE49-F238E27FC236}">
                <a16:creationId xmlns:a16="http://schemas.microsoft.com/office/drawing/2014/main" id="{89AB124F-5017-F7AD-BEDD-44B3235578FD}"/>
              </a:ext>
            </a:extLst>
          </p:cNvPr>
          <p:cNvPicPr>
            <a:picLocks noGrp="1" noChangeAspect="1"/>
          </p:cNvPicPr>
          <p:nvPr>
            <p:ph sz="quarter" idx="1"/>
          </p:nvPr>
        </p:nvPicPr>
        <p:blipFill>
          <a:blip r:embed="rId3"/>
          <a:stretch>
            <a:fillRect/>
          </a:stretch>
        </p:blipFill>
        <p:spPr>
          <a:xfrm>
            <a:off x="1250302" y="1295576"/>
            <a:ext cx="9551019" cy="508634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EFD495E-7ABD-C8D3-6C65-E2D12BFE9132}"/>
              </a:ext>
            </a:extLst>
          </p:cNvPr>
          <p:cNvSpPr>
            <a:spLocks noGrp="1"/>
          </p:cNvSpPr>
          <p:nvPr>
            <p:ph type="title"/>
          </p:nvPr>
        </p:nvSpPr>
        <p:spPr>
          <a:xfrm>
            <a:off x="203199" y="228600"/>
            <a:ext cx="10464801" cy="533400"/>
          </a:xfrm>
        </p:spPr>
        <p:txBody>
          <a:bodyPr/>
          <a:lstStyle/>
          <a:p>
            <a:r>
              <a:rPr lang="en-GB" altLang="en-US" dirty="0"/>
              <a:t>The biomedical model of health</a:t>
            </a:r>
          </a:p>
        </p:txBody>
      </p:sp>
      <p:sp>
        <p:nvSpPr>
          <p:cNvPr id="3" name="Content Placeholder 2">
            <a:extLst>
              <a:ext uri="{FF2B5EF4-FFF2-40B4-BE49-F238E27FC236}">
                <a16:creationId xmlns:a16="http://schemas.microsoft.com/office/drawing/2014/main" id="{5B4EE05D-0459-4733-F2BA-F43DA8646A70}"/>
              </a:ext>
            </a:extLst>
          </p:cNvPr>
          <p:cNvSpPr>
            <a:spLocks noGrp="1"/>
          </p:cNvSpPr>
          <p:nvPr>
            <p:ph sz="quarter" idx="1"/>
          </p:nvPr>
        </p:nvSpPr>
        <p:spPr>
          <a:xfrm>
            <a:off x="152401" y="626533"/>
            <a:ext cx="11836400" cy="6231467"/>
          </a:xfrm>
        </p:spPr>
        <p:txBody>
          <a:bodyPr>
            <a:normAutofit fontScale="25000" lnSpcReduction="20000"/>
          </a:bodyPr>
          <a:lstStyle/>
          <a:p>
            <a:pPr>
              <a:defRPr/>
            </a:pPr>
            <a:r>
              <a:rPr lang="en-GB" sz="12000" dirty="0"/>
              <a:t>Dominated thinking about health for most of 20</a:t>
            </a:r>
            <a:r>
              <a:rPr lang="en-GB" sz="12000" baseline="30000" dirty="0"/>
              <a:t>th</a:t>
            </a:r>
            <a:r>
              <a:rPr lang="en-GB" sz="12000" dirty="0"/>
              <a:t> century; model on which modern western medicine rests.</a:t>
            </a:r>
            <a:r>
              <a:rPr lang="en-GB" altLang="en-US" sz="12000" dirty="0"/>
              <a:t> </a:t>
            </a:r>
          </a:p>
          <a:p>
            <a:pPr>
              <a:defRPr/>
            </a:pPr>
            <a:r>
              <a:rPr lang="en-GB" altLang="en-US" sz="12000" dirty="0"/>
              <a:t>Basic premises: health seen as absence of biological abnormality; diseases have specific causes; human body likened to machine to be restored to health through personalised treatments that arrest, or reverse, disease process; health of society is seen as largely dependent on the state of medical knowledge and availability of medical resources (Taylor, 2007). </a:t>
            </a:r>
          </a:p>
          <a:p>
            <a:pPr>
              <a:defRPr/>
            </a:pPr>
            <a:r>
              <a:rPr lang="en-GB" altLang="en-US" sz="12000" dirty="0"/>
              <a:t>Biomedical model: 3 main assumptions with regard to health, namely:</a:t>
            </a:r>
            <a:endParaRPr lang="en-GB" sz="12000" dirty="0">
              <a:solidFill>
                <a:prstClr val="black"/>
              </a:solidFill>
            </a:endParaRPr>
          </a:p>
          <a:p>
            <a:pPr marL="1108710" lvl="2" indent="-514350">
              <a:buClr>
                <a:srgbClr val="D34817">
                  <a:tint val="60000"/>
                </a:srgbClr>
              </a:buClr>
              <a:buFont typeface="+mj-lt"/>
              <a:buAutoNum type="romanUcPeriod"/>
              <a:defRPr/>
            </a:pPr>
            <a:r>
              <a:rPr lang="en-GB" sz="12000" dirty="0">
                <a:solidFill>
                  <a:prstClr val="black"/>
                </a:solidFill>
              </a:rPr>
              <a:t>Disease = breakdown in the human body (no longer seen as ‘normal’)</a:t>
            </a:r>
          </a:p>
          <a:p>
            <a:pPr marL="1108710" lvl="2" indent="-514350">
              <a:buClr>
                <a:srgbClr val="D34817">
                  <a:tint val="60000"/>
                </a:srgbClr>
              </a:buClr>
              <a:buFont typeface="+mj-lt"/>
              <a:buAutoNum type="romanUcPeriod"/>
              <a:defRPr/>
            </a:pPr>
            <a:r>
              <a:rPr lang="en-GB" sz="12000" dirty="0">
                <a:solidFill>
                  <a:prstClr val="black"/>
                </a:solidFill>
              </a:rPr>
              <a:t>Mind/body separation: emphasis on curing disease, not well-being; body can be manipulated, investigated and treated in isolation; patients subject to ‘medical gaze’  (Foucault, 2003), i.e. the scrutiny of medical/health practitioners</a:t>
            </a:r>
            <a:r>
              <a:rPr lang="en-GB" sz="12000" b="1" dirty="0">
                <a:solidFill>
                  <a:prstClr val="black"/>
                </a:solidFill>
              </a:rPr>
              <a:t> </a:t>
            </a:r>
          </a:p>
          <a:p>
            <a:pPr marL="1108710" lvl="2" indent="-514350">
              <a:buClr>
                <a:srgbClr val="D34817">
                  <a:tint val="60000"/>
                </a:srgbClr>
              </a:buClr>
              <a:buFont typeface="+mj-lt"/>
              <a:buAutoNum type="romanUcPeriod"/>
              <a:defRPr/>
            </a:pPr>
            <a:r>
              <a:rPr lang="en-GB" sz="12000" dirty="0">
                <a:solidFill>
                  <a:prstClr val="black"/>
                </a:solidFill>
              </a:rPr>
              <a:t>Trained medical specialists only experts; hospitals appropriate environment for treatment.  </a:t>
            </a:r>
            <a:endParaRPr lang="en-GB" altLang="en-US" sz="12000" dirty="0"/>
          </a:p>
          <a:p>
            <a:pPr marL="0" indent="0">
              <a:buNone/>
              <a:defRPr/>
            </a:pPr>
            <a:r>
              <a:rPr lang="en-GB" sz="4800" dirty="0"/>
              <a:t>(See Earle, 2016; Hallam, 2011; Giddens and Sutton, 2021)</a:t>
            </a:r>
          </a:p>
          <a:p>
            <a:pPr>
              <a:defRPr/>
            </a:pPr>
            <a:endParaRPr lang="en-GB" sz="9600" dirty="0"/>
          </a:p>
          <a:p>
            <a:pPr>
              <a:defRPr/>
            </a:pPr>
            <a:endParaRPr lang="en-GB" dirty="0"/>
          </a:p>
        </p:txBody>
      </p:sp>
      <p:sp>
        <p:nvSpPr>
          <p:cNvPr id="2" name="TextBox 1">
            <a:extLst>
              <a:ext uri="{FF2B5EF4-FFF2-40B4-BE49-F238E27FC236}">
                <a16:creationId xmlns:a16="http://schemas.microsoft.com/office/drawing/2014/main" id="{EF065302-4BD1-6FEE-7A4E-027EE1577AD8}"/>
              </a:ext>
            </a:extLst>
          </p:cNvPr>
          <p:cNvSpPr txBox="1"/>
          <p:nvPr/>
        </p:nvSpPr>
        <p:spPr>
          <a:xfrm>
            <a:off x="3562350" y="6357435"/>
            <a:ext cx="2190750" cy="369332"/>
          </a:xfrm>
          <a:prstGeom prst="rect">
            <a:avLst/>
          </a:prstGeom>
          <a:noFill/>
        </p:spPr>
        <p:txBody>
          <a:bodyPr wrap="square" rtlCol="0">
            <a:spAutoFit/>
          </a:bodyPr>
          <a:lstStyle/>
          <a:p>
            <a:r>
              <a:rPr lang="en-GB" dirty="0">
                <a:hlinkClick r:id="rId3" action="ppaction://hlinkfile"/>
              </a:rPr>
              <a:t>Alex_Map_A4.pdf</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081CA-8C1B-1A03-9A7A-1CEB7A57E445}"/>
              </a:ext>
            </a:extLst>
          </p:cNvPr>
          <p:cNvSpPr>
            <a:spLocks noGrp="1"/>
          </p:cNvSpPr>
          <p:nvPr>
            <p:ph type="title"/>
          </p:nvPr>
        </p:nvSpPr>
        <p:spPr>
          <a:xfrm>
            <a:off x="495300" y="188914"/>
            <a:ext cx="9715501" cy="632180"/>
          </a:xfrm>
        </p:spPr>
        <p:txBody>
          <a:bodyPr>
            <a:normAutofit/>
          </a:bodyPr>
          <a:lstStyle/>
          <a:p>
            <a:pPr>
              <a:defRPr/>
            </a:pPr>
            <a:r>
              <a:rPr lang="en-GB" sz="3200" dirty="0"/>
              <a:t>Success of/challenges to the biomedical model</a:t>
            </a:r>
          </a:p>
        </p:txBody>
      </p:sp>
      <p:sp>
        <p:nvSpPr>
          <p:cNvPr id="46083" name="Content Placeholder 2">
            <a:extLst>
              <a:ext uri="{FF2B5EF4-FFF2-40B4-BE49-F238E27FC236}">
                <a16:creationId xmlns:a16="http://schemas.microsoft.com/office/drawing/2014/main" id="{FBE84159-B259-6D3F-7B4D-03420CF70F22}"/>
              </a:ext>
            </a:extLst>
          </p:cNvPr>
          <p:cNvSpPr>
            <a:spLocks noGrp="1"/>
          </p:cNvSpPr>
          <p:nvPr>
            <p:ph sz="quarter" idx="1"/>
          </p:nvPr>
        </p:nvSpPr>
        <p:spPr>
          <a:xfrm>
            <a:off x="254000" y="821095"/>
            <a:ext cx="11652250" cy="5847992"/>
          </a:xfrm>
        </p:spPr>
        <p:txBody>
          <a:bodyPr/>
          <a:lstStyle/>
          <a:p>
            <a:pPr>
              <a:defRPr/>
            </a:pPr>
            <a:r>
              <a:rPr lang="en-GB" altLang="en-US" sz="3200" dirty="0"/>
              <a:t>Decline in death rates from middle of 19</a:t>
            </a:r>
            <a:r>
              <a:rPr lang="en-GB" altLang="en-US" sz="3200" baseline="30000" dirty="0"/>
              <a:t>th</a:t>
            </a:r>
            <a:r>
              <a:rPr lang="en-GB" altLang="en-US" sz="3200" dirty="0"/>
              <a:t> century to middle of 20</a:t>
            </a:r>
            <a:r>
              <a:rPr lang="en-GB" altLang="en-US" sz="3200" baseline="30000" dirty="0"/>
              <a:t>th</a:t>
            </a:r>
            <a:r>
              <a:rPr lang="en-GB" altLang="en-US" sz="3200" dirty="0"/>
              <a:t> century often due to decline in infectious diseases: widely attributed to clinical measures (e.g. therapy/immunisation) (see Wills, 2022)</a:t>
            </a:r>
          </a:p>
          <a:p>
            <a:pPr>
              <a:defRPr/>
            </a:pPr>
            <a:r>
              <a:rPr lang="en-GB" altLang="en-US" sz="3200" dirty="0"/>
              <a:t>But effectiveness of such measures (alone) challenged by Thomas McKeown (see McKeown,1979; McKeown, Record and Turner, 1975): attributed improvements in health in significant part to non-medical factors, e.g. nutrition, environment, behaviour and public health reforms.</a:t>
            </a:r>
          </a:p>
          <a:p>
            <a:pPr>
              <a:defRPr/>
            </a:pPr>
            <a:r>
              <a:rPr lang="en-GB" altLang="en-US" sz="3200" dirty="0"/>
              <a:t> Medical model blamed for harmful impact (iatrogenesis) and for medicalisation of society (see also Illich, 1975; Foucault, 2003; Zola, 2004; Laing, 1999)</a:t>
            </a:r>
          </a:p>
          <a:p>
            <a:pPr>
              <a:defRPr/>
            </a:pPr>
            <a:r>
              <a:rPr lang="en-GB" altLang="en-US" sz="3200" dirty="0"/>
              <a:t>During the latter part of 20</a:t>
            </a:r>
            <a:r>
              <a:rPr lang="en-GB" altLang="en-US" sz="3200" baseline="30000" dirty="0"/>
              <a:t>th</a:t>
            </a:r>
            <a:r>
              <a:rPr lang="en-GB" altLang="en-US" sz="3200" dirty="0"/>
              <a:t> century alternative health models proposed </a:t>
            </a:r>
          </a:p>
          <a:p>
            <a:pPr marL="0" indent="0">
              <a:buNone/>
              <a:defRPr/>
            </a:pPr>
            <a:r>
              <a:rPr lang="en-GB" altLang="en-US" sz="1400" dirty="0"/>
              <a:t>(See also Giddens and Sutton, 2021)</a:t>
            </a:r>
          </a:p>
          <a:p>
            <a:pPr>
              <a:defRPr/>
            </a:pPr>
            <a:endParaRPr lang="en-GB" altLang="en-US" dirty="0"/>
          </a:p>
          <a:p>
            <a:pPr>
              <a:defRPr/>
            </a:pPr>
            <a:endParaRPr lang="en-GB" altLang="en-US" dirty="0"/>
          </a:p>
          <a:p>
            <a:pPr>
              <a:defRPr/>
            </a:pPr>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D023C8BE-669D-8FB6-1639-21EB3806620E}"/>
              </a:ext>
            </a:extLst>
          </p:cNvPr>
          <p:cNvSpPr>
            <a:spLocks noGrp="1"/>
          </p:cNvSpPr>
          <p:nvPr>
            <p:ph type="title"/>
          </p:nvPr>
        </p:nvSpPr>
        <p:spPr>
          <a:xfrm>
            <a:off x="372533" y="274638"/>
            <a:ext cx="9838267" cy="470429"/>
          </a:xfrm>
        </p:spPr>
        <p:txBody>
          <a:bodyPr/>
          <a:lstStyle/>
          <a:p>
            <a:r>
              <a:rPr lang="en-GB" altLang="en-US" sz="2400" dirty="0"/>
              <a:t>Expert conceptualisation of health 2: the social model of health/disability</a:t>
            </a:r>
          </a:p>
        </p:txBody>
      </p:sp>
      <p:pic>
        <p:nvPicPr>
          <p:cNvPr id="48131" name="Picture 2" descr="Choosing a Stair Climber for Disabled People in a Wheelchair - Zonzini">
            <a:extLst>
              <a:ext uri="{FF2B5EF4-FFF2-40B4-BE49-F238E27FC236}">
                <a16:creationId xmlns:a16="http://schemas.microsoft.com/office/drawing/2014/main" id="{F0394360-39E3-A2C6-147C-6D183DCCE14E}"/>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2089150" y="1219200"/>
            <a:ext cx="7664450" cy="5100638"/>
          </a:xfrm>
        </p:spPr>
      </p:pic>
      <p:pic>
        <p:nvPicPr>
          <p:cNvPr id="2" name="Picture 1">
            <a:extLst>
              <a:ext uri="{FF2B5EF4-FFF2-40B4-BE49-F238E27FC236}">
                <a16:creationId xmlns:a16="http://schemas.microsoft.com/office/drawing/2014/main" id="{738C3FF1-DED6-892A-0F48-5EF232C40509}"/>
              </a:ext>
            </a:extLst>
          </p:cNvPr>
          <p:cNvPicPr>
            <a:picLocks noChangeAspect="1"/>
          </p:cNvPicPr>
          <p:nvPr/>
        </p:nvPicPr>
        <p:blipFill>
          <a:blip r:embed="rId3"/>
          <a:stretch>
            <a:fillRect/>
          </a:stretch>
        </p:blipFill>
        <p:spPr>
          <a:xfrm>
            <a:off x="1546746" y="1038874"/>
            <a:ext cx="8206854" cy="546128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73C35864-50D6-3CB4-A527-BB2C9AF71CC0}"/>
              </a:ext>
            </a:extLst>
          </p:cNvPr>
          <p:cNvSpPr>
            <a:spLocks noGrp="1"/>
          </p:cNvSpPr>
          <p:nvPr>
            <p:ph type="title"/>
          </p:nvPr>
        </p:nvSpPr>
        <p:spPr>
          <a:xfrm>
            <a:off x="395786" y="274638"/>
            <a:ext cx="9815016" cy="563562"/>
          </a:xfrm>
        </p:spPr>
        <p:txBody>
          <a:bodyPr/>
          <a:lstStyle/>
          <a:p>
            <a:r>
              <a:rPr lang="en-GB" altLang="en-US" dirty="0"/>
              <a:t>Impairment and disability: </a:t>
            </a:r>
          </a:p>
        </p:txBody>
      </p:sp>
      <p:sp>
        <p:nvSpPr>
          <p:cNvPr id="49155" name="Content Placeholder 2">
            <a:extLst>
              <a:ext uri="{FF2B5EF4-FFF2-40B4-BE49-F238E27FC236}">
                <a16:creationId xmlns:a16="http://schemas.microsoft.com/office/drawing/2014/main" id="{CF6592A2-8DCD-CF1C-E1D3-8AD6E31F98F1}"/>
              </a:ext>
            </a:extLst>
          </p:cNvPr>
          <p:cNvSpPr>
            <a:spLocks noGrp="1"/>
          </p:cNvSpPr>
          <p:nvPr>
            <p:ph sz="quarter" idx="1"/>
          </p:nvPr>
        </p:nvSpPr>
        <p:spPr>
          <a:xfrm>
            <a:off x="171450" y="838200"/>
            <a:ext cx="11902016" cy="5745163"/>
          </a:xfrm>
        </p:spPr>
        <p:txBody>
          <a:bodyPr/>
          <a:lstStyle/>
          <a:p>
            <a:pPr>
              <a:defRPr/>
            </a:pPr>
            <a:r>
              <a:rPr lang="en-GB" altLang="en-US" sz="3200" dirty="0"/>
              <a:t>Impairment, ‘</a:t>
            </a:r>
            <a:r>
              <a:rPr lang="en-GB" altLang="en-US" sz="2800" dirty="0"/>
              <a:t>lacking part or all of a limb or having a defective limb, organ or mechanism of the body’ (Union of the Physically Impaired Against Segregation and Disability Alliance, 1976, p. 20)</a:t>
            </a:r>
            <a:r>
              <a:rPr lang="en-GB" altLang="en-US" sz="2800" b="1" dirty="0"/>
              <a:t> </a:t>
            </a:r>
            <a:endParaRPr lang="en-GB" altLang="en-US" sz="2800" dirty="0"/>
          </a:p>
          <a:p>
            <a:pPr>
              <a:defRPr/>
            </a:pPr>
            <a:r>
              <a:rPr lang="en-GB" altLang="en-US" sz="3200" dirty="0"/>
              <a:t>Disability:</a:t>
            </a:r>
          </a:p>
          <a:p>
            <a:pPr marL="0" indent="0">
              <a:buNone/>
              <a:defRPr/>
            </a:pPr>
            <a:r>
              <a:rPr lang="en-GB" altLang="en-US" sz="3200" b="1" dirty="0"/>
              <a:t>	</a:t>
            </a:r>
            <a:r>
              <a:rPr lang="en-GB" altLang="en-US" sz="3200" dirty="0"/>
              <a:t>…</a:t>
            </a:r>
            <a:r>
              <a:rPr lang="en-GB" altLang="en-US" sz="2800" dirty="0"/>
              <a:t>the disadvantage or restriction of activities caused by a contemporary social 	organisation, which takes no or little account of people who have physical 	impairments and thus excludes them from participation in the mainstream of social 	activities (Union of the Physically Impaired Against Segregation and Disability 	Alliance, 1976, p. 20)</a:t>
            </a:r>
            <a:r>
              <a:rPr lang="en-GB" altLang="en-US" sz="2800" b="1" dirty="0"/>
              <a:t> </a:t>
            </a:r>
          </a:p>
          <a:p>
            <a:pPr>
              <a:defRPr/>
            </a:pPr>
            <a:r>
              <a:rPr lang="en-GB" altLang="en-US" sz="3200" dirty="0"/>
              <a:t>According to </a:t>
            </a:r>
            <a:r>
              <a:rPr lang="en-GB" altLang="en-US" sz="3200" dirty="0" err="1"/>
              <a:t>Bagilhole</a:t>
            </a:r>
            <a:r>
              <a:rPr lang="en-GB" altLang="en-US" sz="3200" dirty="0"/>
              <a:t> (2009, p. xiii), ‘disabled people’ is the preferred term for people who are disabled, as it promotes their humanity and highlights the fact that they are disabled by society </a:t>
            </a:r>
          </a:p>
          <a:p>
            <a:pPr marL="0" indent="0">
              <a:buNone/>
              <a:defRPr/>
            </a:pPr>
            <a:r>
              <a:rPr lang="en-GB" altLang="en-US" sz="3200" b="1" dirty="0"/>
              <a:t> </a:t>
            </a:r>
          </a:p>
          <a:p>
            <a:pPr marL="0" indent="0">
              <a:defRPr/>
            </a:pPr>
            <a:endParaRPr lang="en-GB" altLang="en-US" sz="2400" dirty="0"/>
          </a:p>
        </p:txBody>
      </p:sp>
      <p:sp>
        <p:nvSpPr>
          <p:cNvPr id="2" name="TextBox 1">
            <a:extLst>
              <a:ext uri="{FF2B5EF4-FFF2-40B4-BE49-F238E27FC236}">
                <a16:creationId xmlns:a16="http://schemas.microsoft.com/office/drawing/2014/main" id="{1137F866-DCD1-918F-7BB6-051B7A7E5CFC}"/>
              </a:ext>
            </a:extLst>
          </p:cNvPr>
          <p:cNvSpPr txBox="1"/>
          <p:nvPr/>
        </p:nvSpPr>
        <p:spPr>
          <a:xfrm flipH="1">
            <a:off x="8801100" y="5660032"/>
            <a:ext cx="3786716" cy="923330"/>
          </a:xfrm>
          <a:prstGeom prst="rect">
            <a:avLst/>
          </a:prstGeom>
          <a:noFill/>
        </p:spPr>
        <p:txBody>
          <a:bodyPr wrap="square" rtlCol="0">
            <a:spAutoFit/>
          </a:bodyPr>
          <a:lstStyle/>
          <a:p>
            <a:endParaRPr lang="en-GB" dirty="0">
              <a:hlinkClick r:id="rId3" action="ppaction://hlinkfile"/>
            </a:endParaRPr>
          </a:p>
          <a:p>
            <a:endParaRPr lang="en-GB" dirty="0">
              <a:hlinkClick r:id="rId3" action="ppaction://hlinkfile"/>
            </a:endParaRPr>
          </a:p>
          <a:p>
            <a:r>
              <a:rPr lang="en-GB" dirty="0">
                <a:hlinkClick r:id="rId3" action="ppaction://hlinkfile"/>
              </a:rPr>
              <a:t>UPIAS-fundamental-principles.pdf</a:t>
            </a:r>
            <a:endParaRPr lang="en-GB" dirty="0"/>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FA20443D-BCA4-1040-0F8C-83D455014C63}"/>
              </a:ext>
            </a:extLst>
          </p:cNvPr>
          <p:cNvSpPr>
            <a:spLocks noGrp="1"/>
          </p:cNvSpPr>
          <p:nvPr>
            <p:ph type="title"/>
          </p:nvPr>
        </p:nvSpPr>
        <p:spPr>
          <a:xfrm>
            <a:off x="355600" y="304800"/>
            <a:ext cx="10236200" cy="723900"/>
          </a:xfrm>
        </p:spPr>
        <p:txBody>
          <a:bodyPr/>
          <a:lstStyle/>
          <a:p>
            <a:r>
              <a:rPr lang="en-GB" altLang="en-US" dirty="0"/>
              <a:t>The social model of health/disability</a:t>
            </a:r>
          </a:p>
        </p:txBody>
      </p:sp>
      <p:sp>
        <p:nvSpPr>
          <p:cNvPr id="53251" name="Content Placeholder 2">
            <a:extLst>
              <a:ext uri="{FF2B5EF4-FFF2-40B4-BE49-F238E27FC236}">
                <a16:creationId xmlns:a16="http://schemas.microsoft.com/office/drawing/2014/main" id="{96B6DFCC-03D3-33CE-6FEA-5D45EEF48B7F}"/>
              </a:ext>
            </a:extLst>
          </p:cNvPr>
          <p:cNvSpPr>
            <a:spLocks noGrp="1"/>
          </p:cNvSpPr>
          <p:nvPr>
            <p:ph sz="quarter" idx="1"/>
          </p:nvPr>
        </p:nvSpPr>
        <p:spPr>
          <a:xfrm>
            <a:off x="220133" y="1028700"/>
            <a:ext cx="11616267" cy="6115050"/>
          </a:xfrm>
        </p:spPr>
        <p:txBody>
          <a:bodyPr/>
          <a:lstStyle/>
          <a:p>
            <a:pPr>
              <a:defRPr/>
            </a:pPr>
            <a:r>
              <a:rPr lang="en-GB" altLang="en-US" sz="3600" dirty="0"/>
              <a:t>The social model of disability argues that disability is a societal issue: people are disabled by societal structures </a:t>
            </a:r>
          </a:p>
          <a:p>
            <a:pPr>
              <a:defRPr/>
            </a:pPr>
            <a:r>
              <a:rPr lang="en-GB" sz="3600" dirty="0"/>
              <a:t>Factors include: access to health services; living conditions (housing); state of environment; income/education levels; social relationships; individual behaviour (e.g. lifestyle, resilience) </a:t>
            </a:r>
            <a:endParaRPr lang="en-GB" altLang="en-US" sz="3600" dirty="0"/>
          </a:p>
          <a:p>
            <a:pPr>
              <a:defRPr/>
            </a:pPr>
            <a:r>
              <a:rPr lang="en-GB" altLang="en-US" sz="3600" dirty="0"/>
              <a:t>The problems experienced by people living with disabilities result from their physical and social and environments and the attitudes of people. </a:t>
            </a:r>
          </a:p>
          <a:p>
            <a:pPr>
              <a:defRPr/>
            </a:pPr>
            <a:r>
              <a:rPr lang="en-GB" altLang="en-US" sz="3600" dirty="0"/>
              <a:t>Recognition of need for self-determination and autonomy.  </a:t>
            </a:r>
          </a:p>
          <a:p>
            <a:pPr marL="0" indent="0">
              <a:buNone/>
              <a:defRPr/>
            </a:pPr>
            <a:r>
              <a:rPr lang="en-GB" altLang="en-US" sz="1400" dirty="0"/>
              <a:t>(See Oliver, 1990; 2009; Ledger, </a:t>
            </a:r>
            <a:r>
              <a:rPr lang="en-GB" altLang="en-US" sz="1400" dirty="0" err="1"/>
              <a:t>Shufflebotham</a:t>
            </a:r>
            <a:r>
              <a:rPr lang="en-GB" altLang="en-US" sz="1400" dirty="0"/>
              <a:t> and Walmsley, 2016; Calder, 2020; Giddens and Sutton, 2021)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32ED9-7D93-2E88-2B48-33EED90B3680}"/>
              </a:ext>
            </a:extLst>
          </p:cNvPr>
          <p:cNvSpPr>
            <a:spLocks noGrp="1"/>
          </p:cNvSpPr>
          <p:nvPr>
            <p:ph type="title"/>
          </p:nvPr>
        </p:nvSpPr>
        <p:spPr>
          <a:xfrm>
            <a:off x="457200" y="274639"/>
            <a:ext cx="9753600" cy="561975"/>
          </a:xfrm>
        </p:spPr>
        <p:txBody>
          <a:bodyPr>
            <a:normAutofit fontScale="90000"/>
          </a:bodyPr>
          <a:lstStyle/>
          <a:p>
            <a:pPr>
              <a:defRPr/>
            </a:pPr>
            <a:r>
              <a:rPr lang="en-US" dirty="0"/>
              <a:t>Evidence for a ‘social model’ of health</a:t>
            </a:r>
          </a:p>
        </p:txBody>
      </p:sp>
      <p:sp>
        <p:nvSpPr>
          <p:cNvPr id="44035" name="Content Placeholder 2">
            <a:extLst>
              <a:ext uri="{FF2B5EF4-FFF2-40B4-BE49-F238E27FC236}">
                <a16:creationId xmlns:a16="http://schemas.microsoft.com/office/drawing/2014/main" id="{ABE15102-855A-218C-704E-49E1D4AAEA79}"/>
              </a:ext>
            </a:extLst>
          </p:cNvPr>
          <p:cNvSpPr>
            <a:spLocks noGrp="1"/>
          </p:cNvSpPr>
          <p:nvPr>
            <p:ph sz="quarter" idx="1"/>
          </p:nvPr>
        </p:nvSpPr>
        <p:spPr>
          <a:xfrm>
            <a:off x="287867" y="836613"/>
            <a:ext cx="11582400" cy="6021387"/>
          </a:xfrm>
        </p:spPr>
        <p:txBody>
          <a:bodyPr/>
          <a:lstStyle/>
          <a:p>
            <a:pPr>
              <a:defRPr/>
            </a:pPr>
            <a:r>
              <a:rPr lang="en-GB" altLang="en-US" sz="4000" dirty="0"/>
              <a:t>Research supports the thinking that health is influenced by wider behavioural/societal issues: in the UK, the work of McKeown, Record and Turner (1975) indicated that improvements in health in the UK could not be explained by the ‘biomedical model’ alone</a:t>
            </a:r>
          </a:p>
          <a:p>
            <a:pPr>
              <a:defRPr/>
            </a:pPr>
            <a:r>
              <a:rPr lang="en-GB" altLang="en-US" sz="4000" dirty="0"/>
              <a:t>In the U.S., the Alameda County Study linked longer life with seven health behaviours (known as the, ‘Alameda 7’)</a:t>
            </a:r>
          </a:p>
          <a:p>
            <a:pPr marL="0" indent="0">
              <a:buNone/>
              <a:defRPr/>
            </a:pPr>
            <a:r>
              <a:rPr lang="en-GB" altLang="en-US" sz="4000" dirty="0"/>
              <a:t>	</a:t>
            </a:r>
            <a:r>
              <a:rPr lang="en-GB" altLang="en-US" sz="4000" b="1" i="1" dirty="0"/>
              <a:t>What do you think were these behaviours?</a:t>
            </a:r>
          </a:p>
          <a:p>
            <a:pPr marL="0" indent="0">
              <a:buNone/>
              <a:defRPr/>
            </a:pPr>
            <a:endParaRPr lang="en-GB" altLang="en-US" sz="1400" dirty="0"/>
          </a:p>
          <a:p>
            <a:pPr marL="0" indent="0">
              <a:buNone/>
              <a:defRPr/>
            </a:pPr>
            <a:r>
              <a:rPr lang="en-GB" altLang="en-US" sz="1400" dirty="0"/>
              <a:t> (See also McKeown, 1979;  Rodham, 2019).  </a:t>
            </a:r>
            <a:endParaRPr lang="en-US" altLang="en-US" sz="1400" dirty="0"/>
          </a:p>
        </p:txBody>
      </p:sp>
      <p:pic>
        <p:nvPicPr>
          <p:cNvPr id="3" name="Graphic 5" descr="Thought outline">
            <a:extLst>
              <a:ext uri="{FF2B5EF4-FFF2-40B4-BE49-F238E27FC236}">
                <a16:creationId xmlns:a16="http://schemas.microsoft.com/office/drawing/2014/main" id="{E3D74CBD-95A7-1C81-409A-F3E01477A4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33" y="5181601"/>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207D44-6967-3205-2C6B-44BC830BC0EF}"/>
              </a:ext>
            </a:extLst>
          </p:cNvPr>
          <p:cNvSpPr>
            <a:spLocks noGrp="1"/>
          </p:cNvSpPr>
          <p:nvPr>
            <p:ph sz="quarter" idx="1"/>
          </p:nvPr>
        </p:nvSpPr>
        <p:spPr>
          <a:xfrm>
            <a:off x="152399" y="254000"/>
            <a:ext cx="11802533" cy="6375400"/>
          </a:xfrm>
        </p:spPr>
        <p:txBody>
          <a:bodyPr/>
          <a:lstStyle/>
          <a:p>
            <a:pPr>
              <a:defRPr/>
            </a:pPr>
            <a:r>
              <a:rPr lang="en-GB" altLang="en-US" sz="4400" dirty="0"/>
              <a:t>Never having smoked; </a:t>
            </a:r>
          </a:p>
          <a:p>
            <a:pPr>
              <a:defRPr/>
            </a:pPr>
            <a:r>
              <a:rPr lang="en-GB" altLang="en-US" sz="4400" dirty="0"/>
              <a:t>drinking less than five drinks at one sitting; </a:t>
            </a:r>
          </a:p>
          <a:p>
            <a:pPr>
              <a:defRPr/>
            </a:pPr>
            <a:r>
              <a:rPr lang="en-GB" altLang="en-US" sz="4400" dirty="0"/>
              <a:t>sleeping 7-8 hours a night; </a:t>
            </a:r>
          </a:p>
          <a:p>
            <a:pPr>
              <a:defRPr/>
            </a:pPr>
            <a:r>
              <a:rPr lang="en-GB" altLang="en-US" sz="4400" dirty="0"/>
              <a:t>exercising;  </a:t>
            </a:r>
          </a:p>
          <a:p>
            <a:pPr>
              <a:defRPr/>
            </a:pPr>
            <a:r>
              <a:rPr lang="en-GB" altLang="en-US" sz="4400" dirty="0"/>
              <a:t>maintaining desirable weight for height; </a:t>
            </a:r>
          </a:p>
          <a:p>
            <a:pPr>
              <a:defRPr/>
            </a:pPr>
            <a:r>
              <a:rPr lang="en-GB" altLang="en-US" sz="4400" dirty="0"/>
              <a:t>avoiding snacks </a:t>
            </a:r>
          </a:p>
          <a:p>
            <a:pPr>
              <a:defRPr/>
            </a:pPr>
            <a:r>
              <a:rPr lang="en-GB" altLang="en-US" sz="4400" dirty="0"/>
              <a:t>eating breakfast regularly </a:t>
            </a:r>
          </a:p>
          <a:p>
            <a:pPr marL="0" indent="0">
              <a:buNone/>
              <a:defRPr/>
            </a:pPr>
            <a:r>
              <a:rPr lang="en-GB" altLang="en-US" sz="1400" dirty="0"/>
              <a:t>(See Housman and Dorman, 2005)</a:t>
            </a:r>
            <a:endParaRPr lang="en-GB" sz="1400" dirty="0"/>
          </a:p>
        </p:txBody>
      </p:sp>
    </p:spTree>
    <p:extLst>
      <p:ext uri="{BB962C8B-B14F-4D97-AF65-F5344CB8AC3E}">
        <p14:creationId xmlns:p14="http://schemas.microsoft.com/office/powerpoint/2010/main" val="29406173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805463CF-B241-CC95-C017-FB907B693E72}"/>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442383A0-E879-CBF7-474A-86D3FF9AC1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3457</TotalTime>
  <Words>1686</Words>
  <Application>Microsoft Office PowerPoint</Application>
  <PresentationFormat>Widescreen</PresentationFormat>
  <Paragraphs>224</Paragraphs>
  <Slides>23</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Franklin Gothic Book</vt:lpstr>
      <vt:lpstr>Perpetua</vt:lpstr>
      <vt:lpstr>Times New Roman</vt:lpstr>
      <vt:lpstr>Wingdings 2</vt:lpstr>
      <vt:lpstr>Equity</vt:lpstr>
      <vt:lpstr>BMNS4016.  Practising Healthcare in Wales: Language and Culture   Lecture one, w/c 27/01/25.   Conceptualising health  </vt:lpstr>
      <vt:lpstr>Today</vt:lpstr>
      <vt:lpstr>PowerPoint Presentation</vt:lpstr>
      <vt:lpstr>Concepts of health  </vt:lpstr>
      <vt:lpstr> It tells us that ‘lay’ views of health vary </vt:lpstr>
      <vt:lpstr>Conceptualisations of health can vary between geographical locations: western Africa (leblouh/gavage [force-feeding] in Mauritania)…. </vt:lpstr>
      <vt:lpstr>    …..and western Europe </vt:lpstr>
      <vt:lpstr>Conceptualisations of health can vary over time: western Europe in the 16th/17th century…</vt:lpstr>
      <vt:lpstr>    …..and western Europe today </vt:lpstr>
      <vt:lpstr>Beliefs of what constitutes good health can vary according to a person’s age (Elias and Lowton, 2014): for this lady, it might mean being able to get to the shops….</vt:lpstr>
      <vt:lpstr>…and for this lady it might mean being able to run three marathons in a year</vt:lpstr>
      <vt:lpstr>In certain contexts, people ‘trade off’ different aspects of health…</vt:lpstr>
      <vt:lpstr>…and people perceive health risks differently </vt:lpstr>
      <vt:lpstr>For lay people…</vt:lpstr>
      <vt:lpstr>The meaning of health for professionals.  Expert conceptualisation of health 1: the biomedical model of health</vt:lpstr>
      <vt:lpstr>The biomedical model of health</vt:lpstr>
      <vt:lpstr>Success of/challenges to the biomedical model</vt:lpstr>
      <vt:lpstr>Expert conceptualisation of health 2: the social model of health/disability</vt:lpstr>
      <vt:lpstr>Impairment and disability: </vt:lpstr>
      <vt:lpstr>The social model of health/disability</vt:lpstr>
      <vt:lpstr>Evidence for a ‘social model’ of health</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112</cp:revision>
  <dcterms:created xsi:type="dcterms:W3CDTF">2021-08-31T06:51:44Z</dcterms:created>
  <dcterms:modified xsi:type="dcterms:W3CDTF">2025-02-02T09:00:26Z</dcterms:modified>
</cp:coreProperties>
</file>