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2"/>
  </p:notesMasterIdLst>
  <p:handoutMasterIdLst>
    <p:handoutMasterId r:id="rId13"/>
  </p:handoutMasterIdLst>
  <p:sldIdLst>
    <p:sldId id="256" r:id="rId2"/>
    <p:sldId id="262" r:id="rId3"/>
    <p:sldId id="261" r:id="rId4"/>
    <p:sldId id="257" r:id="rId5"/>
    <p:sldId id="265" r:id="rId6"/>
    <p:sldId id="258" r:id="rId7"/>
    <p:sldId id="259" r:id="rId8"/>
    <p:sldId id="260" r:id="rId9"/>
    <p:sldId id="263" r:id="rId10"/>
    <p:sldId id="264" r:id="rId1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660"/>
  </p:normalViewPr>
  <p:slideViewPr>
    <p:cSldViewPr snapToGrid="0">
      <p:cViewPr varScale="1">
        <p:scale>
          <a:sx n="72" d="100"/>
          <a:sy n="72" d="100"/>
        </p:scale>
        <p:origin x="84"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4A00344-348E-40B2-8116-D142376F0AC6}" type="datetimeFigureOut">
              <a:rPr lang="en-GB" smtClean="0"/>
              <a:t>02/10/2017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D5AB530-2EA3-499A-9044-8259967937A3}" type="slidenum">
              <a:rPr lang="en-GB" smtClean="0"/>
              <a:t>‹#›</a:t>
            </a:fld>
            <a:endParaRPr lang="en-GB"/>
          </a:p>
        </p:txBody>
      </p:sp>
    </p:spTree>
    <p:extLst>
      <p:ext uri="{BB962C8B-B14F-4D97-AF65-F5344CB8AC3E}">
        <p14:creationId xmlns:p14="http://schemas.microsoft.com/office/powerpoint/2010/main" val="11006839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7BCD9F7-FA28-4254-92DB-2703436F7A8C}" type="datetimeFigureOut">
              <a:rPr lang="en-GB" smtClean="0"/>
              <a:t>02/10/2017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0CD11ED-BA37-47FC-AE27-933712EE8FDB}" type="slidenum">
              <a:rPr lang="en-GB" smtClean="0"/>
              <a:t>‹#›</a:t>
            </a:fld>
            <a:endParaRPr lang="en-GB"/>
          </a:p>
        </p:txBody>
      </p:sp>
    </p:spTree>
    <p:extLst>
      <p:ext uri="{BB962C8B-B14F-4D97-AF65-F5344CB8AC3E}">
        <p14:creationId xmlns:p14="http://schemas.microsoft.com/office/powerpoint/2010/main" val="548669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1</a:t>
            </a:fld>
            <a:endParaRPr lang="en-GB"/>
          </a:p>
        </p:txBody>
      </p:sp>
    </p:spTree>
    <p:extLst>
      <p:ext uri="{BB962C8B-B14F-4D97-AF65-F5344CB8AC3E}">
        <p14:creationId xmlns:p14="http://schemas.microsoft.com/office/powerpoint/2010/main" val="3519685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3</a:t>
            </a:fld>
            <a:endParaRPr lang="en-GB"/>
          </a:p>
        </p:txBody>
      </p:sp>
    </p:spTree>
    <p:extLst>
      <p:ext uri="{BB962C8B-B14F-4D97-AF65-F5344CB8AC3E}">
        <p14:creationId xmlns:p14="http://schemas.microsoft.com/office/powerpoint/2010/main" val="930764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4</a:t>
            </a:fld>
            <a:endParaRPr lang="en-GB"/>
          </a:p>
        </p:txBody>
      </p:sp>
    </p:spTree>
    <p:extLst>
      <p:ext uri="{BB962C8B-B14F-4D97-AF65-F5344CB8AC3E}">
        <p14:creationId xmlns:p14="http://schemas.microsoft.com/office/powerpoint/2010/main" val="1416758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6</a:t>
            </a:fld>
            <a:endParaRPr lang="en-GB"/>
          </a:p>
        </p:txBody>
      </p:sp>
    </p:spTree>
    <p:extLst>
      <p:ext uri="{BB962C8B-B14F-4D97-AF65-F5344CB8AC3E}">
        <p14:creationId xmlns:p14="http://schemas.microsoft.com/office/powerpoint/2010/main" val="917154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7</a:t>
            </a:fld>
            <a:endParaRPr lang="en-GB"/>
          </a:p>
        </p:txBody>
      </p:sp>
    </p:spTree>
    <p:extLst>
      <p:ext uri="{BB962C8B-B14F-4D97-AF65-F5344CB8AC3E}">
        <p14:creationId xmlns:p14="http://schemas.microsoft.com/office/powerpoint/2010/main" val="957732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CD11ED-BA37-47FC-AE27-933712EE8FDB}" type="slidenum">
              <a:rPr lang="en-GB" smtClean="0"/>
              <a:t>8</a:t>
            </a:fld>
            <a:endParaRPr lang="en-GB"/>
          </a:p>
        </p:txBody>
      </p:sp>
    </p:spTree>
    <p:extLst>
      <p:ext uri="{BB962C8B-B14F-4D97-AF65-F5344CB8AC3E}">
        <p14:creationId xmlns:p14="http://schemas.microsoft.com/office/powerpoint/2010/main" val="3678246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292950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44738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A97680-79F5-4FA8-A5F7-3D00FF4A5A74}"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439524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8A97680-79F5-4FA8-A5F7-3D00FF4A5A74}"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789235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8A97680-79F5-4FA8-A5F7-3D00FF4A5A74}"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291169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8A97680-79F5-4FA8-A5F7-3D00FF4A5A74}"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08742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A97680-79F5-4FA8-A5F7-3D00FF4A5A74}"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837487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A97680-79F5-4FA8-A5F7-3D00FF4A5A74}"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3870646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A97680-79F5-4FA8-A5F7-3D00FF4A5A74}"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142601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208730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8A97680-79F5-4FA8-A5F7-3D00FF4A5A74}"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EBF699-6C5F-4ACC-8DC0-B35098080098}" type="slidenum">
              <a:rPr lang="en-GB" smtClean="0"/>
              <a:t>‹#›</a:t>
            </a:fld>
            <a:endParaRPr lang="en-GB"/>
          </a:p>
        </p:txBody>
      </p:sp>
    </p:spTree>
    <p:extLst>
      <p:ext uri="{BB962C8B-B14F-4D97-AF65-F5344CB8AC3E}">
        <p14:creationId xmlns:p14="http://schemas.microsoft.com/office/powerpoint/2010/main" val="72511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A97680-79F5-4FA8-A5F7-3D00FF4A5A74}" type="datetimeFigureOut">
              <a:rPr lang="en-GB" smtClean="0"/>
              <a:t>02/10/2017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EBF699-6C5F-4ACC-8DC0-B35098080098}" type="slidenum">
              <a:rPr lang="en-GB" smtClean="0"/>
              <a:t>‹#›</a:t>
            </a:fld>
            <a:endParaRPr lang="en-GB"/>
          </a:p>
        </p:txBody>
      </p:sp>
    </p:spTree>
    <p:extLst>
      <p:ext uri="{BB962C8B-B14F-4D97-AF65-F5344CB8AC3E}">
        <p14:creationId xmlns:p14="http://schemas.microsoft.com/office/powerpoint/2010/main" val="381863411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FFC000"/>
                </a:solidFill>
              </a:rPr>
              <a:t>Dissertations</a:t>
            </a:r>
            <a:br>
              <a:rPr lang="en-GB" dirty="0" smtClean="0">
                <a:solidFill>
                  <a:srgbClr val="FFC000"/>
                </a:solidFill>
              </a:rPr>
            </a:br>
            <a:r>
              <a:rPr lang="en-GB" dirty="0" smtClean="0">
                <a:solidFill>
                  <a:srgbClr val="FFC000"/>
                </a:solidFill>
              </a:rPr>
              <a:t>Independent projects</a:t>
            </a:r>
            <a:endParaRPr lang="en-GB" dirty="0">
              <a:solidFill>
                <a:srgbClr val="FFC000"/>
              </a:solidFill>
            </a:endParaRPr>
          </a:p>
        </p:txBody>
      </p:sp>
      <p:sp>
        <p:nvSpPr>
          <p:cNvPr id="3" name="Subtitle 2"/>
          <p:cNvSpPr>
            <a:spLocks noGrp="1"/>
          </p:cNvSpPr>
          <p:nvPr>
            <p:ph type="subTitle" idx="1"/>
          </p:nvPr>
        </p:nvSpPr>
        <p:spPr/>
        <p:txBody>
          <a:bodyPr/>
          <a:lstStyle/>
          <a:p>
            <a:r>
              <a:rPr lang="en-GB" dirty="0" smtClean="0"/>
              <a:t>Ancient Civilisation, Archaeology, Heritage</a:t>
            </a:r>
            <a:endParaRPr lang="en-GB" dirty="0"/>
          </a:p>
        </p:txBody>
      </p:sp>
    </p:spTree>
    <p:extLst>
      <p:ext uri="{BB962C8B-B14F-4D97-AF65-F5344CB8AC3E}">
        <p14:creationId xmlns:p14="http://schemas.microsoft.com/office/powerpoint/2010/main" val="2931530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a:t>
            </a:r>
            <a:endParaRPr lang="en-GB" dirty="0"/>
          </a:p>
        </p:txBody>
      </p:sp>
      <p:sp>
        <p:nvSpPr>
          <p:cNvPr id="3" name="Content Placeholder 2"/>
          <p:cNvSpPr>
            <a:spLocks noGrp="1"/>
          </p:cNvSpPr>
          <p:nvPr>
            <p:ph idx="1"/>
          </p:nvPr>
        </p:nvSpPr>
        <p:spPr/>
        <p:txBody>
          <a:bodyPr/>
          <a:lstStyle/>
          <a:p>
            <a:r>
              <a:rPr lang="en-GB" dirty="0" smtClean="0">
                <a:solidFill>
                  <a:srgbClr val="FFC000"/>
                </a:solidFill>
              </a:rPr>
              <a:t>To give key dates</a:t>
            </a:r>
          </a:p>
          <a:p>
            <a:r>
              <a:rPr lang="en-GB" dirty="0" smtClean="0">
                <a:solidFill>
                  <a:srgbClr val="FFC000"/>
                </a:solidFill>
              </a:rPr>
              <a:t>To say something encouraging….but actually explain the fail rules…</a:t>
            </a:r>
          </a:p>
          <a:p>
            <a:r>
              <a:rPr lang="en-GB" dirty="0" smtClean="0">
                <a:solidFill>
                  <a:srgbClr val="FFC000"/>
                </a:solidFill>
              </a:rPr>
              <a:t>Give you an idea of what is required of you </a:t>
            </a:r>
          </a:p>
          <a:p>
            <a:r>
              <a:rPr lang="en-GB" dirty="0" smtClean="0">
                <a:solidFill>
                  <a:srgbClr val="FFC000"/>
                </a:solidFill>
              </a:rPr>
              <a:t>Outline the external examiners views</a:t>
            </a:r>
            <a:endParaRPr lang="en-GB" dirty="0">
              <a:solidFill>
                <a:srgbClr val="FFC000"/>
              </a:solidFill>
            </a:endParaRPr>
          </a:p>
        </p:txBody>
      </p:sp>
    </p:spTree>
    <p:extLst>
      <p:ext uri="{BB962C8B-B14F-4D97-AF65-F5344CB8AC3E}">
        <p14:creationId xmlns:p14="http://schemas.microsoft.com/office/powerpoint/2010/main" val="344540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Key dates</a:t>
            </a:r>
            <a:br>
              <a:rPr lang="en-GB" dirty="0" smtClean="0"/>
            </a:br>
            <a:endParaRPr lang="en-GB" dirty="0"/>
          </a:p>
        </p:txBody>
      </p:sp>
      <p:sp>
        <p:nvSpPr>
          <p:cNvPr id="3" name="Content Placeholder 2"/>
          <p:cNvSpPr>
            <a:spLocks noGrp="1"/>
          </p:cNvSpPr>
          <p:nvPr>
            <p:ph idx="1"/>
          </p:nvPr>
        </p:nvSpPr>
        <p:spPr>
          <a:xfrm>
            <a:off x="990600" y="1978025"/>
            <a:ext cx="10515600" cy="4351338"/>
          </a:xfrm>
        </p:spPr>
        <p:txBody>
          <a:bodyPr>
            <a:normAutofit/>
          </a:bodyPr>
          <a:lstStyle/>
          <a:p>
            <a:r>
              <a:rPr lang="en-GB" dirty="0" smtClean="0">
                <a:solidFill>
                  <a:srgbClr val="FFC000"/>
                </a:solidFill>
              </a:rPr>
              <a:t>Friday 17 </a:t>
            </a:r>
            <a:r>
              <a:rPr lang="en-GB" dirty="0" smtClean="0">
                <a:solidFill>
                  <a:srgbClr val="FFC000"/>
                </a:solidFill>
              </a:rPr>
              <a:t>November, </a:t>
            </a:r>
            <a:r>
              <a:rPr lang="en-GB" dirty="0" smtClean="0">
                <a:solidFill>
                  <a:srgbClr val="FFC000"/>
                </a:solidFill>
              </a:rPr>
              <a:t>2017 </a:t>
            </a:r>
            <a:r>
              <a:rPr lang="en-GB" dirty="0" smtClean="0">
                <a:solidFill>
                  <a:srgbClr val="FFC000"/>
                </a:solidFill>
              </a:rPr>
              <a:t>= </a:t>
            </a:r>
            <a:r>
              <a:rPr lang="en-GB" dirty="0" smtClean="0">
                <a:solidFill>
                  <a:srgbClr val="FFC000"/>
                </a:solidFill>
              </a:rPr>
              <a:t>Reflective </a:t>
            </a:r>
            <a:r>
              <a:rPr lang="en-GB" dirty="0" smtClean="0">
                <a:solidFill>
                  <a:srgbClr val="FFC000"/>
                </a:solidFill>
              </a:rPr>
              <a:t>report </a:t>
            </a:r>
            <a:r>
              <a:rPr lang="en-GB" dirty="0" smtClean="0">
                <a:solidFill>
                  <a:srgbClr val="FFC000"/>
                </a:solidFill>
              </a:rPr>
              <a:t>for the 40 </a:t>
            </a:r>
            <a:r>
              <a:rPr lang="en-GB" dirty="0" smtClean="0">
                <a:solidFill>
                  <a:srgbClr val="FFC000"/>
                </a:solidFill>
              </a:rPr>
              <a:t>credit </a:t>
            </a:r>
            <a:r>
              <a:rPr lang="en-GB" dirty="0" smtClean="0">
                <a:solidFill>
                  <a:srgbClr val="FFC000"/>
                </a:solidFill>
              </a:rPr>
              <a:t>Dissertation</a:t>
            </a:r>
          </a:p>
          <a:p>
            <a:pPr lvl="1"/>
            <a:r>
              <a:rPr lang="en-GB" dirty="0" smtClean="0">
                <a:solidFill>
                  <a:srgbClr val="FFC000"/>
                </a:solidFill>
              </a:rPr>
              <a:t>Hand in via moodle link 12 midnight – effectively 11.59 p.m.</a:t>
            </a:r>
            <a:endParaRPr lang="en-GB" dirty="0" smtClean="0">
              <a:solidFill>
                <a:srgbClr val="FFC000"/>
              </a:solidFill>
            </a:endParaRPr>
          </a:p>
          <a:p>
            <a:endParaRPr lang="en-GB" dirty="0" smtClean="0">
              <a:solidFill>
                <a:srgbClr val="FFC000"/>
              </a:solidFill>
            </a:endParaRPr>
          </a:p>
          <a:p>
            <a:r>
              <a:rPr lang="en-GB" dirty="0" smtClean="0">
                <a:solidFill>
                  <a:srgbClr val="FFC000"/>
                </a:solidFill>
              </a:rPr>
              <a:t>Roughly second week of January</a:t>
            </a:r>
            <a:r>
              <a:rPr lang="en-GB" dirty="0" smtClean="0">
                <a:solidFill>
                  <a:srgbClr val="FFC000"/>
                </a:solidFill>
              </a:rPr>
              <a:t>, </a:t>
            </a:r>
            <a:r>
              <a:rPr lang="en-GB" dirty="0" smtClean="0">
                <a:solidFill>
                  <a:srgbClr val="FFC000"/>
                </a:solidFill>
              </a:rPr>
              <a:t>2018 </a:t>
            </a:r>
            <a:r>
              <a:rPr lang="en-GB" dirty="0" smtClean="0">
                <a:solidFill>
                  <a:srgbClr val="FFC000"/>
                </a:solidFill>
              </a:rPr>
              <a:t>= </a:t>
            </a:r>
            <a:r>
              <a:rPr lang="en-GB" dirty="0" smtClean="0">
                <a:solidFill>
                  <a:srgbClr val="FFC000"/>
                </a:solidFill>
              </a:rPr>
              <a:t>Presentations ALL</a:t>
            </a:r>
          </a:p>
          <a:p>
            <a:pPr lvl="1"/>
            <a:r>
              <a:rPr lang="en-GB" dirty="0" smtClean="0">
                <a:solidFill>
                  <a:srgbClr val="FFC000"/>
                </a:solidFill>
              </a:rPr>
              <a:t>These times/days will differ as they are scheduled around the supervisor</a:t>
            </a:r>
          </a:p>
          <a:p>
            <a:pPr lvl="1"/>
            <a:endParaRPr lang="en-GB" dirty="0">
              <a:solidFill>
                <a:srgbClr val="FFC000"/>
              </a:solidFill>
            </a:endParaRPr>
          </a:p>
          <a:p>
            <a:r>
              <a:rPr lang="en-GB" dirty="0" smtClean="0">
                <a:solidFill>
                  <a:srgbClr val="FFC000"/>
                </a:solidFill>
              </a:rPr>
              <a:t>Friday 11 </a:t>
            </a:r>
            <a:r>
              <a:rPr lang="en-GB" dirty="0" smtClean="0">
                <a:solidFill>
                  <a:srgbClr val="FFC000"/>
                </a:solidFill>
              </a:rPr>
              <a:t>May, </a:t>
            </a:r>
            <a:r>
              <a:rPr lang="en-GB" dirty="0" smtClean="0">
                <a:solidFill>
                  <a:srgbClr val="FFC000"/>
                </a:solidFill>
              </a:rPr>
              <a:t>2018 </a:t>
            </a:r>
            <a:r>
              <a:rPr lang="en-GB" dirty="0" smtClean="0">
                <a:solidFill>
                  <a:srgbClr val="FFC000"/>
                </a:solidFill>
              </a:rPr>
              <a:t>final </a:t>
            </a:r>
            <a:r>
              <a:rPr lang="en-GB" dirty="0" smtClean="0">
                <a:solidFill>
                  <a:srgbClr val="FFC000"/>
                </a:solidFill>
              </a:rPr>
              <a:t>handing </a:t>
            </a:r>
            <a:r>
              <a:rPr lang="en-GB" dirty="0" smtClean="0">
                <a:solidFill>
                  <a:srgbClr val="FFC000"/>
                </a:solidFill>
              </a:rPr>
              <a:t>in deadline </a:t>
            </a:r>
            <a:r>
              <a:rPr lang="en-GB" dirty="0" smtClean="0">
                <a:solidFill>
                  <a:srgbClr val="FFC000"/>
                </a:solidFill>
              </a:rPr>
              <a:t>= ALL</a:t>
            </a:r>
          </a:p>
          <a:p>
            <a:pPr lvl="1"/>
            <a:r>
              <a:rPr lang="en-GB" dirty="0" smtClean="0">
                <a:solidFill>
                  <a:srgbClr val="FFC000"/>
                </a:solidFill>
              </a:rPr>
              <a:t>Note handing in is done through the faculty office during normal working hours therefore 3.00 p.m. for this deadline</a:t>
            </a:r>
            <a:endParaRPr lang="en-GB" dirty="0">
              <a:solidFill>
                <a:srgbClr val="FFC000"/>
              </a:solidFill>
            </a:endParaRPr>
          </a:p>
        </p:txBody>
      </p:sp>
    </p:spTree>
    <p:extLst>
      <p:ext uri="{BB962C8B-B14F-4D97-AF65-F5344CB8AC3E}">
        <p14:creationId xmlns:p14="http://schemas.microsoft.com/office/powerpoint/2010/main" val="3786540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needed within research </a:t>
            </a:r>
            <a:endParaRPr lang="en-GB" dirty="0"/>
          </a:p>
        </p:txBody>
      </p:sp>
      <p:sp>
        <p:nvSpPr>
          <p:cNvPr id="3" name="Content Placeholder 2"/>
          <p:cNvSpPr>
            <a:spLocks noGrp="1"/>
          </p:cNvSpPr>
          <p:nvPr>
            <p:ph idx="1"/>
          </p:nvPr>
        </p:nvSpPr>
        <p:spPr>
          <a:xfrm>
            <a:off x="838200" y="2191385"/>
            <a:ext cx="10515600" cy="4351338"/>
          </a:xfrm>
        </p:spPr>
        <p:txBody>
          <a:bodyPr/>
          <a:lstStyle/>
          <a:p>
            <a:pPr lvl="0"/>
            <a:r>
              <a:rPr lang="en-GB" dirty="0">
                <a:solidFill>
                  <a:srgbClr val="FFC000"/>
                </a:solidFill>
              </a:rPr>
              <a:t>give an overview of the topic and study situated within the relevant discipline</a:t>
            </a:r>
          </a:p>
          <a:p>
            <a:pPr lvl="0"/>
            <a:r>
              <a:rPr lang="en-GB" dirty="0">
                <a:solidFill>
                  <a:srgbClr val="FFC000"/>
                </a:solidFill>
              </a:rPr>
              <a:t>review the theoretical and if applicable discipline literature relevant to your topic</a:t>
            </a:r>
          </a:p>
          <a:p>
            <a:pPr lvl="0"/>
            <a:r>
              <a:rPr lang="en-GB" dirty="0">
                <a:solidFill>
                  <a:srgbClr val="FFC000"/>
                </a:solidFill>
              </a:rPr>
              <a:t>explain your methodology</a:t>
            </a:r>
          </a:p>
          <a:p>
            <a:pPr lvl="0"/>
            <a:r>
              <a:rPr lang="en-GB" dirty="0">
                <a:solidFill>
                  <a:srgbClr val="FFC000"/>
                </a:solidFill>
              </a:rPr>
              <a:t>present your findings and</a:t>
            </a:r>
          </a:p>
          <a:p>
            <a:pPr lvl="0"/>
            <a:r>
              <a:rPr lang="en-GB" dirty="0">
                <a:solidFill>
                  <a:srgbClr val="FFC000"/>
                </a:solidFill>
              </a:rPr>
              <a:t>discuss the findings in light of the literature and your experience of it</a:t>
            </a:r>
            <a:r>
              <a:rPr lang="en-GB" dirty="0"/>
              <a:t>. </a:t>
            </a:r>
          </a:p>
          <a:p>
            <a:endParaRPr lang="en-GB" dirty="0"/>
          </a:p>
        </p:txBody>
      </p:sp>
    </p:spTree>
    <p:extLst>
      <p:ext uri="{BB962C8B-B14F-4D97-AF65-F5344CB8AC3E}">
        <p14:creationId xmlns:p14="http://schemas.microsoft.com/office/powerpoint/2010/main" val="3488199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students fail?</a:t>
            </a:r>
            <a:endParaRPr lang="en-GB" dirty="0"/>
          </a:p>
        </p:txBody>
      </p:sp>
      <p:sp>
        <p:nvSpPr>
          <p:cNvPr id="3" name="Content Placeholder 2"/>
          <p:cNvSpPr>
            <a:spLocks noGrp="1"/>
          </p:cNvSpPr>
          <p:nvPr>
            <p:ph idx="1"/>
          </p:nvPr>
        </p:nvSpPr>
        <p:spPr/>
        <p:txBody>
          <a:bodyPr/>
          <a:lstStyle/>
          <a:p>
            <a:r>
              <a:rPr lang="en-GB" dirty="0" smtClean="0">
                <a:solidFill>
                  <a:srgbClr val="FFC000"/>
                </a:solidFill>
              </a:rPr>
              <a:t>Short answer = yes.</a:t>
            </a:r>
          </a:p>
          <a:p>
            <a:endParaRPr lang="en-GB" dirty="0" smtClean="0">
              <a:solidFill>
                <a:srgbClr val="FFC000"/>
              </a:solidFill>
            </a:endParaRPr>
          </a:p>
          <a:p>
            <a:r>
              <a:rPr lang="en-GB" dirty="0" smtClean="0">
                <a:solidFill>
                  <a:srgbClr val="FFC000"/>
                </a:solidFill>
              </a:rPr>
              <a:t>Elements can be failed and still pass the module but if the work does not meet the standards required fails do happen. </a:t>
            </a:r>
          </a:p>
          <a:p>
            <a:r>
              <a:rPr lang="en-GB" dirty="0" smtClean="0">
                <a:solidFill>
                  <a:srgbClr val="FFC000"/>
                </a:solidFill>
              </a:rPr>
              <a:t>For </a:t>
            </a:r>
            <a:r>
              <a:rPr lang="en-GB" dirty="0">
                <a:solidFill>
                  <a:srgbClr val="FFC000"/>
                </a:solidFill>
              </a:rPr>
              <a:t>the 20 credit IP a fail can be tolerated (if it is the only one</a:t>
            </a:r>
            <a:r>
              <a:rPr lang="en-GB" dirty="0" smtClean="0">
                <a:solidFill>
                  <a:srgbClr val="FFC000"/>
                </a:solidFill>
              </a:rPr>
              <a:t>…) may or may not be used in the final calculation</a:t>
            </a:r>
            <a:endParaRPr lang="en-GB" dirty="0">
              <a:solidFill>
                <a:srgbClr val="FFC000"/>
              </a:solidFill>
            </a:endParaRPr>
          </a:p>
          <a:p>
            <a:r>
              <a:rPr lang="en-GB" dirty="0" smtClean="0">
                <a:solidFill>
                  <a:srgbClr val="FFC000"/>
                </a:solidFill>
              </a:rPr>
              <a:t>WARNING 40 credit Dissertation WILL be used in the final calculation – cannot be discounted even if it is your lowest mark</a:t>
            </a:r>
            <a:endParaRPr lang="en-GB" dirty="0">
              <a:solidFill>
                <a:srgbClr val="FFC000"/>
              </a:solidFill>
            </a:endParaRPr>
          </a:p>
        </p:txBody>
      </p:sp>
    </p:spTree>
    <p:extLst>
      <p:ext uri="{BB962C8B-B14F-4D97-AF65-F5344CB8AC3E}">
        <p14:creationId xmlns:p14="http://schemas.microsoft.com/office/powerpoint/2010/main" val="2912614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External </a:t>
            </a:r>
            <a:r>
              <a:rPr lang="en-GB" dirty="0" smtClean="0"/>
              <a:t>1 (for June 2016)</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solidFill>
                  <a:srgbClr val="FFC000"/>
                </a:solidFill>
              </a:rPr>
              <a:t>I </a:t>
            </a:r>
            <a:r>
              <a:rPr lang="en-GB" dirty="0">
                <a:solidFill>
                  <a:srgbClr val="FFC000"/>
                </a:solidFill>
              </a:rPr>
              <a:t>was impressed with the dissertations as </a:t>
            </a:r>
            <a:r>
              <a:rPr lang="en-GB" dirty="0" smtClean="0">
                <a:solidFill>
                  <a:srgbClr val="FFC000"/>
                </a:solidFill>
              </a:rPr>
              <a:t>(</a:t>
            </a:r>
            <a:r>
              <a:rPr lang="en-GB" i="1" dirty="0" smtClean="0">
                <a:solidFill>
                  <a:srgbClr val="FFC000"/>
                </a:solidFill>
              </a:rPr>
              <a:t>cf. </a:t>
            </a:r>
            <a:r>
              <a:rPr lang="en-GB" dirty="0" smtClean="0">
                <a:solidFill>
                  <a:srgbClr val="FFC000"/>
                </a:solidFill>
              </a:rPr>
              <a:t>comments </a:t>
            </a:r>
            <a:r>
              <a:rPr lang="en-GB" dirty="0">
                <a:solidFill>
                  <a:srgbClr val="FFC000"/>
                </a:solidFill>
              </a:rPr>
              <a:t>I have made in previous years), all were based on original data collected by the students themselves. Data collection in all cases was well thought out and thorough, while in two cases students had interpreted their information thoughtfully. (N= 3 40 credit Dissertations)</a:t>
            </a:r>
          </a:p>
          <a:p>
            <a:endParaRPr lang="en-GB" dirty="0">
              <a:solidFill>
                <a:srgbClr val="FFC000"/>
              </a:solidFill>
            </a:endParaRPr>
          </a:p>
          <a:p>
            <a:pPr marL="0" indent="0">
              <a:buNone/>
            </a:pPr>
            <a:r>
              <a:rPr lang="en-GB" dirty="0">
                <a:solidFill>
                  <a:srgbClr val="FFC000"/>
                </a:solidFill>
              </a:rPr>
              <a:t>The projects were of a rather lower quality, but I think that this probably reflects guidance provided by the programme team that channelled the less able students towards independent projects rather than dissertations. In general the projects were based on secondary data, which the students had not fully engaged with</a:t>
            </a:r>
            <a:r>
              <a:rPr lang="en-GB" dirty="0" smtClean="0">
                <a:solidFill>
                  <a:srgbClr val="FFC000"/>
                </a:solidFill>
              </a:rPr>
              <a:t>.			</a:t>
            </a:r>
            <a:r>
              <a:rPr lang="en-GB" dirty="0" smtClean="0">
                <a:solidFill>
                  <a:srgbClr val="C00000"/>
                </a:solidFill>
              </a:rPr>
              <a:t>(</a:t>
            </a:r>
            <a:r>
              <a:rPr lang="en-GB" dirty="0">
                <a:solidFill>
                  <a:srgbClr val="C00000"/>
                </a:solidFill>
              </a:rPr>
              <a:t>NOTE: </a:t>
            </a:r>
            <a:r>
              <a:rPr lang="en-GB" dirty="0" smtClean="0">
                <a:solidFill>
                  <a:srgbClr val="C00000"/>
                </a:solidFill>
              </a:rPr>
              <a:t>IMPLICATION is what?)</a:t>
            </a:r>
            <a:endParaRPr lang="en-GB" dirty="0">
              <a:solidFill>
                <a:srgbClr val="C00000"/>
              </a:solidFill>
            </a:endParaRPr>
          </a:p>
          <a:p>
            <a:endParaRPr lang="en-GB" dirty="0"/>
          </a:p>
        </p:txBody>
      </p:sp>
    </p:spTree>
    <p:extLst>
      <p:ext uri="{BB962C8B-B14F-4D97-AF65-F5344CB8AC3E}">
        <p14:creationId xmlns:p14="http://schemas.microsoft.com/office/powerpoint/2010/main" val="2896700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Regarding double blind marking</a:t>
            </a:r>
            <a:endParaRPr lang="en-GB" dirty="0"/>
          </a:p>
        </p:txBody>
      </p:sp>
      <p:sp>
        <p:nvSpPr>
          <p:cNvPr id="3" name="Content Placeholder 2"/>
          <p:cNvSpPr>
            <a:spLocks noGrp="1"/>
          </p:cNvSpPr>
          <p:nvPr>
            <p:ph idx="1"/>
          </p:nvPr>
        </p:nvSpPr>
        <p:spPr/>
        <p:txBody>
          <a:bodyPr/>
          <a:lstStyle/>
          <a:p>
            <a:r>
              <a:rPr lang="en-GB" dirty="0">
                <a:solidFill>
                  <a:srgbClr val="FFC000"/>
                </a:solidFill>
              </a:rPr>
              <a:t>Agreed marks for both the dissertations and projects were fair/appropriate, while the comments provided on feedback forms were full and useful in explaining the marks. I thought that two of the individual marks provided by tutors were a class too high and seemed to reward the amount of effort expended in data collection, rather </a:t>
            </a:r>
            <a:r>
              <a:rPr lang="en-GB" i="1" dirty="0">
                <a:solidFill>
                  <a:srgbClr val="FFC000"/>
                </a:solidFill>
              </a:rPr>
              <a:t>than analyses/interpretation of those data</a:t>
            </a:r>
            <a:r>
              <a:rPr lang="en-GB" dirty="0">
                <a:solidFill>
                  <a:srgbClr val="FFC000"/>
                </a:solidFill>
              </a:rPr>
              <a:t>. However, as I say, the agreed marks correctly rewarded quality </a:t>
            </a:r>
            <a:r>
              <a:rPr lang="en-GB" i="1" dirty="0">
                <a:solidFill>
                  <a:srgbClr val="FFC000"/>
                </a:solidFill>
              </a:rPr>
              <a:t>therefore demonstrating the robustness </a:t>
            </a:r>
            <a:r>
              <a:rPr lang="en-GB" dirty="0">
                <a:solidFill>
                  <a:srgbClr val="FFC000"/>
                </a:solidFill>
              </a:rPr>
              <a:t>of the blind double marking system.</a:t>
            </a:r>
          </a:p>
          <a:p>
            <a:endParaRPr lang="en-GB" dirty="0"/>
          </a:p>
        </p:txBody>
      </p:sp>
    </p:spTree>
    <p:extLst>
      <p:ext uri="{BB962C8B-B14F-4D97-AF65-F5344CB8AC3E}">
        <p14:creationId xmlns:p14="http://schemas.microsoft.com/office/powerpoint/2010/main" val="978799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External </a:t>
            </a:r>
            <a:r>
              <a:rPr lang="en-GB" dirty="0" smtClean="0"/>
              <a:t>2 (June 2016)</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solidFill>
                  <a:srgbClr val="FFC000"/>
                </a:solidFill>
              </a:rPr>
              <a:t>Topics </a:t>
            </a:r>
            <a:r>
              <a:rPr lang="en-GB" dirty="0">
                <a:solidFill>
                  <a:srgbClr val="FFC000"/>
                </a:solidFill>
              </a:rPr>
              <a:t>were imaginative and allowed the very good students to excel. Weaker students were often successfully directed to the ‘independent project’. Particularly good to see was that most dissertations and projects dealt directly with objects (for this read raw data). </a:t>
            </a:r>
          </a:p>
          <a:p>
            <a:endParaRPr lang="en-GB" dirty="0"/>
          </a:p>
          <a:p>
            <a:pPr marL="0" indent="0">
              <a:buNone/>
            </a:pPr>
            <a:r>
              <a:rPr lang="en-GB" dirty="0"/>
              <a:t>What can we conclude from these comments</a:t>
            </a:r>
            <a:r>
              <a:rPr lang="en-GB" dirty="0" smtClean="0"/>
              <a:t>? What do ‘they’ want?</a:t>
            </a:r>
          </a:p>
          <a:p>
            <a:pPr marL="0" indent="0">
              <a:buNone/>
            </a:pPr>
            <a:r>
              <a:rPr lang="en-GB" dirty="0" smtClean="0"/>
              <a:t>Does Knowing what they look for help you to construct your </a:t>
            </a:r>
            <a:r>
              <a:rPr lang="en-GB" dirty="0" err="1" smtClean="0"/>
              <a:t>Diss</a:t>
            </a:r>
            <a:r>
              <a:rPr lang="en-GB" dirty="0" smtClean="0"/>
              <a:t>/IP?</a:t>
            </a:r>
            <a:endParaRPr lang="en-GB" dirty="0"/>
          </a:p>
          <a:p>
            <a:endParaRPr lang="en-GB" dirty="0"/>
          </a:p>
        </p:txBody>
      </p:sp>
    </p:spTree>
    <p:extLst>
      <p:ext uri="{BB962C8B-B14F-4D97-AF65-F5344CB8AC3E}">
        <p14:creationId xmlns:p14="http://schemas.microsoft.com/office/powerpoint/2010/main" val="2019606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External 2 (June 2017)</a:t>
            </a:r>
            <a:endParaRPr lang="en-GB" dirty="0"/>
          </a:p>
        </p:txBody>
      </p:sp>
      <p:sp>
        <p:nvSpPr>
          <p:cNvPr id="4" name="Content Placeholder 3"/>
          <p:cNvSpPr>
            <a:spLocks noGrp="1"/>
          </p:cNvSpPr>
          <p:nvPr>
            <p:ph idx="1"/>
          </p:nvPr>
        </p:nvSpPr>
        <p:spPr/>
        <p:txBody>
          <a:bodyPr/>
          <a:lstStyle/>
          <a:p>
            <a:r>
              <a:rPr lang="en-GB" dirty="0">
                <a:solidFill>
                  <a:srgbClr val="FFC000"/>
                </a:solidFill>
                <a:latin typeface="Arial" panose="020B0604020202020204" pitchFamily="34" charset="0"/>
              </a:rPr>
              <a:t>Topics were imaginative and allowed the very good students to excel. Particularly good to see was that most dissertations and projects dealt directly with objects and brought theoretical frameworks to bear upon them directly. 	</a:t>
            </a:r>
          </a:p>
          <a:p>
            <a:endParaRPr lang="en-GB" dirty="0"/>
          </a:p>
        </p:txBody>
      </p:sp>
    </p:spTree>
    <p:extLst>
      <p:ext uri="{BB962C8B-B14F-4D97-AF65-F5344CB8AC3E}">
        <p14:creationId xmlns:p14="http://schemas.microsoft.com/office/powerpoint/2010/main" val="1639319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35075"/>
          </a:xfrm>
        </p:spPr>
        <p:txBody>
          <a:bodyPr>
            <a:normAutofit fontScale="90000"/>
          </a:bodyPr>
          <a:lstStyle/>
          <a:p>
            <a:r>
              <a:rPr lang="en-GB" dirty="0"/>
              <a:t>External 1 (for June </a:t>
            </a:r>
            <a:r>
              <a:rPr lang="en-GB" dirty="0" smtClean="0"/>
              <a:t>2017)</a:t>
            </a:r>
            <a:r>
              <a:rPr lang="en-GB" dirty="0"/>
              <a:t/>
            </a:r>
            <a:br>
              <a:rPr lang="en-GB" dirty="0"/>
            </a:br>
            <a:endParaRPr lang="en-GB" dirty="0"/>
          </a:p>
        </p:txBody>
      </p:sp>
      <p:sp>
        <p:nvSpPr>
          <p:cNvPr id="3" name="Content Placeholder 2"/>
          <p:cNvSpPr>
            <a:spLocks noGrp="1"/>
          </p:cNvSpPr>
          <p:nvPr>
            <p:ph idx="1"/>
          </p:nvPr>
        </p:nvSpPr>
        <p:spPr>
          <a:xfrm>
            <a:off x="838200" y="1825624"/>
            <a:ext cx="10515600" cy="4758055"/>
          </a:xfrm>
        </p:spPr>
        <p:txBody>
          <a:bodyPr>
            <a:normAutofit fontScale="85000" lnSpcReduction="10000"/>
          </a:bodyPr>
          <a:lstStyle/>
          <a:p>
            <a:pPr marL="0" indent="0">
              <a:buNone/>
            </a:pPr>
            <a:r>
              <a:rPr lang="en-GB" dirty="0">
                <a:solidFill>
                  <a:srgbClr val="FFC000"/>
                </a:solidFill>
              </a:rPr>
              <a:t>I was sent six dissertations, four of which had been awarded First Class marks, one an </a:t>
            </a:r>
            <a:r>
              <a:rPr lang="en-GB" dirty="0" smtClean="0">
                <a:solidFill>
                  <a:srgbClr val="FFC000"/>
                </a:solidFill>
              </a:rPr>
              <a:t>Upper Second </a:t>
            </a:r>
            <a:r>
              <a:rPr lang="en-GB" dirty="0">
                <a:solidFill>
                  <a:srgbClr val="FFC000"/>
                </a:solidFill>
              </a:rPr>
              <a:t>and the last, a Third. The subjects were highly varied ranging </a:t>
            </a:r>
            <a:r>
              <a:rPr lang="en-GB" dirty="0" smtClean="0">
                <a:solidFill>
                  <a:srgbClr val="FFC000"/>
                </a:solidFill>
              </a:rPr>
              <a:t>from.…… With </a:t>
            </a:r>
            <a:r>
              <a:rPr lang="en-GB" dirty="0">
                <a:solidFill>
                  <a:srgbClr val="FFC000"/>
                </a:solidFill>
              </a:rPr>
              <a:t>the exception of the last, the methodologies </a:t>
            </a:r>
            <a:r>
              <a:rPr lang="en-GB" dirty="0" smtClean="0">
                <a:solidFill>
                  <a:srgbClr val="FFC000"/>
                </a:solidFill>
              </a:rPr>
              <a:t>were well </a:t>
            </a:r>
            <a:r>
              <a:rPr lang="en-GB" dirty="0">
                <a:solidFill>
                  <a:srgbClr val="FFC000"/>
                </a:solidFill>
              </a:rPr>
              <a:t>developed, the texts logically structured and written in good quality prose, and as a </a:t>
            </a:r>
            <a:r>
              <a:rPr lang="en-GB" dirty="0" smtClean="0">
                <a:solidFill>
                  <a:srgbClr val="FFC000"/>
                </a:solidFill>
              </a:rPr>
              <a:t>result the </a:t>
            </a:r>
            <a:r>
              <a:rPr lang="en-GB" dirty="0">
                <a:solidFill>
                  <a:srgbClr val="FFC000"/>
                </a:solidFill>
              </a:rPr>
              <a:t>dissertations were interesting reads</a:t>
            </a:r>
            <a:r>
              <a:rPr lang="en-GB" dirty="0" smtClean="0">
                <a:solidFill>
                  <a:srgbClr val="FFC000"/>
                </a:solidFill>
              </a:rPr>
              <a:t>.. </a:t>
            </a:r>
            <a:r>
              <a:rPr lang="en-GB" dirty="0">
                <a:solidFill>
                  <a:srgbClr val="FFC000"/>
                </a:solidFill>
              </a:rPr>
              <a:t>They are the best dissertations in terms of marks that I have seen while external </a:t>
            </a:r>
            <a:r>
              <a:rPr lang="en-GB" dirty="0" smtClean="0">
                <a:solidFill>
                  <a:srgbClr val="FFC000"/>
                </a:solidFill>
              </a:rPr>
              <a:t>examiner. </a:t>
            </a:r>
          </a:p>
          <a:p>
            <a:pPr marL="0" indent="0">
              <a:buNone/>
            </a:pPr>
            <a:endParaRPr lang="en-GB" dirty="0" smtClean="0">
              <a:solidFill>
                <a:srgbClr val="FFC000"/>
              </a:solidFill>
            </a:endParaRPr>
          </a:p>
          <a:p>
            <a:pPr marL="0" indent="0">
              <a:buNone/>
            </a:pPr>
            <a:r>
              <a:rPr lang="en-GB" dirty="0" smtClean="0">
                <a:solidFill>
                  <a:srgbClr val="FFC000"/>
                </a:solidFill>
              </a:rPr>
              <a:t>I </a:t>
            </a:r>
            <a:r>
              <a:rPr lang="en-GB" dirty="0">
                <a:solidFill>
                  <a:srgbClr val="FFC000"/>
                </a:solidFill>
              </a:rPr>
              <a:t>thought the marks were appropriate within class (</a:t>
            </a:r>
            <a:r>
              <a:rPr lang="en-GB" dirty="0" smtClean="0">
                <a:solidFill>
                  <a:srgbClr val="FFC000"/>
                </a:solidFill>
              </a:rPr>
              <a:t>albeit that </a:t>
            </a:r>
            <a:r>
              <a:rPr lang="en-GB" dirty="0">
                <a:solidFill>
                  <a:srgbClr val="FFC000"/>
                </a:solidFill>
              </a:rPr>
              <a:t>in the case of those awarded Firsts, I would have ordered the marks differently), while </a:t>
            </a:r>
            <a:r>
              <a:rPr lang="en-GB" dirty="0" smtClean="0">
                <a:solidFill>
                  <a:srgbClr val="FFC000"/>
                </a:solidFill>
              </a:rPr>
              <a:t>the comments </a:t>
            </a:r>
            <a:r>
              <a:rPr lang="en-GB" dirty="0">
                <a:solidFill>
                  <a:srgbClr val="FFC000"/>
                </a:solidFill>
              </a:rPr>
              <a:t>were constructive and fair, and I could see how the marks had been arrived at</a:t>
            </a:r>
            <a:r>
              <a:rPr lang="en-GB" dirty="0" smtClean="0">
                <a:solidFill>
                  <a:srgbClr val="FFC000"/>
                </a:solidFill>
              </a:rPr>
              <a:t>. </a:t>
            </a:r>
          </a:p>
          <a:p>
            <a:pPr marL="0" indent="0">
              <a:buNone/>
            </a:pPr>
            <a:endParaRPr lang="en-GB" dirty="0" smtClean="0">
              <a:solidFill>
                <a:srgbClr val="FFC000"/>
              </a:solidFill>
            </a:endParaRPr>
          </a:p>
          <a:p>
            <a:pPr marL="0" indent="0">
              <a:buNone/>
            </a:pPr>
            <a:r>
              <a:rPr lang="en-GB" dirty="0" smtClean="0">
                <a:solidFill>
                  <a:srgbClr val="FFC000"/>
                </a:solidFill>
              </a:rPr>
              <a:t>Something </a:t>
            </a:r>
            <a:r>
              <a:rPr lang="en-GB" dirty="0">
                <a:solidFill>
                  <a:srgbClr val="FFC000"/>
                </a:solidFill>
              </a:rPr>
              <a:t>I forgot to ask in meetings prior to the exam board, but what feedback do </a:t>
            </a:r>
            <a:r>
              <a:rPr lang="en-GB" dirty="0" smtClean="0">
                <a:solidFill>
                  <a:srgbClr val="FFC000"/>
                </a:solidFill>
              </a:rPr>
              <a:t>the students </a:t>
            </a:r>
            <a:r>
              <a:rPr lang="en-GB" dirty="0">
                <a:solidFill>
                  <a:srgbClr val="FFC000"/>
                </a:solidFill>
              </a:rPr>
              <a:t>receive on their dissertation? Do they get both sets of marker's comments?</a:t>
            </a:r>
          </a:p>
        </p:txBody>
      </p:sp>
    </p:spTree>
    <p:extLst>
      <p:ext uri="{BB962C8B-B14F-4D97-AF65-F5344CB8AC3E}">
        <p14:creationId xmlns:p14="http://schemas.microsoft.com/office/powerpoint/2010/main" val="29490022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71</TotalTime>
  <Words>754</Words>
  <Application>Microsoft Office PowerPoint</Application>
  <PresentationFormat>Widescreen</PresentationFormat>
  <Paragraphs>53</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Dissertations Independent projects</vt:lpstr>
      <vt:lpstr>outline</vt:lpstr>
      <vt:lpstr> Key dates </vt:lpstr>
      <vt:lpstr>What is needed within research </vt:lpstr>
      <vt:lpstr>Do students fail?</vt:lpstr>
      <vt:lpstr> External 1 (for June 2016) </vt:lpstr>
      <vt:lpstr>Regarding double blind marking</vt:lpstr>
      <vt:lpstr>External 2 (June 2016) </vt:lpstr>
      <vt:lpstr>External 2 (June 2017)</vt:lpstr>
      <vt:lpstr>External 1 (for June 2017)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Dissertations Independent projects</dc:title>
  <dc:creator>Ros Coard</dc:creator>
  <cp:lastModifiedBy>Ros Coard</cp:lastModifiedBy>
  <cp:revision>9</cp:revision>
  <cp:lastPrinted>2017-10-02T08:33:00Z</cp:lastPrinted>
  <dcterms:created xsi:type="dcterms:W3CDTF">2016-10-10T11:44:40Z</dcterms:created>
  <dcterms:modified xsi:type="dcterms:W3CDTF">2017-10-02T08:47:34Z</dcterms:modified>
</cp:coreProperties>
</file>