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0" d="100"/>
          <a:sy n="80" d="100"/>
        </p:scale>
        <p:origin x="5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F69D16-8B35-4DD2-999A-3E183F2EB92D}" type="datetimeFigureOut">
              <a:rPr lang="en-GB" smtClean="0"/>
              <a:t>01/05/2020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BAE32-CAA8-4CEA-A135-6FE54C2C9FC9}" type="slidenum">
              <a:rPr lang="en-GB" smtClean="0"/>
              <a:t>‹#›</a:t>
            </a:fld>
            <a:endParaRPr lang="en-GB"/>
          </a:p>
        </p:txBody>
      </p:sp>
    </p:spTree>
    <p:extLst>
      <p:ext uri="{BB962C8B-B14F-4D97-AF65-F5344CB8AC3E}">
        <p14:creationId xmlns:p14="http://schemas.microsoft.com/office/powerpoint/2010/main" val="3547012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Suspension Geometry and design engineer, I was tasked with the measurement and CAD modelling of many components at the front of the vehicle. Most of the components were pre-existing and had to be measured accurately to be modelled.</a:t>
            </a:r>
          </a:p>
        </p:txBody>
      </p:sp>
      <p:sp>
        <p:nvSpPr>
          <p:cNvPr id="4" name="Slide Number Placeholder 3"/>
          <p:cNvSpPr>
            <a:spLocks noGrp="1"/>
          </p:cNvSpPr>
          <p:nvPr>
            <p:ph type="sldNum" sz="quarter" idx="5"/>
          </p:nvPr>
        </p:nvSpPr>
        <p:spPr/>
        <p:txBody>
          <a:bodyPr/>
          <a:lstStyle/>
          <a:p>
            <a:fld id="{1CBBAE32-CAA8-4CEA-A135-6FE54C2C9FC9}" type="slidenum">
              <a:rPr lang="en-GB" smtClean="0"/>
              <a:t>1</a:t>
            </a:fld>
            <a:endParaRPr lang="en-GB"/>
          </a:p>
        </p:txBody>
      </p:sp>
    </p:spTree>
    <p:extLst>
      <p:ext uri="{BB962C8B-B14F-4D97-AF65-F5344CB8AC3E}">
        <p14:creationId xmlns:p14="http://schemas.microsoft.com/office/powerpoint/2010/main" val="820246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that a more </a:t>
            </a:r>
            <a:r>
              <a:rPr lang="en-GB" dirty="0" err="1"/>
              <a:t>acuurate</a:t>
            </a:r>
            <a:r>
              <a:rPr lang="en-GB" dirty="0"/>
              <a:t> model could be created, students tried to utilise ultrasound equipment to check the hollowness of components such as the wishbones and uprights. Some back and forth ensued until we were told that no such equipment was available to us. Without this, students were unable to visualise the solidness of components. The uprights seem to be hand fabricated. Judging by the measured mass of component, they are mostly hollow.</a:t>
            </a:r>
          </a:p>
        </p:txBody>
      </p:sp>
      <p:sp>
        <p:nvSpPr>
          <p:cNvPr id="4" name="Slide Number Placeholder 3"/>
          <p:cNvSpPr>
            <a:spLocks noGrp="1"/>
          </p:cNvSpPr>
          <p:nvPr>
            <p:ph type="sldNum" sz="quarter" idx="5"/>
          </p:nvPr>
        </p:nvSpPr>
        <p:spPr/>
        <p:txBody>
          <a:bodyPr/>
          <a:lstStyle/>
          <a:p>
            <a:fld id="{1CBBAE32-CAA8-4CEA-A135-6FE54C2C9FC9}" type="slidenum">
              <a:rPr lang="en-GB" smtClean="0"/>
              <a:t>2</a:t>
            </a:fld>
            <a:endParaRPr lang="en-GB"/>
          </a:p>
        </p:txBody>
      </p:sp>
    </p:spTree>
    <p:extLst>
      <p:ext uri="{BB962C8B-B14F-4D97-AF65-F5344CB8AC3E}">
        <p14:creationId xmlns:p14="http://schemas.microsoft.com/office/powerpoint/2010/main" val="1831378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Using the flat bed in the workshop and utilizing similar measurement techniques from the first year Formula Ford measurement assignment, one could accurately input pick up points to the provided </a:t>
            </a:r>
            <a:r>
              <a:rPr lang="en-GB" sz="1200" kern="1200" dirty="0" err="1">
                <a:solidFill>
                  <a:schemeClr val="tx1"/>
                </a:solidFill>
                <a:effectLst/>
                <a:latin typeface="+mn-lt"/>
                <a:ea typeface="+mn-ea"/>
                <a:cs typeface="+mn-cs"/>
              </a:rPr>
              <a:t>Solidworks</a:t>
            </a:r>
            <a:r>
              <a:rPr lang="en-GB" sz="1200" kern="1200" dirty="0">
                <a:solidFill>
                  <a:schemeClr val="tx1"/>
                </a:solidFill>
                <a:effectLst/>
                <a:latin typeface="+mn-lt"/>
                <a:ea typeface="+mn-ea"/>
                <a:cs typeface="+mn-cs"/>
              </a:rPr>
              <a:t> model of the monocoque chassis. This task was easier said than done due to the complex curvature of the chassis model both in reality and computer aided design. Once a schematic was designed, items could be inputted into </a:t>
            </a:r>
            <a:r>
              <a:rPr lang="en-GB" sz="1200" kern="1200" dirty="0" err="1">
                <a:solidFill>
                  <a:schemeClr val="tx1"/>
                </a:solidFill>
                <a:effectLst/>
                <a:latin typeface="+mn-lt"/>
                <a:ea typeface="+mn-ea"/>
                <a:cs typeface="+mn-cs"/>
              </a:rPr>
              <a:t>solidworks</a:t>
            </a:r>
            <a:r>
              <a:rPr lang="en-GB" sz="1200" kern="1200" dirty="0">
                <a:solidFill>
                  <a:schemeClr val="tx1"/>
                </a:solidFill>
                <a:effectLst/>
                <a:latin typeface="+mn-lt"/>
                <a:ea typeface="+mn-ea"/>
                <a:cs typeface="+mn-cs"/>
              </a:rPr>
              <a:t>. The renders show the final CAD design of the mounting brackets. They are geometrically accurate to the ones on the car.</a:t>
            </a:r>
            <a:endParaRPr lang="en-GB" dirty="0"/>
          </a:p>
        </p:txBody>
      </p:sp>
      <p:sp>
        <p:nvSpPr>
          <p:cNvPr id="4" name="Slide Number Placeholder 3"/>
          <p:cNvSpPr>
            <a:spLocks noGrp="1"/>
          </p:cNvSpPr>
          <p:nvPr>
            <p:ph type="sldNum" sz="quarter" idx="5"/>
          </p:nvPr>
        </p:nvSpPr>
        <p:spPr/>
        <p:txBody>
          <a:bodyPr/>
          <a:lstStyle/>
          <a:p>
            <a:fld id="{1CBBAE32-CAA8-4CEA-A135-6FE54C2C9FC9}" type="slidenum">
              <a:rPr lang="en-GB" smtClean="0"/>
              <a:t>3</a:t>
            </a:fld>
            <a:endParaRPr lang="en-GB"/>
          </a:p>
        </p:txBody>
      </p:sp>
    </p:spTree>
    <p:extLst>
      <p:ext uri="{BB962C8B-B14F-4D97-AF65-F5344CB8AC3E}">
        <p14:creationId xmlns:p14="http://schemas.microsoft.com/office/powerpoint/2010/main" val="755059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component that gave me the most trouble to model were the uprights. The overall shape is rather irregular, and it has been considered that they are actually hand fabricated from T45 steel and welded together. With perseverance I managed to succeed in the geometrically accurate modelling of the part. While the shape isn’t 100% correct, the bolt holes and locating studs are dimensionally accurate. It would’ve been ideal to pair the uprights with wheels in the </a:t>
            </a:r>
            <a:r>
              <a:rPr lang="en-GB" dirty="0" err="1"/>
              <a:t>Solidworks</a:t>
            </a:r>
            <a:r>
              <a:rPr lang="en-GB" dirty="0"/>
              <a:t> assembly</a:t>
            </a:r>
          </a:p>
        </p:txBody>
      </p:sp>
      <p:sp>
        <p:nvSpPr>
          <p:cNvPr id="4" name="Slide Number Placeholder 3"/>
          <p:cNvSpPr>
            <a:spLocks noGrp="1"/>
          </p:cNvSpPr>
          <p:nvPr>
            <p:ph type="sldNum" sz="quarter" idx="5"/>
          </p:nvPr>
        </p:nvSpPr>
        <p:spPr/>
        <p:txBody>
          <a:bodyPr/>
          <a:lstStyle/>
          <a:p>
            <a:fld id="{1CBBAE32-CAA8-4CEA-A135-6FE54C2C9FC9}" type="slidenum">
              <a:rPr lang="en-GB" smtClean="0"/>
              <a:t>4</a:t>
            </a:fld>
            <a:endParaRPr lang="en-GB"/>
          </a:p>
        </p:txBody>
      </p:sp>
    </p:spTree>
    <p:extLst>
      <p:ext uri="{BB962C8B-B14F-4D97-AF65-F5344CB8AC3E}">
        <p14:creationId xmlns:p14="http://schemas.microsoft.com/office/powerpoint/2010/main" val="723889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overall assembly of the created parts allows for a realistic range of movement of the parts. </a:t>
            </a:r>
            <a:r>
              <a:rPr lang="en-GB" sz="1200" kern="1200" dirty="0">
                <a:solidFill>
                  <a:schemeClr val="tx1"/>
                </a:solidFill>
                <a:effectLst/>
                <a:latin typeface="+mn-lt"/>
                <a:ea typeface="+mn-ea"/>
                <a:cs typeface="+mn-cs"/>
              </a:rPr>
              <a:t>It is clearly visible that the upper wishbone mounting bracket at the front is not true to life and has been modelled for the sake of assembly. The actual mounting bracket is an intricate piece that affects other steering and suspension components than the included components. Unfortunately, I was unable to complete the full modelling and assembly and I would have liked to incorporate steering arms and components made by other members of my own team and as a project collectively. </a:t>
            </a:r>
            <a:endParaRPr lang="en-GB" dirty="0"/>
          </a:p>
        </p:txBody>
      </p:sp>
      <p:sp>
        <p:nvSpPr>
          <p:cNvPr id="4" name="Slide Number Placeholder 3"/>
          <p:cNvSpPr>
            <a:spLocks noGrp="1"/>
          </p:cNvSpPr>
          <p:nvPr>
            <p:ph type="sldNum" sz="quarter" idx="5"/>
          </p:nvPr>
        </p:nvSpPr>
        <p:spPr/>
        <p:txBody>
          <a:bodyPr/>
          <a:lstStyle/>
          <a:p>
            <a:fld id="{1CBBAE32-CAA8-4CEA-A135-6FE54C2C9FC9}" type="slidenum">
              <a:rPr lang="en-GB" smtClean="0"/>
              <a:t>6</a:t>
            </a:fld>
            <a:endParaRPr lang="en-GB"/>
          </a:p>
        </p:txBody>
      </p:sp>
    </p:spTree>
    <p:extLst>
      <p:ext uri="{BB962C8B-B14F-4D97-AF65-F5344CB8AC3E}">
        <p14:creationId xmlns:p14="http://schemas.microsoft.com/office/powerpoint/2010/main" val="3073764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64D71-E313-48AA-90DD-481FCD77CE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ED3F5F-062A-4F04-8CE0-83A02C8341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098D5E-312B-4951-8486-8B54091AB757}"/>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5" name="Footer Placeholder 4">
            <a:extLst>
              <a:ext uri="{FF2B5EF4-FFF2-40B4-BE49-F238E27FC236}">
                <a16:creationId xmlns:a16="http://schemas.microsoft.com/office/drawing/2014/main" id="{4D178C9A-98FE-495B-A9BF-71294999E5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988E0E-732B-4C97-A691-144CDCD580DF}"/>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5038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84C50-6D92-4653-AD70-288EF6706F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5446A5-3977-4B51-ACB1-65D57E7B46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BEFE3D-C860-4338-A4FB-6994F32E69AB}"/>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5" name="Footer Placeholder 4">
            <a:extLst>
              <a:ext uri="{FF2B5EF4-FFF2-40B4-BE49-F238E27FC236}">
                <a16:creationId xmlns:a16="http://schemas.microsoft.com/office/drawing/2014/main" id="{BD4BDC89-A673-4F06-A63E-C179C63DD1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6B8931-9058-4C4F-9D52-AAB6C81CD435}"/>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389330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F6D54-5B6D-4189-BB7C-997FC72EC5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D32302-F89E-48B0-A29A-4C5CDB66F0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12C90E-8D59-4D2A-9561-A5C0D2191BA6}"/>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5" name="Footer Placeholder 4">
            <a:extLst>
              <a:ext uri="{FF2B5EF4-FFF2-40B4-BE49-F238E27FC236}">
                <a16:creationId xmlns:a16="http://schemas.microsoft.com/office/drawing/2014/main" id="{0465629A-12E1-4F0B-B59E-069E2AC12C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528C45-377B-49F0-B085-6C7F14436716}"/>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3682551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680CC-9085-43AA-A218-69573EFD8A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1645BF-6F49-4F3B-848B-4334BD6216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74E6BD-203F-4AE9-8D6D-FC3198680D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B2D44F-361F-4368-8648-40BC832C72AE}"/>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6" name="Footer Placeholder 5">
            <a:extLst>
              <a:ext uri="{FF2B5EF4-FFF2-40B4-BE49-F238E27FC236}">
                <a16:creationId xmlns:a16="http://schemas.microsoft.com/office/drawing/2014/main" id="{923B31ED-32D2-4C0D-B93A-10D176115C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098C0D-0AEF-4EF8-8A0E-83B781C9955B}"/>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2352170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86A06-F778-4D32-8113-1B9C5353F0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ACEFD5-B2F7-4DDA-A243-4BF33FBAEB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D10E3E-DCEF-469E-8E4F-D94C169793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F2F563-992C-4952-8800-9F4572B81B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459551-99B0-4D35-AE99-EACE277C22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A07508-C10C-4E45-98D4-A3FE60A7BBA3}"/>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8" name="Footer Placeholder 7">
            <a:extLst>
              <a:ext uri="{FF2B5EF4-FFF2-40B4-BE49-F238E27FC236}">
                <a16:creationId xmlns:a16="http://schemas.microsoft.com/office/drawing/2014/main" id="{77DE0A54-60E7-4026-A161-3D6B0C56B7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E1A870-82A3-4482-94CD-518D6B5B19C0}"/>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1408419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69DB5-0BB8-4DEE-8A13-872C57D8A3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05A73C-1255-46F8-BC1B-2CB084D57E7D}"/>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4" name="Footer Placeholder 3">
            <a:extLst>
              <a:ext uri="{FF2B5EF4-FFF2-40B4-BE49-F238E27FC236}">
                <a16:creationId xmlns:a16="http://schemas.microsoft.com/office/drawing/2014/main" id="{80D043CC-1AF2-4808-9D67-CE4F99BC42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621109-25EB-4F4A-B7F5-79565E628506}"/>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2933033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B4F204-6BEE-4E7B-8D1E-8BC2837BEDAA}"/>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3" name="Footer Placeholder 2">
            <a:extLst>
              <a:ext uri="{FF2B5EF4-FFF2-40B4-BE49-F238E27FC236}">
                <a16:creationId xmlns:a16="http://schemas.microsoft.com/office/drawing/2014/main" id="{8171D606-2B1F-45E5-A8E6-677B7D420FB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A15CA1-0275-4CBD-AFED-4B9A1CDBDF73}"/>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501619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46346-E9BF-42D4-9524-2BAFFADBF6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00B181-D57A-46F6-9379-B945663ED8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F1115A-923F-4690-AF8E-4E1653D6B1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7D9C16-FB8A-4DFC-AF0C-B37E924B9833}"/>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6" name="Footer Placeholder 5">
            <a:extLst>
              <a:ext uri="{FF2B5EF4-FFF2-40B4-BE49-F238E27FC236}">
                <a16:creationId xmlns:a16="http://schemas.microsoft.com/office/drawing/2014/main" id="{BA6DEA25-A6A5-4577-B17D-15B4638C43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A4AC32-DE90-4608-B38A-7BEEEC8FBE69}"/>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1001186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E3C3F-6BF4-4297-87F9-4F97BA3F72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8521A6-F2C2-4DA0-A387-F736065E97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C50CE9-99D2-433E-B96E-4279061281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BC384C-3226-4BE5-A988-A4DB176FC33F}"/>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6" name="Footer Placeholder 5">
            <a:extLst>
              <a:ext uri="{FF2B5EF4-FFF2-40B4-BE49-F238E27FC236}">
                <a16:creationId xmlns:a16="http://schemas.microsoft.com/office/drawing/2014/main" id="{87B2FF9F-A8B6-4761-8F96-EA96653B7D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90960F-65DA-4FD4-8479-50A5250548E8}"/>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4288142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BE5FA-944C-4E3A-89C0-07A406C61F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BD8371-ED03-4291-9A41-A79C3ED97C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88F1A4-27CE-4C02-BA32-F75FF19E1EAB}"/>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5" name="Footer Placeholder 4">
            <a:extLst>
              <a:ext uri="{FF2B5EF4-FFF2-40B4-BE49-F238E27FC236}">
                <a16:creationId xmlns:a16="http://schemas.microsoft.com/office/drawing/2014/main" id="{7139444E-B07C-4332-A901-79F0D83FE4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173C2D-697E-458E-86CA-3B4727F58C52}"/>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4211801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6DF4D9-7A13-489F-AC81-5467A2F62F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FD30DC-B391-44F7-BCFC-4B2FDC6E66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364B9-9804-4731-A11A-F05B8AED74F2}"/>
              </a:ext>
            </a:extLst>
          </p:cNvPr>
          <p:cNvSpPr>
            <a:spLocks noGrp="1"/>
          </p:cNvSpPr>
          <p:nvPr>
            <p:ph type="dt" sz="half" idx="10"/>
          </p:nvPr>
        </p:nvSpPr>
        <p:spPr/>
        <p:txBody>
          <a:bodyPr/>
          <a:lstStyle/>
          <a:p>
            <a:fld id="{39E4ABA6-F821-4C6D-9087-F12FA958C46B}" type="datetimeFigureOut">
              <a:rPr lang="en-GB" smtClean="0"/>
              <a:t>01/05/2020</a:t>
            </a:fld>
            <a:endParaRPr lang="en-GB"/>
          </a:p>
        </p:txBody>
      </p:sp>
      <p:sp>
        <p:nvSpPr>
          <p:cNvPr id="5" name="Footer Placeholder 4">
            <a:extLst>
              <a:ext uri="{FF2B5EF4-FFF2-40B4-BE49-F238E27FC236}">
                <a16:creationId xmlns:a16="http://schemas.microsoft.com/office/drawing/2014/main" id="{3FC4E239-16F7-4BC6-A172-25B9D06576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825ACE-BF64-44A0-B75B-370E9CCB9D13}"/>
              </a:ext>
            </a:extLst>
          </p:cNvPr>
          <p:cNvSpPr>
            <a:spLocks noGrp="1"/>
          </p:cNvSpPr>
          <p:nvPr>
            <p:ph type="sldNum" sz="quarter" idx="12"/>
          </p:nvPr>
        </p:nvSpPr>
        <p:spPr/>
        <p:txBody>
          <a:bodyPr/>
          <a:lstStyle/>
          <a:p>
            <a:fld id="{2D8DA3B7-F24E-4D7D-9D18-7603842A2577}" type="slidenum">
              <a:rPr lang="en-GB" smtClean="0"/>
              <a:t>‹#›</a:t>
            </a:fld>
            <a:endParaRPr lang="en-GB"/>
          </a:p>
        </p:txBody>
      </p:sp>
    </p:spTree>
    <p:extLst>
      <p:ext uri="{BB962C8B-B14F-4D97-AF65-F5344CB8AC3E}">
        <p14:creationId xmlns:p14="http://schemas.microsoft.com/office/powerpoint/2010/main" val="3280811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729F78-6F9E-4315-AAED-6DE812C867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720932-8F53-4119-A796-876C4E96E5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37CC78-B036-40C0-9777-DED7500036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E4ABA6-F821-4C6D-9087-F12FA958C46B}" type="datetimeFigureOut">
              <a:rPr lang="en-GB" smtClean="0"/>
              <a:t>01/05/2020</a:t>
            </a:fld>
            <a:endParaRPr lang="en-GB"/>
          </a:p>
        </p:txBody>
      </p:sp>
      <p:sp>
        <p:nvSpPr>
          <p:cNvPr id="5" name="Footer Placeholder 4">
            <a:extLst>
              <a:ext uri="{FF2B5EF4-FFF2-40B4-BE49-F238E27FC236}">
                <a16:creationId xmlns:a16="http://schemas.microsoft.com/office/drawing/2014/main" id="{B3029145-00B7-4024-AE32-7C48CE262E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510FBC-E5BA-42D8-A794-149945FDD3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8DA3B7-F24E-4D7D-9D18-7603842A2577}" type="slidenum">
              <a:rPr lang="en-GB" smtClean="0"/>
              <a:t>‹#›</a:t>
            </a:fld>
            <a:endParaRPr lang="en-GB"/>
          </a:p>
        </p:txBody>
      </p:sp>
    </p:spTree>
    <p:extLst>
      <p:ext uri="{BB962C8B-B14F-4D97-AF65-F5344CB8AC3E}">
        <p14:creationId xmlns:p14="http://schemas.microsoft.com/office/powerpoint/2010/main" val="31996785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D281DB9-4CAD-483D-9BD2-735F82FE9B95}"/>
              </a:ext>
            </a:extLst>
          </p:cNvPr>
          <p:cNvSpPr>
            <a:spLocks noGrp="1"/>
          </p:cNvSpPr>
          <p:nvPr>
            <p:ph type="subTitle" idx="1"/>
          </p:nvPr>
        </p:nvSpPr>
        <p:spPr>
          <a:xfrm>
            <a:off x="674237" y="1909482"/>
            <a:ext cx="3494351" cy="3786616"/>
          </a:xfrm>
        </p:spPr>
        <p:txBody>
          <a:bodyPr>
            <a:normAutofit lnSpcReduction="10000"/>
          </a:bodyPr>
          <a:lstStyle/>
          <a:p>
            <a:r>
              <a:rPr lang="en-GB" sz="2000" dirty="0">
                <a:solidFill>
                  <a:srgbClr val="FFFFFF"/>
                </a:solidFill>
              </a:rPr>
              <a:t>Component measurement and modelling</a:t>
            </a:r>
          </a:p>
          <a:p>
            <a:endParaRPr lang="en-GB" sz="2000" dirty="0">
              <a:solidFill>
                <a:srgbClr val="FFFFFF"/>
              </a:solidFill>
            </a:endParaRPr>
          </a:p>
          <a:p>
            <a:r>
              <a:rPr lang="en-GB" sz="2000" dirty="0">
                <a:solidFill>
                  <a:srgbClr val="FFFFFF"/>
                </a:solidFill>
              </a:rPr>
              <a:t>Research into the reusability of existing items</a:t>
            </a:r>
          </a:p>
          <a:p>
            <a:endParaRPr lang="en-GB" sz="2000" dirty="0">
              <a:solidFill>
                <a:srgbClr val="FFFFFF"/>
              </a:solidFill>
            </a:endParaRPr>
          </a:p>
          <a:p>
            <a:r>
              <a:rPr lang="en-GB" sz="2000" dirty="0">
                <a:solidFill>
                  <a:srgbClr val="FFFFFF"/>
                </a:solidFill>
              </a:rPr>
              <a:t>Body mount coordinate measurement and input into </a:t>
            </a:r>
            <a:r>
              <a:rPr lang="en-GB" sz="2000" dirty="0" err="1">
                <a:solidFill>
                  <a:srgbClr val="FFFFFF"/>
                </a:solidFill>
              </a:rPr>
              <a:t>Solidworks</a:t>
            </a:r>
            <a:r>
              <a:rPr lang="en-GB" sz="2000" dirty="0">
                <a:solidFill>
                  <a:srgbClr val="FFFFFF"/>
                </a:solidFill>
              </a:rPr>
              <a:t> tub</a:t>
            </a:r>
          </a:p>
          <a:p>
            <a:endParaRPr lang="en-GB" sz="2000" dirty="0">
              <a:solidFill>
                <a:srgbClr val="FFFFFF"/>
              </a:solidFill>
            </a:endParaRPr>
          </a:p>
          <a:p>
            <a:r>
              <a:rPr lang="en-GB" sz="2000" dirty="0">
                <a:solidFill>
                  <a:srgbClr val="FFFFFF"/>
                </a:solidFill>
              </a:rPr>
              <a:t>Wishbone profile</a:t>
            </a:r>
          </a:p>
          <a:p>
            <a:endParaRPr lang="en-GB" sz="2000" dirty="0">
              <a:solidFill>
                <a:srgbClr val="FFFFFF"/>
              </a:solidFill>
            </a:endParaRPr>
          </a:p>
          <a:p>
            <a:endParaRPr lang="en-GB" sz="2000" dirty="0">
              <a:solidFill>
                <a:srgbClr val="FFFFFF"/>
              </a:solidFill>
            </a:endParaRPr>
          </a:p>
        </p:txBody>
      </p:sp>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EFE5B7A-D8EB-4855-9729-96189D5F7320}"/>
              </a:ext>
            </a:extLst>
          </p:cNvPr>
          <p:cNvPicPr/>
          <p:nvPr/>
        </p:nvPicPr>
        <p:blipFill rotWithShape="1">
          <a:blip r:embed="rId3" cstate="print">
            <a:extLst>
              <a:ext uri="{28A0092B-C50C-407E-A947-70E740481C1C}">
                <a14:useLocalDpi xmlns:a14="http://schemas.microsoft.com/office/drawing/2010/main" val="0"/>
              </a:ext>
            </a:extLst>
          </a:blip>
          <a:srcRect l="39087" t="16309" r="33924" b="13492"/>
          <a:stretch/>
        </p:blipFill>
        <p:spPr bwMode="auto">
          <a:xfrm>
            <a:off x="8417859" y="531113"/>
            <a:ext cx="3774141" cy="5795774"/>
          </a:xfrm>
          <a:prstGeom prst="rect">
            <a:avLst/>
          </a:prstGeom>
          <a:extLst>
            <a:ext uri="{53640926-AAD7-44D8-BBD7-CCE9431645EC}">
              <a14:shadowObscured xmlns:a14="http://schemas.microsoft.com/office/drawing/2010/main"/>
            </a:ext>
          </a:extLst>
        </p:spPr>
      </p:pic>
      <p:pic>
        <p:nvPicPr>
          <p:cNvPr id="8" name="Content Placeholder 5">
            <a:extLst>
              <a:ext uri="{FF2B5EF4-FFF2-40B4-BE49-F238E27FC236}">
                <a16:creationId xmlns:a16="http://schemas.microsoft.com/office/drawing/2014/main" id="{971F524F-B115-4F4C-8BAF-1E0D3392A906}"/>
              </a:ext>
            </a:extLst>
          </p:cNvPr>
          <p:cNvPicPr/>
          <p:nvPr/>
        </p:nvPicPr>
        <p:blipFill rotWithShape="1">
          <a:blip r:embed="rId4" cstate="print">
            <a:extLst>
              <a:ext uri="{28A0092B-C50C-407E-A947-70E740481C1C}">
                <a14:useLocalDpi xmlns:a14="http://schemas.microsoft.com/office/drawing/2010/main" val="0"/>
              </a:ext>
            </a:extLst>
          </a:blip>
          <a:srcRect l="37567" t="7086" r="142" b="-622"/>
          <a:stretch/>
        </p:blipFill>
        <p:spPr>
          <a:xfrm rot="5400000">
            <a:off x="5330675" y="378078"/>
            <a:ext cx="2425700" cy="2731770"/>
          </a:xfrm>
          <a:prstGeom prst="rect">
            <a:avLst/>
          </a:prstGeom>
        </p:spPr>
      </p:pic>
      <p:pic>
        <p:nvPicPr>
          <p:cNvPr id="11" name="Content Placeholder 6">
            <a:extLst>
              <a:ext uri="{FF2B5EF4-FFF2-40B4-BE49-F238E27FC236}">
                <a16:creationId xmlns:a16="http://schemas.microsoft.com/office/drawing/2014/main" id="{5DDA7FC4-2FD5-410C-9293-5000AA269917}"/>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5177640" y="3702669"/>
            <a:ext cx="2729230" cy="2461260"/>
          </a:xfrm>
          <a:prstGeom prst="rect">
            <a:avLst/>
          </a:prstGeom>
        </p:spPr>
      </p:pic>
    </p:spTree>
    <p:extLst>
      <p:ext uri="{BB962C8B-B14F-4D97-AF65-F5344CB8AC3E}">
        <p14:creationId xmlns:p14="http://schemas.microsoft.com/office/powerpoint/2010/main" val="2736469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AB3CDA-5395-4A7A-BF0D-D8ADE0FA8A4A}"/>
              </a:ext>
            </a:extLst>
          </p:cNvPr>
          <p:cNvSpPr>
            <a:spLocks noGrp="1"/>
          </p:cNvSpPr>
          <p:nvPr>
            <p:ph idx="1"/>
          </p:nvPr>
        </p:nvSpPr>
        <p:spPr>
          <a:xfrm>
            <a:off x="4976032" y="894027"/>
            <a:ext cx="6377768" cy="4782873"/>
          </a:xfrm>
        </p:spPr>
        <p:txBody>
          <a:bodyPr anchor="ctr">
            <a:normAutofit/>
          </a:bodyPr>
          <a:lstStyle/>
          <a:p>
            <a:pPr marL="0" indent="0">
              <a:buNone/>
            </a:pPr>
            <a:r>
              <a:rPr lang="en-GB" sz="2400" dirty="0">
                <a:solidFill>
                  <a:schemeClr val="bg1"/>
                </a:solidFill>
              </a:rPr>
              <a:t>Material Investigation</a:t>
            </a:r>
          </a:p>
          <a:p>
            <a:pPr marL="0" indent="0">
              <a:buNone/>
            </a:pPr>
            <a:endParaRPr lang="en-GB" sz="2400" dirty="0">
              <a:solidFill>
                <a:schemeClr val="bg1"/>
              </a:solidFill>
            </a:endParaRPr>
          </a:p>
          <a:p>
            <a:r>
              <a:rPr lang="en-GB" sz="2400" dirty="0">
                <a:solidFill>
                  <a:schemeClr val="bg1"/>
                </a:solidFill>
              </a:rPr>
              <a:t>T45 steel</a:t>
            </a:r>
          </a:p>
          <a:p>
            <a:endParaRPr lang="en-GB" sz="2400" dirty="0">
              <a:solidFill>
                <a:schemeClr val="bg1"/>
              </a:solidFill>
            </a:endParaRPr>
          </a:p>
          <a:p>
            <a:r>
              <a:rPr lang="en-GB" sz="2400" dirty="0">
                <a:solidFill>
                  <a:schemeClr val="bg1"/>
                </a:solidFill>
              </a:rPr>
              <a:t>Hollow or solid?</a:t>
            </a:r>
          </a:p>
          <a:p>
            <a:endParaRPr lang="en-GB" sz="2400" dirty="0">
              <a:solidFill>
                <a:schemeClr val="bg1"/>
              </a:solidFill>
            </a:endParaRPr>
          </a:p>
          <a:p>
            <a:r>
              <a:rPr lang="en-GB" sz="2400" dirty="0">
                <a:solidFill>
                  <a:schemeClr val="bg1"/>
                </a:solidFill>
              </a:rPr>
              <a:t>Wall thickness</a:t>
            </a:r>
          </a:p>
        </p:txBody>
      </p:sp>
      <p:pic>
        <p:nvPicPr>
          <p:cNvPr id="7" name="Picture 6" descr="A picture containing indoor&#10;&#10;Description automatically generated">
            <a:extLst>
              <a:ext uri="{FF2B5EF4-FFF2-40B4-BE49-F238E27FC236}">
                <a16:creationId xmlns:a16="http://schemas.microsoft.com/office/drawing/2014/main" id="{203C16C6-2A94-49C5-954F-EE2AA6CABE32}"/>
              </a:ext>
            </a:extLst>
          </p:cNvPr>
          <p:cNvPicPr/>
          <p:nvPr/>
        </p:nvPicPr>
        <p:blipFill rotWithShape="1">
          <a:blip r:embed="rId3" cstate="print">
            <a:extLst>
              <a:ext uri="{28A0092B-C50C-407E-A947-70E740481C1C}">
                <a14:useLocalDpi xmlns:a14="http://schemas.microsoft.com/office/drawing/2010/main" val="0"/>
              </a:ext>
            </a:extLst>
          </a:blip>
          <a:srcRect l="-761" t="11207" b="17741"/>
          <a:stretch/>
        </p:blipFill>
        <p:spPr>
          <a:xfrm>
            <a:off x="993256" y="1929581"/>
            <a:ext cx="3175818" cy="2998838"/>
          </a:xfrm>
          <a:prstGeom prst="rect">
            <a:avLst/>
          </a:prstGeom>
        </p:spPr>
      </p:pic>
    </p:spTree>
    <p:extLst>
      <p:ext uri="{BB962C8B-B14F-4D97-AF65-F5344CB8AC3E}">
        <p14:creationId xmlns:p14="http://schemas.microsoft.com/office/powerpoint/2010/main" val="361374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5B16C-165A-4B02-A099-C4CCD390BB6E}"/>
              </a:ext>
            </a:extLst>
          </p:cNvPr>
          <p:cNvSpPr>
            <a:spLocks noGrp="1"/>
          </p:cNvSpPr>
          <p:nvPr>
            <p:ph type="title"/>
          </p:nvPr>
        </p:nvSpPr>
        <p:spPr>
          <a:xfrm>
            <a:off x="533401" y="752821"/>
            <a:ext cx="7593874" cy="1447021"/>
          </a:xfrm>
        </p:spPr>
        <p:txBody>
          <a:bodyPr>
            <a:normAutofit/>
          </a:bodyPr>
          <a:lstStyle/>
          <a:p>
            <a:pPr algn="ctr"/>
            <a:r>
              <a:rPr lang="en-GB" sz="4000" dirty="0">
                <a:solidFill>
                  <a:schemeClr val="bg1"/>
                </a:solidFill>
              </a:rPr>
              <a:t>Performing Accurate Measurements</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pic>
        <p:nvPicPr>
          <p:cNvPr id="7" name="Content Placeholder 6">
            <a:extLst>
              <a:ext uri="{FF2B5EF4-FFF2-40B4-BE49-F238E27FC236}">
                <a16:creationId xmlns:a16="http://schemas.microsoft.com/office/drawing/2014/main" id="{24F62FFB-FAB2-43D5-98E0-11E05082D83A}"/>
              </a:ext>
            </a:extLst>
          </p:cNvPr>
          <p:cNvPicPr>
            <a:picLocks noGrp="1"/>
          </p:cNvPicPr>
          <p:nvPr>
            <p:ph idx="1"/>
          </p:nvPr>
        </p:nvPicPr>
        <p:blipFill rotWithShape="1">
          <a:blip r:embed="rId3" cstate="print">
            <a:extLst>
              <a:ext uri="{28A0092B-C50C-407E-A947-70E740481C1C}">
                <a14:useLocalDpi xmlns:a14="http://schemas.microsoft.com/office/drawing/2010/main" val="0"/>
              </a:ext>
            </a:extLst>
          </a:blip>
          <a:srcRect l="27520" t="24582" r="15977" b="21528"/>
          <a:stretch/>
        </p:blipFill>
        <p:spPr bwMode="auto">
          <a:xfrm>
            <a:off x="8657627" y="752820"/>
            <a:ext cx="2696173" cy="1447022"/>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3C12668E-2E8F-47FF-8458-C6E6412104E9}"/>
              </a:ext>
            </a:extLst>
          </p:cNvPr>
          <p:cNvPicPr/>
          <p:nvPr/>
        </p:nvPicPr>
        <p:blipFill rotWithShape="1">
          <a:blip r:embed="rId4" cstate="print">
            <a:extLst>
              <a:ext uri="{28A0092B-C50C-407E-A947-70E740481C1C}">
                <a14:useLocalDpi xmlns:a14="http://schemas.microsoft.com/office/drawing/2010/main" val="0"/>
              </a:ext>
            </a:extLst>
          </a:blip>
          <a:srcRect l="27786" t="23163" r="15577" b="17983"/>
          <a:stretch/>
        </p:blipFill>
        <p:spPr bwMode="auto">
          <a:xfrm>
            <a:off x="8657627" y="2365058"/>
            <a:ext cx="2696169" cy="1447022"/>
          </a:xfrm>
          <a:prstGeom prst="rect">
            <a:avLst/>
          </a:prstGeom>
          <a:ln>
            <a:noFill/>
          </a:ln>
          <a:extLst>
            <a:ext uri="{53640926-AAD7-44D8-BBD7-CCE9431645EC}">
              <a14:shadowObscured xmlns:a14="http://schemas.microsoft.com/office/drawing/2010/main"/>
            </a:ext>
          </a:extLst>
        </p:spPr>
      </p:pic>
      <p:pic>
        <p:nvPicPr>
          <p:cNvPr id="11" name="Picture 10">
            <a:extLst>
              <a:ext uri="{FF2B5EF4-FFF2-40B4-BE49-F238E27FC236}">
                <a16:creationId xmlns:a16="http://schemas.microsoft.com/office/drawing/2014/main" id="{1E0F85FF-06AD-487C-801E-45608F3320E0}"/>
              </a:ext>
            </a:extLst>
          </p:cNvPr>
          <p:cNvPicPr/>
          <p:nvPr/>
        </p:nvPicPr>
        <p:blipFill rotWithShape="1">
          <a:blip r:embed="rId5" cstate="print">
            <a:extLst>
              <a:ext uri="{28A0092B-C50C-407E-A947-70E740481C1C}">
                <a14:useLocalDpi xmlns:a14="http://schemas.microsoft.com/office/drawing/2010/main" val="0"/>
              </a:ext>
            </a:extLst>
          </a:blip>
          <a:srcRect l="37891" t="25763" r="12918" b="20110"/>
          <a:stretch/>
        </p:blipFill>
        <p:spPr bwMode="auto">
          <a:xfrm>
            <a:off x="8657627" y="3977296"/>
            <a:ext cx="2696168" cy="1699604"/>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E8D3E4C6-4A4B-4C03-B326-2920AB31238B}"/>
              </a:ext>
            </a:extLst>
          </p:cNvPr>
          <p:cNvSpPr txBox="1"/>
          <p:nvPr/>
        </p:nvSpPr>
        <p:spPr>
          <a:xfrm>
            <a:off x="1159497" y="2199842"/>
            <a:ext cx="2780904" cy="2585323"/>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Workshop Flat Bed</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Measurement Tools + Techniques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Input to </a:t>
            </a:r>
            <a:r>
              <a:rPr lang="en-GB" dirty="0" err="1">
                <a:solidFill>
                  <a:schemeClr val="bg1"/>
                </a:solidFill>
              </a:rPr>
              <a:t>Solidworks</a:t>
            </a:r>
            <a:r>
              <a:rPr lang="en-GB" dirty="0">
                <a:solidFill>
                  <a:schemeClr val="bg1"/>
                </a:solidFill>
              </a:rPr>
              <a:t> model of Tub</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379602510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54295" y="478232"/>
            <a:ext cx="703412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69D69-FF8F-4212-8590-3796ACE5E2A5}"/>
              </a:ext>
            </a:extLst>
          </p:cNvPr>
          <p:cNvSpPr>
            <a:spLocks noGrp="1"/>
          </p:cNvSpPr>
          <p:nvPr>
            <p:ph type="title"/>
          </p:nvPr>
        </p:nvSpPr>
        <p:spPr>
          <a:xfrm>
            <a:off x="5297762" y="1053711"/>
            <a:ext cx="5638994" cy="1424446"/>
          </a:xfrm>
        </p:spPr>
        <p:txBody>
          <a:bodyPr>
            <a:normAutofit/>
          </a:bodyPr>
          <a:lstStyle/>
          <a:p>
            <a:r>
              <a:rPr lang="en-GB">
                <a:solidFill>
                  <a:srgbClr val="FFFFFF"/>
                </a:solidFill>
              </a:rPr>
              <a:t>Advanced modelling</a:t>
            </a:r>
          </a:p>
        </p:txBody>
      </p:sp>
      <p:pic>
        <p:nvPicPr>
          <p:cNvPr id="4" name="Picture 3" descr="Image">
            <a:extLst>
              <a:ext uri="{FF2B5EF4-FFF2-40B4-BE49-F238E27FC236}">
                <a16:creationId xmlns:a16="http://schemas.microsoft.com/office/drawing/2014/main" id="{5D8ED0E2-941A-49EE-9900-58FB9DD08CD5}"/>
              </a:ext>
            </a:extLst>
          </p:cNvPr>
          <p:cNvPicPr/>
          <p:nvPr/>
        </p:nvPicPr>
        <p:blipFill rotWithShape="1">
          <a:blip r:embed="rId3" cstate="print">
            <a:extLst>
              <a:ext uri="{28A0092B-C50C-407E-A947-70E740481C1C}">
                <a14:useLocalDpi xmlns:a14="http://schemas.microsoft.com/office/drawing/2010/main" val="0"/>
              </a:ext>
            </a:extLst>
          </a:blip>
          <a:srcRect l="6245" t="12083" r="22157" b="19332"/>
          <a:stretch/>
        </p:blipFill>
        <p:spPr bwMode="auto">
          <a:xfrm rot="16200000">
            <a:off x="918300" y="870997"/>
            <a:ext cx="2789902" cy="2004371"/>
          </a:xfrm>
          <a:prstGeom prst="rect">
            <a:avLst/>
          </a:prstGeom>
          <a:noFill/>
          <a:extLst>
            <a:ext uri="{53640926-AAD7-44D8-BBD7-CCE9431645EC}">
              <a14:shadowObscured xmlns:a14="http://schemas.microsoft.com/office/drawing/2010/main"/>
            </a:ext>
          </a:extLst>
        </p:spPr>
      </p:pic>
      <p:cxnSp>
        <p:nvCxnSpPr>
          <p:cNvPr id="12" name="Straight Connector 11">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30098" y="2639023"/>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9201A4F-B3FF-4D29-8ECA-8254538F2B11}"/>
              </a:ext>
            </a:extLst>
          </p:cNvPr>
          <p:cNvPicPr/>
          <p:nvPr/>
        </p:nvPicPr>
        <p:blipFill rotWithShape="1">
          <a:blip r:embed="rId4"/>
          <a:srcRect l="40648" t="15906" r="23668" b="12892"/>
          <a:stretch/>
        </p:blipFill>
        <p:spPr>
          <a:xfrm>
            <a:off x="1070841" y="3589867"/>
            <a:ext cx="2484820" cy="2788920"/>
          </a:xfrm>
          <a:prstGeom prst="rect">
            <a:avLst/>
          </a:prstGeom>
        </p:spPr>
      </p:pic>
      <p:sp>
        <p:nvSpPr>
          <p:cNvPr id="3" name="Content Placeholder 2">
            <a:extLst>
              <a:ext uri="{FF2B5EF4-FFF2-40B4-BE49-F238E27FC236}">
                <a16:creationId xmlns:a16="http://schemas.microsoft.com/office/drawing/2014/main" id="{00FB7DD5-FCA6-4502-B804-BF5B62750005}"/>
              </a:ext>
            </a:extLst>
          </p:cNvPr>
          <p:cNvSpPr>
            <a:spLocks noGrp="1"/>
          </p:cNvSpPr>
          <p:nvPr>
            <p:ph idx="1"/>
          </p:nvPr>
        </p:nvSpPr>
        <p:spPr>
          <a:xfrm>
            <a:off x="5297762" y="2799889"/>
            <a:ext cx="5747187" cy="2987543"/>
          </a:xfrm>
        </p:spPr>
        <p:txBody>
          <a:bodyPr anchor="t">
            <a:normAutofit/>
          </a:bodyPr>
          <a:lstStyle/>
          <a:p>
            <a:r>
              <a:rPr lang="en-GB" sz="2200">
                <a:solidFill>
                  <a:srgbClr val="FFFFFF"/>
                </a:solidFill>
              </a:rPr>
              <a:t>Upright measurement and modelling</a:t>
            </a:r>
          </a:p>
          <a:p>
            <a:endParaRPr lang="en-GB" sz="2200">
              <a:solidFill>
                <a:srgbClr val="FFFFFF"/>
              </a:solidFill>
            </a:endParaRPr>
          </a:p>
          <a:p>
            <a:r>
              <a:rPr lang="en-GB" sz="2200">
                <a:solidFill>
                  <a:srgbClr val="FFFFFF"/>
                </a:solidFill>
              </a:rPr>
              <a:t>Abstract shape</a:t>
            </a:r>
          </a:p>
          <a:p>
            <a:endParaRPr lang="en-GB" sz="2200">
              <a:solidFill>
                <a:srgbClr val="FFFFFF"/>
              </a:solidFill>
            </a:endParaRPr>
          </a:p>
          <a:p>
            <a:r>
              <a:rPr lang="en-GB" sz="2200">
                <a:solidFill>
                  <a:srgbClr val="FFFFFF"/>
                </a:solidFill>
              </a:rPr>
              <a:t>Hand welded and fabricated items</a:t>
            </a:r>
          </a:p>
          <a:p>
            <a:endParaRPr lang="en-GB" sz="2200">
              <a:solidFill>
                <a:srgbClr val="FFFFFF"/>
              </a:solidFill>
            </a:endParaRPr>
          </a:p>
          <a:p>
            <a:r>
              <a:rPr lang="en-GB" sz="2200">
                <a:solidFill>
                  <a:srgbClr val="FFFFFF"/>
                </a:solidFill>
              </a:rPr>
              <a:t>Sheet T45 steel</a:t>
            </a:r>
          </a:p>
          <a:p>
            <a:endParaRPr lang="en-GB" sz="2200">
              <a:solidFill>
                <a:srgbClr val="FFFFFF"/>
              </a:solidFill>
            </a:endParaRPr>
          </a:p>
          <a:p>
            <a:endParaRPr lang="en-GB" sz="2200">
              <a:solidFill>
                <a:srgbClr val="FFFFFF"/>
              </a:solidFill>
            </a:endParaRPr>
          </a:p>
          <a:p>
            <a:endParaRPr lang="en-GB" sz="2200">
              <a:solidFill>
                <a:srgbClr val="FFFFFF"/>
              </a:solidFill>
            </a:endParaRPr>
          </a:p>
          <a:p>
            <a:endParaRPr lang="en-GB" sz="2200">
              <a:solidFill>
                <a:srgbClr val="FFFFFF"/>
              </a:solidFill>
            </a:endParaRPr>
          </a:p>
        </p:txBody>
      </p:sp>
    </p:spTree>
    <p:extLst>
      <p:ext uri="{BB962C8B-B14F-4D97-AF65-F5344CB8AC3E}">
        <p14:creationId xmlns:p14="http://schemas.microsoft.com/office/powerpoint/2010/main" val="564397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9718C-C7F2-4B39-B592-DB990A6272E3}"/>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Final Assembly</a:t>
            </a:r>
          </a:p>
        </p:txBody>
      </p:sp>
      <p:pic>
        <p:nvPicPr>
          <p:cNvPr id="5" name="Picture 4">
            <a:extLst>
              <a:ext uri="{FF2B5EF4-FFF2-40B4-BE49-F238E27FC236}">
                <a16:creationId xmlns:a16="http://schemas.microsoft.com/office/drawing/2014/main" id="{BD77CE39-F529-4BFA-A09A-0F35CDD0C031}"/>
              </a:ext>
            </a:extLst>
          </p:cNvPr>
          <p:cNvPicPr/>
          <p:nvPr/>
        </p:nvPicPr>
        <p:blipFill rotWithShape="1">
          <a:blip r:embed="rId2" cstate="print">
            <a:extLst>
              <a:ext uri="{28A0092B-C50C-407E-A947-70E740481C1C}">
                <a14:useLocalDpi xmlns:a14="http://schemas.microsoft.com/office/drawing/2010/main" val="0"/>
              </a:ext>
            </a:extLst>
          </a:blip>
          <a:srcRect l="16619" t="17490" r="2946" b="8292"/>
          <a:stretch/>
        </p:blipFill>
        <p:spPr bwMode="auto">
          <a:xfrm>
            <a:off x="320040" y="890675"/>
            <a:ext cx="5455917" cy="2831748"/>
          </a:xfrm>
          <a:prstGeom prst="rect">
            <a:avLst/>
          </a:prstGeom>
          <a:extLst>
            <a:ext uri="{53640926-AAD7-44D8-BBD7-CCE9431645EC}">
              <a14:shadowObscured xmlns:a14="http://schemas.microsoft.com/office/drawing/2010/main"/>
            </a:ext>
          </a:extLst>
        </p:spPr>
      </p:pic>
      <p:pic>
        <p:nvPicPr>
          <p:cNvPr id="4" name="Content Placeholder 3">
            <a:extLst>
              <a:ext uri="{FF2B5EF4-FFF2-40B4-BE49-F238E27FC236}">
                <a16:creationId xmlns:a16="http://schemas.microsoft.com/office/drawing/2014/main" id="{272714EE-67EF-46DD-81B8-E1E502630043}"/>
              </a:ext>
            </a:extLst>
          </p:cNvPr>
          <p:cNvPicPr>
            <a:picLocks noGrp="1"/>
          </p:cNvPicPr>
          <p:nvPr>
            <p:ph idx="1"/>
          </p:nvPr>
        </p:nvPicPr>
        <p:blipFill rotWithShape="1">
          <a:blip r:embed="rId3" cstate="print">
            <a:extLst>
              <a:ext uri="{28A0092B-C50C-407E-A947-70E740481C1C}">
                <a14:useLocalDpi xmlns:a14="http://schemas.microsoft.com/office/drawing/2010/main" val="0"/>
              </a:ext>
            </a:extLst>
          </a:blip>
          <a:srcRect l="18081" t="15601" r="15976" b="10655"/>
          <a:stretch/>
        </p:blipFill>
        <p:spPr bwMode="auto">
          <a:xfrm>
            <a:off x="6416043" y="598173"/>
            <a:ext cx="5455917" cy="3416752"/>
          </a:xfrm>
          <a:prstGeom prst="rect">
            <a:avLst/>
          </a:prstGeom>
          <a:extLst>
            <a:ext uri="{53640926-AAD7-44D8-BBD7-CCE9431645EC}">
              <a14:shadowObscured xmlns:a14="http://schemas.microsoft.com/office/drawing/2010/main"/>
            </a:ext>
          </a:extLst>
        </p:spPr>
      </p:pic>
      <p:cxnSp>
        <p:nvCxnSpPr>
          <p:cNvPr id="14" name="Straight Connector 1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151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52CA3-033A-469F-A30F-CA47525E7699}"/>
              </a:ext>
            </a:extLst>
          </p:cNvPr>
          <p:cNvSpPr>
            <a:spLocks noGrp="1"/>
          </p:cNvSpPr>
          <p:nvPr>
            <p:ph type="title"/>
          </p:nvPr>
        </p:nvSpPr>
        <p:spPr/>
        <p:txBody>
          <a:bodyPr/>
          <a:lstStyle/>
          <a:p>
            <a:r>
              <a:rPr lang="en-GB"/>
              <a:t>Final Assembly</a:t>
            </a:r>
            <a:endParaRPr lang="en-GB" dirty="0"/>
          </a:p>
        </p:txBody>
      </p:sp>
      <p:pic>
        <p:nvPicPr>
          <p:cNvPr id="4" name="Content Placeholder 3">
            <a:extLst>
              <a:ext uri="{FF2B5EF4-FFF2-40B4-BE49-F238E27FC236}">
                <a16:creationId xmlns:a16="http://schemas.microsoft.com/office/drawing/2014/main" id="{C3693E85-6AF4-4CA9-B4A2-7C99351F5931}"/>
              </a:ext>
            </a:extLst>
          </p:cNvPr>
          <p:cNvPicPr>
            <a:picLocks noGrp="1"/>
          </p:cNvPicPr>
          <p:nvPr>
            <p:ph idx="1"/>
          </p:nvPr>
        </p:nvPicPr>
        <p:blipFill rotWithShape="1">
          <a:blip r:embed="rId3">
            <a:extLst>
              <a:ext uri="{28A0092B-C50C-407E-A947-70E740481C1C}">
                <a14:useLocalDpi xmlns:a14="http://schemas.microsoft.com/office/drawing/2010/main" val="0"/>
              </a:ext>
            </a:extLst>
          </a:blip>
          <a:srcRect l="26457" t="19382" r="17837" b="11365"/>
          <a:stretch/>
        </p:blipFill>
        <p:spPr bwMode="auto">
          <a:xfrm>
            <a:off x="2087692" y="1825625"/>
            <a:ext cx="8016616" cy="50323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79627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483</Words>
  <Application>Microsoft Office PowerPoint</Application>
  <PresentationFormat>Widescreen</PresentationFormat>
  <Paragraphs>42</Paragraphs>
  <Slides>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PowerPoint Presentation</vt:lpstr>
      <vt:lpstr>PowerPoint Presentation</vt:lpstr>
      <vt:lpstr>Performing Accurate Measurements</vt:lpstr>
      <vt:lpstr>Advanced modelling</vt:lpstr>
      <vt:lpstr>Final Assembly</vt:lpstr>
      <vt:lpstr>Final Assembly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 Williams</dc:creator>
  <cp:lastModifiedBy>Sam Williams</cp:lastModifiedBy>
  <cp:revision>1</cp:revision>
  <dcterms:created xsi:type="dcterms:W3CDTF">2020-05-01T20:31:18Z</dcterms:created>
  <dcterms:modified xsi:type="dcterms:W3CDTF">2020-05-01T20:32:19Z</dcterms:modified>
</cp:coreProperties>
</file>