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
  </p:notesMasterIdLst>
  <p:sldIdLst>
    <p:sldId id="256" r:id="rId2"/>
    <p:sldId id="259" r:id="rId3"/>
  </p:sldIdLst>
  <p:sldSz cx="32918400" cy="21945600"/>
  <p:notesSz cx="6715125" cy="9239250"/>
  <p:defaultTextStyle>
    <a:defPPr>
      <a:defRPr lang="en-US"/>
    </a:defPPr>
    <a:lvl1pPr algn="ctr" rtl="0" fontAlgn="base">
      <a:spcBef>
        <a:spcPct val="0"/>
      </a:spcBef>
      <a:spcAft>
        <a:spcPct val="0"/>
      </a:spcAft>
      <a:defRPr sz="6100" kern="1200">
        <a:solidFill>
          <a:schemeClr val="tx1"/>
        </a:solidFill>
        <a:latin typeface="Arial" charset="0"/>
        <a:ea typeface="+mn-ea"/>
        <a:cs typeface="+mn-cs"/>
      </a:defRPr>
    </a:lvl1pPr>
    <a:lvl2pPr marL="457200" algn="ctr" rtl="0" fontAlgn="base">
      <a:spcBef>
        <a:spcPct val="0"/>
      </a:spcBef>
      <a:spcAft>
        <a:spcPct val="0"/>
      </a:spcAft>
      <a:defRPr sz="6100" kern="1200">
        <a:solidFill>
          <a:schemeClr val="tx1"/>
        </a:solidFill>
        <a:latin typeface="Arial" charset="0"/>
        <a:ea typeface="+mn-ea"/>
        <a:cs typeface="+mn-cs"/>
      </a:defRPr>
    </a:lvl2pPr>
    <a:lvl3pPr marL="914400" algn="ctr" rtl="0" fontAlgn="base">
      <a:spcBef>
        <a:spcPct val="0"/>
      </a:spcBef>
      <a:spcAft>
        <a:spcPct val="0"/>
      </a:spcAft>
      <a:defRPr sz="6100" kern="1200">
        <a:solidFill>
          <a:schemeClr val="tx1"/>
        </a:solidFill>
        <a:latin typeface="Arial" charset="0"/>
        <a:ea typeface="+mn-ea"/>
        <a:cs typeface="+mn-cs"/>
      </a:defRPr>
    </a:lvl3pPr>
    <a:lvl4pPr marL="1371600" algn="ctr" rtl="0" fontAlgn="base">
      <a:spcBef>
        <a:spcPct val="0"/>
      </a:spcBef>
      <a:spcAft>
        <a:spcPct val="0"/>
      </a:spcAft>
      <a:defRPr sz="6100" kern="1200">
        <a:solidFill>
          <a:schemeClr val="tx1"/>
        </a:solidFill>
        <a:latin typeface="Arial" charset="0"/>
        <a:ea typeface="+mn-ea"/>
        <a:cs typeface="+mn-cs"/>
      </a:defRPr>
    </a:lvl4pPr>
    <a:lvl5pPr marL="1828800" algn="ctr" rtl="0" fontAlgn="base">
      <a:spcBef>
        <a:spcPct val="0"/>
      </a:spcBef>
      <a:spcAft>
        <a:spcPct val="0"/>
      </a:spcAft>
      <a:defRPr sz="6100" kern="1200">
        <a:solidFill>
          <a:schemeClr val="tx1"/>
        </a:solidFill>
        <a:latin typeface="Arial" charset="0"/>
        <a:ea typeface="+mn-ea"/>
        <a:cs typeface="+mn-cs"/>
      </a:defRPr>
    </a:lvl5pPr>
    <a:lvl6pPr marL="2286000" algn="l" defTabSz="914400" rtl="0" eaLnBrk="1" latinLnBrk="0" hangingPunct="1">
      <a:defRPr sz="6100" kern="1200">
        <a:solidFill>
          <a:schemeClr val="tx1"/>
        </a:solidFill>
        <a:latin typeface="Arial" charset="0"/>
        <a:ea typeface="+mn-ea"/>
        <a:cs typeface="+mn-cs"/>
      </a:defRPr>
    </a:lvl6pPr>
    <a:lvl7pPr marL="2743200" algn="l" defTabSz="914400" rtl="0" eaLnBrk="1" latinLnBrk="0" hangingPunct="1">
      <a:defRPr sz="6100" kern="1200">
        <a:solidFill>
          <a:schemeClr val="tx1"/>
        </a:solidFill>
        <a:latin typeface="Arial" charset="0"/>
        <a:ea typeface="+mn-ea"/>
        <a:cs typeface="+mn-cs"/>
      </a:defRPr>
    </a:lvl7pPr>
    <a:lvl8pPr marL="3200400" algn="l" defTabSz="914400" rtl="0" eaLnBrk="1" latinLnBrk="0" hangingPunct="1">
      <a:defRPr sz="6100" kern="1200">
        <a:solidFill>
          <a:schemeClr val="tx1"/>
        </a:solidFill>
        <a:latin typeface="Arial" charset="0"/>
        <a:ea typeface="+mn-ea"/>
        <a:cs typeface="+mn-cs"/>
      </a:defRPr>
    </a:lvl8pPr>
    <a:lvl9pPr marL="3657600" algn="l" defTabSz="914400" rtl="0" eaLnBrk="1" latinLnBrk="0" hangingPunct="1">
      <a:defRPr sz="6100"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6922">
          <p15:clr>
            <a:srgbClr val="A4A3A4"/>
          </p15:clr>
        </p15:guide>
        <p15:guide id="2" orient="horz" pos="13464">
          <p15:clr>
            <a:srgbClr val="A4A3A4"/>
          </p15:clr>
        </p15:guide>
        <p15:guide id="3" pos="10368">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AEAEA"/>
    <a:srgbClr val="003064"/>
    <a:srgbClr val="C0C0C0"/>
    <a:srgbClr val="0046D2"/>
    <a:srgbClr val="FF0000"/>
    <a:srgbClr val="698ED9"/>
    <a:srgbClr val="A7C4FF"/>
    <a:srgbClr val="003399"/>
    <a:srgbClr val="00216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inimized" horzBarState="maximized">
    <p:restoredLeft sz="5731" autoAdjust="0"/>
    <p:restoredTop sz="94660"/>
  </p:normalViewPr>
  <p:slideViewPr>
    <p:cSldViewPr snapToGrid="0">
      <p:cViewPr varScale="1">
        <p:scale>
          <a:sx n="26" d="100"/>
          <a:sy n="26" d="100"/>
        </p:scale>
        <p:origin x="1493" y="43"/>
      </p:cViewPr>
      <p:guideLst>
        <p:guide orient="horz" pos="6922"/>
        <p:guide orient="horz" pos="13464"/>
        <p:guide pos="10368"/>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hdr" sz="quarter"/>
          </p:nvPr>
        </p:nvSpPr>
        <p:spPr bwMode="auto">
          <a:xfrm>
            <a:off x="0" y="0"/>
            <a:ext cx="2909888" cy="4619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defRPr sz="1200"/>
            </a:lvl1pPr>
          </a:lstStyle>
          <a:p>
            <a:endParaRPr lang="en-US"/>
          </a:p>
        </p:txBody>
      </p:sp>
      <p:sp>
        <p:nvSpPr>
          <p:cNvPr id="3075" name="Rectangle 3"/>
          <p:cNvSpPr>
            <a:spLocks noGrp="1" noChangeArrowheads="1"/>
          </p:cNvSpPr>
          <p:nvPr>
            <p:ph type="dt" idx="1"/>
          </p:nvPr>
        </p:nvSpPr>
        <p:spPr bwMode="auto">
          <a:xfrm>
            <a:off x="3803650" y="0"/>
            <a:ext cx="2909888" cy="4619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endParaRPr lang="en-US"/>
          </a:p>
        </p:txBody>
      </p:sp>
      <p:sp>
        <p:nvSpPr>
          <p:cNvPr id="3076" name="Rectangle 4"/>
          <p:cNvSpPr>
            <a:spLocks noGrp="1" noRot="1" noChangeAspect="1" noChangeArrowheads="1" noTextEdit="1"/>
          </p:cNvSpPr>
          <p:nvPr>
            <p:ph type="sldImg" idx="2"/>
          </p:nvPr>
        </p:nvSpPr>
        <p:spPr bwMode="auto">
          <a:xfrm>
            <a:off x="760413" y="692150"/>
            <a:ext cx="5195887" cy="3465513"/>
          </a:xfrm>
          <a:prstGeom prst="rect">
            <a:avLst/>
          </a:prstGeom>
          <a:noFill/>
          <a:ln w="9525">
            <a:solidFill>
              <a:srgbClr val="000000"/>
            </a:solidFill>
            <a:miter lim="800000"/>
            <a:headEnd/>
            <a:tailEnd/>
          </a:ln>
          <a:effectLst/>
        </p:spPr>
      </p:sp>
      <p:sp>
        <p:nvSpPr>
          <p:cNvPr id="3077" name="Rectangle 5"/>
          <p:cNvSpPr>
            <a:spLocks noGrp="1" noChangeArrowheads="1"/>
          </p:cNvSpPr>
          <p:nvPr>
            <p:ph type="body" sz="quarter" idx="3"/>
          </p:nvPr>
        </p:nvSpPr>
        <p:spPr bwMode="auto">
          <a:xfrm>
            <a:off x="671513" y="4389438"/>
            <a:ext cx="5372100" cy="4157662"/>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078" name="Rectangle 6"/>
          <p:cNvSpPr>
            <a:spLocks noGrp="1" noChangeArrowheads="1"/>
          </p:cNvSpPr>
          <p:nvPr>
            <p:ph type="ftr" sz="quarter" idx="4"/>
          </p:nvPr>
        </p:nvSpPr>
        <p:spPr bwMode="auto">
          <a:xfrm>
            <a:off x="0" y="8775700"/>
            <a:ext cx="2909888" cy="461963"/>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l">
              <a:defRPr sz="1200"/>
            </a:lvl1pPr>
          </a:lstStyle>
          <a:p>
            <a:endParaRPr lang="en-US"/>
          </a:p>
        </p:txBody>
      </p:sp>
      <p:sp>
        <p:nvSpPr>
          <p:cNvPr id="3079" name="Rectangle 7"/>
          <p:cNvSpPr>
            <a:spLocks noGrp="1" noChangeArrowheads="1"/>
          </p:cNvSpPr>
          <p:nvPr>
            <p:ph type="sldNum" sz="quarter" idx="5"/>
          </p:nvPr>
        </p:nvSpPr>
        <p:spPr bwMode="auto">
          <a:xfrm>
            <a:off x="3803650" y="8775700"/>
            <a:ext cx="2909888" cy="461963"/>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2C177D19-4A9C-4854-AD26-091DB4EDB972}" type="slidenum">
              <a:rPr lang="en-US"/>
              <a:pPr/>
              <a:t>‹#›</a:t>
            </a:fld>
            <a:endParaRPr lang="en-US"/>
          </a:p>
        </p:txBody>
      </p:sp>
    </p:spTree>
    <p:extLst>
      <p:ext uri="{BB962C8B-B14F-4D97-AF65-F5344CB8AC3E}">
        <p14:creationId xmlns:p14="http://schemas.microsoft.com/office/powerpoint/2010/main" val="3656866854"/>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charset="0"/>
        <a:ea typeface="+mn-ea"/>
        <a:cs typeface="+mn-cs"/>
      </a:defRPr>
    </a:lvl1pPr>
    <a:lvl2pPr marL="457200" algn="l" rtl="0" fontAlgn="base">
      <a:spcBef>
        <a:spcPct val="30000"/>
      </a:spcBef>
      <a:spcAft>
        <a:spcPct val="0"/>
      </a:spcAft>
      <a:defRPr sz="1200" kern="1200">
        <a:solidFill>
          <a:schemeClr val="tx1"/>
        </a:solidFill>
        <a:latin typeface="Arial" charset="0"/>
        <a:ea typeface="+mn-ea"/>
        <a:cs typeface="+mn-cs"/>
      </a:defRPr>
    </a:lvl2pPr>
    <a:lvl3pPr marL="914400" algn="l" rtl="0" fontAlgn="base">
      <a:spcBef>
        <a:spcPct val="30000"/>
      </a:spcBef>
      <a:spcAft>
        <a:spcPct val="0"/>
      </a:spcAft>
      <a:defRPr sz="1200" kern="1200">
        <a:solidFill>
          <a:schemeClr val="tx1"/>
        </a:solidFill>
        <a:latin typeface="Arial" charset="0"/>
        <a:ea typeface="+mn-ea"/>
        <a:cs typeface="+mn-cs"/>
      </a:defRPr>
    </a:lvl3pPr>
    <a:lvl4pPr marL="1371600" algn="l" rtl="0" fontAlgn="base">
      <a:spcBef>
        <a:spcPct val="30000"/>
      </a:spcBef>
      <a:spcAft>
        <a:spcPct val="0"/>
      </a:spcAft>
      <a:defRPr sz="1200" kern="1200">
        <a:solidFill>
          <a:schemeClr val="tx1"/>
        </a:solidFill>
        <a:latin typeface="Arial" charset="0"/>
        <a:ea typeface="+mn-ea"/>
        <a:cs typeface="+mn-cs"/>
      </a:defRPr>
    </a:lvl4pPr>
    <a:lvl5pPr marL="1828800" algn="l" rtl="0" fontAlgn="base">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B15A4CA-B620-4ADE-BC8D-AE1AF25ED859}" type="slidenum">
              <a:rPr lang="en-US"/>
              <a:pPr/>
              <a:t>1</a:t>
            </a:fld>
            <a:endParaRPr lang="en-US"/>
          </a:p>
        </p:txBody>
      </p:sp>
      <p:sp>
        <p:nvSpPr>
          <p:cNvPr id="4098" name="Rectangle 2"/>
          <p:cNvSpPr>
            <a:spLocks noGrp="1" noRot="1" noChangeAspect="1" noChangeArrowheads="1" noTextEdit="1"/>
          </p:cNvSpPr>
          <p:nvPr>
            <p:ph type="sldImg"/>
          </p:nvPr>
        </p:nvSpPr>
        <p:spPr>
          <a:ln/>
        </p:spPr>
      </p:sp>
      <p:sp>
        <p:nvSpPr>
          <p:cNvPr id="4099" name="Rectangle 3"/>
          <p:cNvSpPr>
            <a:spLocks noGrp="1" noChangeArrowheads="1"/>
          </p:cNvSpPr>
          <p:nvPr>
            <p:ph type="body" idx="1"/>
          </p:nvPr>
        </p:nvSpPr>
        <p:spPr/>
        <p:txBody>
          <a:bodyPr/>
          <a:lstStyle/>
          <a:p>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6" name="TextBox 1">
            <a:extLst>
              <a:ext uri="{FF2B5EF4-FFF2-40B4-BE49-F238E27FC236}">
                <a16:creationId xmlns:a16="http://schemas.microsoft.com/office/drawing/2014/main" id="{C3A9CB0A-E25F-49CE-A12B-BCDF53D1AF95}"/>
              </a:ext>
            </a:extLst>
          </p:cNvPr>
          <p:cNvSpPr txBox="1"/>
          <p:nvPr userDrawn="1"/>
        </p:nvSpPr>
        <p:spPr>
          <a:xfrm>
            <a:off x="191996" y="21566866"/>
            <a:ext cx="1563248" cy="246221"/>
          </a:xfrm>
          <a:prstGeom prst="rect">
            <a:avLst/>
          </a:prstGeom>
          <a:noFill/>
        </p:spPr>
        <p:txBody>
          <a:bodyPr wrap="none" rtlCol="0">
            <a:spAutoFit/>
          </a:bodyPr>
          <a:lstStyle>
            <a:defPPr>
              <a:defRPr lang="en-US"/>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a:lstStyle>
          <a:p>
            <a:r>
              <a:rPr lang="en-US" sz="1000" dirty="0">
                <a:solidFill>
                  <a:srgbClr val="003064"/>
                </a:solidFill>
              </a:rPr>
              <a:t>www.postersession.com</a:t>
            </a: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hyperlink" Target="http://www.megaprint.com/" TargetMode="External"/><Relationship Id="rId2" Type="http://schemas.openxmlformats.org/officeDocument/2006/relationships/theme" Target="../theme/theme1.xml"/><Relationship Id="rId1" Type="http://schemas.openxmlformats.org/officeDocument/2006/relationships/slideLayout" Target="../slideLayouts/slideLayout1.xml"/><Relationship Id="rId4" Type="http://schemas.openxmlformats.org/officeDocument/2006/relationships/image" Target="../media/image1.wmf"/></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pic>
        <p:nvPicPr>
          <p:cNvPr id="5" name="Picture 4">
            <a:hlinkClick r:id="rId3"/>
          </p:cNvPr>
          <p:cNvPicPr>
            <a:picLocks noChangeAspect="1" noChangeArrowheads="1"/>
          </p:cNvPicPr>
          <p:nvPr/>
        </p:nvPicPr>
        <p:blipFill>
          <a:blip r:embed="rId4" cstate="print">
            <a:extLst>
              <a:ext uri="{28A0092B-C50C-407E-A947-70E740481C1C}">
                <a14:useLocalDpi xmlns:a14="http://schemas.microsoft.com/office/drawing/2010/main" val="0"/>
              </a:ext>
            </a:extLst>
          </a:blip>
          <a:srcRect r="38727"/>
          <a:stretch>
            <a:fillRect/>
          </a:stretch>
        </p:blipFill>
        <p:spPr bwMode="auto">
          <a:xfrm>
            <a:off x="26761440" y="21610320"/>
            <a:ext cx="3212917" cy="16501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TextBox 1"/>
          <p:cNvSpPr txBox="1"/>
          <p:nvPr/>
        </p:nvSpPr>
        <p:spPr>
          <a:xfrm>
            <a:off x="29981965" y="21516257"/>
            <a:ext cx="2106410" cy="307777"/>
          </a:xfrm>
          <a:prstGeom prst="rect">
            <a:avLst/>
          </a:prstGeom>
          <a:noFill/>
        </p:spPr>
        <p:txBody>
          <a:bodyPr wrap="none" rtlCol="0">
            <a:spAutoFit/>
          </a:bodyPr>
          <a:lstStyle>
            <a:defPPr>
              <a:defRPr lang="en-US"/>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a:lstStyle>
          <a:p>
            <a:r>
              <a:rPr lang="en-US" sz="1400" dirty="0">
                <a:solidFill>
                  <a:schemeClr val="bg1"/>
                </a:solidFill>
              </a:rPr>
              <a:t>www.postersession.com</a:t>
            </a:r>
          </a:p>
        </p:txBody>
      </p:sp>
      <p:sp>
        <p:nvSpPr>
          <p:cNvPr id="4" name="TextBox 1">
            <a:extLst>
              <a:ext uri="{FF2B5EF4-FFF2-40B4-BE49-F238E27FC236}">
                <a16:creationId xmlns:a16="http://schemas.microsoft.com/office/drawing/2014/main" id="{8F1B27D3-F669-480B-83CD-10EDAF30219B}"/>
              </a:ext>
            </a:extLst>
          </p:cNvPr>
          <p:cNvSpPr txBox="1"/>
          <p:nvPr/>
        </p:nvSpPr>
        <p:spPr>
          <a:xfrm>
            <a:off x="0" y="21822489"/>
            <a:ext cx="461986" cy="123111"/>
          </a:xfrm>
          <a:prstGeom prst="rect">
            <a:avLst/>
          </a:prstGeom>
          <a:noFill/>
        </p:spPr>
        <p:txBody>
          <a:bodyPr wrap="none" rtlCol="0">
            <a:spAutoFit/>
          </a:bodyPr>
          <a:lstStyle>
            <a:defPPr>
              <a:defRPr lang="en-US"/>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a:lstStyle>
          <a:p>
            <a:r>
              <a:rPr lang="en-US" sz="200" dirty="0">
                <a:solidFill>
                  <a:srgbClr val="003064"/>
                </a:solidFill>
              </a:rPr>
              <a:t>www.postersession.com</a:t>
            </a:r>
          </a:p>
        </p:txBody>
      </p:sp>
    </p:spTree>
  </p:cSld>
  <p:clrMap bg1="lt1" tx1="dk1" bg2="lt2" tx2="dk2" accent1="accent1" accent2="accent2" accent3="accent3" accent4="accent4" accent5="accent5" accent6="accent6" hlink="hlink" folHlink="folHlink"/>
  <p:sldLayoutIdLst>
    <p:sldLayoutId id="2147483649" r:id="rId1"/>
  </p:sldLayoutIdLst>
  <p:txStyles>
    <p:titleStyle>
      <a:lvl1pPr algn="ctr" defTabSz="3135313" rtl="0" fontAlgn="base">
        <a:spcBef>
          <a:spcPct val="0"/>
        </a:spcBef>
        <a:spcAft>
          <a:spcPct val="0"/>
        </a:spcAft>
        <a:defRPr sz="15100">
          <a:solidFill>
            <a:schemeClr val="tx2"/>
          </a:solidFill>
          <a:latin typeface="+mj-lt"/>
          <a:ea typeface="+mj-ea"/>
          <a:cs typeface="+mj-cs"/>
        </a:defRPr>
      </a:lvl1pPr>
      <a:lvl2pPr algn="ctr" defTabSz="3135313" rtl="0" fontAlgn="base">
        <a:spcBef>
          <a:spcPct val="0"/>
        </a:spcBef>
        <a:spcAft>
          <a:spcPct val="0"/>
        </a:spcAft>
        <a:defRPr sz="15100">
          <a:solidFill>
            <a:schemeClr val="tx2"/>
          </a:solidFill>
          <a:latin typeface="Arial" charset="0"/>
        </a:defRPr>
      </a:lvl2pPr>
      <a:lvl3pPr algn="ctr" defTabSz="3135313" rtl="0" fontAlgn="base">
        <a:spcBef>
          <a:spcPct val="0"/>
        </a:spcBef>
        <a:spcAft>
          <a:spcPct val="0"/>
        </a:spcAft>
        <a:defRPr sz="15100">
          <a:solidFill>
            <a:schemeClr val="tx2"/>
          </a:solidFill>
          <a:latin typeface="Arial" charset="0"/>
        </a:defRPr>
      </a:lvl3pPr>
      <a:lvl4pPr algn="ctr" defTabSz="3135313" rtl="0" fontAlgn="base">
        <a:spcBef>
          <a:spcPct val="0"/>
        </a:spcBef>
        <a:spcAft>
          <a:spcPct val="0"/>
        </a:spcAft>
        <a:defRPr sz="15100">
          <a:solidFill>
            <a:schemeClr val="tx2"/>
          </a:solidFill>
          <a:latin typeface="Arial" charset="0"/>
        </a:defRPr>
      </a:lvl4pPr>
      <a:lvl5pPr algn="ctr" defTabSz="3135313" rtl="0" fontAlgn="base">
        <a:spcBef>
          <a:spcPct val="0"/>
        </a:spcBef>
        <a:spcAft>
          <a:spcPct val="0"/>
        </a:spcAft>
        <a:defRPr sz="15100">
          <a:solidFill>
            <a:schemeClr val="tx2"/>
          </a:solidFill>
          <a:latin typeface="Arial" charset="0"/>
        </a:defRPr>
      </a:lvl5pPr>
      <a:lvl6pPr marL="457200" algn="ctr" defTabSz="3135313" rtl="0" fontAlgn="base">
        <a:spcBef>
          <a:spcPct val="0"/>
        </a:spcBef>
        <a:spcAft>
          <a:spcPct val="0"/>
        </a:spcAft>
        <a:defRPr sz="15100">
          <a:solidFill>
            <a:schemeClr val="tx2"/>
          </a:solidFill>
          <a:latin typeface="Arial" charset="0"/>
        </a:defRPr>
      </a:lvl6pPr>
      <a:lvl7pPr marL="914400" algn="ctr" defTabSz="3135313" rtl="0" fontAlgn="base">
        <a:spcBef>
          <a:spcPct val="0"/>
        </a:spcBef>
        <a:spcAft>
          <a:spcPct val="0"/>
        </a:spcAft>
        <a:defRPr sz="15100">
          <a:solidFill>
            <a:schemeClr val="tx2"/>
          </a:solidFill>
          <a:latin typeface="Arial" charset="0"/>
        </a:defRPr>
      </a:lvl7pPr>
      <a:lvl8pPr marL="1371600" algn="ctr" defTabSz="3135313" rtl="0" fontAlgn="base">
        <a:spcBef>
          <a:spcPct val="0"/>
        </a:spcBef>
        <a:spcAft>
          <a:spcPct val="0"/>
        </a:spcAft>
        <a:defRPr sz="15100">
          <a:solidFill>
            <a:schemeClr val="tx2"/>
          </a:solidFill>
          <a:latin typeface="Arial" charset="0"/>
        </a:defRPr>
      </a:lvl8pPr>
      <a:lvl9pPr marL="1828800" algn="ctr" defTabSz="3135313" rtl="0" fontAlgn="base">
        <a:spcBef>
          <a:spcPct val="0"/>
        </a:spcBef>
        <a:spcAft>
          <a:spcPct val="0"/>
        </a:spcAft>
        <a:defRPr sz="15100">
          <a:solidFill>
            <a:schemeClr val="tx2"/>
          </a:solidFill>
          <a:latin typeface="Arial" charset="0"/>
        </a:defRPr>
      </a:lvl9pPr>
    </p:titleStyle>
    <p:bodyStyle>
      <a:lvl1pPr marL="1176338" indent="-1176338" algn="l" defTabSz="3135313" rtl="0" fontAlgn="base">
        <a:spcBef>
          <a:spcPct val="20000"/>
        </a:spcBef>
        <a:spcAft>
          <a:spcPct val="0"/>
        </a:spcAft>
        <a:buChar char="•"/>
        <a:defRPr sz="11000">
          <a:solidFill>
            <a:schemeClr val="tx1"/>
          </a:solidFill>
          <a:latin typeface="+mn-lt"/>
          <a:ea typeface="+mn-ea"/>
          <a:cs typeface="+mn-cs"/>
        </a:defRPr>
      </a:lvl1pPr>
      <a:lvl2pPr marL="2546350" indent="-979488" algn="l" defTabSz="3135313" rtl="0" fontAlgn="base">
        <a:spcBef>
          <a:spcPct val="20000"/>
        </a:spcBef>
        <a:spcAft>
          <a:spcPct val="0"/>
        </a:spcAft>
        <a:buChar char="–"/>
        <a:defRPr sz="9600">
          <a:solidFill>
            <a:schemeClr val="tx1"/>
          </a:solidFill>
          <a:latin typeface="+mn-lt"/>
        </a:defRPr>
      </a:lvl2pPr>
      <a:lvl3pPr marL="3917950" indent="-782638" algn="l" defTabSz="3135313" rtl="0" fontAlgn="base">
        <a:spcBef>
          <a:spcPct val="20000"/>
        </a:spcBef>
        <a:spcAft>
          <a:spcPct val="0"/>
        </a:spcAft>
        <a:buChar char="•"/>
        <a:defRPr sz="8200">
          <a:solidFill>
            <a:schemeClr val="tx1"/>
          </a:solidFill>
          <a:latin typeface="+mn-lt"/>
        </a:defRPr>
      </a:lvl3pPr>
      <a:lvl4pPr marL="5484813" indent="-782638" algn="l" defTabSz="3135313" rtl="0" fontAlgn="base">
        <a:spcBef>
          <a:spcPct val="20000"/>
        </a:spcBef>
        <a:spcAft>
          <a:spcPct val="0"/>
        </a:spcAft>
        <a:buChar char="–"/>
        <a:defRPr sz="6900">
          <a:solidFill>
            <a:schemeClr val="tx1"/>
          </a:solidFill>
          <a:latin typeface="+mn-lt"/>
        </a:defRPr>
      </a:lvl4pPr>
      <a:lvl5pPr marL="7053263" indent="-782638" algn="l" defTabSz="3135313" rtl="0" fontAlgn="base">
        <a:spcBef>
          <a:spcPct val="20000"/>
        </a:spcBef>
        <a:spcAft>
          <a:spcPct val="0"/>
        </a:spcAft>
        <a:buChar char="»"/>
        <a:defRPr sz="6900">
          <a:solidFill>
            <a:schemeClr val="tx1"/>
          </a:solidFill>
          <a:latin typeface="+mn-lt"/>
        </a:defRPr>
      </a:lvl5pPr>
      <a:lvl6pPr marL="7510463" indent="-782638" algn="l" defTabSz="3135313" rtl="0" fontAlgn="base">
        <a:spcBef>
          <a:spcPct val="20000"/>
        </a:spcBef>
        <a:spcAft>
          <a:spcPct val="0"/>
        </a:spcAft>
        <a:buChar char="»"/>
        <a:defRPr sz="6900">
          <a:solidFill>
            <a:schemeClr val="tx1"/>
          </a:solidFill>
          <a:latin typeface="+mn-lt"/>
        </a:defRPr>
      </a:lvl6pPr>
      <a:lvl7pPr marL="7967663" indent="-782638" algn="l" defTabSz="3135313" rtl="0" fontAlgn="base">
        <a:spcBef>
          <a:spcPct val="20000"/>
        </a:spcBef>
        <a:spcAft>
          <a:spcPct val="0"/>
        </a:spcAft>
        <a:buChar char="»"/>
        <a:defRPr sz="6900">
          <a:solidFill>
            <a:schemeClr val="tx1"/>
          </a:solidFill>
          <a:latin typeface="+mn-lt"/>
        </a:defRPr>
      </a:lvl7pPr>
      <a:lvl8pPr marL="8424863" indent="-782638" algn="l" defTabSz="3135313" rtl="0" fontAlgn="base">
        <a:spcBef>
          <a:spcPct val="20000"/>
        </a:spcBef>
        <a:spcAft>
          <a:spcPct val="0"/>
        </a:spcAft>
        <a:buChar char="»"/>
        <a:defRPr sz="6900">
          <a:solidFill>
            <a:schemeClr val="tx1"/>
          </a:solidFill>
          <a:latin typeface="+mn-lt"/>
        </a:defRPr>
      </a:lvl8pPr>
      <a:lvl9pPr marL="8882063" indent="-782638" algn="l" defTabSz="3135313" rtl="0" fontAlgn="base">
        <a:spcBef>
          <a:spcPct val="20000"/>
        </a:spcBef>
        <a:spcAft>
          <a:spcPct val="0"/>
        </a:spcAft>
        <a:buChar char="»"/>
        <a:defRPr sz="69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jpeg"/><Relationship Id="rId3" Type="http://schemas.openxmlformats.org/officeDocument/2006/relationships/image" Target="../media/image2.jpeg"/><Relationship Id="rId7"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5.jpeg"/><Relationship Id="rId5" Type="http://schemas.openxmlformats.org/officeDocument/2006/relationships/image" Target="../media/image4.jpeg"/><Relationship Id="rId4" Type="http://schemas.openxmlformats.org/officeDocument/2006/relationships/image" Target="../media/image3.jpeg"/><Relationship Id="rId9" Type="http://schemas.openxmlformats.org/officeDocument/2006/relationships/image" Target="../media/image8.png"/></Relationships>
</file>

<file path=ppt/slides/_rels/slide2.xml.rels><?xml version="1.0" encoding="UTF-8" standalone="yes"?>
<Relationships xmlns="http://schemas.openxmlformats.org/package/2006/relationships"><Relationship Id="rId3" Type="http://schemas.openxmlformats.org/officeDocument/2006/relationships/hyperlink" Target="https://www.unitedway.org/i/blog/kids-thumbs-up-smiling.jpeg/@zx_1000@zy_500" TargetMode="External"/><Relationship Id="rId2" Type="http://schemas.openxmlformats.org/officeDocument/2006/relationships/hyperlink" Target="https://tse2.explicit.bing.net/th?id=OIP.94yHAnagS1IVhFICfGIwkgHaE8&amp;pid=Api&amp;P=0&amp;w=226&amp;h=151" TargetMode="External"/><Relationship Id="rId1" Type="http://schemas.openxmlformats.org/officeDocument/2006/relationships/slideLayout" Target="../slideLayouts/slideLayout1.xml"/><Relationship Id="rId5" Type="http://schemas.openxmlformats.org/officeDocument/2006/relationships/hyperlink" Target="https://tse1.mm.bing.net/th?id=OIP.pVh2bRKMLhLr2rT--7S5RQHaF7&amp;pid=Api&amp;P=0&amp;w=199&amp;h=160" TargetMode="External"/><Relationship Id="rId4" Type="http://schemas.openxmlformats.org/officeDocument/2006/relationships/hyperlink" Target="https://georgerook51.files.wordpress.com/2018/12/01DD427F-E437-4314-A0FA-A64343A1B5E5.png?w=67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0">
          <a:gsLst>
            <a:gs pos="0">
              <a:srgbClr val="003064"/>
            </a:gs>
            <a:gs pos="50000">
              <a:srgbClr val="EAEAEA"/>
            </a:gs>
            <a:gs pos="100000">
              <a:srgbClr val="003064"/>
            </a:gs>
          </a:gsLst>
          <a:lin ang="5400000" scaled="1"/>
        </a:gradFill>
        <a:effectLst/>
      </p:bgPr>
    </p:bg>
    <p:spTree>
      <p:nvGrpSpPr>
        <p:cNvPr id="1" name=""/>
        <p:cNvGrpSpPr/>
        <p:nvPr/>
      </p:nvGrpSpPr>
      <p:grpSpPr>
        <a:xfrm>
          <a:off x="0" y="0"/>
          <a:ext cx="0" cy="0"/>
          <a:chOff x="0" y="0"/>
          <a:chExt cx="0" cy="0"/>
        </a:xfrm>
      </p:grpSpPr>
      <p:sp>
        <p:nvSpPr>
          <p:cNvPr id="2078" name="AutoShape 30"/>
          <p:cNvSpPr>
            <a:spLocks noChangeArrowheads="1"/>
          </p:cNvSpPr>
          <p:nvPr/>
        </p:nvSpPr>
        <p:spPr bwMode="auto">
          <a:xfrm>
            <a:off x="24688800" y="4079107"/>
            <a:ext cx="7772400" cy="17322800"/>
          </a:xfrm>
          <a:prstGeom prst="roundRect">
            <a:avLst>
              <a:gd name="adj" fmla="val 7000"/>
            </a:avLst>
          </a:prstGeom>
          <a:solidFill>
            <a:schemeClr val="bg1"/>
          </a:solidFill>
          <a:ln w="9525">
            <a:solidFill>
              <a:schemeClr val="tx1"/>
            </a:solidFill>
            <a:round/>
            <a:headEnd/>
            <a:tailEnd/>
          </a:ln>
          <a:effectLst/>
        </p:spPr>
        <p:txBody>
          <a:bodyPr wrap="none" anchor="ctr"/>
          <a:lstStyle/>
          <a:p>
            <a:endParaRPr lang="en-US"/>
          </a:p>
        </p:txBody>
      </p:sp>
      <p:sp>
        <p:nvSpPr>
          <p:cNvPr id="2077" name="AutoShape 29"/>
          <p:cNvSpPr>
            <a:spLocks noChangeArrowheads="1"/>
          </p:cNvSpPr>
          <p:nvPr/>
        </p:nvSpPr>
        <p:spPr bwMode="auto">
          <a:xfrm>
            <a:off x="8515350" y="4064000"/>
            <a:ext cx="7772400" cy="17322800"/>
          </a:xfrm>
          <a:prstGeom prst="roundRect">
            <a:avLst>
              <a:gd name="adj" fmla="val 7000"/>
            </a:avLst>
          </a:prstGeom>
          <a:solidFill>
            <a:schemeClr val="bg1"/>
          </a:solidFill>
          <a:ln w="9525">
            <a:solidFill>
              <a:schemeClr val="tx1"/>
            </a:solidFill>
            <a:round/>
            <a:headEnd/>
            <a:tailEnd/>
          </a:ln>
          <a:effectLst/>
        </p:spPr>
        <p:txBody>
          <a:bodyPr wrap="none" anchor="ctr"/>
          <a:lstStyle/>
          <a:p>
            <a:endParaRPr lang="en-US" dirty="0"/>
          </a:p>
        </p:txBody>
      </p:sp>
      <p:sp>
        <p:nvSpPr>
          <p:cNvPr id="2079" name="AutoShape 31"/>
          <p:cNvSpPr>
            <a:spLocks noChangeArrowheads="1"/>
          </p:cNvSpPr>
          <p:nvPr/>
        </p:nvSpPr>
        <p:spPr bwMode="auto">
          <a:xfrm>
            <a:off x="16588812" y="4122008"/>
            <a:ext cx="7772400" cy="17322800"/>
          </a:xfrm>
          <a:prstGeom prst="roundRect">
            <a:avLst>
              <a:gd name="adj" fmla="val 7000"/>
            </a:avLst>
          </a:prstGeom>
          <a:solidFill>
            <a:schemeClr val="bg1"/>
          </a:solidFill>
          <a:ln w="9525">
            <a:solidFill>
              <a:schemeClr val="tx1"/>
            </a:solidFill>
            <a:round/>
            <a:headEnd/>
            <a:tailEnd/>
          </a:ln>
          <a:effectLst/>
        </p:spPr>
        <p:txBody>
          <a:bodyPr wrap="none" anchor="ctr"/>
          <a:lstStyle/>
          <a:p>
            <a:endParaRPr lang="en-US"/>
          </a:p>
        </p:txBody>
      </p:sp>
      <p:sp>
        <p:nvSpPr>
          <p:cNvPr id="2052" name="AutoShape 4"/>
          <p:cNvSpPr>
            <a:spLocks noChangeArrowheads="1"/>
          </p:cNvSpPr>
          <p:nvPr/>
        </p:nvSpPr>
        <p:spPr bwMode="auto">
          <a:xfrm>
            <a:off x="457200" y="4064000"/>
            <a:ext cx="7772400" cy="17322800"/>
          </a:xfrm>
          <a:prstGeom prst="roundRect">
            <a:avLst>
              <a:gd name="adj" fmla="val 7000"/>
            </a:avLst>
          </a:prstGeom>
          <a:solidFill>
            <a:schemeClr val="bg1"/>
          </a:solidFill>
          <a:ln w="9525">
            <a:solidFill>
              <a:schemeClr val="tx1"/>
            </a:solidFill>
            <a:round/>
            <a:headEnd/>
            <a:tailEnd/>
          </a:ln>
          <a:effectLst/>
        </p:spPr>
        <p:txBody>
          <a:bodyPr wrap="none" anchor="ctr"/>
          <a:lstStyle/>
          <a:p>
            <a:endParaRPr lang="en-US" dirty="0"/>
          </a:p>
        </p:txBody>
      </p:sp>
      <p:sp>
        <p:nvSpPr>
          <p:cNvPr id="2059" name="Text Box 11"/>
          <p:cNvSpPr txBox="1">
            <a:spLocks noChangeArrowheads="1"/>
          </p:cNvSpPr>
          <p:nvPr/>
        </p:nvSpPr>
        <p:spPr bwMode="auto">
          <a:xfrm>
            <a:off x="1027111" y="4340527"/>
            <a:ext cx="7229475" cy="1543271"/>
          </a:xfrm>
          <a:prstGeom prst="rect">
            <a:avLst/>
          </a:prstGeom>
          <a:noFill/>
          <a:ln w="9525">
            <a:noFill/>
            <a:miter lim="800000"/>
            <a:headEnd/>
            <a:tailEnd/>
          </a:ln>
          <a:effectLst/>
        </p:spPr>
        <p:txBody>
          <a:bodyPr wrap="square" lIns="65306" tIns="32653" rIns="65306" bIns="32653">
            <a:spAutoFit/>
          </a:bodyPr>
          <a:lstStyle/>
          <a:p>
            <a:pPr algn="l"/>
            <a:r>
              <a:rPr lang="en-US" sz="3200" b="1" dirty="0"/>
              <a:t>Enabling the Disabled: Steps to Achieve Genuine Independent Living</a:t>
            </a:r>
            <a:endParaRPr lang="en-US" sz="3200" dirty="0"/>
          </a:p>
        </p:txBody>
      </p:sp>
      <p:sp>
        <p:nvSpPr>
          <p:cNvPr id="2061" name="AutoShape 13"/>
          <p:cNvSpPr>
            <a:spLocks noChangeArrowheads="1"/>
          </p:cNvSpPr>
          <p:nvPr/>
        </p:nvSpPr>
        <p:spPr bwMode="auto">
          <a:xfrm>
            <a:off x="514350" y="254000"/>
            <a:ext cx="31889700" cy="3505200"/>
          </a:xfrm>
          <a:prstGeom prst="roundRect">
            <a:avLst>
              <a:gd name="adj" fmla="val 10870"/>
            </a:avLst>
          </a:prstGeom>
          <a:gradFill rotWithShape="1">
            <a:gsLst>
              <a:gs pos="0">
                <a:srgbClr val="A7C4FF"/>
              </a:gs>
              <a:gs pos="100000">
                <a:schemeClr val="bg1"/>
              </a:gs>
            </a:gsLst>
            <a:lin ang="5400000" scaled="1"/>
          </a:gradFill>
          <a:ln w="9525">
            <a:solidFill>
              <a:schemeClr val="tx1"/>
            </a:solidFill>
            <a:round/>
            <a:headEnd/>
            <a:tailEnd/>
          </a:ln>
          <a:effectLst/>
        </p:spPr>
        <p:txBody>
          <a:bodyPr wrap="none" lIns="65306" tIns="32653" rIns="65306" bIns="32653" anchor="ctr"/>
          <a:lstStyle/>
          <a:p>
            <a:pPr defTabSz="3135313"/>
            <a:endParaRPr lang="en-US">
              <a:solidFill>
                <a:schemeClr val="bg1"/>
              </a:solidFill>
            </a:endParaRPr>
          </a:p>
        </p:txBody>
      </p:sp>
      <p:sp>
        <p:nvSpPr>
          <p:cNvPr id="2062" name="Text Box 14"/>
          <p:cNvSpPr txBox="1">
            <a:spLocks noChangeArrowheads="1"/>
          </p:cNvSpPr>
          <p:nvPr/>
        </p:nvSpPr>
        <p:spPr bwMode="auto">
          <a:xfrm>
            <a:off x="914400" y="660400"/>
            <a:ext cx="30689550" cy="3005210"/>
          </a:xfrm>
          <a:prstGeom prst="rect">
            <a:avLst/>
          </a:prstGeom>
          <a:noFill/>
          <a:ln w="9525">
            <a:noFill/>
            <a:miter lim="800000"/>
            <a:headEnd/>
            <a:tailEnd/>
          </a:ln>
          <a:effectLst/>
        </p:spPr>
        <p:txBody>
          <a:bodyPr lIns="65306" tIns="32653" rIns="65306" bIns="32653">
            <a:spAutoFit/>
          </a:bodyPr>
          <a:lstStyle/>
          <a:p>
            <a:r>
              <a:rPr lang="en-US" sz="9600" dirty="0"/>
              <a:t>What is the Social Model of Disability?</a:t>
            </a:r>
          </a:p>
          <a:p>
            <a:pPr defTabSz="3135313"/>
            <a:r>
              <a:rPr lang="en-US" b="1" dirty="0"/>
              <a:t>Tanya Newton</a:t>
            </a:r>
          </a:p>
          <a:p>
            <a:pPr defTabSz="3135313"/>
            <a:r>
              <a:rPr lang="en-US" sz="3400" b="1" dirty="0"/>
              <a:t>Inclusive Education at University of Wales Trinity Saint David’s</a:t>
            </a:r>
            <a:endParaRPr lang="en-US" dirty="0"/>
          </a:p>
        </p:txBody>
      </p:sp>
      <p:sp>
        <p:nvSpPr>
          <p:cNvPr id="2088" name="Text Box 40"/>
          <p:cNvSpPr txBox="1">
            <a:spLocks noChangeArrowheads="1"/>
          </p:cNvSpPr>
          <p:nvPr/>
        </p:nvSpPr>
        <p:spPr bwMode="auto">
          <a:xfrm>
            <a:off x="797066" y="5951670"/>
            <a:ext cx="7267575" cy="13278505"/>
          </a:xfrm>
          <a:prstGeom prst="rect">
            <a:avLst/>
          </a:prstGeom>
          <a:noFill/>
          <a:ln w="57150" cmpd="thinThick">
            <a:noFill/>
            <a:miter lim="800000"/>
            <a:headEnd/>
            <a:tailEnd/>
          </a:ln>
          <a:effectLst/>
        </p:spPr>
        <p:txBody>
          <a:bodyPr lIns="43688" tIns="21843" rIns="43688" bIns="21843">
            <a:spAutoFit/>
          </a:bodyPr>
          <a:lstStyle/>
          <a:p>
            <a:pPr algn="l"/>
            <a:r>
              <a:rPr lang="en-US" sz="3200" dirty="0">
                <a:latin typeface="Times New Roman" panose="02020603050405020304" pitchFamily="18" charset="0"/>
                <a:cs typeface="Times New Roman" panose="02020603050405020304" pitchFamily="18" charset="0"/>
              </a:rPr>
              <a:t>In educational system, enabling the disabled students calls for inclusion. According to </a:t>
            </a:r>
            <a:r>
              <a:rPr lang="en-US" sz="3200" dirty="0" err="1">
                <a:latin typeface="Times New Roman" panose="02020603050405020304" pitchFamily="18" charset="0"/>
                <a:cs typeface="Times New Roman" panose="02020603050405020304" pitchFamily="18" charset="0"/>
              </a:rPr>
              <a:t>Qvortrup</a:t>
            </a:r>
            <a:r>
              <a:rPr lang="en-US" sz="3200" dirty="0">
                <a:latin typeface="Times New Roman" panose="02020603050405020304" pitchFamily="18" charset="0"/>
                <a:cs typeface="Times New Roman" panose="02020603050405020304" pitchFamily="18" charset="0"/>
              </a:rPr>
              <a:t> and </a:t>
            </a:r>
            <a:r>
              <a:rPr lang="en-US" sz="3200" dirty="0" err="1">
                <a:latin typeface="Times New Roman" panose="02020603050405020304" pitchFamily="18" charset="0"/>
                <a:cs typeface="Times New Roman" panose="02020603050405020304" pitchFamily="18" charset="0"/>
              </a:rPr>
              <a:t>Qvortrup</a:t>
            </a:r>
            <a:r>
              <a:rPr lang="en-US" sz="3200" dirty="0">
                <a:latin typeface="Times New Roman" panose="02020603050405020304" pitchFamily="18" charset="0"/>
                <a:cs typeface="Times New Roman" panose="02020603050405020304" pitchFamily="18" charset="0"/>
              </a:rPr>
              <a:t> (2018), inclusion in education involves the following:</a:t>
            </a:r>
          </a:p>
          <a:p>
            <a:pPr marL="457200" indent="-457200" algn="l">
              <a:buFont typeface="Arial" panose="020B0604020202020204" pitchFamily="34" charset="0"/>
              <a:buChar char="•"/>
            </a:pPr>
            <a:r>
              <a:rPr lang="en-US" sz="3200" dirty="0">
                <a:latin typeface="Times New Roman" panose="02020603050405020304" pitchFamily="18" charset="0"/>
                <a:cs typeface="Times New Roman" panose="02020603050405020304" pitchFamily="18" charset="0"/>
              </a:rPr>
              <a:t>Reducing exclusion of all students from, and increasing their inclusion in the curricula, cultures and communities of local schools</a:t>
            </a:r>
          </a:p>
          <a:p>
            <a:pPr marL="457200" indent="-457200" algn="l">
              <a:buFont typeface="Arial" panose="020B0604020202020204" pitchFamily="34" charset="0"/>
              <a:buChar char="•"/>
            </a:pPr>
            <a:r>
              <a:rPr lang="en-US" sz="3200" dirty="0">
                <a:latin typeface="Times New Roman" panose="02020603050405020304" pitchFamily="18" charset="0"/>
                <a:cs typeface="Times New Roman" panose="02020603050405020304" pitchFamily="18" charset="0"/>
              </a:rPr>
              <a:t>Valuing all staff and students equally</a:t>
            </a:r>
          </a:p>
          <a:p>
            <a:pPr marL="457200" indent="-457200" algn="l">
              <a:buFont typeface="Arial" panose="020B0604020202020204" pitchFamily="34" charset="0"/>
              <a:buChar char="•"/>
            </a:pPr>
            <a:r>
              <a:rPr lang="en-US" sz="3200" dirty="0">
                <a:latin typeface="Times New Roman" panose="02020603050405020304" pitchFamily="18" charset="0"/>
                <a:cs typeface="Times New Roman" panose="02020603050405020304" pitchFamily="18" charset="0"/>
              </a:rPr>
              <a:t>Perceiving differences between students as resources of supporting learning instead of problems that need to be overcome</a:t>
            </a:r>
          </a:p>
          <a:p>
            <a:pPr marL="457200" indent="-457200" algn="l">
              <a:buFont typeface="Arial" panose="020B0604020202020204" pitchFamily="34" charset="0"/>
              <a:buChar char="•"/>
            </a:pPr>
            <a:r>
              <a:rPr lang="en-US" sz="3200" dirty="0">
                <a:latin typeface="Times New Roman" panose="02020603050405020304" pitchFamily="18" charset="0"/>
                <a:cs typeface="Times New Roman" panose="02020603050405020304" pitchFamily="18" charset="0"/>
              </a:rPr>
              <a:t>Fostering mutually sustainable relationships between communities and schools</a:t>
            </a:r>
          </a:p>
          <a:p>
            <a:pPr marL="457200" indent="-457200" algn="l">
              <a:buFont typeface="Arial" panose="020B0604020202020204" pitchFamily="34" charset="0"/>
              <a:buChar char="•"/>
            </a:pPr>
            <a:r>
              <a:rPr lang="en-US" sz="3200" dirty="0">
                <a:latin typeface="Times New Roman" panose="02020603050405020304" pitchFamily="18" charset="0"/>
                <a:cs typeface="Times New Roman" panose="02020603050405020304" pitchFamily="18" charset="0"/>
              </a:rPr>
              <a:t>Improving schools’ infrastructure for both students and staff</a:t>
            </a:r>
          </a:p>
          <a:p>
            <a:pPr marL="457200" indent="-457200" algn="l">
              <a:buFont typeface="Arial" panose="020B0604020202020204" pitchFamily="34" charset="0"/>
              <a:buChar char="•"/>
            </a:pPr>
            <a:r>
              <a:rPr lang="en-US" sz="3200" dirty="0">
                <a:latin typeface="Times New Roman" panose="02020603050405020304" pitchFamily="18" charset="0"/>
                <a:cs typeface="Times New Roman" panose="02020603050405020304" pitchFamily="18" charset="0"/>
              </a:rPr>
              <a:t>Learning from attempts to overcome barriers to the participation and access of various students to create widespread changes for the benefit of other students</a:t>
            </a:r>
          </a:p>
          <a:p>
            <a:pPr marL="457200" indent="-457200" algn="l">
              <a:buFont typeface="Arial" panose="020B0604020202020204" pitchFamily="34" charset="0"/>
              <a:buChar char="•"/>
            </a:pPr>
            <a:r>
              <a:rPr lang="en-US" sz="3200" dirty="0">
                <a:latin typeface="Times New Roman" panose="02020603050405020304" pitchFamily="18" charset="0"/>
                <a:cs typeface="Times New Roman" panose="02020603050405020304" pitchFamily="18" charset="0"/>
              </a:rPr>
              <a:t>Restructuring policies, cultures and practices in schools so as to respond to the locality’s diversity in students</a:t>
            </a:r>
          </a:p>
          <a:p>
            <a:pPr marL="457200" indent="-457200" algn="l">
              <a:buFont typeface="Courier New" pitchFamily="49" charset="0"/>
              <a:buChar char="o"/>
            </a:pPr>
            <a:endParaRPr lang="en-US" sz="2800" dirty="0"/>
          </a:p>
        </p:txBody>
      </p:sp>
      <p:sp>
        <p:nvSpPr>
          <p:cNvPr id="2090" name="Text Box 42"/>
          <p:cNvSpPr txBox="1">
            <a:spLocks noChangeArrowheads="1"/>
          </p:cNvSpPr>
          <p:nvPr/>
        </p:nvSpPr>
        <p:spPr bwMode="auto">
          <a:xfrm>
            <a:off x="24698780" y="4237857"/>
            <a:ext cx="7529513" cy="7421804"/>
          </a:xfrm>
          <a:prstGeom prst="rect">
            <a:avLst/>
          </a:prstGeom>
          <a:noFill/>
          <a:ln w="9525">
            <a:noFill/>
            <a:miter lim="800000"/>
            <a:headEnd/>
            <a:tailEnd/>
          </a:ln>
          <a:effectLst/>
        </p:spPr>
        <p:txBody>
          <a:bodyPr wrap="square" lIns="65306" tIns="32653" rIns="65306" bIns="32653">
            <a:spAutoFit/>
          </a:bodyPr>
          <a:lstStyle/>
          <a:p>
            <a:pPr defTabSz="3135313">
              <a:spcBef>
                <a:spcPct val="50000"/>
              </a:spcBef>
            </a:pPr>
            <a:r>
              <a:rPr lang="en-US" b="1" dirty="0"/>
              <a:t>Societal Creation of Disability</a:t>
            </a:r>
          </a:p>
          <a:p>
            <a:pPr marL="571500" indent="-571500" algn="l">
              <a:buFont typeface="Arial" panose="020B0604020202020204" pitchFamily="34" charset="0"/>
              <a:buChar char="•"/>
            </a:pPr>
            <a:r>
              <a:rPr lang="en-GB" sz="3200" dirty="0">
                <a:effectLst/>
                <a:latin typeface="Times New Roman" panose="02020603050405020304" pitchFamily="18" charset="0"/>
                <a:ea typeface="Calibri" panose="020F0502020204030204" pitchFamily="34" charset="0"/>
              </a:rPr>
              <a:t>The social model of disability presents an amicable perspective of achieving the inclusivity of all people with disabilities, and, hence, it can be considered superior to other traditional models. (Retief and </a:t>
            </a:r>
            <a:r>
              <a:rPr lang="en-GB" sz="3200" dirty="0" err="1">
                <a:effectLst/>
                <a:latin typeface="Times New Roman" panose="02020603050405020304" pitchFamily="18" charset="0"/>
                <a:ea typeface="Calibri" panose="020F0502020204030204" pitchFamily="34" charset="0"/>
              </a:rPr>
              <a:t>Letsosa</a:t>
            </a:r>
            <a:r>
              <a:rPr lang="en-GB" sz="3200" dirty="0">
                <a:effectLst/>
                <a:latin typeface="Times New Roman" panose="02020603050405020304" pitchFamily="18" charset="0"/>
                <a:ea typeface="Calibri" panose="020F0502020204030204" pitchFamily="34" charset="0"/>
              </a:rPr>
              <a:t>, 2018, p.3).</a:t>
            </a:r>
          </a:p>
          <a:p>
            <a:pPr marL="571500" indent="-571500" algn="l">
              <a:buFont typeface="Arial" panose="020B0604020202020204" pitchFamily="34" charset="0"/>
              <a:buChar char="•"/>
            </a:pPr>
            <a:r>
              <a:rPr lang="en-GB" sz="3200" dirty="0">
                <a:effectLst/>
                <a:latin typeface="Times New Roman" panose="02020603050405020304" pitchFamily="18" charset="0"/>
                <a:ea typeface="Calibri" panose="020F0502020204030204" pitchFamily="34" charset="0"/>
              </a:rPr>
              <a:t>Another model of disability is the human rights model, which is strikingly different from the social model of disability in several ways.</a:t>
            </a:r>
          </a:p>
          <a:p>
            <a:pPr algn="r"/>
            <a:r>
              <a:rPr lang="en-GB" sz="3600" dirty="0">
                <a:latin typeface="Times New Roman" panose="02020603050405020304" pitchFamily="18" charset="0"/>
                <a:ea typeface="Calibri" panose="020F0502020204030204" pitchFamily="34" charset="0"/>
              </a:rPr>
              <a:t>   </a:t>
            </a:r>
            <a:r>
              <a:rPr lang="en-US" sz="1800" dirty="0">
                <a:effectLst/>
                <a:latin typeface="Times New Roman" panose="02020603050405020304" pitchFamily="18" charset="0"/>
                <a:ea typeface="Calibri" panose="020F0502020204030204" pitchFamily="34" charset="0"/>
              </a:rPr>
              <a:t>Levitt (2017), </a:t>
            </a:r>
            <a:r>
              <a:rPr lang="en-GB" sz="1800" dirty="0">
                <a:effectLst/>
                <a:latin typeface="Times New Roman" panose="02020603050405020304" pitchFamily="18" charset="0"/>
                <a:ea typeface="Calibri" panose="020F0502020204030204" pitchFamily="34" charset="0"/>
              </a:rPr>
              <a:t>(Retief and </a:t>
            </a:r>
            <a:r>
              <a:rPr lang="en-GB" sz="1800" dirty="0" err="1">
                <a:effectLst/>
                <a:latin typeface="Times New Roman" panose="02020603050405020304" pitchFamily="18" charset="0"/>
                <a:ea typeface="Calibri" panose="020F0502020204030204" pitchFamily="34" charset="0"/>
              </a:rPr>
              <a:t>Letsosa</a:t>
            </a:r>
            <a:r>
              <a:rPr lang="en-GB" sz="1800" dirty="0">
                <a:effectLst/>
                <a:latin typeface="Times New Roman" panose="02020603050405020304" pitchFamily="18" charset="0"/>
                <a:ea typeface="Calibri" panose="020F0502020204030204" pitchFamily="34" charset="0"/>
              </a:rPr>
              <a:t>, 2018, p.3).</a:t>
            </a:r>
            <a:r>
              <a:rPr lang="en-US" sz="1800" dirty="0">
                <a:effectLst/>
                <a:latin typeface="Times New Roman" panose="02020603050405020304" pitchFamily="18" charset="0"/>
                <a:ea typeface="Calibri" panose="020F0502020204030204" pitchFamily="34" charset="0"/>
              </a:rPr>
              <a:t> </a:t>
            </a:r>
            <a:r>
              <a:rPr lang="en-GB" sz="3600" dirty="0">
                <a:effectLst/>
                <a:latin typeface="Times New Roman" panose="02020603050405020304" pitchFamily="18" charset="0"/>
                <a:ea typeface="Calibri" panose="020F0502020204030204" pitchFamily="34" charset="0"/>
              </a:rPr>
              <a:t> </a:t>
            </a:r>
            <a:endParaRPr lang="en-US" sz="3600" b="1" dirty="0"/>
          </a:p>
        </p:txBody>
      </p:sp>
      <p:sp>
        <p:nvSpPr>
          <p:cNvPr id="2091" name="Text Box 43"/>
          <p:cNvSpPr txBox="1">
            <a:spLocks noChangeArrowheads="1"/>
          </p:cNvSpPr>
          <p:nvPr/>
        </p:nvSpPr>
        <p:spPr bwMode="auto">
          <a:xfrm>
            <a:off x="16744950" y="4376738"/>
            <a:ext cx="7372350" cy="2882099"/>
          </a:xfrm>
          <a:prstGeom prst="rect">
            <a:avLst/>
          </a:prstGeom>
          <a:noFill/>
          <a:ln w="9525">
            <a:noFill/>
            <a:miter lim="800000"/>
            <a:headEnd/>
            <a:tailEnd/>
          </a:ln>
          <a:effectLst/>
        </p:spPr>
        <p:txBody>
          <a:bodyPr lIns="65306" tIns="32653" rIns="65306" bIns="32653">
            <a:spAutoFit/>
          </a:bodyPr>
          <a:lstStyle/>
          <a:p>
            <a:r>
              <a:rPr lang="en-US" b="1" dirty="0"/>
              <a:t>Disabling Barriers in Social Model of Disability</a:t>
            </a:r>
            <a:endParaRPr lang="en-US" dirty="0"/>
          </a:p>
        </p:txBody>
      </p:sp>
      <p:sp>
        <p:nvSpPr>
          <p:cNvPr id="30" name="Text Box 19"/>
          <p:cNvSpPr txBox="1">
            <a:spLocks noChangeArrowheads="1"/>
          </p:cNvSpPr>
          <p:nvPr/>
        </p:nvSpPr>
        <p:spPr bwMode="auto">
          <a:xfrm>
            <a:off x="8725694" y="10594961"/>
            <a:ext cx="7042150" cy="6247864"/>
          </a:xfrm>
          <a:prstGeom prst="rect">
            <a:avLst/>
          </a:prstGeom>
          <a:noFill/>
          <a:ln w="9525">
            <a:noFill/>
            <a:miter lim="800000"/>
            <a:headEnd/>
            <a:tailEnd/>
          </a:ln>
          <a:effectLst/>
        </p:spPr>
        <p:txBody>
          <a:bodyPr wrap="square">
            <a:spAutoFit/>
          </a:bodyPr>
          <a:lstStyle/>
          <a:p>
            <a:r>
              <a:rPr lang="en-US" sz="4800" b="1" dirty="0"/>
              <a:t>Ways in Which the Society Disables People</a:t>
            </a:r>
            <a:endParaRPr lang="en-US" sz="4800" dirty="0"/>
          </a:p>
          <a:p>
            <a:pPr marL="742950" indent="-742950" algn="l">
              <a:buFont typeface="Arial" panose="020B0604020202020204" pitchFamily="34" charset="0"/>
              <a:buChar char="•"/>
            </a:pPr>
            <a:r>
              <a:rPr lang="en-US" sz="3200" dirty="0">
                <a:latin typeface="Times New Roman" panose="02020603050405020304" pitchFamily="18" charset="0"/>
                <a:cs typeface="Times New Roman" panose="02020603050405020304" pitchFamily="18" charset="0"/>
              </a:rPr>
              <a:t>Lacking information in formats accessible to the impaired</a:t>
            </a:r>
          </a:p>
          <a:p>
            <a:pPr marL="742950" indent="-742950" algn="l">
              <a:buFont typeface="Arial" panose="020B0604020202020204" pitchFamily="34" charset="0"/>
              <a:buChar char="•"/>
            </a:pPr>
            <a:r>
              <a:rPr lang="en-US" sz="3200" dirty="0">
                <a:latin typeface="Times New Roman" panose="02020603050405020304" pitchFamily="18" charset="0"/>
                <a:cs typeface="Times New Roman" panose="02020603050405020304" pitchFamily="18" charset="0"/>
              </a:rPr>
              <a:t>Lacking financial independence strategies for the impaired</a:t>
            </a:r>
          </a:p>
          <a:p>
            <a:pPr marL="742950" indent="-742950" algn="l">
              <a:buFont typeface="Arial" panose="020B0604020202020204" pitchFamily="34" charset="0"/>
              <a:buChar char="•"/>
            </a:pPr>
            <a:r>
              <a:rPr lang="en-US" sz="3200" dirty="0">
                <a:latin typeface="Times New Roman" panose="02020603050405020304" pitchFamily="18" charset="0"/>
                <a:cs typeface="Times New Roman" panose="02020603050405020304" pitchFamily="18" charset="0"/>
              </a:rPr>
              <a:t>Being overprotective </a:t>
            </a:r>
          </a:p>
          <a:p>
            <a:pPr marL="742950" indent="-742950" algn="l">
              <a:buFont typeface="Arial" panose="020B0604020202020204" pitchFamily="34" charset="0"/>
              <a:buChar char="•"/>
            </a:pPr>
            <a:r>
              <a:rPr lang="en-US" sz="3200" dirty="0">
                <a:latin typeface="Times New Roman" panose="02020603050405020304" pitchFamily="18" charset="0"/>
                <a:cs typeface="Times New Roman" panose="02020603050405020304" pitchFamily="18" charset="0"/>
              </a:rPr>
              <a:t>Labeling the impaired</a:t>
            </a:r>
          </a:p>
          <a:p>
            <a:pPr marL="742950" indent="-742950" algn="l">
              <a:buFont typeface="Arial" panose="020B0604020202020204" pitchFamily="34" charset="0"/>
              <a:buChar char="•"/>
            </a:pPr>
            <a:r>
              <a:rPr lang="en-US" sz="3200" dirty="0">
                <a:latin typeface="Times New Roman" panose="02020603050405020304" pitchFamily="18" charset="0"/>
                <a:cs typeface="Times New Roman" panose="02020603050405020304" pitchFamily="18" charset="0"/>
              </a:rPr>
              <a:t>Ignorance</a:t>
            </a:r>
          </a:p>
          <a:p>
            <a:pPr marL="742950" indent="-742950" algn="l">
              <a:buFont typeface="Arial" panose="020B0604020202020204" pitchFamily="34" charset="0"/>
              <a:buChar char="•"/>
            </a:pPr>
            <a:r>
              <a:rPr lang="en-US" sz="3200" dirty="0">
                <a:latin typeface="Times New Roman" panose="02020603050405020304" pitchFamily="18" charset="0"/>
                <a:cs typeface="Times New Roman" panose="02020603050405020304" pitchFamily="18" charset="0"/>
              </a:rPr>
              <a:t>Showing or implying prejudice</a:t>
            </a:r>
          </a:p>
        </p:txBody>
      </p:sp>
      <p:sp>
        <p:nvSpPr>
          <p:cNvPr id="31" name="Text Box 39"/>
          <p:cNvSpPr txBox="1">
            <a:spLocks noChangeArrowheads="1"/>
          </p:cNvSpPr>
          <p:nvPr/>
        </p:nvSpPr>
        <p:spPr bwMode="auto">
          <a:xfrm>
            <a:off x="16834413" y="7176451"/>
            <a:ext cx="7439025" cy="8415635"/>
          </a:xfrm>
          <a:prstGeom prst="rect">
            <a:avLst/>
          </a:prstGeom>
          <a:noFill/>
          <a:ln w="57150" cmpd="thinThick">
            <a:noFill/>
            <a:miter lim="800000"/>
            <a:headEnd/>
            <a:tailEnd/>
          </a:ln>
          <a:effectLst/>
        </p:spPr>
        <p:txBody>
          <a:bodyPr wrap="square" lIns="43688" tIns="21843" rIns="43688" bIns="21843">
            <a:spAutoFit/>
          </a:bodyPr>
          <a:lstStyle/>
          <a:p>
            <a:pPr marL="514350" lvl="0" indent="-514350" algn="l">
              <a:buFont typeface="Arial" panose="020B0604020202020204" pitchFamily="34" charset="0"/>
              <a:buChar char="•"/>
            </a:pPr>
            <a:r>
              <a:rPr lang="en-US" sz="3200" b="1" dirty="0">
                <a:latin typeface="Times New Roman" panose="02020603050405020304" pitchFamily="18" charset="0"/>
                <a:cs typeface="Times New Roman" panose="02020603050405020304" pitchFamily="18" charset="0"/>
              </a:rPr>
              <a:t>Attitudinal Barriers</a:t>
            </a:r>
            <a:r>
              <a:rPr lang="en-US" sz="3200" dirty="0">
                <a:latin typeface="Times New Roman" panose="02020603050405020304" pitchFamily="18" charset="0"/>
                <a:cs typeface="Times New Roman" panose="02020603050405020304" pitchFamily="18" charset="0"/>
              </a:rPr>
              <a:t>: are the barriers linked to built and physical environment covering a huge range of impediments to equal access such as steps/stairs, narrow doorways and corridors, poor lighting, poorly managed public spaces and streets, poor seating, inaccessible housing, inaccessible toilets and </a:t>
            </a:r>
            <a:r>
              <a:rPr lang="en-US" sz="3200" dirty="0" err="1">
                <a:latin typeface="Times New Roman" panose="02020603050405020304" pitchFamily="18" charset="0"/>
                <a:cs typeface="Times New Roman" panose="02020603050405020304" pitchFamily="18" charset="0"/>
              </a:rPr>
              <a:t>kerbs</a:t>
            </a:r>
            <a:r>
              <a:rPr lang="en-US" sz="3200" dirty="0">
                <a:latin typeface="Times New Roman" panose="02020603050405020304" pitchFamily="18" charset="0"/>
                <a:cs typeface="Times New Roman" panose="02020603050405020304" pitchFamily="18" charset="0"/>
              </a:rPr>
              <a:t> (</a:t>
            </a:r>
            <a:r>
              <a:rPr lang="en-US" sz="3200" dirty="0" err="1">
                <a:latin typeface="Times New Roman" panose="02020603050405020304" pitchFamily="18" charset="0"/>
                <a:cs typeface="Times New Roman" panose="02020603050405020304" pitchFamily="18" charset="0"/>
              </a:rPr>
              <a:t>Berghs</a:t>
            </a:r>
            <a:r>
              <a:rPr lang="en-US" sz="3200" dirty="0">
                <a:latin typeface="Times New Roman" panose="02020603050405020304" pitchFamily="18" charset="0"/>
                <a:cs typeface="Times New Roman" panose="02020603050405020304" pitchFamily="18" charset="0"/>
              </a:rPr>
              <a:t> et al., 2019).</a:t>
            </a:r>
          </a:p>
          <a:p>
            <a:pPr marL="514350" lvl="0" indent="-514350" algn="l">
              <a:buFont typeface="Arial" panose="020B0604020202020204" pitchFamily="34" charset="0"/>
              <a:buChar char="•"/>
            </a:pPr>
            <a:endParaRPr lang="en-US" sz="3200" dirty="0">
              <a:latin typeface="Times New Roman" panose="02020603050405020304" pitchFamily="18" charset="0"/>
              <a:cs typeface="Times New Roman" panose="02020603050405020304" pitchFamily="18" charset="0"/>
            </a:endParaRPr>
          </a:p>
          <a:p>
            <a:pPr marL="514350" lvl="0" indent="-514350" algn="l">
              <a:buFont typeface="Arial" panose="020B0604020202020204" pitchFamily="34" charset="0"/>
              <a:buChar char="•"/>
            </a:pPr>
            <a:r>
              <a:rPr lang="en-US" sz="3200" b="1" dirty="0">
                <a:latin typeface="Times New Roman" panose="02020603050405020304" pitchFamily="18" charset="0"/>
                <a:cs typeface="Times New Roman" panose="02020603050405020304" pitchFamily="18" charset="0"/>
              </a:rPr>
              <a:t>Communication/Information Barriers</a:t>
            </a:r>
            <a:r>
              <a:rPr lang="en-US" sz="3200" dirty="0">
                <a:latin typeface="Times New Roman" panose="02020603050405020304" pitchFamily="18" charset="0"/>
                <a:cs typeface="Times New Roman" panose="02020603050405020304" pitchFamily="18" charset="0"/>
              </a:rPr>
              <a:t>: barriers linked to communication and information such as lack of hearing induction loops, lack of British Sign Language interpreters for deaf learners, and lack of accessible formats such as large fonts, plain English and Easy Read.</a:t>
            </a:r>
          </a:p>
        </p:txBody>
      </p:sp>
      <p:pic>
        <p:nvPicPr>
          <p:cNvPr id="1028" name="Picture 4" descr="10 Reasons to Support Inclusive School Communities for ALL Students | TIES  Center Brief #1, November 2018 | November ..."/>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479500" y="278716"/>
            <a:ext cx="5924550" cy="3301999"/>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Handcuffs+drawing Images, Stock Photos &amp; Vectors | Shutterstock"/>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725693" y="17889266"/>
            <a:ext cx="7433469" cy="345561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F221BB2D-37E2-426A-AB73-6CC14CF6E29A}"/>
              </a:ext>
            </a:extLst>
          </p:cNvPr>
          <p:cNvSpPr txBox="1"/>
          <p:nvPr/>
        </p:nvSpPr>
        <p:spPr>
          <a:xfrm>
            <a:off x="13173075" y="10196571"/>
            <a:ext cx="2594769" cy="369332"/>
          </a:xfrm>
          <a:prstGeom prst="rect">
            <a:avLst/>
          </a:prstGeom>
          <a:noFill/>
        </p:spPr>
        <p:txBody>
          <a:bodyPr wrap="square" rtlCol="0">
            <a:spAutoFit/>
          </a:bodyPr>
          <a:lstStyle/>
          <a:p>
            <a:pPr algn="r"/>
            <a:r>
              <a:rPr lang="en-GB" sz="1800" dirty="0">
                <a:effectLst/>
                <a:latin typeface="Calibri" panose="020F0502020204030204" pitchFamily="34" charset="0"/>
                <a:ea typeface="Calibri" panose="020F0502020204030204" pitchFamily="34" charset="0"/>
                <a:cs typeface="Times New Roman" panose="02020603050405020304" pitchFamily="18" charset="0"/>
              </a:rPr>
              <a:t>(yahoo, 2020</a:t>
            </a:r>
            <a:endParaRPr lang="en-GB" dirty="0"/>
          </a:p>
        </p:txBody>
      </p:sp>
      <p:sp>
        <p:nvSpPr>
          <p:cNvPr id="6" name="TextBox 5">
            <a:extLst>
              <a:ext uri="{FF2B5EF4-FFF2-40B4-BE49-F238E27FC236}">
                <a16:creationId xmlns:a16="http://schemas.microsoft.com/office/drawing/2014/main" id="{51DDE773-C546-42BE-949F-DD8BA8F8DAF3}"/>
              </a:ext>
            </a:extLst>
          </p:cNvPr>
          <p:cNvSpPr txBox="1"/>
          <p:nvPr/>
        </p:nvSpPr>
        <p:spPr>
          <a:xfrm>
            <a:off x="13630275" y="17889266"/>
            <a:ext cx="2137569" cy="1308050"/>
          </a:xfrm>
          <a:prstGeom prst="rect">
            <a:avLst/>
          </a:prstGeom>
          <a:noFill/>
        </p:spPr>
        <p:txBody>
          <a:bodyPr wrap="square" rtlCol="0">
            <a:spAutoFit/>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(Shutterstock, 2020)</a:t>
            </a:r>
          </a:p>
          <a:p>
            <a:endParaRPr lang="en-GB" dirty="0"/>
          </a:p>
        </p:txBody>
      </p:sp>
      <p:pic>
        <p:nvPicPr>
          <p:cNvPr id="7" name="Picture 2">
            <a:extLst>
              <a:ext uri="{FF2B5EF4-FFF2-40B4-BE49-F238E27FC236}">
                <a16:creationId xmlns:a16="http://schemas.microsoft.com/office/drawing/2014/main" id="{9162AA9E-5235-4652-8F33-10F99DC9190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6961644" y="15953527"/>
            <a:ext cx="7207250" cy="5099096"/>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51822867-B6D2-4910-AB31-EEAD389DDB1F}"/>
              </a:ext>
            </a:extLst>
          </p:cNvPr>
          <p:cNvSpPr txBox="1"/>
          <p:nvPr/>
        </p:nvSpPr>
        <p:spPr>
          <a:xfrm>
            <a:off x="21234936" y="20888425"/>
            <a:ext cx="2743200" cy="1308050"/>
          </a:xfrm>
          <a:prstGeom prst="rect">
            <a:avLst/>
          </a:prstGeom>
          <a:noFill/>
        </p:spPr>
        <p:txBody>
          <a:bodyPr wrap="square" rtlCol="0">
            <a:spAutoFit/>
          </a:bodyPr>
          <a:lstStyle/>
          <a:p>
            <a:pPr algn="r"/>
            <a:r>
              <a:rPr lang="en-GB" sz="1800" dirty="0">
                <a:effectLst/>
                <a:latin typeface="Calibri" panose="020F0502020204030204" pitchFamily="34" charset="0"/>
                <a:ea typeface="Calibri" panose="020F0502020204030204" pitchFamily="34" charset="0"/>
                <a:cs typeface="Times New Roman" panose="02020603050405020304" pitchFamily="18" charset="0"/>
              </a:rPr>
              <a:t>(yahoo, 2020)</a:t>
            </a:r>
          </a:p>
          <a:p>
            <a:pPr algn="r"/>
            <a:endParaRPr lang="en-GB" dirty="0"/>
          </a:p>
        </p:txBody>
      </p:sp>
      <p:pic>
        <p:nvPicPr>
          <p:cNvPr id="9" name="Picture 4">
            <a:extLst>
              <a:ext uri="{FF2B5EF4-FFF2-40B4-BE49-F238E27FC236}">
                <a16:creationId xmlns:a16="http://schemas.microsoft.com/office/drawing/2014/main" id="{25319643-0B0D-40FB-B357-4B3FB904AF51}"/>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71487" y="330199"/>
            <a:ext cx="5113334" cy="3429001"/>
          </a:xfrm>
          <a:prstGeom prst="rect">
            <a:avLst/>
          </a:prstGeom>
          <a:noFill/>
          <a:extLst>
            <a:ext uri="{909E8E84-426E-40DD-AFC4-6F175D3DCCD1}">
              <a14:hiddenFill xmlns:a14="http://schemas.microsoft.com/office/drawing/2010/main">
                <a:solidFill>
                  <a:srgbClr val="FFFFFF"/>
                </a:solidFill>
              </a14:hiddenFill>
            </a:ext>
          </a:extLst>
        </p:spPr>
      </p:pic>
      <p:pic>
        <p:nvPicPr>
          <p:cNvPr id="16" name="Picture 2">
            <a:extLst>
              <a:ext uri="{FF2B5EF4-FFF2-40B4-BE49-F238E27FC236}">
                <a16:creationId xmlns:a16="http://schemas.microsoft.com/office/drawing/2014/main" id="{2F20E535-ACCE-446A-9DE8-0D1156B64014}"/>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70080" y="18700972"/>
            <a:ext cx="7229475" cy="2509427"/>
          </a:xfrm>
          <a:prstGeom prst="rect">
            <a:avLst/>
          </a:prstGeom>
          <a:noFill/>
          <a:extLst>
            <a:ext uri="{909E8E84-426E-40DD-AFC4-6F175D3DCCD1}">
              <a14:hiddenFill xmlns:a14="http://schemas.microsoft.com/office/drawing/2010/main">
                <a:solidFill>
                  <a:srgbClr val="FFFFFF"/>
                </a:solidFill>
              </a14:hiddenFill>
            </a:ext>
          </a:extLst>
        </p:spPr>
      </p:pic>
      <p:sp>
        <p:nvSpPr>
          <p:cNvPr id="17" name="TextBox 16">
            <a:extLst>
              <a:ext uri="{FF2B5EF4-FFF2-40B4-BE49-F238E27FC236}">
                <a16:creationId xmlns:a16="http://schemas.microsoft.com/office/drawing/2014/main" id="{5F637EA4-6E4B-4875-B4E7-A49B02E4B2BA}"/>
              </a:ext>
            </a:extLst>
          </p:cNvPr>
          <p:cNvSpPr txBox="1"/>
          <p:nvPr/>
        </p:nvSpPr>
        <p:spPr>
          <a:xfrm>
            <a:off x="5728457" y="20809547"/>
            <a:ext cx="2118237" cy="1330907"/>
          </a:xfrm>
          <a:prstGeom prst="rect">
            <a:avLst/>
          </a:prstGeom>
          <a:noFill/>
        </p:spPr>
        <p:txBody>
          <a:bodyPr wrap="square" rtlCol="0">
            <a:spAutoFit/>
          </a:bodyPr>
          <a:lstStyle/>
          <a:p>
            <a:pPr algn="r"/>
            <a:r>
              <a:rPr lang="en-GB" sz="1800" dirty="0">
                <a:effectLst/>
                <a:latin typeface="Calibri" panose="020F0502020204030204" pitchFamily="34" charset="0"/>
                <a:ea typeface="Calibri" panose="020F0502020204030204" pitchFamily="34" charset="0"/>
                <a:cs typeface="Times New Roman" panose="02020603050405020304" pitchFamily="18" charset="0"/>
              </a:rPr>
              <a:t>(yahoo, 2020)</a:t>
            </a:r>
          </a:p>
          <a:p>
            <a:pPr algn="r"/>
            <a:endParaRPr lang="en-GB" dirty="0"/>
          </a:p>
        </p:txBody>
      </p:sp>
      <p:pic>
        <p:nvPicPr>
          <p:cNvPr id="25" name="Picture 2">
            <a:extLst>
              <a:ext uri="{FF2B5EF4-FFF2-40B4-BE49-F238E27FC236}">
                <a16:creationId xmlns:a16="http://schemas.microsoft.com/office/drawing/2014/main" id="{A981180E-0C42-42EC-B6FC-07C577138BA3}"/>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568928" y="4198252"/>
            <a:ext cx="7590233" cy="5956399"/>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A8C95444-301F-4481-9510-F4954F715108}"/>
              </a:ext>
            </a:extLst>
          </p:cNvPr>
          <p:cNvSpPr txBox="1"/>
          <p:nvPr/>
        </p:nvSpPr>
        <p:spPr>
          <a:xfrm>
            <a:off x="7800975" y="12287250"/>
            <a:ext cx="45719" cy="1031051"/>
          </a:xfrm>
          <a:prstGeom prst="rect">
            <a:avLst/>
          </a:prstGeom>
          <a:noFill/>
        </p:spPr>
        <p:txBody>
          <a:bodyPr wrap="square" rtlCol="0">
            <a:spAutoFit/>
          </a:bodyPr>
          <a:lstStyle/>
          <a:p>
            <a:endParaRPr lang="en-GB" dirty="0"/>
          </a:p>
        </p:txBody>
      </p:sp>
      <p:sp>
        <p:nvSpPr>
          <p:cNvPr id="11" name="TextBox 10">
            <a:extLst>
              <a:ext uri="{FF2B5EF4-FFF2-40B4-BE49-F238E27FC236}">
                <a16:creationId xmlns:a16="http://schemas.microsoft.com/office/drawing/2014/main" id="{982B9651-9F16-49EE-A1DB-3E9A9A31DA03}"/>
              </a:ext>
            </a:extLst>
          </p:cNvPr>
          <p:cNvSpPr txBox="1"/>
          <p:nvPr/>
        </p:nvSpPr>
        <p:spPr>
          <a:xfrm>
            <a:off x="16002000" y="10615612"/>
            <a:ext cx="914400" cy="1031051"/>
          </a:xfrm>
          <a:prstGeom prst="rect">
            <a:avLst/>
          </a:prstGeom>
          <a:noFill/>
        </p:spPr>
        <p:txBody>
          <a:bodyPr wrap="square" rtlCol="0">
            <a:spAutoFit/>
          </a:bodyPr>
          <a:lstStyle/>
          <a:p>
            <a:endParaRPr lang="en-GB" dirty="0"/>
          </a:p>
        </p:txBody>
      </p:sp>
      <p:sp>
        <p:nvSpPr>
          <p:cNvPr id="12" name="TextBox 11">
            <a:extLst>
              <a:ext uri="{FF2B5EF4-FFF2-40B4-BE49-F238E27FC236}">
                <a16:creationId xmlns:a16="http://schemas.microsoft.com/office/drawing/2014/main" id="{24BCD18F-4720-474D-A8FE-DAC1F4FB35C1}"/>
              </a:ext>
            </a:extLst>
          </p:cNvPr>
          <p:cNvSpPr txBox="1"/>
          <p:nvPr/>
        </p:nvSpPr>
        <p:spPr>
          <a:xfrm>
            <a:off x="24894639" y="14324369"/>
            <a:ext cx="7242175" cy="3539430"/>
          </a:xfrm>
          <a:prstGeom prst="rect">
            <a:avLst/>
          </a:prstGeom>
          <a:noFill/>
        </p:spPr>
        <p:txBody>
          <a:bodyPr wrap="square" rtlCol="0">
            <a:spAutoFit/>
          </a:bodyPr>
          <a:lstStyle/>
          <a:p>
            <a:pPr algn="l">
              <a:spcAft>
                <a:spcPts val="0"/>
              </a:spcAft>
            </a:pPr>
            <a:r>
              <a:rPr lang="en-GB" sz="3200" b="1" dirty="0">
                <a:effectLst/>
                <a:latin typeface="Times New Roman" panose="02020603050405020304" pitchFamily="18" charset="0"/>
                <a:ea typeface="Calibri" panose="020F0502020204030204" pitchFamily="34" charset="0"/>
                <a:cs typeface="Times New Roman" panose="02020603050405020304" pitchFamily="18" charset="0"/>
              </a:rPr>
              <a:t>ALN reform</a:t>
            </a:r>
          </a:p>
          <a:p>
            <a:pPr marL="457200" indent="-457200" algn="l">
              <a:spcAft>
                <a:spcPts val="0"/>
              </a:spcAft>
              <a:buFont typeface="Arial" panose="020B0604020202020204" pitchFamily="34" charset="0"/>
              <a:buChar char="•"/>
            </a:pPr>
            <a:r>
              <a:rPr lang="en-GB" sz="3200" dirty="0">
                <a:latin typeface="Times New Roman" panose="02020603050405020304" pitchFamily="18" charset="0"/>
                <a:ea typeface="Calibri" panose="020F0502020204030204" pitchFamily="34" charset="0"/>
                <a:cs typeface="Times New Roman" panose="02020603050405020304" pitchFamily="18" charset="0"/>
              </a:rPr>
              <a:t>Single legislation system</a:t>
            </a:r>
          </a:p>
          <a:p>
            <a:pPr marL="457200" indent="-457200" algn="l">
              <a:spcAft>
                <a:spcPts val="0"/>
              </a:spcAft>
              <a:buFont typeface="Arial" panose="020B0604020202020204" pitchFamily="34" charset="0"/>
              <a:buChar char="•"/>
            </a:pPr>
            <a:r>
              <a:rPr lang="en-GB" sz="3200" dirty="0">
                <a:effectLst/>
                <a:latin typeface="Times New Roman" panose="02020603050405020304" pitchFamily="18" charset="0"/>
                <a:ea typeface="Calibri" panose="020F0502020204030204" pitchFamily="34" charset="0"/>
                <a:cs typeface="Times New Roman" panose="02020603050405020304" pitchFamily="18" charset="0"/>
              </a:rPr>
              <a:t>IDP to Replace SEN</a:t>
            </a:r>
          </a:p>
          <a:p>
            <a:pPr marL="457200" indent="-457200" algn="l">
              <a:spcAft>
                <a:spcPts val="0"/>
              </a:spcAft>
              <a:buFont typeface="Arial" panose="020B0604020202020204" pitchFamily="34" charset="0"/>
              <a:buChar char="•"/>
            </a:pPr>
            <a:r>
              <a:rPr lang="en-GB" sz="3200" dirty="0">
                <a:latin typeface="Times New Roman" panose="02020603050405020304" pitchFamily="18" charset="0"/>
                <a:ea typeface="Calibri" panose="020F0502020204030204" pitchFamily="34" charset="0"/>
                <a:cs typeface="Times New Roman" panose="02020603050405020304" pitchFamily="18" charset="0"/>
              </a:rPr>
              <a:t>Children have </a:t>
            </a:r>
            <a:r>
              <a:rPr lang="en-GB" sz="3200" dirty="0" err="1">
                <a:latin typeface="Times New Roman" panose="02020603050405020304" pitchFamily="18" charset="0"/>
                <a:ea typeface="Calibri" panose="020F0502020204030204" pitchFamily="34" charset="0"/>
                <a:cs typeface="Times New Roman" panose="02020603050405020304" pitchFamily="18" charset="0"/>
              </a:rPr>
              <a:t>invidual</a:t>
            </a:r>
            <a:r>
              <a:rPr lang="en-GB" sz="3200" dirty="0">
                <a:latin typeface="Times New Roman" panose="02020603050405020304" pitchFamily="18" charset="0"/>
                <a:ea typeface="Calibri" panose="020F0502020204030204" pitchFamily="34" charset="0"/>
                <a:cs typeface="Times New Roman" panose="02020603050405020304" pitchFamily="18" charset="0"/>
              </a:rPr>
              <a:t> needs labels do not identify those needs </a:t>
            </a:r>
            <a:r>
              <a:rPr lang="en-GB" sz="3200" dirty="0">
                <a:effectLst/>
                <a:latin typeface="Times New Roman" panose="02020603050405020304" pitchFamily="18" charset="0"/>
                <a:ea typeface="Calibri" panose="020F0502020204030204" pitchFamily="34" charset="0"/>
                <a:cs typeface="Times New Roman" panose="02020603050405020304" pitchFamily="18" charset="0"/>
              </a:rPr>
              <a:t>(Conner, 2012, p.20).</a:t>
            </a:r>
          </a:p>
          <a:p>
            <a:pPr marL="457200" indent="-457200" algn="l">
              <a:spcAft>
                <a:spcPts val="0"/>
              </a:spcAft>
              <a:buFont typeface="Arial" panose="020B0604020202020204" pitchFamily="34" charset="0"/>
              <a:buChar char="•"/>
            </a:pPr>
            <a:r>
              <a:rPr lang="en-GB" sz="3200" dirty="0">
                <a:latin typeface="Times New Roman" panose="02020603050405020304" pitchFamily="18" charset="0"/>
                <a:ea typeface="Calibri" panose="020F0502020204030204" pitchFamily="34" charset="0"/>
                <a:cs typeface="Times New Roman" panose="02020603050405020304" pitchFamily="18" charset="0"/>
              </a:rPr>
              <a:t>Diversified needs</a:t>
            </a:r>
            <a:endParaRPr lang="en-GB" sz="32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13" name="TextBox 12">
            <a:extLst>
              <a:ext uri="{FF2B5EF4-FFF2-40B4-BE49-F238E27FC236}">
                <a16:creationId xmlns:a16="http://schemas.microsoft.com/office/drawing/2014/main" id="{15CC6A3D-41E2-472B-96EA-71F617624419}"/>
              </a:ext>
            </a:extLst>
          </p:cNvPr>
          <p:cNvSpPr txBox="1"/>
          <p:nvPr/>
        </p:nvSpPr>
        <p:spPr>
          <a:xfrm>
            <a:off x="24959328" y="17421285"/>
            <a:ext cx="7162006" cy="4524315"/>
          </a:xfrm>
          <a:prstGeom prst="rect">
            <a:avLst/>
          </a:prstGeom>
          <a:noFill/>
        </p:spPr>
        <p:txBody>
          <a:bodyPr wrap="square" rtlCol="0">
            <a:spAutoFit/>
          </a:bodyPr>
          <a:lstStyle/>
          <a:p>
            <a:endParaRPr lang="en-GB" sz="3200" dirty="0"/>
          </a:p>
          <a:p>
            <a:pPr algn="l"/>
            <a:r>
              <a:rPr lang="en-GB" sz="3200" b="1" dirty="0">
                <a:effectLst/>
                <a:latin typeface="Times New Roman" panose="02020603050405020304" pitchFamily="18" charset="0"/>
                <a:ea typeface="Calibri" panose="020F0502020204030204" pitchFamily="34" charset="0"/>
                <a:cs typeface="Times New Roman" panose="02020603050405020304" pitchFamily="18" charset="0"/>
              </a:rPr>
              <a:t>POLICIES</a:t>
            </a:r>
          </a:p>
          <a:p>
            <a:pPr marL="457200" indent="-457200" algn="l">
              <a:buFont typeface="Arial" panose="020B0604020202020204" pitchFamily="34" charset="0"/>
              <a:buChar char="•"/>
            </a:pPr>
            <a:r>
              <a:rPr lang="en-GB" sz="3200" dirty="0">
                <a:effectLst/>
                <a:latin typeface="Times New Roman" panose="02020603050405020304" pitchFamily="18" charset="0"/>
                <a:ea typeface="Calibri" panose="020F0502020204030204" pitchFamily="34" charset="0"/>
                <a:cs typeface="Times New Roman" panose="02020603050405020304" pitchFamily="18" charset="0"/>
              </a:rPr>
              <a:t>Warnock Report</a:t>
            </a:r>
          </a:p>
          <a:p>
            <a:pPr marL="457200" indent="-457200" algn="l">
              <a:buFont typeface="Arial" panose="020B0604020202020204" pitchFamily="34" charset="0"/>
              <a:buChar char="•"/>
            </a:pPr>
            <a:r>
              <a:rPr lang="en-GB" sz="3200" dirty="0">
                <a:effectLst/>
                <a:latin typeface="Times New Roman" panose="02020603050405020304" pitchFamily="18" charset="0"/>
                <a:ea typeface="Calibri" panose="020F0502020204030204" pitchFamily="34" charset="0"/>
                <a:cs typeface="Times New Roman" panose="02020603050405020304" pitchFamily="18" charset="0"/>
              </a:rPr>
              <a:t>Education Act (1981)</a:t>
            </a:r>
          </a:p>
          <a:p>
            <a:pPr marL="457200" indent="-457200" algn="l">
              <a:buFont typeface="Arial" panose="020B0604020202020204" pitchFamily="34" charset="0"/>
              <a:buChar char="•"/>
            </a:pPr>
            <a:r>
              <a:rPr lang="en-GB" sz="3200" dirty="0">
                <a:effectLst/>
                <a:latin typeface="Times New Roman" panose="02020603050405020304" pitchFamily="18" charset="0"/>
                <a:ea typeface="Calibri" panose="020F0502020204030204" pitchFamily="34" charset="0"/>
                <a:cs typeface="Times New Roman" panose="02020603050405020304" pitchFamily="18" charset="0"/>
              </a:rPr>
              <a:t>The Special Education Needs and Disability Act (SENDA) (2001a)</a:t>
            </a:r>
          </a:p>
          <a:p>
            <a:pPr marL="457200" indent="-457200" algn="l">
              <a:buFont typeface="Arial" panose="020B0604020202020204" pitchFamily="34" charset="0"/>
              <a:buChar char="•"/>
            </a:pPr>
            <a:r>
              <a:rPr lang="en-GB" sz="3200" dirty="0">
                <a:effectLst/>
                <a:latin typeface="Times New Roman" panose="02020603050405020304" pitchFamily="18" charset="0"/>
                <a:ea typeface="Calibri" panose="020F0502020204030204" pitchFamily="34" charset="0"/>
                <a:cs typeface="Times New Roman" panose="02020603050405020304" pitchFamily="18" charset="0"/>
              </a:rPr>
              <a:t>Salamanca Statement (1984)</a:t>
            </a:r>
            <a:endParaRPr lang="en-GB" sz="3200" dirty="0"/>
          </a:p>
          <a:p>
            <a:endParaRPr lang="en-GB" sz="3200" dirty="0"/>
          </a:p>
          <a:p>
            <a:pPr algn="l"/>
            <a:endParaRPr lang="en-GB" sz="3200" dirty="0"/>
          </a:p>
        </p:txBody>
      </p:sp>
      <p:pic>
        <p:nvPicPr>
          <p:cNvPr id="3074" name="Picture 2">
            <a:extLst>
              <a:ext uri="{FF2B5EF4-FFF2-40B4-BE49-F238E27FC236}">
                <a16:creationId xmlns:a16="http://schemas.microsoft.com/office/drawing/2014/main" id="{2570FCF6-1D68-4F5F-89C3-47E7E0E187B9}"/>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24959328" y="11482026"/>
            <a:ext cx="7008415" cy="284366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extBox 16">
            <a:extLst>
              <a:ext uri="{FF2B5EF4-FFF2-40B4-BE49-F238E27FC236}">
                <a16:creationId xmlns:a16="http://schemas.microsoft.com/office/drawing/2014/main" id="{68C5C8ED-2026-4F19-9CB8-9B5B7E9CA5D2}"/>
              </a:ext>
            </a:extLst>
          </p:cNvPr>
          <p:cNvSpPr txBox="1"/>
          <p:nvPr/>
        </p:nvSpPr>
        <p:spPr>
          <a:xfrm>
            <a:off x="678426" y="737419"/>
            <a:ext cx="31532051" cy="20615965"/>
          </a:xfrm>
          <a:prstGeom prst="rect">
            <a:avLst/>
          </a:prstGeom>
          <a:solidFill>
            <a:srgbClr val="EAEAEA"/>
          </a:solidFill>
        </p:spPr>
        <p:txBody>
          <a:bodyPr wrap="square" rtlCol="0">
            <a:spAutoFit/>
          </a:bodyPr>
          <a:lstStyle/>
          <a:p>
            <a:pPr marL="450215" indent="-450215">
              <a:lnSpc>
                <a:spcPct val="106000"/>
              </a:lnSpc>
              <a:spcAft>
                <a:spcPts val="800"/>
              </a:spcAft>
            </a:pPr>
            <a:r>
              <a:rPr lang="en-US" sz="7200" b="1" u="sng" kern="0" dirty="0">
                <a:solidFill>
                  <a:srgbClr val="2F5496"/>
                </a:solidFill>
                <a:effectLst/>
                <a:latin typeface="Calibri" panose="020F0502020204030204" pitchFamily="34" charset="0"/>
                <a:ea typeface="Times New Roman" panose="02020603050405020304" pitchFamily="18" charset="0"/>
                <a:cs typeface="Times New Roman" panose="02020603050405020304" pitchFamily="18" charset="0"/>
              </a:rPr>
              <a:t>References</a:t>
            </a:r>
          </a:p>
          <a:p>
            <a:pPr marL="450215" indent="-450215" algn="l">
              <a:lnSpc>
                <a:spcPct val="106000"/>
              </a:lnSpc>
              <a:spcAft>
                <a:spcPts val="800"/>
              </a:spcAft>
            </a:pPr>
            <a:endParaRPr lang="en-US" sz="3200" dirty="0">
              <a:latin typeface="Calibri" panose="020F0502020204030204" pitchFamily="34" charset="0"/>
              <a:ea typeface="Calibri" panose="020F0502020204030204" pitchFamily="34" charset="0"/>
              <a:cs typeface="Calibri" panose="020F0502020204030204" pitchFamily="34" charset="0"/>
            </a:endParaRPr>
          </a:p>
          <a:p>
            <a:pPr marL="1622425" indent="-1622425" algn="l">
              <a:lnSpc>
                <a:spcPct val="106000"/>
              </a:lnSpc>
              <a:spcAft>
                <a:spcPts val="800"/>
              </a:spcAft>
            </a:pPr>
            <a:r>
              <a:rPr lang="en-US" sz="4200" dirty="0" err="1">
                <a:effectLst/>
                <a:latin typeface="Times New Roman" panose="02020603050405020304" pitchFamily="18" charset="0"/>
                <a:ea typeface="Calibri" panose="020F0502020204030204" pitchFamily="34" charset="0"/>
                <a:cs typeface="Times New Roman" panose="02020603050405020304" pitchFamily="18" charset="0"/>
              </a:rPr>
              <a:t>Berghs</a:t>
            </a:r>
            <a:r>
              <a:rPr lang="en-US" sz="4200" dirty="0">
                <a:effectLst/>
                <a:latin typeface="Times New Roman" panose="02020603050405020304" pitchFamily="18" charset="0"/>
                <a:ea typeface="Calibri" panose="020F0502020204030204" pitchFamily="34" charset="0"/>
                <a:cs typeface="Times New Roman" panose="02020603050405020304" pitchFamily="18" charset="0"/>
              </a:rPr>
              <a:t>, M., Atkin, K., Hatton, C. and Thomas, C., 2019. Do disabled people need a stronger social model: a social model of human      rights?. </a:t>
            </a:r>
            <a:r>
              <a:rPr lang="en-US" sz="4200" i="1" dirty="0">
                <a:effectLst/>
                <a:latin typeface="Times New Roman" panose="02020603050405020304" pitchFamily="18" charset="0"/>
                <a:ea typeface="Calibri" panose="020F0502020204030204" pitchFamily="34" charset="0"/>
                <a:cs typeface="Times New Roman" panose="02020603050405020304" pitchFamily="18" charset="0"/>
              </a:rPr>
              <a:t>Disability &amp; Society</a:t>
            </a:r>
            <a:r>
              <a:rPr lang="en-US" sz="42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4200" i="1" dirty="0">
                <a:effectLst/>
                <a:latin typeface="Times New Roman" panose="02020603050405020304" pitchFamily="18" charset="0"/>
                <a:ea typeface="Calibri" panose="020F0502020204030204" pitchFamily="34" charset="0"/>
                <a:cs typeface="Times New Roman" panose="02020603050405020304" pitchFamily="18" charset="0"/>
              </a:rPr>
              <a:t>34</a:t>
            </a:r>
            <a:r>
              <a:rPr lang="en-US" sz="4200" dirty="0">
                <a:effectLst/>
                <a:latin typeface="Times New Roman" panose="02020603050405020304" pitchFamily="18" charset="0"/>
                <a:ea typeface="Calibri" panose="020F0502020204030204" pitchFamily="34" charset="0"/>
                <a:cs typeface="Times New Roman" panose="02020603050405020304" pitchFamily="18" charset="0"/>
              </a:rPr>
              <a:t>(7-8), pp.1034-1039</a:t>
            </a:r>
          </a:p>
          <a:p>
            <a:pPr marL="1533525" indent="-1533525" algn="l">
              <a:lnSpc>
                <a:spcPct val="106000"/>
              </a:lnSpc>
              <a:spcAft>
                <a:spcPts val="800"/>
              </a:spcAft>
            </a:pPr>
            <a:r>
              <a:rPr lang="en-GB" sz="4200" dirty="0">
                <a:effectLst/>
                <a:latin typeface="Times New Roman" panose="02020603050405020304" pitchFamily="18" charset="0"/>
                <a:ea typeface="Calibri" panose="020F0502020204030204" pitchFamily="34" charset="0"/>
                <a:cs typeface="Times New Roman" panose="02020603050405020304" pitchFamily="18" charset="0"/>
              </a:rPr>
              <a:t>Conner, L. (2016). Reflections on Inclusion: How Far Have We Come Since Warnock and Salamanca? </a:t>
            </a:r>
            <a:r>
              <a:rPr lang="en-GB" sz="4200" i="1" dirty="0">
                <a:effectLst/>
                <a:latin typeface="Times New Roman" panose="02020603050405020304" pitchFamily="18" charset="0"/>
                <a:ea typeface="Calibri" panose="020F0502020204030204" pitchFamily="34" charset="0"/>
                <a:cs typeface="Times New Roman" panose="02020603050405020304" pitchFamily="18" charset="0"/>
              </a:rPr>
              <a:t>RESEARCH in TEACHER EDUCATION</a:t>
            </a:r>
            <a:r>
              <a:rPr lang="en-GB" sz="4200" dirty="0">
                <a:effectLst/>
                <a:latin typeface="Times New Roman" panose="02020603050405020304" pitchFamily="18" charset="0"/>
                <a:ea typeface="Calibri" panose="020F0502020204030204" pitchFamily="34" charset="0"/>
                <a:cs typeface="Times New Roman" panose="02020603050405020304" pitchFamily="18" charset="0"/>
              </a:rPr>
              <a:t>, 6(1), pp.18-23.</a:t>
            </a:r>
          </a:p>
          <a:p>
            <a:pPr algn="l">
              <a:lnSpc>
                <a:spcPct val="106000"/>
              </a:lnSpc>
              <a:spcAft>
                <a:spcPts val="800"/>
              </a:spcAft>
            </a:pPr>
            <a:r>
              <a:rPr lang="en-GB" sz="4200" dirty="0">
                <a:effectLst/>
                <a:latin typeface="Times New Roman" panose="02020603050405020304" pitchFamily="18" charset="0"/>
                <a:ea typeface="Calibri" panose="020F0502020204030204" pitchFamily="34" charset="0"/>
                <a:cs typeface="Times New Roman" panose="02020603050405020304" pitchFamily="18" charset="0"/>
              </a:rPr>
              <a:t>DfES. (2001a) Special Educational Needs and Disability Act (SENDA). London: HMSO.</a:t>
            </a:r>
          </a:p>
          <a:p>
            <a:pPr marL="1444625" indent="-1444625" algn="l">
              <a:lnSpc>
                <a:spcPct val="106000"/>
              </a:lnSpc>
              <a:spcAft>
                <a:spcPts val="800"/>
              </a:spcAft>
            </a:pPr>
            <a:r>
              <a:rPr lang="en-GB" sz="4200" dirty="0" err="1">
                <a:effectLst/>
                <a:latin typeface="Times New Roman" panose="02020603050405020304" pitchFamily="18" charset="0"/>
                <a:ea typeface="Calibri" panose="020F0502020204030204" pitchFamily="34" charset="0"/>
                <a:cs typeface="Times New Roman" panose="02020603050405020304" pitchFamily="18" charset="0"/>
              </a:rPr>
              <a:t>Lauchlan</a:t>
            </a:r>
            <a:r>
              <a:rPr lang="en-GB" sz="4200" dirty="0">
                <a:effectLst/>
                <a:latin typeface="Times New Roman" panose="02020603050405020304" pitchFamily="18" charset="0"/>
                <a:ea typeface="Calibri" panose="020F0502020204030204" pitchFamily="34" charset="0"/>
                <a:cs typeface="Times New Roman" panose="02020603050405020304" pitchFamily="18" charset="0"/>
              </a:rPr>
              <a:t>, F, and Greig, S. (2015). Educational inclusion in England: origins, perspectives, and current directions. </a:t>
            </a:r>
            <a:r>
              <a:rPr lang="en-GB" sz="4200" i="1" dirty="0">
                <a:effectLst/>
                <a:latin typeface="Times New Roman" panose="02020603050405020304" pitchFamily="18" charset="0"/>
                <a:ea typeface="Calibri" panose="020F0502020204030204" pitchFamily="34" charset="0"/>
                <a:cs typeface="Times New Roman" panose="02020603050405020304" pitchFamily="18" charset="0"/>
              </a:rPr>
              <a:t>Support for Learning</a:t>
            </a:r>
            <a:r>
              <a:rPr lang="en-GB" sz="4200" dirty="0">
                <a:effectLst/>
                <a:latin typeface="Times New Roman" panose="02020603050405020304" pitchFamily="18" charset="0"/>
                <a:ea typeface="Calibri" panose="020F0502020204030204" pitchFamily="34" charset="0"/>
                <a:cs typeface="Times New Roman" panose="02020603050405020304" pitchFamily="18" charset="0"/>
              </a:rPr>
              <a:t>, 30(1), pp.70-81.</a:t>
            </a:r>
          </a:p>
          <a:p>
            <a:pPr marL="1357313" indent="-1357313" algn="l">
              <a:lnSpc>
                <a:spcPct val="106000"/>
              </a:lnSpc>
              <a:spcAft>
                <a:spcPts val="800"/>
              </a:spcAft>
            </a:pPr>
            <a:r>
              <a:rPr lang="en-US" sz="4200" dirty="0">
                <a:effectLst/>
                <a:latin typeface="Times New Roman" panose="02020603050405020304" pitchFamily="18" charset="0"/>
                <a:ea typeface="Calibri" panose="020F0502020204030204" pitchFamily="34" charset="0"/>
                <a:cs typeface="Times New Roman" panose="02020603050405020304" pitchFamily="18" charset="0"/>
              </a:rPr>
              <a:t>Levitt, J.M., 2017. Exploring how the social model of disability can be re-invigorated: in response to Mike Oliver. </a:t>
            </a:r>
            <a:r>
              <a:rPr lang="en-US" sz="4200" i="1" dirty="0">
                <a:effectLst/>
                <a:latin typeface="Times New Roman" panose="02020603050405020304" pitchFamily="18" charset="0"/>
                <a:ea typeface="Calibri" panose="020F0502020204030204" pitchFamily="34" charset="0"/>
                <a:cs typeface="Times New Roman" panose="02020603050405020304" pitchFamily="18" charset="0"/>
              </a:rPr>
              <a:t>Disability &amp; Society</a:t>
            </a:r>
            <a:r>
              <a:rPr lang="en-US" sz="42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4200" i="1" dirty="0">
                <a:effectLst/>
                <a:latin typeface="Times New Roman" panose="02020603050405020304" pitchFamily="18" charset="0"/>
                <a:ea typeface="Calibri" panose="020F0502020204030204" pitchFamily="34" charset="0"/>
                <a:cs typeface="Times New Roman" panose="02020603050405020304" pitchFamily="18" charset="0"/>
              </a:rPr>
              <a:t>32</a:t>
            </a:r>
            <a:r>
              <a:rPr lang="en-US" sz="4200" dirty="0">
                <a:effectLst/>
                <a:latin typeface="Times New Roman" panose="02020603050405020304" pitchFamily="18" charset="0"/>
                <a:ea typeface="Calibri" panose="020F0502020204030204" pitchFamily="34" charset="0"/>
                <a:cs typeface="Times New Roman" panose="02020603050405020304" pitchFamily="18" charset="0"/>
              </a:rPr>
              <a:t>(4), pp.589-594.</a:t>
            </a:r>
          </a:p>
          <a:p>
            <a:pPr marL="1268413" indent="-1268413" algn="l">
              <a:lnSpc>
                <a:spcPct val="106000"/>
              </a:lnSpc>
              <a:spcAft>
                <a:spcPts val="800"/>
              </a:spcAft>
            </a:pPr>
            <a:r>
              <a:rPr lang="en-US" sz="4200" dirty="0" err="1">
                <a:effectLst/>
                <a:latin typeface="Times New Roman" panose="02020603050405020304" pitchFamily="18" charset="0"/>
                <a:ea typeface="Calibri" panose="020F0502020204030204" pitchFamily="34" charset="0"/>
                <a:cs typeface="Times New Roman" panose="02020603050405020304" pitchFamily="18" charset="0"/>
              </a:rPr>
              <a:t>Qvortrup</a:t>
            </a:r>
            <a:r>
              <a:rPr lang="en-US" sz="4200" dirty="0">
                <a:effectLst/>
                <a:latin typeface="Times New Roman" panose="02020603050405020304" pitchFamily="18" charset="0"/>
                <a:ea typeface="Calibri" panose="020F0502020204030204" pitchFamily="34" charset="0"/>
                <a:cs typeface="Times New Roman" panose="02020603050405020304" pitchFamily="18" charset="0"/>
              </a:rPr>
              <a:t>, A. and </a:t>
            </a:r>
            <a:r>
              <a:rPr lang="en-US" sz="4200" dirty="0" err="1">
                <a:effectLst/>
                <a:latin typeface="Times New Roman" panose="02020603050405020304" pitchFamily="18" charset="0"/>
                <a:ea typeface="Calibri" panose="020F0502020204030204" pitchFamily="34" charset="0"/>
                <a:cs typeface="Times New Roman" panose="02020603050405020304" pitchFamily="18" charset="0"/>
              </a:rPr>
              <a:t>Qvortrup</a:t>
            </a:r>
            <a:r>
              <a:rPr lang="en-US" sz="4200" dirty="0">
                <a:effectLst/>
                <a:latin typeface="Times New Roman" panose="02020603050405020304" pitchFamily="18" charset="0"/>
                <a:ea typeface="Calibri" panose="020F0502020204030204" pitchFamily="34" charset="0"/>
                <a:cs typeface="Times New Roman" panose="02020603050405020304" pitchFamily="18" charset="0"/>
              </a:rPr>
              <a:t>, L., 2018. Inclusion: Dimensions of inclusion in education. </a:t>
            </a:r>
            <a:r>
              <a:rPr lang="en-US" sz="4200" i="1"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Inclusive Education</a:t>
            </a:r>
            <a:r>
              <a:rPr lang="en-US" sz="42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4200" i="1" dirty="0">
                <a:effectLst/>
                <a:latin typeface="Times New Roman" panose="02020603050405020304" pitchFamily="18" charset="0"/>
                <a:ea typeface="Calibri" panose="020F0502020204030204" pitchFamily="34" charset="0"/>
                <a:cs typeface="Times New Roman" panose="02020603050405020304" pitchFamily="18" charset="0"/>
              </a:rPr>
              <a:t>22</a:t>
            </a:r>
            <a:r>
              <a:rPr lang="en-US" sz="4200" dirty="0">
                <a:effectLst/>
                <a:latin typeface="Times New Roman" panose="02020603050405020304" pitchFamily="18" charset="0"/>
                <a:ea typeface="Calibri" panose="020F0502020204030204" pitchFamily="34" charset="0"/>
                <a:cs typeface="Times New Roman" panose="02020603050405020304" pitchFamily="18" charset="0"/>
              </a:rPr>
              <a:t>(7), pp.803-817.</a:t>
            </a:r>
            <a:endParaRPr lang="en-GB" sz="4200" dirty="0">
              <a:effectLst/>
              <a:latin typeface="Times New Roman" panose="02020603050405020304" pitchFamily="18" charset="0"/>
              <a:ea typeface="Calibri" panose="020F0502020204030204" pitchFamily="34" charset="0"/>
              <a:cs typeface="Times New Roman" panose="02020603050405020304" pitchFamily="18" charset="0"/>
            </a:endParaRPr>
          </a:p>
          <a:p>
            <a:pPr marL="450215" indent="-450215" algn="l">
              <a:lnSpc>
                <a:spcPct val="106000"/>
              </a:lnSpc>
              <a:spcAft>
                <a:spcPts val="800"/>
              </a:spcAft>
            </a:pPr>
            <a:r>
              <a:rPr lang="en-GB" sz="4200" dirty="0">
                <a:effectLst/>
                <a:latin typeface="Times New Roman" panose="02020603050405020304" pitchFamily="18" charset="0"/>
                <a:ea typeface="Calibri" panose="020F0502020204030204" pitchFamily="34" charset="0"/>
                <a:cs typeface="Times New Roman" panose="02020603050405020304" pitchFamily="18" charset="0"/>
              </a:rPr>
              <a:t>Retief, M, and </a:t>
            </a:r>
            <a:r>
              <a:rPr lang="en-GB" sz="4200" dirty="0" err="1">
                <a:effectLst/>
                <a:latin typeface="Times New Roman" panose="02020603050405020304" pitchFamily="18" charset="0"/>
                <a:ea typeface="Calibri" panose="020F0502020204030204" pitchFamily="34" charset="0"/>
                <a:cs typeface="Times New Roman" panose="02020603050405020304" pitchFamily="18" charset="0"/>
              </a:rPr>
              <a:t>Letsosa</a:t>
            </a:r>
            <a:r>
              <a:rPr lang="en-GB" sz="4200" dirty="0">
                <a:effectLst/>
                <a:latin typeface="Times New Roman" panose="02020603050405020304" pitchFamily="18" charset="0"/>
                <a:ea typeface="Calibri" panose="020F0502020204030204" pitchFamily="34" charset="0"/>
                <a:cs typeface="Times New Roman" panose="02020603050405020304" pitchFamily="18" charset="0"/>
              </a:rPr>
              <a:t>, R .92019).Models of Disability: </a:t>
            </a:r>
            <a:r>
              <a:rPr lang="en-GB" sz="4200" i="1" dirty="0">
                <a:effectLst/>
                <a:latin typeface="Times New Roman" panose="02020603050405020304" pitchFamily="18" charset="0"/>
                <a:ea typeface="Calibri" panose="020F0502020204030204" pitchFamily="34" charset="0"/>
                <a:cs typeface="Times New Roman" panose="02020603050405020304" pitchFamily="18" charset="0"/>
              </a:rPr>
              <a:t>A Brief </a:t>
            </a:r>
            <a:r>
              <a:rPr lang="en-GB" sz="4200" i="1" dirty="0" err="1">
                <a:effectLst/>
                <a:latin typeface="Times New Roman" panose="02020603050405020304" pitchFamily="18" charset="0"/>
                <a:ea typeface="Calibri" panose="020F0502020204030204" pitchFamily="34" charset="0"/>
                <a:cs typeface="Times New Roman" panose="02020603050405020304" pitchFamily="18" charset="0"/>
              </a:rPr>
              <a:t>Overview.HTS</a:t>
            </a:r>
            <a:r>
              <a:rPr lang="en-GB" sz="4200" i="1"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4200" i="1" dirty="0" err="1">
                <a:effectLst/>
                <a:latin typeface="Times New Roman" panose="02020603050405020304" pitchFamily="18" charset="0"/>
                <a:ea typeface="Calibri" panose="020F0502020204030204" pitchFamily="34" charset="0"/>
                <a:cs typeface="Times New Roman" panose="02020603050405020304" pitchFamily="18" charset="0"/>
              </a:rPr>
              <a:t>Teologiese</a:t>
            </a:r>
            <a:r>
              <a:rPr lang="en-GB" sz="4200" i="1" dirty="0">
                <a:effectLst/>
                <a:latin typeface="Times New Roman" panose="02020603050405020304" pitchFamily="18" charset="0"/>
                <a:ea typeface="Calibri" panose="020F0502020204030204" pitchFamily="34" charset="0"/>
                <a:cs typeface="Times New Roman" panose="02020603050405020304" pitchFamily="18" charset="0"/>
              </a:rPr>
              <a:t> Studies/Theological Studies</a:t>
            </a:r>
            <a:r>
              <a:rPr lang="en-GB" sz="4200" dirty="0">
                <a:effectLst/>
                <a:latin typeface="Times New Roman" panose="02020603050405020304" pitchFamily="18" charset="0"/>
                <a:ea typeface="Calibri" panose="020F0502020204030204" pitchFamily="34" charset="0"/>
                <a:cs typeface="Times New Roman" panose="02020603050405020304" pitchFamily="18" charset="0"/>
              </a:rPr>
              <a:t>, 74(1), pp.1-8.</a:t>
            </a:r>
          </a:p>
          <a:p>
            <a:pPr marL="1268413" indent="-1268413" algn="l">
              <a:lnSpc>
                <a:spcPct val="106000"/>
              </a:lnSpc>
              <a:spcAft>
                <a:spcPts val="800"/>
              </a:spcAft>
            </a:pPr>
            <a:r>
              <a:rPr lang="en-GB" sz="4200" dirty="0" err="1">
                <a:effectLst/>
                <a:latin typeface="Times New Roman" panose="02020603050405020304" pitchFamily="18" charset="0"/>
                <a:ea typeface="Calibri" panose="020F0502020204030204" pitchFamily="34" charset="0"/>
                <a:cs typeface="Times New Roman" panose="02020603050405020304" pitchFamily="18" charset="0"/>
              </a:rPr>
              <a:t>Runswick-cole</a:t>
            </a:r>
            <a:r>
              <a:rPr lang="en-GB" sz="4200" dirty="0">
                <a:effectLst/>
                <a:latin typeface="Times New Roman" panose="02020603050405020304" pitchFamily="18" charset="0"/>
                <a:ea typeface="Calibri" panose="020F0502020204030204" pitchFamily="34" charset="0"/>
                <a:cs typeface="Times New Roman" panose="02020603050405020304" pitchFamily="18" charset="0"/>
              </a:rPr>
              <a:t>, K. (2008).Between a Rock and a Hard Place: Parents’ attitudes to The Inclusion of Children with Special Education Needs in Mainstream and Special Schools, 35(3), pp.173-180.</a:t>
            </a:r>
          </a:p>
          <a:p>
            <a:pPr marL="1268413" indent="-1268413" algn="l">
              <a:lnSpc>
                <a:spcPct val="106000"/>
              </a:lnSpc>
              <a:spcAft>
                <a:spcPts val="800"/>
              </a:spcAft>
            </a:pPr>
            <a:r>
              <a:rPr lang="en-GB" sz="42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4200" i="1" dirty="0">
                <a:effectLst/>
                <a:latin typeface="Times New Roman" panose="02020603050405020304" pitchFamily="18" charset="0"/>
                <a:ea typeface="Calibri" panose="020F0502020204030204" pitchFamily="34" charset="0"/>
                <a:cs typeface="Times New Roman" panose="02020603050405020304" pitchFamily="18" charset="0"/>
              </a:rPr>
              <a:t>Shutterstock</a:t>
            </a:r>
            <a:r>
              <a:rPr lang="en-GB" sz="4200" dirty="0">
                <a:effectLst/>
                <a:latin typeface="Times New Roman" panose="02020603050405020304" pitchFamily="18" charset="0"/>
                <a:ea typeface="Calibri" panose="020F0502020204030204" pitchFamily="34" charset="0"/>
                <a:cs typeface="Times New Roman" panose="02020603050405020304" pitchFamily="18" charset="0"/>
              </a:rPr>
              <a:t>. (2020, 8 13). Retrieved from https://www.shutterstock.com/image-vector/vector-cartoon-stick-figure-drawing-conceptual-1451079845</a:t>
            </a:r>
          </a:p>
          <a:p>
            <a:pPr marL="1444625" indent="-1444625" algn="l">
              <a:lnSpc>
                <a:spcPct val="106000"/>
              </a:lnSpc>
              <a:spcAft>
                <a:spcPts val="800"/>
              </a:spcAft>
            </a:pPr>
            <a:r>
              <a:rPr lang="en-GB" sz="4200" dirty="0">
                <a:effectLst/>
                <a:latin typeface="Times New Roman" panose="02020603050405020304" pitchFamily="18" charset="0"/>
                <a:ea typeface="Calibri" panose="020F0502020204030204" pitchFamily="34" charset="0"/>
                <a:cs typeface="Times New Roman" panose="02020603050405020304" pitchFamily="18" charset="0"/>
              </a:rPr>
              <a:t>UN General Assembly, </a:t>
            </a:r>
            <a:r>
              <a:rPr lang="en-GB" sz="4200" i="1" dirty="0">
                <a:effectLst/>
                <a:latin typeface="Times New Roman" panose="02020603050405020304" pitchFamily="18" charset="0"/>
                <a:ea typeface="Calibri" panose="020F0502020204030204" pitchFamily="34" charset="0"/>
                <a:cs typeface="Times New Roman" panose="02020603050405020304" pitchFamily="18" charset="0"/>
              </a:rPr>
              <a:t>Convention on the Rights of the Child</a:t>
            </a:r>
            <a:r>
              <a:rPr lang="en-GB" sz="4200" dirty="0">
                <a:effectLst/>
                <a:latin typeface="Times New Roman" panose="02020603050405020304" pitchFamily="18" charset="0"/>
                <a:ea typeface="Calibri" panose="020F0502020204030204" pitchFamily="34" charset="0"/>
                <a:cs typeface="Times New Roman" panose="02020603050405020304" pitchFamily="18" charset="0"/>
              </a:rPr>
              <a:t>,20 November 1989,United Nations, Treaty </a:t>
            </a:r>
            <a:r>
              <a:rPr lang="en-GB" sz="4200" dirty="0" err="1">
                <a:effectLst/>
                <a:latin typeface="Times New Roman" panose="02020603050405020304" pitchFamily="18" charset="0"/>
                <a:ea typeface="Calibri" panose="020F0502020204030204" pitchFamily="34" charset="0"/>
                <a:cs typeface="Times New Roman" panose="02020603050405020304" pitchFamily="18" charset="0"/>
              </a:rPr>
              <a:t>series,Vol</a:t>
            </a:r>
            <a:r>
              <a:rPr lang="en-GB" sz="4200" dirty="0">
                <a:effectLst/>
                <a:latin typeface="Times New Roman" panose="02020603050405020304" pitchFamily="18" charset="0"/>
                <a:ea typeface="Calibri" panose="020F0502020204030204" pitchFamily="34" charset="0"/>
                <a:cs typeface="Times New Roman" panose="02020603050405020304" pitchFamily="18" charset="0"/>
              </a:rPr>
              <a:t> 1577,p.3,available at :                                        https;//www.refworld.org/docid/3ae6b38f0.html[accessed 6 August 2020]</a:t>
            </a:r>
          </a:p>
          <a:p>
            <a:pPr marL="457200" indent="-457200" algn="l">
              <a:lnSpc>
                <a:spcPct val="106000"/>
              </a:lnSpc>
              <a:spcAft>
                <a:spcPts val="800"/>
              </a:spcAft>
            </a:pPr>
            <a:r>
              <a:rPr lang="en-GB" sz="4200" i="1" dirty="0">
                <a:effectLst/>
                <a:latin typeface="Times New Roman" panose="02020603050405020304" pitchFamily="18" charset="0"/>
                <a:ea typeface="Calibri" panose="020F0502020204030204" pitchFamily="34" charset="0"/>
                <a:cs typeface="Times New Roman" panose="02020603050405020304" pitchFamily="18" charset="0"/>
              </a:rPr>
              <a:t>yahoo</a:t>
            </a:r>
            <a:r>
              <a:rPr lang="en-GB" sz="4200" dirty="0">
                <a:effectLst/>
                <a:latin typeface="Times New Roman" panose="02020603050405020304" pitchFamily="18" charset="0"/>
                <a:ea typeface="Calibri" panose="020F0502020204030204" pitchFamily="34" charset="0"/>
                <a:cs typeface="Times New Roman" panose="02020603050405020304" pitchFamily="18" charset="0"/>
              </a:rPr>
              <a:t>. (2020, 08 13). Retrieved from https://www.inclusionlondon.org.uk/wp-content/uploads/2015/05/social-model-graphic_expanded-01.jpg</a:t>
            </a:r>
          </a:p>
          <a:p>
            <a:pPr marL="457200" indent="-457200" algn="l">
              <a:lnSpc>
                <a:spcPct val="106000"/>
              </a:lnSpc>
              <a:spcAft>
                <a:spcPts val="800"/>
              </a:spcAft>
            </a:pPr>
            <a:r>
              <a:rPr lang="en-US" sz="4200" i="1" dirty="0">
                <a:effectLst/>
                <a:latin typeface="Times New Roman" panose="02020603050405020304" pitchFamily="18" charset="0"/>
                <a:ea typeface="Calibri" panose="020F0502020204030204" pitchFamily="34" charset="0"/>
                <a:cs typeface="Times New Roman" panose="02020603050405020304" pitchFamily="18" charset="0"/>
              </a:rPr>
              <a:t>yahoo</a:t>
            </a:r>
            <a:r>
              <a:rPr lang="en-US" sz="4200" dirty="0">
                <a:effectLst/>
                <a:latin typeface="Times New Roman" panose="02020603050405020304" pitchFamily="18" charset="0"/>
                <a:ea typeface="Calibri" panose="020F0502020204030204" pitchFamily="34" charset="0"/>
                <a:cs typeface="Times New Roman" panose="02020603050405020304" pitchFamily="18" charset="0"/>
              </a:rPr>
              <a:t>. (2020, 08 13). Retrieved from </a:t>
            </a:r>
            <a:r>
              <a:rPr lang="en-US" sz="4200" dirty="0">
                <a:effectLst/>
                <a:latin typeface="Times New Roman" panose="02020603050405020304" pitchFamily="18" charset="0"/>
                <a:ea typeface="Calibri" panose="020F0502020204030204" pitchFamily="34" charset="0"/>
                <a:cs typeface="Times New Roman" panose="02020603050405020304" pitchFamily="18" charset="0"/>
                <a:hlinkClick r:id="rId2"/>
              </a:rPr>
              <a:t>https://tse2.explicit.bing.net/th?id=OIP.94yHAnagS1IVhFICfGIwkgHaE8&amp;pid=Api&amp;P=0&amp;w=226&amp;h=151</a:t>
            </a:r>
            <a:endParaRPr lang="en-US" sz="4200" dirty="0">
              <a:effectLst/>
              <a:latin typeface="Times New Roman" panose="02020603050405020304" pitchFamily="18" charset="0"/>
              <a:ea typeface="Calibri" panose="020F0502020204030204" pitchFamily="34" charset="0"/>
              <a:cs typeface="Times New Roman" panose="02020603050405020304" pitchFamily="18" charset="0"/>
            </a:endParaRPr>
          </a:p>
          <a:p>
            <a:pPr marL="457200" indent="-457200" algn="l">
              <a:lnSpc>
                <a:spcPct val="106000"/>
              </a:lnSpc>
              <a:spcAft>
                <a:spcPts val="800"/>
              </a:spcAft>
            </a:pPr>
            <a:r>
              <a:rPr lang="en-GB" sz="4200" i="1" dirty="0">
                <a:effectLst/>
                <a:latin typeface="Times New Roman" panose="02020603050405020304" pitchFamily="18" charset="0"/>
                <a:ea typeface="Calibri" panose="020F0502020204030204" pitchFamily="34" charset="0"/>
                <a:cs typeface="Times New Roman" panose="02020603050405020304" pitchFamily="18" charset="0"/>
              </a:rPr>
              <a:t>yahoo</a:t>
            </a:r>
            <a:r>
              <a:rPr lang="en-GB" sz="4200" dirty="0">
                <a:effectLst/>
                <a:latin typeface="Times New Roman" panose="02020603050405020304" pitchFamily="18" charset="0"/>
                <a:ea typeface="Calibri" panose="020F0502020204030204" pitchFamily="34" charset="0"/>
                <a:cs typeface="Times New Roman" panose="02020603050405020304" pitchFamily="18" charset="0"/>
              </a:rPr>
              <a:t>. (2020, 08 13). Retrieved from </a:t>
            </a:r>
            <a:r>
              <a:rPr lang="en-GB" sz="42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3"/>
              </a:rPr>
              <a:t>https://www.unitedway.org/i/blog/kids-thumbs-up-smiling.jpeg/@zx_1000@zy_500</a:t>
            </a:r>
            <a:endParaRPr lang="en-GB" sz="4200" dirty="0">
              <a:effectLst/>
              <a:latin typeface="Times New Roman" panose="02020603050405020304" pitchFamily="18" charset="0"/>
              <a:ea typeface="Calibri" panose="020F0502020204030204" pitchFamily="34" charset="0"/>
              <a:cs typeface="Times New Roman" panose="02020603050405020304" pitchFamily="18" charset="0"/>
            </a:endParaRPr>
          </a:p>
          <a:p>
            <a:pPr marL="1357313" indent="-1357313" algn="l">
              <a:lnSpc>
                <a:spcPct val="106000"/>
              </a:lnSpc>
              <a:spcAft>
                <a:spcPts val="800"/>
              </a:spcAft>
            </a:pPr>
            <a:r>
              <a:rPr lang="en-GB" sz="4200" i="1" dirty="0">
                <a:latin typeface="Times New Roman" panose="02020603050405020304" pitchFamily="18" charset="0"/>
                <a:ea typeface="Calibri" panose="020F0502020204030204" pitchFamily="34" charset="0"/>
                <a:cs typeface="Times New Roman" panose="02020603050405020304" pitchFamily="18" charset="0"/>
              </a:rPr>
              <a:t>y</a:t>
            </a:r>
            <a:r>
              <a:rPr lang="en-GB" sz="4200" i="1" dirty="0">
                <a:effectLst/>
                <a:latin typeface="Times New Roman" panose="02020603050405020304" pitchFamily="18" charset="0"/>
                <a:ea typeface="Calibri" panose="020F0502020204030204" pitchFamily="34" charset="0"/>
                <a:cs typeface="Times New Roman" panose="02020603050405020304" pitchFamily="18" charset="0"/>
              </a:rPr>
              <a:t>ahoo</a:t>
            </a:r>
            <a:r>
              <a:rPr lang="en-GB" sz="4200" dirty="0">
                <a:effectLst/>
                <a:latin typeface="Times New Roman" panose="02020603050405020304" pitchFamily="18" charset="0"/>
                <a:ea typeface="Calibri" panose="020F0502020204030204" pitchFamily="34" charset="0"/>
                <a:cs typeface="Times New Roman" panose="02020603050405020304" pitchFamily="18" charset="0"/>
              </a:rPr>
              <a:t>. (2020, 8 17). Retrieved from </a:t>
            </a:r>
            <a:r>
              <a:rPr lang="en-GB" sz="4200" dirty="0">
                <a:effectLst/>
                <a:latin typeface="Times New Roman" panose="02020603050405020304" pitchFamily="18" charset="0"/>
                <a:ea typeface="Calibri" panose="020F0502020204030204" pitchFamily="34" charset="0"/>
                <a:cs typeface="Times New Roman" panose="02020603050405020304" pitchFamily="18" charset="0"/>
                <a:hlinkClick r:id="rId4"/>
              </a:rPr>
              <a:t>https://georgerook51.files.wordpress.com/2018/12/01DD427F-E437-4314-A0FA-A64343A1B5E5.png?w=676</a:t>
            </a:r>
            <a:endParaRPr lang="en-GB" sz="4200" dirty="0">
              <a:effectLst/>
              <a:latin typeface="Times New Roman" panose="02020603050405020304" pitchFamily="18" charset="0"/>
              <a:ea typeface="Calibri" panose="020F0502020204030204" pitchFamily="34" charset="0"/>
              <a:cs typeface="Times New Roman" panose="02020603050405020304" pitchFamily="18" charset="0"/>
            </a:endParaRPr>
          </a:p>
          <a:p>
            <a:pPr marL="457200" indent="-457200" algn="l">
              <a:lnSpc>
                <a:spcPct val="106000"/>
              </a:lnSpc>
              <a:spcAft>
                <a:spcPts val="800"/>
              </a:spcAft>
            </a:pPr>
            <a:r>
              <a:rPr lang="en-GB" sz="4200" i="1" dirty="0">
                <a:effectLst/>
                <a:latin typeface="Times New Roman" panose="02020603050405020304" pitchFamily="18" charset="0"/>
                <a:ea typeface="Calibri" panose="020F0502020204030204" pitchFamily="34" charset="0"/>
                <a:cs typeface="Times New Roman" panose="02020603050405020304" pitchFamily="18" charset="0"/>
              </a:rPr>
              <a:t>yahoo</a:t>
            </a:r>
            <a:r>
              <a:rPr lang="en-GB" sz="4200" dirty="0">
                <a:effectLst/>
                <a:latin typeface="Times New Roman" panose="02020603050405020304" pitchFamily="18" charset="0"/>
                <a:ea typeface="Calibri" panose="020F0502020204030204" pitchFamily="34" charset="0"/>
                <a:cs typeface="Times New Roman" panose="02020603050405020304" pitchFamily="18" charset="0"/>
              </a:rPr>
              <a:t>. (2020, 08 14). Retrieved from </a:t>
            </a:r>
            <a:r>
              <a:rPr lang="en-GB" sz="4200" dirty="0">
                <a:effectLst/>
                <a:latin typeface="Times New Roman" panose="02020603050405020304" pitchFamily="18" charset="0"/>
                <a:ea typeface="Calibri" panose="020F0502020204030204" pitchFamily="34" charset="0"/>
                <a:cs typeface="Times New Roman" panose="02020603050405020304" pitchFamily="18" charset="0"/>
                <a:hlinkClick r:id="rId5"/>
              </a:rPr>
              <a:t>https://tse1.mm.bing.net/th?id=OIP.pVh2bRKMLhLr2rT--7S5RQHaF7&amp;pid=Api&amp;P=0&amp;w=199&amp;h=160</a:t>
            </a:r>
            <a:endParaRPr lang="en-GB" sz="4200" dirty="0">
              <a:effectLst/>
              <a:latin typeface="Times New Roman" panose="02020603050405020304" pitchFamily="18" charset="0"/>
              <a:ea typeface="Calibri" panose="020F0502020204030204" pitchFamily="34" charset="0"/>
              <a:cs typeface="Times New Roman" panose="02020603050405020304" pitchFamily="18" charset="0"/>
            </a:endParaRPr>
          </a:p>
          <a:p>
            <a:pPr marL="457200" indent="-457200" algn="l">
              <a:lnSpc>
                <a:spcPct val="106000"/>
              </a:lnSpc>
              <a:spcAft>
                <a:spcPts val="800"/>
              </a:spcAft>
            </a:pPr>
            <a:r>
              <a:rPr lang="en-GB" sz="4200" i="1" dirty="0">
                <a:effectLst/>
                <a:latin typeface="Times New Roman" panose="02020603050405020304" pitchFamily="18" charset="0"/>
                <a:ea typeface="Calibri" panose="020F0502020204030204" pitchFamily="34" charset="0"/>
                <a:cs typeface="Times New Roman" panose="02020603050405020304" pitchFamily="18" charset="0"/>
              </a:rPr>
              <a:t>yahoo</a:t>
            </a:r>
            <a:r>
              <a:rPr lang="en-GB" sz="4200" dirty="0">
                <a:effectLst/>
                <a:latin typeface="Times New Roman" panose="02020603050405020304" pitchFamily="18" charset="0"/>
                <a:ea typeface="Calibri" panose="020F0502020204030204" pitchFamily="34" charset="0"/>
                <a:cs typeface="Times New Roman" panose="02020603050405020304" pitchFamily="18" charset="0"/>
              </a:rPr>
              <a:t>. (2020, 08 14). Retrieved from https://tse3.mm.bing.net/th?id=OIP.j42go2qM_vDHnpDYIrE4agHaFI&amp;pid=Api&amp;P=0&amp;w=230&amp;h=160</a:t>
            </a:r>
          </a:p>
        </p:txBody>
      </p:sp>
    </p:spTree>
    <p:extLst>
      <p:ext uri="{BB962C8B-B14F-4D97-AF65-F5344CB8AC3E}">
        <p14:creationId xmlns:p14="http://schemas.microsoft.com/office/powerpoint/2010/main" val="2338708129"/>
      </p:ext>
    </p:extLst>
  </p:cSld>
  <p:clrMapOvr>
    <a:masterClrMapping/>
  </p:clrMapOvr>
</p:sld>
</file>

<file path=ppt/theme/theme1.xml><?xml version="1.0" encoding="utf-8"?>
<a:theme xmlns:a="http://schemas.openxmlformats.org/drawingml/2006/main" name="Default Design">
  <a:themeElements>
    <a:clrScheme name="Custom 25">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3064"/>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bg1"/>
        </a:solidFill>
        <a:ln w="9525" cap="flat" cmpd="sng" algn="ctr">
          <a:solidFill>
            <a:schemeClr val="tx1"/>
          </a:solidFill>
          <a:prstDash val="solid"/>
          <a:round/>
          <a:headEnd type="none" w="med" len="med"/>
          <a:tailEnd type="none" w="med" len="med"/>
        </a:ln>
        <a:effectLst/>
      </a:spPr>
      <a:bodyPr vert="horz" wrap="none" lIns="91440" tIns="45720" rIns="91440" bIns="45720" numCol="1" anchor="ctr" anchorCtr="0" compatLnSpc="1">
        <a:prstTxWarp prst="textNoShape">
          <a:avLst/>
        </a:prstTxWarp>
      </a:bodyPr>
      <a:lstStyle>
        <a:defPPr marL="0" marR="0" indent="0" algn="ctr" defTabSz="3135313" rtl="0" eaLnBrk="1" fontAlgn="base" latinLnBrk="0" hangingPunct="1">
          <a:lnSpc>
            <a:spcPct val="100000"/>
          </a:lnSpc>
          <a:spcBef>
            <a:spcPct val="0"/>
          </a:spcBef>
          <a:spcAft>
            <a:spcPct val="0"/>
          </a:spcAft>
          <a:buClrTx/>
          <a:buSzTx/>
          <a:buFontTx/>
          <a:buNone/>
          <a:tabLst/>
          <a:defRPr kumimoji="0" lang="en-US" sz="61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bg1"/>
        </a:solidFill>
        <a:ln w="9525" cap="flat" cmpd="sng" algn="ctr">
          <a:solidFill>
            <a:schemeClr val="tx1"/>
          </a:solidFill>
          <a:prstDash val="solid"/>
          <a:round/>
          <a:headEnd type="none" w="med" len="med"/>
          <a:tailEnd type="none" w="med" len="med"/>
        </a:ln>
        <a:effectLst/>
      </a:spPr>
      <a:bodyPr vert="horz" wrap="none" lIns="91440" tIns="45720" rIns="91440" bIns="45720" numCol="1" anchor="ctr" anchorCtr="0" compatLnSpc="1">
        <a:prstTxWarp prst="textNoShape">
          <a:avLst/>
        </a:prstTxWarp>
      </a:bodyPr>
      <a:lstStyle>
        <a:defPPr marL="0" marR="0" indent="0" algn="ctr" defTabSz="3135313" rtl="0" eaLnBrk="1" fontAlgn="base" latinLnBrk="0" hangingPunct="1">
          <a:lnSpc>
            <a:spcPct val="100000"/>
          </a:lnSpc>
          <a:spcBef>
            <a:spcPct val="0"/>
          </a:spcBef>
          <a:spcAft>
            <a:spcPct val="0"/>
          </a:spcAft>
          <a:buClrTx/>
          <a:buSzTx/>
          <a:buFontTx/>
          <a:buNone/>
          <a:tabLst/>
          <a:defRPr kumimoji="0" lang="en-US" sz="61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1233</TotalTime>
  <Words>1030</Words>
  <Application>Microsoft Office PowerPoint</Application>
  <PresentationFormat>Custom</PresentationFormat>
  <Paragraphs>61</Paragraphs>
  <Slides>2</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Calibri</vt:lpstr>
      <vt:lpstr>Courier New</vt:lpstr>
      <vt:lpstr>Times New Roman</vt:lpstr>
      <vt:lpstr>Default Design</vt:lpstr>
      <vt:lpstr>PowerPoint Presentation</vt:lpstr>
      <vt:lpstr>PowerPoint Presentation</vt:lpstr>
    </vt:vector>
  </TitlesOfParts>
  <Company>MegaPrint Inc.</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48x72 Horizontal Template</dc:title>
  <dc:creator>Ethan Shulda;www.postersession.com</dc:creator>
  <cp:keywords>www.postersession.com</cp:keywords>
  <dc:description>©MegaPrint Inc. 2009-2015</dc:description>
  <cp:lastModifiedBy>Tanya Newton</cp:lastModifiedBy>
  <cp:revision>75</cp:revision>
  <dcterms:created xsi:type="dcterms:W3CDTF">2008-12-04T00:20:37Z</dcterms:created>
  <dcterms:modified xsi:type="dcterms:W3CDTF">2020-08-20T21:25:15Z</dcterms:modified>
  <cp:category>Research Poster</cp:category>
</cp:coreProperties>
</file>