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52524" autoAdjust="0"/>
  </p:normalViewPr>
  <p:slideViewPr>
    <p:cSldViewPr snapToGrid="0">
      <p:cViewPr varScale="1">
        <p:scale>
          <a:sx n="44" d="100"/>
          <a:sy n="44" d="100"/>
        </p:scale>
        <p:origin x="153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0BD1A9-BAB6-4967-878A-EB1E2A9CA47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F3D3135-A2E2-4E88-A607-B80AD54CC8F7}">
      <dgm:prSet/>
      <dgm:spPr/>
      <dgm:t>
        <a:bodyPr/>
        <a:lstStyle/>
        <a:p>
          <a:r>
            <a:rPr lang="en-US">
              <a:latin typeface="Arial"/>
              <a:cs typeface="Arial"/>
            </a:rPr>
            <a:t>Introduction </a:t>
          </a:r>
        </a:p>
      </dgm:t>
    </dgm:pt>
    <dgm:pt modelId="{B9A9EDDA-1154-42D2-9579-51217B9E7E2C}" type="parTrans" cxnId="{AEEA1F8B-1987-435C-A4DF-061F8AAE1EB3}">
      <dgm:prSet/>
      <dgm:spPr/>
      <dgm:t>
        <a:bodyPr/>
        <a:lstStyle/>
        <a:p>
          <a:endParaRPr lang="en-US"/>
        </a:p>
      </dgm:t>
    </dgm:pt>
    <dgm:pt modelId="{878D5574-87B7-4316-956B-D4B779D265B0}" type="sibTrans" cxnId="{AEEA1F8B-1987-435C-A4DF-061F8AAE1EB3}">
      <dgm:prSet/>
      <dgm:spPr/>
      <dgm:t>
        <a:bodyPr/>
        <a:lstStyle/>
        <a:p>
          <a:endParaRPr lang="en-US"/>
        </a:p>
      </dgm:t>
    </dgm:pt>
    <dgm:pt modelId="{DC4D7D9F-F047-497C-88BF-DB54896DC6F4}">
      <dgm:prSet/>
      <dgm:spPr/>
      <dgm:t>
        <a:bodyPr/>
        <a:lstStyle/>
        <a:p>
          <a:r>
            <a:rPr lang="en-US">
              <a:latin typeface="Arial"/>
              <a:cs typeface="Arial"/>
            </a:rPr>
            <a:t>Overview of the Business Idea</a:t>
          </a:r>
        </a:p>
      </dgm:t>
    </dgm:pt>
    <dgm:pt modelId="{2E16C113-AD45-46D9-8583-984861FC27A8}" type="parTrans" cxnId="{44E4DF27-3D83-45F2-818E-1E631CB26BDB}">
      <dgm:prSet/>
      <dgm:spPr/>
      <dgm:t>
        <a:bodyPr/>
        <a:lstStyle/>
        <a:p>
          <a:endParaRPr lang="en-US"/>
        </a:p>
      </dgm:t>
    </dgm:pt>
    <dgm:pt modelId="{9F76C443-D44E-4595-8EA5-83CFB6FCCE0B}" type="sibTrans" cxnId="{44E4DF27-3D83-45F2-818E-1E631CB26BDB}">
      <dgm:prSet/>
      <dgm:spPr/>
      <dgm:t>
        <a:bodyPr/>
        <a:lstStyle/>
        <a:p>
          <a:endParaRPr lang="en-US"/>
        </a:p>
      </dgm:t>
    </dgm:pt>
    <dgm:pt modelId="{1DB1835F-D63B-4CBA-B8A6-BA92D0ECE834}">
      <dgm:prSet/>
      <dgm:spPr/>
      <dgm:t>
        <a:bodyPr/>
        <a:lstStyle/>
        <a:p>
          <a:r>
            <a:rPr lang="en-GB" dirty="0">
              <a:latin typeface="Arial"/>
              <a:cs typeface="Arial"/>
            </a:rPr>
            <a:t>Market Research</a:t>
          </a:r>
          <a:endParaRPr lang="en-US" dirty="0">
            <a:latin typeface="Arial"/>
            <a:cs typeface="Arial"/>
          </a:endParaRPr>
        </a:p>
      </dgm:t>
    </dgm:pt>
    <dgm:pt modelId="{3CC6D30C-067B-43D1-9AE1-EEDA389CC41D}" type="parTrans" cxnId="{D028880F-2BA3-4178-AF6D-E167B16651AF}">
      <dgm:prSet/>
      <dgm:spPr/>
      <dgm:t>
        <a:bodyPr/>
        <a:lstStyle/>
        <a:p>
          <a:endParaRPr lang="en-US"/>
        </a:p>
      </dgm:t>
    </dgm:pt>
    <dgm:pt modelId="{8B6A85AD-FE72-4B0D-857E-FB208E72A125}" type="sibTrans" cxnId="{D028880F-2BA3-4178-AF6D-E167B16651AF}">
      <dgm:prSet/>
      <dgm:spPr/>
      <dgm:t>
        <a:bodyPr/>
        <a:lstStyle/>
        <a:p>
          <a:endParaRPr lang="en-US"/>
        </a:p>
      </dgm:t>
    </dgm:pt>
    <dgm:pt modelId="{59D51F1C-3219-43E8-B2E8-32D823603263}">
      <dgm:prSet/>
      <dgm:spPr/>
      <dgm:t>
        <a:bodyPr/>
        <a:lstStyle/>
        <a:p>
          <a:r>
            <a:rPr lang="en-GB">
              <a:latin typeface="Arial"/>
              <a:cs typeface="Arial"/>
            </a:rPr>
            <a:t>Marketing Communications</a:t>
          </a:r>
          <a:endParaRPr lang="en-US">
            <a:latin typeface="Arial"/>
            <a:cs typeface="Arial"/>
          </a:endParaRPr>
        </a:p>
      </dgm:t>
    </dgm:pt>
    <dgm:pt modelId="{310AEFB8-4FE2-4C5C-B494-99C39471E09F}" type="parTrans" cxnId="{20B71F3E-C6A7-49CB-BCD1-C634FE128D8F}">
      <dgm:prSet/>
      <dgm:spPr/>
      <dgm:t>
        <a:bodyPr/>
        <a:lstStyle/>
        <a:p>
          <a:endParaRPr lang="en-US"/>
        </a:p>
      </dgm:t>
    </dgm:pt>
    <dgm:pt modelId="{E9FB2868-6C28-44B1-9D66-CDC1FDFD17BF}" type="sibTrans" cxnId="{20B71F3E-C6A7-49CB-BCD1-C634FE128D8F}">
      <dgm:prSet/>
      <dgm:spPr/>
      <dgm:t>
        <a:bodyPr/>
        <a:lstStyle/>
        <a:p>
          <a:endParaRPr lang="en-US"/>
        </a:p>
      </dgm:t>
    </dgm:pt>
    <dgm:pt modelId="{99D69205-5B3C-4DE1-81EB-A48E2F6554F1}">
      <dgm:prSet/>
      <dgm:spPr/>
      <dgm:t>
        <a:bodyPr/>
        <a:lstStyle/>
        <a:p>
          <a:r>
            <a:rPr lang="en-GB">
              <a:latin typeface="Arial"/>
              <a:cs typeface="Arial"/>
            </a:rPr>
            <a:t>Financials</a:t>
          </a:r>
          <a:endParaRPr lang="en-US">
            <a:latin typeface="Arial"/>
            <a:cs typeface="Arial"/>
          </a:endParaRPr>
        </a:p>
      </dgm:t>
    </dgm:pt>
    <dgm:pt modelId="{7658D7FE-E7A3-46A6-9B25-565018ACD72B}" type="parTrans" cxnId="{CE1F63D6-081F-40F8-8AF9-863E7B06971D}">
      <dgm:prSet/>
      <dgm:spPr/>
      <dgm:t>
        <a:bodyPr/>
        <a:lstStyle/>
        <a:p>
          <a:endParaRPr lang="en-US"/>
        </a:p>
      </dgm:t>
    </dgm:pt>
    <dgm:pt modelId="{EAC149E6-43FD-4F5F-83BD-D622301B2946}" type="sibTrans" cxnId="{CE1F63D6-081F-40F8-8AF9-863E7B06971D}">
      <dgm:prSet/>
      <dgm:spPr/>
      <dgm:t>
        <a:bodyPr/>
        <a:lstStyle/>
        <a:p>
          <a:endParaRPr lang="en-US"/>
        </a:p>
      </dgm:t>
    </dgm:pt>
    <dgm:pt modelId="{7B66C1AD-DE4B-4FED-B677-005BB41DB345}">
      <dgm:prSet/>
      <dgm:spPr/>
      <dgm:t>
        <a:bodyPr/>
        <a:lstStyle/>
        <a:p>
          <a:r>
            <a:rPr lang="en-GB">
              <a:latin typeface="Arial"/>
              <a:cs typeface="Arial"/>
            </a:rPr>
            <a:t>Risk Management and Contingency Plan</a:t>
          </a:r>
          <a:endParaRPr lang="en-US">
            <a:latin typeface="Arial"/>
            <a:cs typeface="Arial"/>
          </a:endParaRPr>
        </a:p>
      </dgm:t>
    </dgm:pt>
    <dgm:pt modelId="{877747C8-7EDD-4BB7-9A91-030C2ABDAFB5}" type="parTrans" cxnId="{2CD78461-285A-4EF9-9461-0AF5EFBF8A6B}">
      <dgm:prSet/>
      <dgm:spPr/>
      <dgm:t>
        <a:bodyPr/>
        <a:lstStyle/>
        <a:p>
          <a:endParaRPr lang="en-US"/>
        </a:p>
      </dgm:t>
    </dgm:pt>
    <dgm:pt modelId="{F544CEAA-2D31-467C-9DB7-C92D8354FA9A}" type="sibTrans" cxnId="{2CD78461-285A-4EF9-9461-0AF5EFBF8A6B}">
      <dgm:prSet/>
      <dgm:spPr/>
      <dgm:t>
        <a:bodyPr/>
        <a:lstStyle/>
        <a:p>
          <a:endParaRPr lang="en-US"/>
        </a:p>
      </dgm:t>
    </dgm:pt>
    <dgm:pt modelId="{1C9552C9-5FE7-4C97-BEB9-36FCF0A105DC}">
      <dgm:prSet/>
      <dgm:spPr/>
      <dgm:t>
        <a:bodyPr/>
        <a:lstStyle/>
        <a:p>
          <a:r>
            <a:rPr lang="en-US">
              <a:latin typeface="Arial"/>
              <a:cs typeface="Arial"/>
            </a:rPr>
            <a:t>Conclusion </a:t>
          </a:r>
        </a:p>
      </dgm:t>
    </dgm:pt>
    <dgm:pt modelId="{D3240311-EEA6-4FC1-87E3-2B55C8AF2996}" type="parTrans" cxnId="{B6A5B119-61EB-4628-92FC-AAC05E897EF2}">
      <dgm:prSet/>
      <dgm:spPr/>
      <dgm:t>
        <a:bodyPr/>
        <a:lstStyle/>
        <a:p>
          <a:endParaRPr lang="en-US"/>
        </a:p>
      </dgm:t>
    </dgm:pt>
    <dgm:pt modelId="{F4FFF125-EC7E-49C7-B776-2B4F8A9D9492}" type="sibTrans" cxnId="{B6A5B119-61EB-4628-92FC-AAC05E897EF2}">
      <dgm:prSet/>
      <dgm:spPr/>
      <dgm:t>
        <a:bodyPr/>
        <a:lstStyle/>
        <a:p>
          <a:endParaRPr lang="en-US"/>
        </a:p>
      </dgm:t>
    </dgm:pt>
    <dgm:pt modelId="{F45E2C6D-BC5C-4499-8917-58FFFEE22886}">
      <dgm:prSet/>
      <dgm:spPr/>
      <dgm:t>
        <a:bodyPr/>
        <a:lstStyle/>
        <a:p>
          <a:r>
            <a:rPr lang="en-US" dirty="0">
              <a:latin typeface="Arial"/>
              <a:cs typeface="Arial"/>
            </a:rPr>
            <a:t>References </a:t>
          </a:r>
        </a:p>
      </dgm:t>
    </dgm:pt>
    <dgm:pt modelId="{1672A9EA-A399-43AF-84A9-E6B3B10EFC36}" type="parTrans" cxnId="{38B1D55D-50CE-4B74-90FE-EC68F27127C7}">
      <dgm:prSet/>
      <dgm:spPr/>
      <dgm:t>
        <a:bodyPr/>
        <a:lstStyle/>
        <a:p>
          <a:endParaRPr lang="en-US"/>
        </a:p>
      </dgm:t>
    </dgm:pt>
    <dgm:pt modelId="{9694A275-36A3-469D-A7C9-0F1AD73A0C55}" type="sibTrans" cxnId="{38B1D55D-50CE-4B74-90FE-EC68F27127C7}">
      <dgm:prSet/>
      <dgm:spPr/>
      <dgm:t>
        <a:bodyPr/>
        <a:lstStyle/>
        <a:p>
          <a:endParaRPr lang="en-US"/>
        </a:p>
      </dgm:t>
    </dgm:pt>
    <dgm:pt modelId="{957C45DF-E83B-4C63-B2AC-8D60548307D1}" type="pres">
      <dgm:prSet presAssocID="{610BD1A9-BAB6-4967-878A-EB1E2A9CA47A}" presName="root" presStyleCnt="0">
        <dgm:presLayoutVars>
          <dgm:dir/>
          <dgm:resizeHandles val="exact"/>
        </dgm:presLayoutVars>
      </dgm:prSet>
      <dgm:spPr/>
    </dgm:pt>
    <dgm:pt modelId="{CA360D3C-58E8-47BA-98BD-947D12E3A81F}" type="pres">
      <dgm:prSet presAssocID="{7F3D3135-A2E2-4E88-A607-B80AD54CC8F7}" presName="compNode" presStyleCnt="0"/>
      <dgm:spPr/>
    </dgm:pt>
    <dgm:pt modelId="{B0038421-A50C-49E2-9B1D-31CFAC56AFCB}" type="pres">
      <dgm:prSet presAssocID="{7F3D3135-A2E2-4E88-A607-B80AD54CC8F7}" presName="bgRect" presStyleLbl="bgShp" presStyleIdx="0" presStyleCnt="8"/>
      <dgm:spPr/>
    </dgm:pt>
    <dgm:pt modelId="{C257CF09-D4A4-4ED6-B44C-521D86CC45B8}" type="pres">
      <dgm:prSet presAssocID="{7F3D3135-A2E2-4E88-A607-B80AD54CC8F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6C888602-9188-4C4B-ABC1-5F06B02878C7}" type="pres">
      <dgm:prSet presAssocID="{7F3D3135-A2E2-4E88-A607-B80AD54CC8F7}" presName="spaceRect" presStyleCnt="0"/>
      <dgm:spPr/>
    </dgm:pt>
    <dgm:pt modelId="{A0C6185A-B404-4061-BA13-F52C494FF043}" type="pres">
      <dgm:prSet presAssocID="{7F3D3135-A2E2-4E88-A607-B80AD54CC8F7}" presName="parTx" presStyleLbl="revTx" presStyleIdx="0" presStyleCnt="8">
        <dgm:presLayoutVars>
          <dgm:chMax val="0"/>
          <dgm:chPref val="0"/>
        </dgm:presLayoutVars>
      </dgm:prSet>
      <dgm:spPr/>
    </dgm:pt>
    <dgm:pt modelId="{ED5F16CB-F974-45B1-BC32-6BEDFF233253}" type="pres">
      <dgm:prSet presAssocID="{878D5574-87B7-4316-956B-D4B779D265B0}" presName="sibTrans" presStyleCnt="0"/>
      <dgm:spPr/>
    </dgm:pt>
    <dgm:pt modelId="{021582B4-024C-4225-BCDF-CE2EA264D316}" type="pres">
      <dgm:prSet presAssocID="{DC4D7D9F-F047-497C-88BF-DB54896DC6F4}" presName="compNode" presStyleCnt="0"/>
      <dgm:spPr/>
    </dgm:pt>
    <dgm:pt modelId="{4B82C9D4-D5DE-4010-AED9-28C7103115E9}" type="pres">
      <dgm:prSet presAssocID="{DC4D7D9F-F047-497C-88BF-DB54896DC6F4}" presName="bgRect" presStyleLbl="bgShp" presStyleIdx="1" presStyleCnt="8"/>
      <dgm:spPr/>
    </dgm:pt>
    <dgm:pt modelId="{84CDBEEC-602C-4B7D-9B9C-61B1C57971DB}" type="pres">
      <dgm:prSet presAssocID="{DC4D7D9F-F047-497C-88BF-DB54896DC6F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78C26104-458E-4FD6-BFEE-87D37AA02616}" type="pres">
      <dgm:prSet presAssocID="{DC4D7D9F-F047-497C-88BF-DB54896DC6F4}" presName="spaceRect" presStyleCnt="0"/>
      <dgm:spPr/>
    </dgm:pt>
    <dgm:pt modelId="{3CC53CDD-0FCC-41D7-8C63-C35A7A8DA07F}" type="pres">
      <dgm:prSet presAssocID="{DC4D7D9F-F047-497C-88BF-DB54896DC6F4}" presName="parTx" presStyleLbl="revTx" presStyleIdx="1" presStyleCnt="8">
        <dgm:presLayoutVars>
          <dgm:chMax val="0"/>
          <dgm:chPref val="0"/>
        </dgm:presLayoutVars>
      </dgm:prSet>
      <dgm:spPr/>
    </dgm:pt>
    <dgm:pt modelId="{E833A74A-3B68-4D85-A974-3FEE0C313FFC}" type="pres">
      <dgm:prSet presAssocID="{9F76C443-D44E-4595-8EA5-83CFB6FCCE0B}" presName="sibTrans" presStyleCnt="0"/>
      <dgm:spPr/>
    </dgm:pt>
    <dgm:pt modelId="{4555F661-DEEA-40D1-9682-2C00FBD0AEB2}" type="pres">
      <dgm:prSet presAssocID="{1DB1835F-D63B-4CBA-B8A6-BA92D0ECE834}" presName="compNode" presStyleCnt="0"/>
      <dgm:spPr/>
    </dgm:pt>
    <dgm:pt modelId="{BBDD62DF-1B05-42D8-B78E-D7AE6A9D707A}" type="pres">
      <dgm:prSet presAssocID="{1DB1835F-D63B-4CBA-B8A6-BA92D0ECE834}" presName="bgRect" presStyleLbl="bgShp" presStyleIdx="2" presStyleCnt="8"/>
      <dgm:spPr/>
    </dgm:pt>
    <dgm:pt modelId="{E2F9563C-BE50-4E7A-A942-D4A73E3FB003}" type="pres">
      <dgm:prSet presAssocID="{1DB1835F-D63B-4CBA-B8A6-BA92D0ECE834}"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
        </a:ext>
      </dgm:extLst>
    </dgm:pt>
    <dgm:pt modelId="{3FB6736B-E316-41CB-96C3-92FA4C269ABB}" type="pres">
      <dgm:prSet presAssocID="{1DB1835F-D63B-4CBA-B8A6-BA92D0ECE834}" presName="spaceRect" presStyleCnt="0"/>
      <dgm:spPr/>
    </dgm:pt>
    <dgm:pt modelId="{CE109282-8A7F-4DCB-9B16-2C40EC3EE2A3}" type="pres">
      <dgm:prSet presAssocID="{1DB1835F-D63B-4CBA-B8A6-BA92D0ECE834}" presName="parTx" presStyleLbl="revTx" presStyleIdx="2" presStyleCnt="8">
        <dgm:presLayoutVars>
          <dgm:chMax val="0"/>
          <dgm:chPref val="0"/>
        </dgm:presLayoutVars>
      </dgm:prSet>
      <dgm:spPr/>
    </dgm:pt>
    <dgm:pt modelId="{B3F54C4C-4C9A-4ED1-BF28-1ADD448C737E}" type="pres">
      <dgm:prSet presAssocID="{8B6A85AD-FE72-4B0D-857E-FB208E72A125}" presName="sibTrans" presStyleCnt="0"/>
      <dgm:spPr/>
    </dgm:pt>
    <dgm:pt modelId="{8C6CA1F0-C973-4575-81D8-55E31FE0AC76}" type="pres">
      <dgm:prSet presAssocID="{59D51F1C-3219-43E8-B2E8-32D823603263}" presName="compNode" presStyleCnt="0"/>
      <dgm:spPr/>
    </dgm:pt>
    <dgm:pt modelId="{A84ADB63-7951-405B-A11A-78D4436708AB}" type="pres">
      <dgm:prSet presAssocID="{59D51F1C-3219-43E8-B2E8-32D823603263}" presName="bgRect" presStyleLbl="bgShp" presStyleIdx="3" presStyleCnt="8"/>
      <dgm:spPr/>
    </dgm:pt>
    <dgm:pt modelId="{78CBF901-207D-4906-A639-97F98436B46E}" type="pres">
      <dgm:prSet presAssocID="{59D51F1C-3219-43E8-B2E8-32D823603263}"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marketer"/>
        </a:ext>
      </dgm:extLst>
    </dgm:pt>
    <dgm:pt modelId="{FCC90907-5529-4223-80D9-95920A721A9F}" type="pres">
      <dgm:prSet presAssocID="{59D51F1C-3219-43E8-B2E8-32D823603263}" presName="spaceRect" presStyleCnt="0"/>
      <dgm:spPr/>
    </dgm:pt>
    <dgm:pt modelId="{CE5C23A0-A2FD-402E-A3D4-9315962F50CC}" type="pres">
      <dgm:prSet presAssocID="{59D51F1C-3219-43E8-B2E8-32D823603263}" presName="parTx" presStyleLbl="revTx" presStyleIdx="3" presStyleCnt="8">
        <dgm:presLayoutVars>
          <dgm:chMax val="0"/>
          <dgm:chPref val="0"/>
        </dgm:presLayoutVars>
      </dgm:prSet>
      <dgm:spPr/>
    </dgm:pt>
    <dgm:pt modelId="{8B615BBF-B5E6-4C08-9A00-2923C6D9B6A8}" type="pres">
      <dgm:prSet presAssocID="{E9FB2868-6C28-44B1-9D66-CDC1FDFD17BF}" presName="sibTrans" presStyleCnt="0"/>
      <dgm:spPr/>
    </dgm:pt>
    <dgm:pt modelId="{AF60A478-6A91-4CDB-B88D-1EA0939FC71E}" type="pres">
      <dgm:prSet presAssocID="{99D69205-5B3C-4DE1-81EB-A48E2F6554F1}" presName="compNode" presStyleCnt="0"/>
      <dgm:spPr/>
    </dgm:pt>
    <dgm:pt modelId="{56251D09-E96A-415A-BFA0-C374AC9E7114}" type="pres">
      <dgm:prSet presAssocID="{99D69205-5B3C-4DE1-81EB-A48E2F6554F1}" presName="bgRect" presStyleLbl="bgShp" presStyleIdx="4" presStyleCnt="8"/>
      <dgm:spPr/>
    </dgm:pt>
    <dgm:pt modelId="{430D2682-F177-40AB-8CCC-CA46134EA181}" type="pres">
      <dgm:prSet presAssocID="{99D69205-5B3C-4DE1-81EB-A48E2F6554F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nancial"/>
        </a:ext>
      </dgm:extLst>
    </dgm:pt>
    <dgm:pt modelId="{0E8C3121-87DB-436F-8450-267A472D1C52}" type="pres">
      <dgm:prSet presAssocID="{99D69205-5B3C-4DE1-81EB-A48E2F6554F1}" presName="spaceRect" presStyleCnt="0"/>
      <dgm:spPr/>
    </dgm:pt>
    <dgm:pt modelId="{1A42AE49-9B54-4245-8BE3-FFE675916E34}" type="pres">
      <dgm:prSet presAssocID="{99D69205-5B3C-4DE1-81EB-A48E2F6554F1}" presName="parTx" presStyleLbl="revTx" presStyleIdx="4" presStyleCnt="8">
        <dgm:presLayoutVars>
          <dgm:chMax val="0"/>
          <dgm:chPref val="0"/>
        </dgm:presLayoutVars>
      </dgm:prSet>
      <dgm:spPr/>
    </dgm:pt>
    <dgm:pt modelId="{617D2A31-7340-46EA-80B6-6B4E10683863}" type="pres">
      <dgm:prSet presAssocID="{EAC149E6-43FD-4F5F-83BD-D622301B2946}" presName="sibTrans" presStyleCnt="0"/>
      <dgm:spPr/>
    </dgm:pt>
    <dgm:pt modelId="{A18EB97E-2B06-434E-A1B3-7A8248D2D242}" type="pres">
      <dgm:prSet presAssocID="{7B66C1AD-DE4B-4FED-B677-005BB41DB345}" presName="compNode" presStyleCnt="0"/>
      <dgm:spPr/>
    </dgm:pt>
    <dgm:pt modelId="{4C8542A2-6AAE-4C2A-9F94-4B3C85538485}" type="pres">
      <dgm:prSet presAssocID="{7B66C1AD-DE4B-4FED-B677-005BB41DB345}" presName="bgRect" presStyleLbl="bgShp" presStyleIdx="5" presStyleCnt="8"/>
      <dgm:spPr/>
    </dgm:pt>
    <dgm:pt modelId="{30AA526F-A929-4DC5-BD45-F531A02C2057}" type="pres">
      <dgm:prSet presAssocID="{7B66C1AD-DE4B-4FED-B677-005BB41DB34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aptop Secure"/>
        </a:ext>
      </dgm:extLst>
    </dgm:pt>
    <dgm:pt modelId="{FFE91D50-BFD4-41B1-AAF4-3B9035939258}" type="pres">
      <dgm:prSet presAssocID="{7B66C1AD-DE4B-4FED-B677-005BB41DB345}" presName="spaceRect" presStyleCnt="0"/>
      <dgm:spPr/>
    </dgm:pt>
    <dgm:pt modelId="{47F02017-FFC6-4AC6-ACAB-FF3D5F37D49C}" type="pres">
      <dgm:prSet presAssocID="{7B66C1AD-DE4B-4FED-B677-005BB41DB345}" presName="parTx" presStyleLbl="revTx" presStyleIdx="5" presStyleCnt="8">
        <dgm:presLayoutVars>
          <dgm:chMax val="0"/>
          <dgm:chPref val="0"/>
        </dgm:presLayoutVars>
      </dgm:prSet>
      <dgm:spPr/>
    </dgm:pt>
    <dgm:pt modelId="{9F4C050D-D8CF-49FA-933B-0D1A1B713DA9}" type="pres">
      <dgm:prSet presAssocID="{F544CEAA-2D31-467C-9DB7-C92D8354FA9A}" presName="sibTrans" presStyleCnt="0"/>
      <dgm:spPr/>
    </dgm:pt>
    <dgm:pt modelId="{85DC909E-5F40-4652-9239-4223AF73233D}" type="pres">
      <dgm:prSet presAssocID="{1C9552C9-5FE7-4C97-BEB9-36FCF0A105DC}" presName="compNode" presStyleCnt="0"/>
      <dgm:spPr/>
    </dgm:pt>
    <dgm:pt modelId="{00993522-4C67-4DE8-9D10-694E9A18FDBD}" type="pres">
      <dgm:prSet presAssocID="{1C9552C9-5FE7-4C97-BEB9-36FCF0A105DC}" presName="bgRect" presStyleLbl="bgShp" presStyleIdx="6" presStyleCnt="8"/>
      <dgm:spPr/>
    </dgm:pt>
    <dgm:pt modelId="{98B73DB8-5CEC-4636-A18C-F17E0FD80868}" type="pres">
      <dgm:prSet presAssocID="{1C9552C9-5FE7-4C97-BEB9-36FCF0A105D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low"/>
        </a:ext>
      </dgm:extLst>
    </dgm:pt>
    <dgm:pt modelId="{A33CB82F-75EA-4A3A-A79C-2887D48C37E7}" type="pres">
      <dgm:prSet presAssocID="{1C9552C9-5FE7-4C97-BEB9-36FCF0A105DC}" presName="spaceRect" presStyleCnt="0"/>
      <dgm:spPr/>
    </dgm:pt>
    <dgm:pt modelId="{EF5B3724-3590-45B3-A810-DEC36B9478EE}" type="pres">
      <dgm:prSet presAssocID="{1C9552C9-5FE7-4C97-BEB9-36FCF0A105DC}" presName="parTx" presStyleLbl="revTx" presStyleIdx="6" presStyleCnt="8">
        <dgm:presLayoutVars>
          <dgm:chMax val="0"/>
          <dgm:chPref val="0"/>
        </dgm:presLayoutVars>
      </dgm:prSet>
      <dgm:spPr/>
    </dgm:pt>
    <dgm:pt modelId="{01C26011-0EB2-47BB-9443-982820FDCFDC}" type="pres">
      <dgm:prSet presAssocID="{F4FFF125-EC7E-49C7-B776-2B4F8A9D9492}" presName="sibTrans" presStyleCnt="0"/>
      <dgm:spPr/>
    </dgm:pt>
    <dgm:pt modelId="{D092D568-9BDD-4B0C-9BE1-E5752E4D08D7}" type="pres">
      <dgm:prSet presAssocID="{F45E2C6D-BC5C-4499-8917-58FFFEE22886}" presName="compNode" presStyleCnt="0"/>
      <dgm:spPr/>
    </dgm:pt>
    <dgm:pt modelId="{F3258B85-8D08-41A6-842D-469F9ECF7CD5}" type="pres">
      <dgm:prSet presAssocID="{F45E2C6D-BC5C-4499-8917-58FFFEE22886}" presName="bgRect" presStyleLbl="bgShp" presStyleIdx="7" presStyleCnt="8"/>
      <dgm:spPr/>
    </dgm:pt>
    <dgm:pt modelId="{9ABBD5AF-8648-419D-A3C3-8730BD32C30A}" type="pres">
      <dgm:prSet presAssocID="{F45E2C6D-BC5C-4499-8917-58FFFEE2288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Footer"/>
        </a:ext>
      </dgm:extLst>
    </dgm:pt>
    <dgm:pt modelId="{D3832ED2-735B-4C92-A910-4A69C11AAEF2}" type="pres">
      <dgm:prSet presAssocID="{F45E2C6D-BC5C-4499-8917-58FFFEE22886}" presName="spaceRect" presStyleCnt="0"/>
      <dgm:spPr/>
    </dgm:pt>
    <dgm:pt modelId="{72CB1991-2662-4508-819A-F525A876FBDB}" type="pres">
      <dgm:prSet presAssocID="{F45E2C6D-BC5C-4499-8917-58FFFEE22886}" presName="parTx" presStyleLbl="revTx" presStyleIdx="7" presStyleCnt="8">
        <dgm:presLayoutVars>
          <dgm:chMax val="0"/>
          <dgm:chPref val="0"/>
        </dgm:presLayoutVars>
      </dgm:prSet>
      <dgm:spPr/>
    </dgm:pt>
  </dgm:ptLst>
  <dgm:cxnLst>
    <dgm:cxn modelId="{558F8D0C-6AF1-4E18-BCD8-29C8880D43D6}" type="presOf" srcId="{610BD1A9-BAB6-4967-878A-EB1E2A9CA47A}" destId="{957C45DF-E83B-4C63-B2AC-8D60548307D1}" srcOrd="0" destOrd="0" presId="urn:microsoft.com/office/officeart/2018/2/layout/IconVerticalSolidList"/>
    <dgm:cxn modelId="{D028880F-2BA3-4178-AF6D-E167B16651AF}" srcId="{610BD1A9-BAB6-4967-878A-EB1E2A9CA47A}" destId="{1DB1835F-D63B-4CBA-B8A6-BA92D0ECE834}" srcOrd="2" destOrd="0" parTransId="{3CC6D30C-067B-43D1-9AE1-EEDA389CC41D}" sibTransId="{8B6A85AD-FE72-4B0D-857E-FB208E72A125}"/>
    <dgm:cxn modelId="{4457CD0F-71E3-4F19-B4CD-3F51AEFB35CA}" type="presOf" srcId="{F45E2C6D-BC5C-4499-8917-58FFFEE22886}" destId="{72CB1991-2662-4508-819A-F525A876FBDB}" srcOrd="0" destOrd="0" presId="urn:microsoft.com/office/officeart/2018/2/layout/IconVerticalSolidList"/>
    <dgm:cxn modelId="{7B5A3113-4C4F-4E1D-BF65-8AA663B723D8}" type="presOf" srcId="{1DB1835F-D63B-4CBA-B8A6-BA92D0ECE834}" destId="{CE109282-8A7F-4DCB-9B16-2C40EC3EE2A3}" srcOrd="0" destOrd="0" presId="urn:microsoft.com/office/officeart/2018/2/layout/IconVerticalSolidList"/>
    <dgm:cxn modelId="{B6A5B119-61EB-4628-92FC-AAC05E897EF2}" srcId="{610BD1A9-BAB6-4967-878A-EB1E2A9CA47A}" destId="{1C9552C9-5FE7-4C97-BEB9-36FCF0A105DC}" srcOrd="6" destOrd="0" parTransId="{D3240311-EEA6-4FC1-87E3-2B55C8AF2996}" sibTransId="{F4FFF125-EC7E-49C7-B776-2B4F8A9D9492}"/>
    <dgm:cxn modelId="{44E4DF27-3D83-45F2-818E-1E631CB26BDB}" srcId="{610BD1A9-BAB6-4967-878A-EB1E2A9CA47A}" destId="{DC4D7D9F-F047-497C-88BF-DB54896DC6F4}" srcOrd="1" destOrd="0" parTransId="{2E16C113-AD45-46D9-8583-984861FC27A8}" sibTransId="{9F76C443-D44E-4595-8EA5-83CFB6FCCE0B}"/>
    <dgm:cxn modelId="{20B71F3E-C6A7-49CB-BCD1-C634FE128D8F}" srcId="{610BD1A9-BAB6-4967-878A-EB1E2A9CA47A}" destId="{59D51F1C-3219-43E8-B2E8-32D823603263}" srcOrd="3" destOrd="0" parTransId="{310AEFB8-4FE2-4C5C-B494-99C39471E09F}" sibTransId="{E9FB2868-6C28-44B1-9D66-CDC1FDFD17BF}"/>
    <dgm:cxn modelId="{B8C66142-024F-4986-94B0-E439B442C211}" type="presOf" srcId="{59D51F1C-3219-43E8-B2E8-32D823603263}" destId="{CE5C23A0-A2FD-402E-A3D4-9315962F50CC}" srcOrd="0" destOrd="0" presId="urn:microsoft.com/office/officeart/2018/2/layout/IconVerticalSolidList"/>
    <dgm:cxn modelId="{3EFE7C5A-5E54-46A2-A8BF-FD09B3AF9362}" type="presOf" srcId="{1C9552C9-5FE7-4C97-BEB9-36FCF0A105DC}" destId="{EF5B3724-3590-45B3-A810-DEC36B9478EE}" srcOrd="0" destOrd="0" presId="urn:microsoft.com/office/officeart/2018/2/layout/IconVerticalSolidList"/>
    <dgm:cxn modelId="{38B1D55D-50CE-4B74-90FE-EC68F27127C7}" srcId="{610BD1A9-BAB6-4967-878A-EB1E2A9CA47A}" destId="{F45E2C6D-BC5C-4499-8917-58FFFEE22886}" srcOrd="7" destOrd="0" parTransId="{1672A9EA-A399-43AF-84A9-E6B3B10EFC36}" sibTransId="{9694A275-36A3-469D-A7C9-0F1AD73A0C55}"/>
    <dgm:cxn modelId="{2CD78461-285A-4EF9-9461-0AF5EFBF8A6B}" srcId="{610BD1A9-BAB6-4967-878A-EB1E2A9CA47A}" destId="{7B66C1AD-DE4B-4FED-B677-005BB41DB345}" srcOrd="5" destOrd="0" parTransId="{877747C8-7EDD-4BB7-9A91-030C2ABDAFB5}" sibTransId="{F544CEAA-2D31-467C-9DB7-C92D8354FA9A}"/>
    <dgm:cxn modelId="{EC772274-DA4A-42C0-BFD0-F7B79EF73E94}" type="presOf" srcId="{7B66C1AD-DE4B-4FED-B677-005BB41DB345}" destId="{47F02017-FFC6-4AC6-ACAB-FF3D5F37D49C}" srcOrd="0" destOrd="0" presId="urn:microsoft.com/office/officeart/2018/2/layout/IconVerticalSolidList"/>
    <dgm:cxn modelId="{AEEA1F8B-1987-435C-A4DF-061F8AAE1EB3}" srcId="{610BD1A9-BAB6-4967-878A-EB1E2A9CA47A}" destId="{7F3D3135-A2E2-4E88-A607-B80AD54CC8F7}" srcOrd="0" destOrd="0" parTransId="{B9A9EDDA-1154-42D2-9579-51217B9E7E2C}" sibTransId="{878D5574-87B7-4316-956B-D4B779D265B0}"/>
    <dgm:cxn modelId="{E20EFFBE-4CC2-4AED-8F1B-2E36F167023F}" type="presOf" srcId="{DC4D7D9F-F047-497C-88BF-DB54896DC6F4}" destId="{3CC53CDD-0FCC-41D7-8C63-C35A7A8DA07F}" srcOrd="0" destOrd="0" presId="urn:microsoft.com/office/officeart/2018/2/layout/IconVerticalSolidList"/>
    <dgm:cxn modelId="{36562CC5-C4CD-47C0-BDC4-EEEA513E2644}" type="presOf" srcId="{99D69205-5B3C-4DE1-81EB-A48E2F6554F1}" destId="{1A42AE49-9B54-4245-8BE3-FFE675916E34}" srcOrd="0" destOrd="0" presId="urn:microsoft.com/office/officeart/2018/2/layout/IconVerticalSolidList"/>
    <dgm:cxn modelId="{CE1F63D6-081F-40F8-8AF9-863E7B06971D}" srcId="{610BD1A9-BAB6-4967-878A-EB1E2A9CA47A}" destId="{99D69205-5B3C-4DE1-81EB-A48E2F6554F1}" srcOrd="4" destOrd="0" parTransId="{7658D7FE-E7A3-46A6-9B25-565018ACD72B}" sibTransId="{EAC149E6-43FD-4F5F-83BD-D622301B2946}"/>
    <dgm:cxn modelId="{DA18A9FB-F3F4-46B1-B49B-F947C3202862}" type="presOf" srcId="{7F3D3135-A2E2-4E88-A607-B80AD54CC8F7}" destId="{A0C6185A-B404-4061-BA13-F52C494FF043}" srcOrd="0" destOrd="0" presId="urn:microsoft.com/office/officeart/2018/2/layout/IconVerticalSolidList"/>
    <dgm:cxn modelId="{88CF2A83-3D06-450A-8F84-5C9FA16E1958}" type="presParOf" srcId="{957C45DF-E83B-4C63-B2AC-8D60548307D1}" destId="{CA360D3C-58E8-47BA-98BD-947D12E3A81F}" srcOrd="0" destOrd="0" presId="urn:microsoft.com/office/officeart/2018/2/layout/IconVerticalSolidList"/>
    <dgm:cxn modelId="{D74F17A3-CEE8-4853-A8B9-12297C65F2EA}" type="presParOf" srcId="{CA360D3C-58E8-47BA-98BD-947D12E3A81F}" destId="{B0038421-A50C-49E2-9B1D-31CFAC56AFCB}" srcOrd="0" destOrd="0" presId="urn:microsoft.com/office/officeart/2018/2/layout/IconVerticalSolidList"/>
    <dgm:cxn modelId="{07C21B05-86ED-495C-B347-623ECFC75BD8}" type="presParOf" srcId="{CA360D3C-58E8-47BA-98BD-947D12E3A81F}" destId="{C257CF09-D4A4-4ED6-B44C-521D86CC45B8}" srcOrd="1" destOrd="0" presId="urn:microsoft.com/office/officeart/2018/2/layout/IconVerticalSolidList"/>
    <dgm:cxn modelId="{516AD781-6AC4-4F3C-9E09-972574A69C33}" type="presParOf" srcId="{CA360D3C-58E8-47BA-98BD-947D12E3A81F}" destId="{6C888602-9188-4C4B-ABC1-5F06B02878C7}" srcOrd="2" destOrd="0" presId="urn:microsoft.com/office/officeart/2018/2/layout/IconVerticalSolidList"/>
    <dgm:cxn modelId="{6F044CAD-9DE3-4EDE-BC4A-51B945B73727}" type="presParOf" srcId="{CA360D3C-58E8-47BA-98BD-947D12E3A81F}" destId="{A0C6185A-B404-4061-BA13-F52C494FF043}" srcOrd="3" destOrd="0" presId="urn:microsoft.com/office/officeart/2018/2/layout/IconVerticalSolidList"/>
    <dgm:cxn modelId="{C85524AB-7A0F-4FC5-A562-7B316F22EBA1}" type="presParOf" srcId="{957C45DF-E83B-4C63-B2AC-8D60548307D1}" destId="{ED5F16CB-F974-45B1-BC32-6BEDFF233253}" srcOrd="1" destOrd="0" presId="urn:microsoft.com/office/officeart/2018/2/layout/IconVerticalSolidList"/>
    <dgm:cxn modelId="{C3587212-2169-4087-8C02-3268DED64BE3}" type="presParOf" srcId="{957C45DF-E83B-4C63-B2AC-8D60548307D1}" destId="{021582B4-024C-4225-BCDF-CE2EA264D316}" srcOrd="2" destOrd="0" presId="urn:microsoft.com/office/officeart/2018/2/layout/IconVerticalSolidList"/>
    <dgm:cxn modelId="{8172354A-00C2-46F9-B33D-DCCC18B321BA}" type="presParOf" srcId="{021582B4-024C-4225-BCDF-CE2EA264D316}" destId="{4B82C9D4-D5DE-4010-AED9-28C7103115E9}" srcOrd="0" destOrd="0" presId="urn:microsoft.com/office/officeart/2018/2/layout/IconVerticalSolidList"/>
    <dgm:cxn modelId="{1B24B00E-C978-463B-A4A3-9FC5DD8479FB}" type="presParOf" srcId="{021582B4-024C-4225-BCDF-CE2EA264D316}" destId="{84CDBEEC-602C-4B7D-9B9C-61B1C57971DB}" srcOrd="1" destOrd="0" presId="urn:microsoft.com/office/officeart/2018/2/layout/IconVerticalSolidList"/>
    <dgm:cxn modelId="{12DF166A-FED8-434D-8FED-F019A936211D}" type="presParOf" srcId="{021582B4-024C-4225-BCDF-CE2EA264D316}" destId="{78C26104-458E-4FD6-BFEE-87D37AA02616}" srcOrd="2" destOrd="0" presId="urn:microsoft.com/office/officeart/2018/2/layout/IconVerticalSolidList"/>
    <dgm:cxn modelId="{174C34C0-E206-4CDE-B0CE-BCEF37BDE486}" type="presParOf" srcId="{021582B4-024C-4225-BCDF-CE2EA264D316}" destId="{3CC53CDD-0FCC-41D7-8C63-C35A7A8DA07F}" srcOrd="3" destOrd="0" presId="urn:microsoft.com/office/officeart/2018/2/layout/IconVerticalSolidList"/>
    <dgm:cxn modelId="{B433ABB4-4101-4CDF-9A0A-D12F9501EF85}" type="presParOf" srcId="{957C45DF-E83B-4C63-B2AC-8D60548307D1}" destId="{E833A74A-3B68-4D85-A974-3FEE0C313FFC}" srcOrd="3" destOrd="0" presId="urn:microsoft.com/office/officeart/2018/2/layout/IconVerticalSolidList"/>
    <dgm:cxn modelId="{BD2257DC-D986-4ED3-B209-37BF89C2CE80}" type="presParOf" srcId="{957C45DF-E83B-4C63-B2AC-8D60548307D1}" destId="{4555F661-DEEA-40D1-9682-2C00FBD0AEB2}" srcOrd="4" destOrd="0" presId="urn:microsoft.com/office/officeart/2018/2/layout/IconVerticalSolidList"/>
    <dgm:cxn modelId="{A061BE22-6864-43AC-98EC-EB5D7865C58B}" type="presParOf" srcId="{4555F661-DEEA-40D1-9682-2C00FBD0AEB2}" destId="{BBDD62DF-1B05-42D8-B78E-D7AE6A9D707A}" srcOrd="0" destOrd="0" presId="urn:microsoft.com/office/officeart/2018/2/layout/IconVerticalSolidList"/>
    <dgm:cxn modelId="{4D721DD9-ADBE-4C4E-AEBC-2F1AD040B3EB}" type="presParOf" srcId="{4555F661-DEEA-40D1-9682-2C00FBD0AEB2}" destId="{E2F9563C-BE50-4E7A-A942-D4A73E3FB003}" srcOrd="1" destOrd="0" presId="urn:microsoft.com/office/officeart/2018/2/layout/IconVerticalSolidList"/>
    <dgm:cxn modelId="{D6CA5399-1981-4B9A-9A2A-3575F06E0328}" type="presParOf" srcId="{4555F661-DEEA-40D1-9682-2C00FBD0AEB2}" destId="{3FB6736B-E316-41CB-96C3-92FA4C269ABB}" srcOrd="2" destOrd="0" presId="urn:microsoft.com/office/officeart/2018/2/layout/IconVerticalSolidList"/>
    <dgm:cxn modelId="{07ED51B7-944C-469F-9110-EB55F67B2C97}" type="presParOf" srcId="{4555F661-DEEA-40D1-9682-2C00FBD0AEB2}" destId="{CE109282-8A7F-4DCB-9B16-2C40EC3EE2A3}" srcOrd="3" destOrd="0" presId="urn:microsoft.com/office/officeart/2018/2/layout/IconVerticalSolidList"/>
    <dgm:cxn modelId="{0C6F570D-BF6B-4179-A68A-33D111DAD684}" type="presParOf" srcId="{957C45DF-E83B-4C63-B2AC-8D60548307D1}" destId="{B3F54C4C-4C9A-4ED1-BF28-1ADD448C737E}" srcOrd="5" destOrd="0" presId="urn:microsoft.com/office/officeart/2018/2/layout/IconVerticalSolidList"/>
    <dgm:cxn modelId="{E21C9EE2-0625-444F-8912-14B16CC62742}" type="presParOf" srcId="{957C45DF-E83B-4C63-B2AC-8D60548307D1}" destId="{8C6CA1F0-C973-4575-81D8-55E31FE0AC76}" srcOrd="6" destOrd="0" presId="urn:microsoft.com/office/officeart/2018/2/layout/IconVerticalSolidList"/>
    <dgm:cxn modelId="{CA3AD6D5-F7BE-49E7-A71C-C2821076A50A}" type="presParOf" srcId="{8C6CA1F0-C973-4575-81D8-55E31FE0AC76}" destId="{A84ADB63-7951-405B-A11A-78D4436708AB}" srcOrd="0" destOrd="0" presId="urn:microsoft.com/office/officeart/2018/2/layout/IconVerticalSolidList"/>
    <dgm:cxn modelId="{9D9A878E-8E72-428C-855C-0303B533F5CD}" type="presParOf" srcId="{8C6CA1F0-C973-4575-81D8-55E31FE0AC76}" destId="{78CBF901-207D-4906-A639-97F98436B46E}" srcOrd="1" destOrd="0" presId="urn:microsoft.com/office/officeart/2018/2/layout/IconVerticalSolidList"/>
    <dgm:cxn modelId="{2B7F14B2-7257-41F7-B7CD-F9E71C7B02EE}" type="presParOf" srcId="{8C6CA1F0-C973-4575-81D8-55E31FE0AC76}" destId="{FCC90907-5529-4223-80D9-95920A721A9F}" srcOrd="2" destOrd="0" presId="urn:microsoft.com/office/officeart/2018/2/layout/IconVerticalSolidList"/>
    <dgm:cxn modelId="{A80274DC-2872-4447-A522-6C7305F78EE7}" type="presParOf" srcId="{8C6CA1F0-C973-4575-81D8-55E31FE0AC76}" destId="{CE5C23A0-A2FD-402E-A3D4-9315962F50CC}" srcOrd="3" destOrd="0" presId="urn:microsoft.com/office/officeart/2018/2/layout/IconVerticalSolidList"/>
    <dgm:cxn modelId="{B63890AD-4880-4CC2-BBDD-25C07956D352}" type="presParOf" srcId="{957C45DF-E83B-4C63-B2AC-8D60548307D1}" destId="{8B615BBF-B5E6-4C08-9A00-2923C6D9B6A8}" srcOrd="7" destOrd="0" presId="urn:microsoft.com/office/officeart/2018/2/layout/IconVerticalSolidList"/>
    <dgm:cxn modelId="{F41D1B01-E8EF-4C27-B457-998BECCBE80C}" type="presParOf" srcId="{957C45DF-E83B-4C63-B2AC-8D60548307D1}" destId="{AF60A478-6A91-4CDB-B88D-1EA0939FC71E}" srcOrd="8" destOrd="0" presId="urn:microsoft.com/office/officeart/2018/2/layout/IconVerticalSolidList"/>
    <dgm:cxn modelId="{10213A61-7A54-42B1-889A-7F0DB7A7D95C}" type="presParOf" srcId="{AF60A478-6A91-4CDB-B88D-1EA0939FC71E}" destId="{56251D09-E96A-415A-BFA0-C374AC9E7114}" srcOrd="0" destOrd="0" presId="urn:microsoft.com/office/officeart/2018/2/layout/IconVerticalSolidList"/>
    <dgm:cxn modelId="{79CFB7A2-13AE-49C7-AB9E-A7931759579C}" type="presParOf" srcId="{AF60A478-6A91-4CDB-B88D-1EA0939FC71E}" destId="{430D2682-F177-40AB-8CCC-CA46134EA181}" srcOrd="1" destOrd="0" presId="urn:microsoft.com/office/officeart/2018/2/layout/IconVerticalSolidList"/>
    <dgm:cxn modelId="{43C5F74D-BBF2-408F-9DD4-E8A94C907BB5}" type="presParOf" srcId="{AF60A478-6A91-4CDB-B88D-1EA0939FC71E}" destId="{0E8C3121-87DB-436F-8450-267A472D1C52}" srcOrd="2" destOrd="0" presId="urn:microsoft.com/office/officeart/2018/2/layout/IconVerticalSolidList"/>
    <dgm:cxn modelId="{DA1B805D-A014-4D5A-AE4B-5626505E0F2B}" type="presParOf" srcId="{AF60A478-6A91-4CDB-B88D-1EA0939FC71E}" destId="{1A42AE49-9B54-4245-8BE3-FFE675916E34}" srcOrd="3" destOrd="0" presId="urn:microsoft.com/office/officeart/2018/2/layout/IconVerticalSolidList"/>
    <dgm:cxn modelId="{EF05F1D6-D183-4218-81F2-9230D0DA0E59}" type="presParOf" srcId="{957C45DF-E83B-4C63-B2AC-8D60548307D1}" destId="{617D2A31-7340-46EA-80B6-6B4E10683863}" srcOrd="9" destOrd="0" presId="urn:microsoft.com/office/officeart/2018/2/layout/IconVerticalSolidList"/>
    <dgm:cxn modelId="{113E662F-E922-42EF-863E-ABC1A1DC8B9D}" type="presParOf" srcId="{957C45DF-E83B-4C63-B2AC-8D60548307D1}" destId="{A18EB97E-2B06-434E-A1B3-7A8248D2D242}" srcOrd="10" destOrd="0" presId="urn:microsoft.com/office/officeart/2018/2/layout/IconVerticalSolidList"/>
    <dgm:cxn modelId="{52FD6815-BA94-46D6-8B31-A7248393E576}" type="presParOf" srcId="{A18EB97E-2B06-434E-A1B3-7A8248D2D242}" destId="{4C8542A2-6AAE-4C2A-9F94-4B3C85538485}" srcOrd="0" destOrd="0" presId="urn:microsoft.com/office/officeart/2018/2/layout/IconVerticalSolidList"/>
    <dgm:cxn modelId="{4C14E198-E89B-4044-8FDD-D4ECA8361FFD}" type="presParOf" srcId="{A18EB97E-2B06-434E-A1B3-7A8248D2D242}" destId="{30AA526F-A929-4DC5-BD45-F531A02C2057}" srcOrd="1" destOrd="0" presId="urn:microsoft.com/office/officeart/2018/2/layout/IconVerticalSolidList"/>
    <dgm:cxn modelId="{9724810F-A2CE-4BF1-9A88-86CB7844554C}" type="presParOf" srcId="{A18EB97E-2B06-434E-A1B3-7A8248D2D242}" destId="{FFE91D50-BFD4-41B1-AAF4-3B9035939258}" srcOrd="2" destOrd="0" presId="urn:microsoft.com/office/officeart/2018/2/layout/IconVerticalSolidList"/>
    <dgm:cxn modelId="{0B79D16B-FC89-46DF-BC44-F5BCEB7BF50D}" type="presParOf" srcId="{A18EB97E-2B06-434E-A1B3-7A8248D2D242}" destId="{47F02017-FFC6-4AC6-ACAB-FF3D5F37D49C}" srcOrd="3" destOrd="0" presId="urn:microsoft.com/office/officeart/2018/2/layout/IconVerticalSolidList"/>
    <dgm:cxn modelId="{7BD6AE88-22FD-497B-9BDA-E4E9A10AEC80}" type="presParOf" srcId="{957C45DF-E83B-4C63-B2AC-8D60548307D1}" destId="{9F4C050D-D8CF-49FA-933B-0D1A1B713DA9}" srcOrd="11" destOrd="0" presId="urn:microsoft.com/office/officeart/2018/2/layout/IconVerticalSolidList"/>
    <dgm:cxn modelId="{3E09E9AF-2C6C-4160-93F1-2BC350D13118}" type="presParOf" srcId="{957C45DF-E83B-4C63-B2AC-8D60548307D1}" destId="{85DC909E-5F40-4652-9239-4223AF73233D}" srcOrd="12" destOrd="0" presId="urn:microsoft.com/office/officeart/2018/2/layout/IconVerticalSolidList"/>
    <dgm:cxn modelId="{00EE7639-4A24-45CF-A942-5932F9A569E2}" type="presParOf" srcId="{85DC909E-5F40-4652-9239-4223AF73233D}" destId="{00993522-4C67-4DE8-9D10-694E9A18FDBD}" srcOrd="0" destOrd="0" presId="urn:microsoft.com/office/officeart/2018/2/layout/IconVerticalSolidList"/>
    <dgm:cxn modelId="{E81BC880-D501-4F02-8F58-4ACB316E9D9A}" type="presParOf" srcId="{85DC909E-5F40-4652-9239-4223AF73233D}" destId="{98B73DB8-5CEC-4636-A18C-F17E0FD80868}" srcOrd="1" destOrd="0" presId="urn:microsoft.com/office/officeart/2018/2/layout/IconVerticalSolidList"/>
    <dgm:cxn modelId="{701C7E88-7714-45C1-AF03-36ED2475FBD0}" type="presParOf" srcId="{85DC909E-5F40-4652-9239-4223AF73233D}" destId="{A33CB82F-75EA-4A3A-A79C-2887D48C37E7}" srcOrd="2" destOrd="0" presId="urn:microsoft.com/office/officeart/2018/2/layout/IconVerticalSolidList"/>
    <dgm:cxn modelId="{33D84183-2B0E-4E58-829C-1270A8CB5BC3}" type="presParOf" srcId="{85DC909E-5F40-4652-9239-4223AF73233D}" destId="{EF5B3724-3590-45B3-A810-DEC36B9478EE}" srcOrd="3" destOrd="0" presId="urn:microsoft.com/office/officeart/2018/2/layout/IconVerticalSolidList"/>
    <dgm:cxn modelId="{E988BB34-10BC-4FBE-BB14-303E3CFA2109}" type="presParOf" srcId="{957C45DF-E83B-4C63-B2AC-8D60548307D1}" destId="{01C26011-0EB2-47BB-9443-982820FDCFDC}" srcOrd="13" destOrd="0" presId="urn:microsoft.com/office/officeart/2018/2/layout/IconVerticalSolidList"/>
    <dgm:cxn modelId="{60BE088F-1DA8-4DD5-8FC5-D9773965A77A}" type="presParOf" srcId="{957C45DF-E83B-4C63-B2AC-8D60548307D1}" destId="{D092D568-9BDD-4B0C-9BE1-E5752E4D08D7}" srcOrd="14" destOrd="0" presId="urn:microsoft.com/office/officeart/2018/2/layout/IconVerticalSolidList"/>
    <dgm:cxn modelId="{E83E4CF8-613E-47AD-B42D-72488E8662F2}" type="presParOf" srcId="{D092D568-9BDD-4B0C-9BE1-E5752E4D08D7}" destId="{F3258B85-8D08-41A6-842D-469F9ECF7CD5}" srcOrd="0" destOrd="0" presId="urn:microsoft.com/office/officeart/2018/2/layout/IconVerticalSolidList"/>
    <dgm:cxn modelId="{FB74A872-E40F-4B2C-8BF0-F09035128A44}" type="presParOf" srcId="{D092D568-9BDD-4B0C-9BE1-E5752E4D08D7}" destId="{9ABBD5AF-8648-419D-A3C3-8730BD32C30A}" srcOrd="1" destOrd="0" presId="urn:microsoft.com/office/officeart/2018/2/layout/IconVerticalSolidList"/>
    <dgm:cxn modelId="{9435BDF7-BA30-40A7-AD21-2DC2773B167A}" type="presParOf" srcId="{D092D568-9BDD-4B0C-9BE1-E5752E4D08D7}" destId="{D3832ED2-735B-4C92-A910-4A69C11AAEF2}" srcOrd="2" destOrd="0" presId="urn:microsoft.com/office/officeart/2018/2/layout/IconVerticalSolidList"/>
    <dgm:cxn modelId="{774EEC4D-DBF5-472D-8D9A-2DED5A6C8ACD}" type="presParOf" srcId="{D092D568-9BDD-4B0C-9BE1-E5752E4D08D7}" destId="{72CB1991-2662-4508-819A-F525A876FB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38421-A50C-49E2-9B1D-31CFAC56AFCB}">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57CF09-D4A4-4ED6-B44C-521D86CC45B8}">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6185A-B404-4061-BA13-F52C494FF043}">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Introduction </a:t>
          </a:r>
        </a:p>
      </dsp:txBody>
      <dsp:txXfrm>
        <a:off x="661960" y="682"/>
        <a:ext cx="5583304" cy="573126"/>
      </dsp:txXfrm>
    </dsp:sp>
    <dsp:sp modelId="{4B82C9D4-D5DE-4010-AED9-28C7103115E9}">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CDBEEC-602C-4B7D-9B9C-61B1C57971DB}">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C53CDD-0FCC-41D7-8C63-C35A7A8DA07F}">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Overview of the Business Idea</a:t>
          </a:r>
        </a:p>
      </dsp:txBody>
      <dsp:txXfrm>
        <a:off x="661960" y="717090"/>
        <a:ext cx="5583304" cy="573126"/>
      </dsp:txXfrm>
    </dsp:sp>
    <dsp:sp modelId="{BBDD62DF-1B05-42D8-B78E-D7AE6A9D707A}">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F9563C-BE50-4E7A-A942-D4A73E3FB003}">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09282-8A7F-4DCB-9B16-2C40EC3EE2A3}">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a:cs typeface="Arial"/>
            </a:rPr>
            <a:t>Market Research</a:t>
          </a:r>
          <a:endParaRPr lang="en-US" sz="1600" kern="1200" dirty="0">
            <a:latin typeface="Arial"/>
            <a:cs typeface="Arial"/>
          </a:endParaRPr>
        </a:p>
      </dsp:txBody>
      <dsp:txXfrm>
        <a:off x="661960" y="1433498"/>
        <a:ext cx="5583304" cy="573126"/>
      </dsp:txXfrm>
    </dsp:sp>
    <dsp:sp modelId="{A84ADB63-7951-405B-A11A-78D4436708AB}">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BF901-207D-4906-A639-97F98436B46E}">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5C23A0-A2FD-402E-A3D4-9315962F50CC}">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Marketing Communications</a:t>
          </a:r>
          <a:endParaRPr lang="en-US" sz="1600" kern="1200">
            <a:latin typeface="Arial"/>
            <a:cs typeface="Arial"/>
          </a:endParaRPr>
        </a:p>
      </dsp:txBody>
      <dsp:txXfrm>
        <a:off x="661960" y="2149906"/>
        <a:ext cx="5583304" cy="573126"/>
      </dsp:txXfrm>
    </dsp:sp>
    <dsp:sp modelId="{56251D09-E96A-415A-BFA0-C374AC9E7114}">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D2682-F177-40AB-8CCC-CA46134EA18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42AE49-9B54-4245-8BE3-FFE675916E34}">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Financials</a:t>
          </a:r>
          <a:endParaRPr lang="en-US" sz="1600" kern="1200">
            <a:latin typeface="Arial"/>
            <a:cs typeface="Arial"/>
          </a:endParaRPr>
        </a:p>
      </dsp:txBody>
      <dsp:txXfrm>
        <a:off x="661960" y="2866314"/>
        <a:ext cx="5583304" cy="573126"/>
      </dsp:txXfrm>
    </dsp:sp>
    <dsp:sp modelId="{4C8542A2-6AAE-4C2A-9F94-4B3C85538485}">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A526F-A929-4DC5-BD45-F531A02C2057}">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02017-FFC6-4AC6-ACAB-FF3D5F37D49C}">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Risk Management and Contingency Plan</a:t>
          </a:r>
          <a:endParaRPr lang="en-US" sz="1600" kern="1200">
            <a:latin typeface="Arial"/>
            <a:cs typeface="Arial"/>
          </a:endParaRPr>
        </a:p>
      </dsp:txBody>
      <dsp:txXfrm>
        <a:off x="661960" y="3582722"/>
        <a:ext cx="5583304" cy="573126"/>
      </dsp:txXfrm>
    </dsp:sp>
    <dsp:sp modelId="{00993522-4C67-4DE8-9D10-694E9A18FDB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73DB8-5CEC-4636-A18C-F17E0FD80868}">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5B3724-3590-45B3-A810-DEC36B9478E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US" sz="1600" kern="1200">
              <a:latin typeface="Arial"/>
              <a:cs typeface="Arial"/>
            </a:rPr>
            <a:t>Conclusion </a:t>
          </a:r>
        </a:p>
      </dsp:txBody>
      <dsp:txXfrm>
        <a:off x="661960" y="4299130"/>
        <a:ext cx="5583304" cy="573126"/>
      </dsp:txXfrm>
    </dsp:sp>
    <dsp:sp modelId="{F3258B85-8D08-41A6-842D-469F9ECF7CD5}">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BD5AF-8648-419D-A3C3-8730BD32C30A}">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CB1991-2662-4508-819A-F525A876FBDB}">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a:cs typeface="Arial"/>
            </a:rPr>
            <a:t>References </a:t>
          </a:r>
        </a:p>
      </dsp:txBody>
      <dsp:txXfrm>
        <a:off x="661960" y="5015538"/>
        <a:ext cx="5583304" cy="5731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869BDB-EE39-4875-A17E-F9F20FEB7DE6}" type="datetimeFigureOut">
              <a:t>3/28/26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EC9BEC-8652-4384-9596-E14A32801A96}" type="slidenum">
              <a:t>‹#›</a:t>
            </a:fld>
            <a:endParaRPr lang="en-US"/>
          </a:p>
        </p:txBody>
      </p:sp>
    </p:spTree>
    <p:extLst>
      <p:ext uri="{BB962C8B-B14F-4D97-AF65-F5344CB8AC3E}">
        <p14:creationId xmlns:p14="http://schemas.microsoft.com/office/powerpoint/2010/main" val="56846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WellVibe</a:t>
            </a:r>
            <a:r>
              <a:rPr lang="en-GB" dirty="0"/>
              <a:t> is inclined to demand a rising market of healthy people pursuing the balanced approach to well-being. The </a:t>
            </a:r>
            <a:r>
              <a:rPr lang="en-GB" dirty="0" err="1"/>
              <a:t>WellVibe</a:t>
            </a:r>
            <a:r>
              <a:rPr lang="en-GB" dirty="0"/>
              <a:t> will provide an all-inclusive set of customized options in the form of fitness plans, nutrition, and mental health-related options, all within one app so that customers can have convenient access to them. This wellness nutrition approach will make the app unique in highly competing market of such fitness app which mostly targets single components of the health issue.</a:t>
            </a:r>
            <a:endParaRPr lang="en-US" dirty="0"/>
          </a:p>
          <a:p>
            <a:r>
              <a:rPr lang="en-GB" dirty="0"/>
              <a:t>The company has a big market opportunity that will grow with the increasing demand of health and wellness solutions after the pandemic (</a:t>
            </a:r>
            <a:r>
              <a:rPr lang="en-GB" dirty="0" err="1"/>
              <a:t>Chafic</a:t>
            </a:r>
            <a:r>
              <a:rPr lang="en-GB" dirty="0"/>
              <a:t> and Dissertation, 2025). As a convenient, yet affordable, app, aimed at busy people, or those people who tend to neglect their health, the </a:t>
            </a:r>
            <a:r>
              <a:rPr lang="en-GB" dirty="0" err="1"/>
              <a:t>WellVibe</a:t>
            </a:r>
            <a:r>
              <a:rPr lang="en-GB" dirty="0"/>
              <a:t> might become the solution to their challenges and add to their everyday routine.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3EC9BEC-8652-4384-9596-E14A32801A96}" type="slidenum">
              <a:t>3</a:t>
            </a:fld>
            <a:endParaRPr lang="en-US"/>
          </a:p>
        </p:txBody>
      </p:sp>
    </p:spTree>
    <p:extLst>
      <p:ext uri="{BB962C8B-B14F-4D97-AF65-F5344CB8AC3E}">
        <p14:creationId xmlns:p14="http://schemas.microsoft.com/office/powerpoint/2010/main" val="813786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business idea will be founded on a new mobile WellVibe that will integrate fitness track, nutrition, and mental health counselling into one </a:t>
            </a:r>
            <a:r>
              <a:rPr lang="en-US" dirty="0" err="1"/>
              <a:t>personalised</a:t>
            </a:r>
            <a:r>
              <a:rPr lang="en-US" dirty="0"/>
              <a:t> WellVibe. This is the one-stop strategy that will target the individuals of the modern generation who desire the availability of a comprehensive health tool in their Smartphones. The app will offer a </a:t>
            </a:r>
            <a:r>
              <a:rPr lang="en-US" dirty="0" err="1"/>
              <a:t>customised</a:t>
            </a:r>
            <a:r>
              <a:rPr lang="en-US" dirty="0"/>
              <a:t> fitness tracker relying on the objectives and inclinations of the users and it will offer </a:t>
            </a:r>
            <a:r>
              <a:rPr lang="en-US" dirty="0" err="1"/>
              <a:t>customised</a:t>
            </a:r>
            <a:r>
              <a:rPr lang="en-US" dirty="0"/>
              <a:t> nutrition information and capabilities of mental health such as mood recording and meditation.</a:t>
            </a:r>
          </a:p>
          <a:p>
            <a:r>
              <a:rPr lang="en-US" dirty="0"/>
              <a:t>The company itself will incorporate a subscription company, and the free version will be the simplest variant under which will include the basic functionality of the project, and the paid category will include the more advanced features, including personal guidance with wellness consultants, in-depth analysis, and access to exclusive material. </a:t>
            </a:r>
          </a:p>
          <a:p>
            <a:r>
              <a:rPr lang="en-US" dirty="0"/>
              <a:t>Any management wise it will be run by the CEO (Founder), development team to develop and sustain the app, marketing team to acquire and maintain the customers, content to develop the app will be guided by the wellness experts. The Company will be established as the Limited Liability Company (LLC) such that the founders would be subjected to the liability and provide the company with an opportunity to grow over time (Lewis, 2024). </a:t>
            </a:r>
          </a:p>
        </p:txBody>
      </p:sp>
      <p:sp>
        <p:nvSpPr>
          <p:cNvPr id="4" name="Slide Number Placeholder 3"/>
          <p:cNvSpPr>
            <a:spLocks noGrp="1"/>
          </p:cNvSpPr>
          <p:nvPr>
            <p:ph type="sldNum" sz="quarter" idx="5"/>
          </p:nvPr>
        </p:nvSpPr>
        <p:spPr/>
        <p:txBody>
          <a:bodyPr/>
          <a:lstStyle/>
          <a:p>
            <a:fld id="{F3EC9BEC-8652-4384-9596-E14A32801A96}" type="slidenum">
              <a:t>4</a:t>
            </a:fld>
            <a:endParaRPr lang="en-US"/>
          </a:p>
        </p:txBody>
      </p:sp>
    </p:spTree>
    <p:extLst>
      <p:ext uri="{BB962C8B-B14F-4D97-AF65-F5344CB8AC3E}">
        <p14:creationId xmlns:p14="http://schemas.microsoft.com/office/powerpoint/2010/main" val="1762134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PESTEL analysis is needed to evaluate political, economic, social, technological, environmental and legal factors.</a:t>
            </a:r>
            <a:endParaRPr lang="en-US" dirty="0"/>
          </a:p>
          <a:p>
            <a:r>
              <a:rPr lang="en-GB" dirty="0"/>
              <a:t>Political: in the UK, the government in its policies and programs pays more attention to mental awareness and health status, which justifies the necessity of wellness services.</a:t>
            </a:r>
            <a:endParaRPr lang="en-US" dirty="0"/>
          </a:p>
          <a:p>
            <a:r>
              <a:rPr lang="en-GB" dirty="0"/>
              <a:t>Economical: The significant increase in health-related spending is now post-pandemic because people are more than ever concerned with the safety of their physical and mental health.</a:t>
            </a:r>
            <a:endParaRPr lang="en-US" dirty="0"/>
          </a:p>
          <a:p>
            <a:r>
              <a:rPr lang="en-GB" dirty="0"/>
              <a:t>Social: The concept of the social change toward self-care and mental health is one of the growing tendencies. An increasing number of individuals seek the solution, which incorporates both physical exercise and psychological health and wellbeing, the most that is work-life balance.</a:t>
            </a:r>
            <a:endParaRPr lang="en-US" dirty="0"/>
          </a:p>
          <a:p>
            <a:r>
              <a:rPr lang="en-GB" dirty="0"/>
              <a:t>Technological: The use of AI allows to make the wellness experience more personal, which is why the app is different among others since it suggests tailored plans and monitoring the progress against the user information (</a:t>
            </a:r>
            <a:r>
              <a:rPr lang="en-GB" dirty="0" err="1"/>
              <a:t>Fabbrizio</a:t>
            </a:r>
            <a:r>
              <a:rPr lang="en-GB" dirty="0"/>
              <a:t> et al., 2023).</a:t>
            </a:r>
            <a:endParaRPr lang="en-US" dirty="0"/>
          </a:p>
          <a:p>
            <a:r>
              <a:rPr lang="en-GB" dirty="0"/>
              <a:t>Environmental: To the consumers, the aspect of sustainability is taking greater significance. Eco-friendly users may be interested in using this app because it has carbon-neutral servers or environmentally friendly product collaborations.</a:t>
            </a:r>
            <a:endParaRPr lang="en-US" dirty="0"/>
          </a:p>
          <a:p>
            <a:r>
              <a:rPr lang="en-US" dirty="0"/>
              <a:t>Legal: GDPR and other laws restricting privacy of data must be taken into account during the refinement of the app. The application can assist in maintaining the credibility of people and shield in accordance with these acts any confidential information.</a:t>
            </a:r>
          </a:p>
          <a:p>
            <a:r>
              <a:rPr lang="en-US" dirty="0"/>
              <a:t>Competitive Analysis: It has competitors such as </a:t>
            </a:r>
            <a:r>
              <a:rPr lang="en-US" dirty="0" err="1"/>
              <a:t>MyFitnessPal</a:t>
            </a:r>
            <a:r>
              <a:rPr lang="en-US" dirty="0"/>
              <a:t>, Headspace and Fitbit, who dominate the market of the wellness apps (</a:t>
            </a:r>
            <a:r>
              <a:rPr lang="en-US" dirty="0" err="1"/>
              <a:t>Gherra</a:t>
            </a:r>
            <a:r>
              <a:rPr lang="en-US" dirty="0"/>
              <a:t>, 2024). However, this WellVibe will be different considering that it will offer an all-in-one platform that can be utilized in monitoring fitness, nutrition and mental health.</a:t>
            </a:r>
          </a:p>
          <a:p>
            <a:endParaRPr lang="en-US" dirty="0"/>
          </a:p>
        </p:txBody>
      </p:sp>
      <p:sp>
        <p:nvSpPr>
          <p:cNvPr id="4" name="Slide Number Placeholder 3"/>
          <p:cNvSpPr>
            <a:spLocks noGrp="1"/>
          </p:cNvSpPr>
          <p:nvPr>
            <p:ph type="sldNum" sz="quarter" idx="5"/>
          </p:nvPr>
        </p:nvSpPr>
        <p:spPr/>
        <p:txBody>
          <a:bodyPr/>
          <a:lstStyle/>
          <a:p>
            <a:fld id="{F3EC9BEC-8652-4384-9596-E14A32801A96}" type="slidenum">
              <a:t>5</a:t>
            </a:fld>
            <a:endParaRPr lang="en-US"/>
          </a:p>
        </p:txBody>
      </p:sp>
    </p:spTree>
    <p:extLst>
      <p:ext uri="{BB962C8B-B14F-4D97-AF65-F5344CB8AC3E}">
        <p14:creationId xmlns:p14="http://schemas.microsoft.com/office/powerpoint/2010/main" val="2487808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WellVibe will be promoted as a result of the digital marketing approach with such social media platforms like the Instagram, LinkedIn, and Facebook as the main channels to promote WellVibe because these social media are highly prevalent among the target audience of health-conscious individuals. Such channels are ideal as far as the approval of who supports the app and brand consciousness are concerned. </a:t>
            </a:r>
          </a:p>
          <a:p>
            <a:r>
              <a:rPr lang="en-GB" dirty="0"/>
              <a:t>As part of the customer acquisition, the WellVibe will be designed using referral programs to help current users invite others. There will also be partnerships with influencers that will aid in building buzz and attracting additional users. Free trial will also be provided to see the customers get to experience the value of the app to be converted into premium subscribers who pay.</a:t>
            </a:r>
            <a:endParaRPr lang="en-US" dirty="0"/>
          </a:p>
          <a:p>
            <a:r>
              <a:rPr lang="en-GB" dirty="0"/>
              <a:t>Retention of customers will be largely emphasized. The </a:t>
            </a:r>
            <a:r>
              <a:rPr lang="en-GB" dirty="0" err="1"/>
              <a:t>WellVibe</a:t>
            </a:r>
            <a:r>
              <a:rPr lang="en-GB" dirty="0"/>
              <a:t> will offer constant periodic updates with new material to retain the users. Moreover, the recommendations that are made personally within the user behaviour will see the app be as relevant as the wellness needs of the individual at varied intervals (</a:t>
            </a:r>
            <a:r>
              <a:rPr lang="en-GB" dirty="0" err="1"/>
              <a:t>AlSlaity</a:t>
            </a:r>
            <a:r>
              <a:rPr lang="en-GB" dirty="0"/>
              <a:t> et al., 2022). The higher-end content, such as consultations with experts and exclusive wellness provided to users will be an incentive to continue their subscriptions and enjoy loyal and long-term users.</a:t>
            </a:r>
            <a:endParaRPr lang="en-US" dirty="0"/>
          </a:p>
        </p:txBody>
      </p:sp>
      <p:sp>
        <p:nvSpPr>
          <p:cNvPr id="4" name="Slide Number Placeholder 3"/>
          <p:cNvSpPr>
            <a:spLocks noGrp="1"/>
          </p:cNvSpPr>
          <p:nvPr>
            <p:ph type="sldNum" sz="quarter" idx="5"/>
          </p:nvPr>
        </p:nvSpPr>
        <p:spPr/>
        <p:txBody>
          <a:bodyPr/>
          <a:lstStyle/>
          <a:p>
            <a:fld id="{F3EC9BEC-8652-4384-9596-E14A32801A96}" type="slidenum">
              <a:t>6</a:t>
            </a:fld>
            <a:endParaRPr lang="en-US"/>
          </a:p>
        </p:txBody>
      </p:sp>
    </p:spTree>
    <p:extLst>
      <p:ext uri="{BB962C8B-B14F-4D97-AF65-F5344CB8AC3E}">
        <p14:creationId xmlns:p14="http://schemas.microsoft.com/office/powerpoint/2010/main" val="884778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forms the financial perspective and financing needs of </a:t>
            </a:r>
            <a:r>
              <a:rPr lang="en-GB" dirty="0" err="1"/>
              <a:t>WellVibe</a:t>
            </a:r>
            <a:r>
              <a:rPr lang="en-GB" dirty="0"/>
              <a:t>. The amount of money required in the start-up is £500,000 to be distributed among three main segments:</a:t>
            </a:r>
            <a:endParaRPr lang="en-US" dirty="0"/>
          </a:p>
          <a:p>
            <a:r>
              <a:rPr lang="en-GB" dirty="0"/>
              <a:t>Development Costs (60%): This will cover the expense of developer, designers and acquiring required software or tools to develop the app.</a:t>
            </a:r>
            <a:endParaRPr lang="en-US" dirty="0"/>
          </a:p>
          <a:p>
            <a:r>
              <a:rPr lang="en-GB"/>
              <a:t>Marketing (25%): The money will be spent to engage influencers, online adverts, and content creation.</a:t>
            </a:r>
            <a:endParaRPr lang="en-US"/>
          </a:p>
          <a:p>
            <a:r>
              <a:rPr lang="en-GB" dirty="0"/>
              <a:t>Legal and Operational Fees (15%): This includes legal costs of registering a business, protection of intellectual property and the running of the business such as server hosting, </a:t>
            </a:r>
            <a:r>
              <a:rPr lang="en-GB"/>
              <a:t>subscriptions,</a:t>
            </a:r>
            <a:r>
              <a:rPr lang="en-GB" dirty="0"/>
              <a:t> and upkeep.</a:t>
            </a:r>
            <a:endParaRPr lang="en-US" dirty="0"/>
          </a:p>
          <a:p>
            <a:r>
              <a:rPr lang="en-GB"/>
              <a:t>It is also projected that the app will bring in £200,000 of revenue within the first year. It is informed by the fact that it would get an estimated number of users after running online marketing campaigns, word of mouth and partnering with influencers. It is estimated that the app will increase its subscriber base by 30% every year due to the increased number of users on the premium version.</a:t>
            </a:r>
            <a:endParaRPr lang="en-US"/>
          </a:p>
          <a:p>
            <a:r>
              <a:rPr lang="en-GB" dirty="0"/>
              <a:t>Cash flow wise, the business will be level with the 18 months. It is expected that positive cash flow will occur within 6 months after launching the app as the </a:t>
            </a:r>
            <a:r>
              <a:rPr lang="en-GB" dirty="0" err="1"/>
              <a:t>WellVibe</a:t>
            </a:r>
            <a:r>
              <a:rPr lang="en-GB" dirty="0"/>
              <a:t> will start gaining and maintaining paying customers.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3EC9BEC-8652-4384-9596-E14A32801A96}" type="slidenum">
              <a:t>7</a:t>
            </a:fld>
            <a:endParaRPr lang="en-US"/>
          </a:p>
        </p:txBody>
      </p:sp>
    </p:spTree>
    <p:extLst>
      <p:ext uri="{BB962C8B-B14F-4D97-AF65-F5344CB8AC3E}">
        <p14:creationId xmlns:p14="http://schemas.microsoft.com/office/powerpoint/2010/main" val="3193486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any technological based business, there are a number of threats faced that may affect the success of </a:t>
            </a:r>
            <a:r>
              <a:rPr lang="en-GB" dirty="0" err="1"/>
              <a:t>WellVibe</a:t>
            </a:r>
            <a:r>
              <a:rPr lang="en-GB" dirty="0"/>
              <a:t>. These are technical malfunctions like bugs or downtimes which may affect the user experience, data privacy issues on how sensitive user information is going to be processed, and market competition by established market rivals like MyFitnessPal and Headspace (Akvilė </a:t>
            </a:r>
            <a:r>
              <a:rPr lang="en-GB" dirty="0" err="1"/>
              <a:t>Lukauskaite</a:t>
            </a:r>
            <a:r>
              <a:rPr lang="en-GB" dirty="0"/>
              <a:t>, 2021).</a:t>
            </a:r>
            <a:endParaRPr lang="en-US" dirty="0"/>
          </a:p>
          <a:p>
            <a:r>
              <a:rPr lang="en-GB" dirty="0"/>
              <a:t>To alleviate these dangers, we will be updating our </a:t>
            </a:r>
            <a:r>
              <a:rPr lang="en-GB" dirty="0" err="1"/>
              <a:t>WellVibe</a:t>
            </a:r>
            <a:r>
              <a:rPr lang="en-GB" dirty="0"/>
              <a:t> s regularly and to make sure they remain viable, and put to remedy any emerging problems. Another area we will invest in is robust cybersecurity to safeguard user information and thrive in GDPR to build trust with our users. </a:t>
            </a:r>
            <a:endParaRPr lang="en-US" dirty="0"/>
          </a:p>
          <a:p>
            <a:r>
              <a:rPr lang="en-GB" dirty="0"/>
              <a:t>Should we experience a slower ability to attract customers than originally anticipated, we will fall back to the contingency strategy of intensifying our marketing, which involves the use of paid advertising and increased collaboration with influencers and wellness brands to bring increased numbers of people to the platform so as to guarantee growth.</a:t>
            </a:r>
            <a:endParaRPr lang="en-US" dirty="0"/>
          </a:p>
        </p:txBody>
      </p:sp>
      <p:sp>
        <p:nvSpPr>
          <p:cNvPr id="4" name="Slide Number Placeholder 3"/>
          <p:cNvSpPr>
            <a:spLocks noGrp="1"/>
          </p:cNvSpPr>
          <p:nvPr>
            <p:ph type="sldNum" sz="quarter" idx="5"/>
          </p:nvPr>
        </p:nvSpPr>
        <p:spPr/>
        <p:txBody>
          <a:bodyPr/>
          <a:lstStyle/>
          <a:p>
            <a:fld id="{F3EC9BEC-8652-4384-9596-E14A32801A96}" type="slidenum">
              <a:t>8</a:t>
            </a:fld>
            <a:endParaRPr lang="en-US"/>
          </a:p>
        </p:txBody>
      </p:sp>
    </p:spTree>
    <p:extLst>
      <p:ext uri="{BB962C8B-B14F-4D97-AF65-F5344CB8AC3E}">
        <p14:creationId xmlns:p14="http://schemas.microsoft.com/office/powerpoint/2010/main" val="2982091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 up, Health and Wellness App is a special chance to take advantage of the well-developed wellness market. The app is a wellness that covers both the physical, nutrition, and mental health in an easily accessible platform, which aligns to the current consumer needs. The app is also capable of growing tremendously given the scalable business model and the chance of increasing the number of users within a short period. The rising preference of health and well-being over time particularly by the busy world is one of the reasons why this app is an appealing investment. We welcome investors to work with us in building the future of wellness that will provide not only significant financial rewards but also make a difference in the lives of users.</a:t>
            </a:r>
            <a:endParaRPr lang="en-US" dirty="0"/>
          </a:p>
        </p:txBody>
      </p:sp>
      <p:sp>
        <p:nvSpPr>
          <p:cNvPr id="4" name="Slide Number Placeholder 3"/>
          <p:cNvSpPr>
            <a:spLocks noGrp="1"/>
          </p:cNvSpPr>
          <p:nvPr>
            <p:ph type="sldNum" sz="quarter" idx="5"/>
          </p:nvPr>
        </p:nvSpPr>
        <p:spPr/>
        <p:txBody>
          <a:bodyPr/>
          <a:lstStyle/>
          <a:p>
            <a:fld id="{F3EC9BEC-8652-4384-9596-E14A32801A96}" type="slidenum">
              <a:t>9</a:t>
            </a:fld>
            <a:endParaRPr lang="en-US"/>
          </a:p>
        </p:txBody>
      </p:sp>
    </p:spTree>
    <p:extLst>
      <p:ext uri="{BB962C8B-B14F-4D97-AF65-F5344CB8AC3E}">
        <p14:creationId xmlns:p14="http://schemas.microsoft.com/office/powerpoint/2010/main" val="4008733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3/28/26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45/3534525" TargetMode="External"/><Relationship Id="rId2" Type="http://schemas.openxmlformats.org/officeDocument/2006/relationships/hyperlink" Target="https://www.hgf.com/knowledge-hub/articles/healthy-data-management-for-health-apps/" TargetMode="External"/><Relationship Id="rId1" Type="http://schemas.openxmlformats.org/officeDocument/2006/relationships/slideLayout" Target="../slideLayouts/slideLayout2.xml"/><Relationship Id="rId5" Type="http://schemas.openxmlformats.org/officeDocument/2006/relationships/hyperlink" Target="https://digitalcommons.liberty.edu/doctoral/4920/" TargetMode="External"/><Relationship Id="rId4" Type="http://schemas.openxmlformats.org/officeDocument/2006/relationships/hyperlink" Target="https://uniselinus.education/sites/default/files/2025-04/Nadim%20Khattar.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ebthesis.biblio.polito.it/34175/1/tesi.pdf" TargetMode="External"/><Relationship Id="rId2" Type="http://schemas.openxmlformats.org/officeDocument/2006/relationships/hyperlink" Target="https://doi.org/10.3390/healthcare11121805" TargetMode="External"/><Relationship Id="rId1" Type="http://schemas.openxmlformats.org/officeDocument/2006/relationships/slideLayout" Target="../slideLayouts/slideLayout2.xml"/><Relationship Id="rId4" Type="http://schemas.openxmlformats.org/officeDocument/2006/relationships/hyperlink" Target="https://doi.org/10.2139/ssrn.59045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doing workouts&#10;&#10;AI-generated content may be incorrect.">
            <a:extLst>
              <a:ext uri="{FF2B5EF4-FFF2-40B4-BE49-F238E27FC236}">
                <a16:creationId xmlns:a16="http://schemas.microsoft.com/office/drawing/2014/main" id="{D5610433-DD3E-FFA1-E838-1776684786A9}"/>
              </a:ext>
            </a:extLst>
          </p:cNvPr>
          <p:cNvPicPr>
            <a:picLocks noChangeAspect="1"/>
          </p:cNvPicPr>
          <p:nvPr/>
        </p:nvPicPr>
        <p:blipFill>
          <a:blip r:embed="rId2">
            <a:alphaModFix amt="50000"/>
          </a:blip>
          <a:srcRect l="3111" r="1" b="1"/>
          <a:stretch>
            <a:fillRect/>
          </a:stretch>
        </p:blipFill>
        <p:spPr>
          <a:xfrm>
            <a:off x="20" y="1"/>
            <a:ext cx="12191980" cy="6857999"/>
          </a:xfrm>
          <a:prstGeom prst="rect">
            <a:avLst/>
          </a:prstGeom>
        </p:spPr>
      </p:pic>
      <p:sp>
        <p:nvSpPr>
          <p:cNvPr id="2" name="Title 1"/>
          <p:cNvSpPr>
            <a:spLocks noGrp="1"/>
          </p:cNvSpPr>
          <p:nvPr>
            <p:ph type="ctrTitle"/>
          </p:nvPr>
        </p:nvSpPr>
        <p:spPr>
          <a:xfrm>
            <a:off x="1739661" y="2085646"/>
            <a:ext cx="9144000" cy="3346216"/>
          </a:xfrm>
        </p:spPr>
        <p:txBody>
          <a:bodyPr vert="horz" lIns="91440" tIns="45720" rIns="91440" bIns="45720" rtlCol="0" anchor="b">
            <a:noAutofit/>
          </a:bodyPr>
          <a:lstStyle/>
          <a:p>
            <a:pPr algn="l"/>
            <a:r>
              <a:rPr lang="en-US" sz="3000" b="1" dirty="0">
                <a:solidFill>
                  <a:srgbClr val="FFFFFF"/>
                </a:solidFill>
                <a:latin typeface="Arial"/>
                <a:ea typeface="+mj-lt"/>
                <a:cs typeface="Arial"/>
              </a:rPr>
              <a:t>Title</a:t>
            </a:r>
            <a:r>
              <a:rPr lang="en-US" sz="3000" dirty="0">
                <a:solidFill>
                  <a:srgbClr val="FFFFFF"/>
                </a:solidFill>
                <a:latin typeface="Arial"/>
                <a:ea typeface="+mj-lt"/>
                <a:cs typeface="Arial"/>
              </a:rPr>
              <a:t>: Business Plan for Health and Wellness App – </a:t>
            </a:r>
            <a:r>
              <a:rPr lang="en-US" sz="3000" dirty="0" err="1">
                <a:solidFill>
                  <a:srgbClr val="FFFFFF"/>
                </a:solidFill>
                <a:latin typeface="Arial"/>
                <a:ea typeface="+mj-lt"/>
                <a:cs typeface="Arial"/>
              </a:rPr>
              <a:t>WellVibe</a:t>
            </a:r>
            <a:r>
              <a:rPr lang="en-US" sz="3000" dirty="0">
                <a:solidFill>
                  <a:srgbClr val="FFFFFF"/>
                </a:solidFill>
                <a:latin typeface="Arial"/>
                <a:ea typeface="+mj-lt"/>
                <a:cs typeface="Arial"/>
              </a:rPr>
              <a:t> </a:t>
            </a:r>
            <a:endParaRPr lang="en-US" sz="3000" dirty="0">
              <a:solidFill>
                <a:srgbClr val="FFFFFF"/>
              </a:solidFill>
              <a:latin typeface="Arial"/>
              <a:cs typeface="Arial"/>
            </a:endParaRPr>
          </a:p>
          <a:p>
            <a:pPr algn="l"/>
            <a:r>
              <a:rPr lang="en-US" sz="3000" b="1" dirty="0">
                <a:solidFill>
                  <a:srgbClr val="FFFFFF"/>
                </a:solidFill>
                <a:latin typeface="Arial"/>
                <a:ea typeface="+mj-lt"/>
                <a:cs typeface="Arial"/>
              </a:rPr>
              <a:t>Module</a:t>
            </a:r>
            <a:r>
              <a:rPr lang="en-US" sz="3000" dirty="0">
                <a:solidFill>
                  <a:srgbClr val="FFFFFF"/>
                </a:solidFill>
                <a:latin typeface="Arial"/>
                <a:ea typeface="+mj-lt"/>
                <a:cs typeface="Arial"/>
              </a:rPr>
              <a:t>: Enterprise and Entrepreneurship (LCLM4006) </a:t>
            </a:r>
            <a:endParaRPr lang="en-US" sz="3000" dirty="0">
              <a:solidFill>
                <a:srgbClr val="FFFFFF"/>
              </a:solidFill>
              <a:latin typeface="Arial"/>
              <a:cs typeface="Arial"/>
            </a:endParaRPr>
          </a:p>
          <a:p>
            <a:pPr algn="l"/>
            <a:r>
              <a:rPr lang="en-US" sz="3000" b="1" dirty="0">
                <a:solidFill>
                  <a:srgbClr val="FFFFFF"/>
                </a:solidFill>
                <a:latin typeface="Arial"/>
                <a:ea typeface="+mj-lt"/>
                <a:cs typeface="Arial"/>
              </a:rPr>
              <a:t>Student Name</a:t>
            </a:r>
            <a:r>
              <a:rPr lang="en-US" sz="3000" dirty="0">
                <a:solidFill>
                  <a:srgbClr val="FFFFFF"/>
                </a:solidFill>
                <a:latin typeface="Arial"/>
                <a:ea typeface="+mj-lt"/>
                <a:cs typeface="Arial"/>
              </a:rPr>
              <a:t> </a:t>
            </a:r>
            <a:r>
              <a:rPr lang="en-GB" sz="3000" dirty="0">
                <a:solidFill>
                  <a:srgbClr val="FFFFFF"/>
                </a:solidFill>
                <a:latin typeface="Arial"/>
                <a:ea typeface="+mj-lt"/>
                <a:cs typeface="Arial"/>
              </a:rPr>
              <a:t>: Ghalya ridha </a:t>
            </a:r>
            <a:endParaRPr lang="en-US" sz="3000" dirty="0">
              <a:solidFill>
                <a:srgbClr val="FFFFFF"/>
              </a:solidFill>
              <a:latin typeface="Arial"/>
              <a:cs typeface="Arial"/>
            </a:endParaRPr>
          </a:p>
          <a:p>
            <a:pPr algn="l"/>
            <a:r>
              <a:rPr lang="en-US" sz="3000" b="1" dirty="0">
                <a:solidFill>
                  <a:srgbClr val="FFFFFF"/>
                </a:solidFill>
                <a:latin typeface="Arial"/>
                <a:ea typeface="+mj-lt"/>
                <a:cs typeface="Arial"/>
              </a:rPr>
              <a:t>Student Number</a:t>
            </a:r>
            <a:r>
              <a:rPr lang="en-US" sz="3000" dirty="0">
                <a:solidFill>
                  <a:srgbClr val="FFFFFF"/>
                </a:solidFill>
                <a:latin typeface="Arial"/>
                <a:ea typeface="+mj-lt"/>
                <a:cs typeface="Arial"/>
              </a:rPr>
              <a:t> </a:t>
            </a:r>
            <a:r>
              <a:rPr lang="en-GB" sz="3000" dirty="0">
                <a:solidFill>
                  <a:srgbClr val="FFFFFF"/>
                </a:solidFill>
                <a:latin typeface="Arial"/>
                <a:ea typeface="+mj-lt"/>
                <a:cs typeface="Arial"/>
              </a:rPr>
              <a:t>:2429778</a:t>
            </a:r>
            <a:endParaRPr lang="en-US" sz="3000" dirty="0">
              <a:solidFill>
                <a:srgbClr val="FFFFFF"/>
              </a:solidFill>
              <a:latin typeface="Arial"/>
              <a:cs typeface="Arial"/>
            </a:endParaRPr>
          </a:p>
          <a:p>
            <a:pPr algn="l"/>
            <a:r>
              <a:rPr lang="en-US" sz="3000" b="1" dirty="0">
                <a:solidFill>
                  <a:srgbClr val="FFFFFF"/>
                </a:solidFill>
                <a:latin typeface="Arial"/>
                <a:ea typeface="+mj-lt"/>
                <a:cs typeface="Arial"/>
              </a:rPr>
              <a:t>Assignment Title</a:t>
            </a:r>
            <a:r>
              <a:rPr lang="en-US" sz="3000" dirty="0">
                <a:solidFill>
                  <a:srgbClr val="FFFFFF"/>
                </a:solidFill>
                <a:latin typeface="Arial"/>
                <a:ea typeface="+mj-lt"/>
                <a:cs typeface="Arial"/>
              </a:rPr>
              <a:t>: Individual Written Business Plan </a:t>
            </a:r>
            <a:endParaRPr lang="en-US" sz="3000" dirty="0">
              <a:solidFill>
                <a:srgbClr val="FFFFFF"/>
              </a:solidFill>
              <a:latin typeface="Arial"/>
              <a:cs typeface="Arial"/>
            </a:endParaRPr>
          </a:p>
          <a:p>
            <a:pPr algn="l"/>
            <a:endParaRPr lang="en-US" sz="3000" b="1" dirty="0">
              <a:solidFill>
                <a:srgbClr val="FFFFFF"/>
              </a:solidFill>
              <a:latin typeface="Arial"/>
              <a:cs typeface="Aria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9323B22-21D0-AFA7-BDE3-BDAE9F3D98C7}"/>
              </a:ext>
            </a:extLst>
          </p:cNvPr>
          <p:cNvSpPr>
            <a:spLocks noGrp="1"/>
          </p:cNvSpPr>
          <p:nvPr>
            <p:ph type="title"/>
          </p:nvPr>
        </p:nvSpPr>
        <p:spPr>
          <a:xfrm>
            <a:off x="522526" y="639479"/>
            <a:ext cx="3939688" cy="5583126"/>
          </a:xfrm>
        </p:spPr>
        <p:txBody>
          <a:bodyPr>
            <a:normAutofit/>
          </a:bodyPr>
          <a:lstStyle/>
          <a:p>
            <a:r>
              <a:rPr lang="en-US" sz="6000" b="1">
                <a:latin typeface="Arial"/>
                <a:cs typeface="Arial"/>
              </a:rPr>
              <a:t>Table of Contents </a:t>
            </a:r>
            <a:endParaRPr lang="en-US"/>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5AC7847-C25B-F4A7-8913-A371B56CB575}"/>
              </a:ext>
            </a:extLst>
          </p:cNvPr>
          <p:cNvGraphicFramePr>
            <a:graphicFrameLocks noGrp="1"/>
          </p:cNvGraphicFramePr>
          <p:nvPr>
            <p:ph idx="1"/>
            <p:extLst>
              <p:ext uri="{D42A27DB-BD31-4B8C-83A1-F6EECF244321}">
                <p14:modId xmlns:p14="http://schemas.microsoft.com/office/powerpoint/2010/main" val="4221318791"/>
              </p:ext>
            </p:extLst>
          </p:nvPr>
        </p:nvGraphicFramePr>
        <p:xfrm>
          <a:off x="5108535" y="826385"/>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043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2" name="Title 1">
            <a:extLst>
              <a:ext uri="{FF2B5EF4-FFF2-40B4-BE49-F238E27FC236}">
                <a16:creationId xmlns:a16="http://schemas.microsoft.com/office/drawing/2014/main" id="{C8FDD93C-AEBA-BD91-54EC-CB26E422B380}"/>
              </a:ext>
            </a:extLst>
          </p:cNvPr>
          <p:cNvSpPr>
            <a:spLocks noGrp="1"/>
          </p:cNvSpPr>
          <p:nvPr>
            <p:ph type="title"/>
          </p:nvPr>
        </p:nvSpPr>
        <p:spPr>
          <a:xfrm>
            <a:off x="1150774" y="315114"/>
            <a:ext cx="4274169" cy="722820"/>
          </a:xfrm>
        </p:spPr>
        <p:txBody>
          <a:bodyPr anchor="b">
            <a:normAutofit/>
          </a:bodyPr>
          <a:lstStyle/>
          <a:p>
            <a:pPr algn="just"/>
            <a:r>
              <a:rPr lang="en-US" sz="3800" b="1">
                <a:latin typeface="Arial"/>
                <a:cs typeface="Arial"/>
              </a:rPr>
              <a:t>Introduction</a:t>
            </a:r>
          </a:p>
        </p:txBody>
      </p:sp>
      <p:sp>
        <p:nvSpPr>
          <p:cNvPr id="3" name="Content Placeholder 2">
            <a:extLst>
              <a:ext uri="{FF2B5EF4-FFF2-40B4-BE49-F238E27FC236}">
                <a16:creationId xmlns:a16="http://schemas.microsoft.com/office/drawing/2014/main" id="{1816EBE3-6F75-75C0-F00C-9EBADF7E13B4}"/>
              </a:ext>
            </a:extLst>
          </p:cNvPr>
          <p:cNvSpPr>
            <a:spLocks noGrp="1"/>
          </p:cNvSpPr>
          <p:nvPr>
            <p:ph idx="1"/>
          </p:nvPr>
        </p:nvSpPr>
        <p:spPr>
          <a:xfrm>
            <a:off x="785489" y="1428234"/>
            <a:ext cx="5315189" cy="3535083"/>
          </a:xfrm>
        </p:spPr>
        <p:txBody>
          <a:bodyPr vert="horz" lIns="91440" tIns="45720" rIns="91440" bIns="45720" rtlCol="0" anchor="t">
            <a:noAutofit/>
          </a:bodyPr>
          <a:lstStyle/>
          <a:p>
            <a:pPr algn="just"/>
            <a:r>
              <a:rPr lang="en-GB" sz="2200" dirty="0">
                <a:latin typeface="Arial"/>
                <a:ea typeface="+mn-lt"/>
                <a:cs typeface="Arial"/>
              </a:rPr>
              <a:t>Business Idea: The </a:t>
            </a:r>
            <a:r>
              <a:rPr lang="en-GB" sz="2200" dirty="0" err="1">
                <a:latin typeface="Arial"/>
                <a:ea typeface="+mn-lt"/>
                <a:cs typeface="Arial"/>
              </a:rPr>
              <a:t>WellVibe</a:t>
            </a:r>
            <a:r>
              <a:rPr lang="en-GB" sz="2200" dirty="0">
                <a:latin typeface="Arial"/>
                <a:ea typeface="+mn-lt"/>
                <a:cs typeface="Arial"/>
              </a:rPr>
              <a:t> will offer customized health and wellness, which will include muscle-physical routines, mental health support, and nutrition information.</a:t>
            </a:r>
            <a:endParaRPr lang="en-US" sz="2200" dirty="0">
              <a:latin typeface="Arial"/>
              <a:cs typeface="Arial"/>
            </a:endParaRPr>
          </a:p>
          <a:p>
            <a:pPr algn="just"/>
            <a:r>
              <a:rPr lang="en-GB" sz="2200" dirty="0">
                <a:latin typeface="Arial"/>
                <a:ea typeface="+mn-lt"/>
                <a:cs typeface="Arial"/>
              </a:rPr>
              <a:t>Market Opportunity: Hackers that are healthy and workers requiring wellness assistance.</a:t>
            </a:r>
            <a:endParaRPr lang="en-US" sz="2200" dirty="0">
              <a:latin typeface="Arial"/>
              <a:cs typeface="Arial"/>
            </a:endParaRPr>
          </a:p>
          <a:p>
            <a:pPr algn="just"/>
            <a:r>
              <a:rPr lang="en-GB" sz="2200">
                <a:latin typeface="Arial"/>
                <a:ea typeface="+mn-lt"/>
                <a:cs typeface="Arial"/>
              </a:rPr>
              <a:t>Budget Budgets: £500,000 to develop the app and promote it.</a:t>
            </a:r>
            <a:endParaRPr lang="en-US" sz="2200" dirty="0">
              <a:latin typeface="Arial"/>
              <a:cs typeface="Arial"/>
            </a:endParaRPr>
          </a:p>
          <a:p>
            <a:pPr algn="just"/>
            <a:r>
              <a:rPr lang="en-GB" sz="2200">
                <a:latin typeface="Arial"/>
                <a:ea typeface="+mn-lt"/>
                <a:cs typeface="Arial"/>
              </a:rPr>
              <a:t>Target Market: Busy professionals and since we need to be healthy, the target will be hotspots 18-45 years old.</a:t>
            </a:r>
            <a:endParaRPr lang="en-US" sz="2200" dirty="0">
              <a:latin typeface="Arial"/>
              <a:cs typeface="Arial"/>
            </a:endParaRPr>
          </a:p>
          <a:p>
            <a:pPr marL="0" indent="0" algn="just">
              <a:buNone/>
            </a:pPr>
            <a:endParaRPr lang="en-US" sz="2200" dirty="0">
              <a:latin typeface="Arial"/>
              <a:cs typeface="Arial"/>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pic>
        <p:nvPicPr>
          <p:cNvPr id="4" name="Picture 3" descr="10 Signs Your Corporate Wellness Program Needs Improvement">
            <a:extLst>
              <a:ext uri="{FF2B5EF4-FFF2-40B4-BE49-F238E27FC236}">
                <a16:creationId xmlns:a16="http://schemas.microsoft.com/office/drawing/2014/main" id="{5EF59B5C-7BB6-6CF8-B334-033D5DAD3695}"/>
              </a:ext>
            </a:extLst>
          </p:cNvPr>
          <p:cNvPicPr>
            <a:picLocks noChangeAspect="1"/>
          </p:cNvPicPr>
          <p:nvPr/>
        </p:nvPicPr>
        <p:blipFill>
          <a:blip r:embed="rId3"/>
          <a:stretch>
            <a:fillRect/>
          </a:stretch>
        </p:blipFill>
        <p:spPr>
          <a:xfrm>
            <a:off x="7075967" y="2053032"/>
            <a:ext cx="4170530" cy="2783828"/>
          </a:xfrm>
          <a:prstGeom prst="rect">
            <a:avLst/>
          </a:prstGeom>
        </p:spPr>
      </p:pic>
    </p:spTree>
    <p:extLst>
      <p:ext uri="{BB962C8B-B14F-4D97-AF65-F5344CB8AC3E}">
        <p14:creationId xmlns:p14="http://schemas.microsoft.com/office/powerpoint/2010/main" val="3846874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11" name="Rectangle 10">
            <a:extLst>
              <a:ext uri="{FF2B5EF4-FFF2-40B4-BE49-F238E27FC236}">
                <a16:creationId xmlns:a16="http://schemas.microsoft.com/office/drawing/2014/main" id="{6121B454-D9CC-4D9A-BB90-D0243B527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pic>
        <p:nvPicPr>
          <p:cNvPr id="13" name="Picture 12">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17" name="Rectangle 16">
            <a:extLst>
              <a:ext uri="{FF2B5EF4-FFF2-40B4-BE49-F238E27FC236}">
                <a16:creationId xmlns:a16="http://schemas.microsoft.com/office/drawing/2014/main" id="{D156AB4D-50E1-494A-A1FF-2E40CFD54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180" y="707900"/>
            <a:ext cx="11185930" cy="5400168"/>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b="1">
              <a:ln w="22225">
                <a:solidFill>
                  <a:srgbClr val="E9713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09AB618-77C6-B643-48BA-F31CB7C13474}"/>
              </a:ext>
            </a:extLst>
          </p:cNvPr>
          <p:cNvSpPr>
            <a:spLocks noGrp="1"/>
          </p:cNvSpPr>
          <p:nvPr>
            <p:ph type="title"/>
          </p:nvPr>
        </p:nvSpPr>
        <p:spPr>
          <a:xfrm>
            <a:off x="1422004" y="1455051"/>
            <a:ext cx="4352167" cy="1614375"/>
          </a:xfrm>
        </p:spPr>
        <p:txBody>
          <a:bodyPr anchor="t">
            <a:normAutofit/>
          </a:bodyPr>
          <a:lstStyle/>
          <a:p>
            <a:pPr algn="just"/>
            <a:r>
              <a:rPr lang="en-GB" sz="3800" b="1">
                <a:latin typeface="Arial"/>
                <a:cs typeface="Arial"/>
              </a:rPr>
              <a:t>Overview of the Business Idea</a:t>
            </a:r>
            <a:endParaRPr lang="en-US" sz="3800">
              <a:latin typeface="Arial"/>
              <a:cs typeface="Arial"/>
            </a:endParaRPr>
          </a:p>
        </p:txBody>
      </p:sp>
      <p:pic>
        <p:nvPicPr>
          <p:cNvPr id="4" name="Picture 3" descr="12+ Advantages &amp; Disadvantages of Limited Liability Company – EComposer">
            <a:extLst>
              <a:ext uri="{FF2B5EF4-FFF2-40B4-BE49-F238E27FC236}">
                <a16:creationId xmlns:a16="http://schemas.microsoft.com/office/drawing/2014/main" id="{4BA48C36-1963-7BB3-FE10-2124CCCA3A2F}"/>
              </a:ext>
            </a:extLst>
          </p:cNvPr>
          <p:cNvPicPr>
            <a:picLocks noChangeAspect="1"/>
          </p:cNvPicPr>
          <p:nvPr/>
        </p:nvPicPr>
        <p:blipFill>
          <a:blip r:embed="rId4"/>
          <a:stretch>
            <a:fillRect/>
          </a:stretch>
        </p:blipFill>
        <p:spPr>
          <a:xfrm>
            <a:off x="6649223" y="1102958"/>
            <a:ext cx="4666149" cy="2304320"/>
          </a:xfrm>
          <a:prstGeom prst="rect">
            <a:avLst/>
          </a:prstGeom>
        </p:spPr>
      </p:pic>
      <p:sp>
        <p:nvSpPr>
          <p:cNvPr id="3" name="Content Placeholder 2">
            <a:extLst>
              <a:ext uri="{FF2B5EF4-FFF2-40B4-BE49-F238E27FC236}">
                <a16:creationId xmlns:a16="http://schemas.microsoft.com/office/drawing/2014/main" id="{F9358F85-1ECE-9005-1C87-C6E2B610F9E9}"/>
              </a:ext>
            </a:extLst>
          </p:cNvPr>
          <p:cNvSpPr>
            <a:spLocks noGrp="1"/>
          </p:cNvSpPr>
          <p:nvPr>
            <p:ph idx="1"/>
          </p:nvPr>
        </p:nvSpPr>
        <p:spPr>
          <a:xfrm>
            <a:off x="1056432" y="3432813"/>
            <a:ext cx="10460221" cy="2461505"/>
          </a:xfrm>
        </p:spPr>
        <p:txBody>
          <a:bodyPr vert="horz" lIns="91440" tIns="45720" rIns="91440" bIns="45720" rtlCol="0" anchor="ctr">
            <a:noAutofit/>
          </a:bodyPr>
          <a:lstStyle/>
          <a:p>
            <a:pPr algn="just"/>
            <a:r>
              <a:rPr lang="en-GB" sz="2200" dirty="0">
                <a:latin typeface="Arial"/>
                <a:ea typeface="+mn-lt"/>
                <a:cs typeface="Arial"/>
              </a:rPr>
              <a:t>Product/Service: An all-in-one mobile application (</a:t>
            </a:r>
            <a:r>
              <a:rPr lang="en-GB" sz="2200" dirty="0" err="1">
                <a:latin typeface="Arial"/>
                <a:ea typeface="+mn-lt"/>
                <a:cs typeface="Arial"/>
              </a:rPr>
              <a:t>WellVibe</a:t>
            </a:r>
            <a:r>
              <a:rPr lang="en-GB" sz="2200" dirty="0">
                <a:latin typeface="Arial"/>
                <a:ea typeface="+mn-lt"/>
                <a:cs typeface="Arial"/>
              </a:rPr>
              <a:t>) with a customised workout and nutrition plan and mental health monitoring.</a:t>
            </a:r>
            <a:endParaRPr lang="en-US" sz="2200" dirty="0">
              <a:latin typeface="Arial"/>
              <a:cs typeface="Arial"/>
            </a:endParaRPr>
          </a:p>
          <a:p>
            <a:pPr algn="just"/>
            <a:r>
              <a:rPr lang="en-GB" sz="2200">
                <a:latin typeface="Arial"/>
                <a:ea typeface="+mn-lt"/>
                <a:cs typeface="Arial"/>
              </a:rPr>
              <a:t>Business Model: Free and premium version subscription-based.</a:t>
            </a:r>
            <a:endParaRPr lang="en-US" sz="2200">
              <a:latin typeface="Arial"/>
              <a:cs typeface="Arial"/>
            </a:endParaRPr>
          </a:p>
          <a:p>
            <a:pPr algn="just"/>
            <a:r>
              <a:rPr lang="en-GB" sz="2200">
                <a:latin typeface="Arial"/>
                <a:ea typeface="+mn-lt"/>
                <a:cs typeface="Arial"/>
              </a:rPr>
              <a:t>Company Organisational Structure: CEO (Founder), Development Team, Marketing Team, Wellness Experts (Advisors).</a:t>
            </a:r>
            <a:endParaRPr lang="en-US" sz="2200">
              <a:latin typeface="Arial"/>
              <a:cs typeface="Arial"/>
            </a:endParaRPr>
          </a:p>
          <a:p>
            <a:pPr algn="just"/>
            <a:r>
              <a:rPr lang="en-GB" sz="2200">
                <a:latin typeface="Arial"/>
                <a:ea typeface="+mn-lt"/>
                <a:cs typeface="Arial"/>
              </a:rPr>
              <a:t>Legal Organisation: Limited Liability Company (LLC).</a:t>
            </a:r>
            <a:endParaRPr lang="en-US" sz="2200">
              <a:latin typeface="Arial"/>
              <a:cs typeface="Arial"/>
            </a:endParaRPr>
          </a:p>
        </p:txBody>
      </p:sp>
    </p:spTree>
    <p:extLst>
      <p:ext uri="{BB962C8B-B14F-4D97-AF65-F5344CB8AC3E}">
        <p14:creationId xmlns:p14="http://schemas.microsoft.com/office/powerpoint/2010/main" val="465391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63" name="Rectangle 6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65" name="Rectangle 6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67" name="Rectangle 6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69" name="Freeform: Shape 6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just"/>
            <a:endParaRPr lang="en-US" dirty="0"/>
          </a:p>
        </p:txBody>
      </p:sp>
      <p:sp>
        <p:nvSpPr>
          <p:cNvPr id="71" name="Rectangle 7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2" name="Title 1">
            <a:extLst>
              <a:ext uri="{FF2B5EF4-FFF2-40B4-BE49-F238E27FC236}">
                <a16:creationId xmlns:a16="http://schemas.microsoft.com/office/drawing/2014/main" id="{19BE3D9A-526A-4262-617B-1A81BEF2B574}"/>
              </a:ext>
            </a:extLst>
          </p:cNvPr>
          <p:cNvSpPr>
            <a:spLocks noGrp="1"/>
          </p:cNvSpPr>
          <p:nvPr>
            <p:ph type="title"/>
          </p:nvPr>
        </p:nvSpPr>
        <p:spPr>
          <a:xfrm>
            <a:off x="423590" y="198666"/>
            <a:ext cx="3201366" cy="1288403"/>
          </a:xfrm>
        </p:spPr>
        <p:txBody>
          <a:bodyPr anchor="b">
            <a:normAutofit/>
          </a:bodyPr>
          <a:lstStyle/>
          <a:p>
            <a:pPr algn="just"/>
            <a:r>
              <a:rPr lang="en-GB" sz="3800" b="1">
                <a:solidFill>
                  <a:srgbClr val="FFFFFF"/>
                </a:solidFill>
                <a:latin typeface="Arial"/>
                <a:ea typeface="+mj-lt"/>
                <a:cs typeface="Arial"/>
              </a:rPr>
              <a:t>Market Research</a:t>
            </a:r>
            <a:endParaRPr lang="en-US" sz="3800">
              <a:solidFill>
                <a:srgbClr val="FFFFFF"/>
              </a:solidFill>
              <a:latin typeface="Arial"/>
              <a:cs typeface="Arial"/>
            </a:endParaRPr>
          </a:p>
        </p:txBody>
      </p:sp>
      <p:sp>
        <p:nvSpPr>
          <p:cNvPr id="3" name="Content Placeholder 2">
            <a:extLst>
              <a:ext uri="{FF2B5EF4-FFF2-40B4-BE49-F238E27FC236}">
                <a16:creationId xmlns:a16="http://schemas.microsoft.com/office/drawing/2014/main" id="{F3A13A5A-E232-B0E4-57FC-1DF36835A37D}"/>
              </a:ext>
            </a:extLst>
          </p:cNvPr>
          <p:cNvSpPr>
            <a:spLocks noGrp="1"/>
          </p:cNvSpPr>
          <p:nvPr>
            <p:ph idx="1"/>
          </p:nvPr>
        </p:nvSpPr>
        <p:spPr>
          <a:xfrm>
            <a:off x="4581727" y="649480"/>
            <a:ext cx="7338510" cy="5546047"/>
          </a:xfrm>
        </p:spPr>
        <p:txBody>
          <a:bodyPr vert="horz" lIns="91440" tIns="45720" rIns="91440" bIns="45720" rtlCol="0" anchor="ctr">
            <a:noAutofit/>
          </a:bodyPr>
          <a:lstStyle/>
          <a:p>
            <a:pPr marL="0" indent="0" algn="just">
              <a:buNone/>
            </a:pPr>
            <a:r>
              <a:rPr lang="en-GB" sz="2200" b="1">
                <a:latin typeface="Arial"/>
                <a:ea typeface="+mn-lt"/>
                <a:cs typeface="Arial"/>
              </a:rPr>
              <a:t>PESTEL Analysis:</a:t>
            </a:r>
            <a:endParaRPr lang="en-US" sz="2200" b="1">
              <a:latin typeface="Arial"/>
              <a:cs typeface="Arial"/>
            </a:endParaRPr>
          </a:p>
          <a:p>
            <a:pPr algn="just"/>
            <a:r>
              <a:rPr lang="en-GB" sz="2200">
                <a:latin typeface="Arial"/>
                <a:ea typeface="+mn-lt"/>
                <a:cs typeface="Arial"/>
              </a:rPr>
              <a:t>Political: UK policies in favour of wellness and mental health programs.</a:t>
            </a:r>
            <a:endParaRPr lang="en-US" sz="2200">
              <a:latin typeface="Arial"/>
              <a:cs typeface="Arial"/>
            </a:endParaRPr>
          </a:p>
          <a:p>
            <a:pPr algn="just"/>
            <a:r>
              <a:rPr lang="en-GB" sz="2200" dirty="0">
                <a:latin typeface="Arial"/>
                <a:ea typeface="+mn-lt"/>
                <a:cs typeface="Arial"/>
              </a:rPr>
              <a:t>Economic: It has been increasing the number of health-conscious expenditure, particularly after the pandemic (</a:t>
            </a:r>
            <a:r>
              <a:rPr lang="en-GB" sz="2200" dirty="0" err="1">
                <a:latin typeface="Arial"/>
                <a:ea typeface="+mn-lt"/>
                <a:cs typeface="Arial"/>
              </a:rPr>
              <a:t>Ghodture</a:t>
            </a:r>
            <a:r>
              <a:rPr lang="en-GB" sz="2200" dirty="0">
                <a:latin typeface="Arial"/>
                <a:ea typeface="+mn-lt"/>
                <a:cs typeface="Arial"/>
              </a:rPr>
              <a:t>, Mahajan and Biyani, 2026).</a:t>
            </a:r>
            <a:endParaRPr lang="en-US" sz="2200" dirty="0">
              <a:latin typeface="Arial"/>
              <a:cs typeface="Arial"/>
            </a:endParaRPr>
          </a:p>
          <a:p>
            <a:pPr algn="just"/>
            <a:r>
              <a:rPr lang="en-GB" sz="2200">
                <a:latin typeface="Arial"/>
                <a:ea typeface="+mn-lt"/>
                <a:cs typeface="Arial"/>
              </a:rPr>
              <a:t>Social: More emphasis on mental health and self-care.</a:t>
            </a:r>
            <a:endParaRPr lang="en-US" sz="2200">
              <a:latin typeface="Arial"/>
              <a:cs typeface="Arial"/>
            </a:endParaRPr>
          </a:p>
          <a:p>
            <a:pPr algn="just"/>
            <a:r>
              <a:rPr lang="en-GB" sz="2200" dirty="0">
                <a:latin typeface="Arial"/>
                <a:ea typeface="+mn-lt"/>
                <a:cs typeface="Arial"/>
              </a:rPr>
              <a:t>Technology: Development of new technologies in terms of AI and creation of individual services app.</a:t>
            </a:r>
            <a:endParaRPr lang="en-US" sz="2200" dirty="0">
              <a:latin typeface="Arial"/>
              <a:cs typeface="Arial"/>
            </a:endParaRPr>
          </a:p>
          <a:p>
            <a:pPr algn="just"/>
            <a:r>
              <a:rPr lang="en-GB" sz="2200">
                <a:latin typeface="Arial"/>
                <a:ea typeface="+mn-lt"/>
                <a:cs typeface="Arial"/>
              </a:rPr>
              <a:t>Environmental: A move towards sustainability, making the health products emphasize on environmentally-friendly products.</a:t>
            </a:r>
            <a:endParaRPr lang="en-US" sz="2200">
              <a:latin typeface="Arial"/>
              <a:cs typeface="Arial"/>
            </a:endParaRPr>
          </a:p>
          <a:p>
            <a:pPr algn="just"/>
            <a:r>
              <a:rPr lang="en-GB" sz="2200">
                <a:latin typeface="Arial"/>
                <a:ea typeface="+mn-lt"/>
                <a:cs typeface="Arial"/>
              </a:rPr>
              <a:t>Legal: The privacy laws (GDPR) which influence the creation of the apps and their credibility.</a:t>
            </a:r>
            <a:endParaRPr lang="en-US" sz="2200">
              <a:latin typeface="Arial"/>
              <a:cs typeface="Arial"/>
            </a:endParaRPr>
          </a:p>
          <a:p>
            <a:pPr marL="0" indent="0" algn="just">
              <a:buNone/>
            </a:pPr>
            <a:r>
              <a:rPr lang="en-GB" sz="2200" b="1">
                <a:latin typeface="Arial"/>
                <a:ea typeface="+mn-lt"/>
                <a:cs typeface="Arial"/>
              </a:rPr>
              <a:t>Competitive Analysis:</a:t>
            </a:r>
            <a:r>
              <a:rPr lang="en-GB" sz="2200" dirty="0">
                <a:latin typeface="Arial"/>
                <a:ea typeface="+mn-lt"/>
                <a:cs typeface="Arial"/>
              </a:rPr>
              <a:t> </a:t>
            </a:r>
            <a:r>
              <a:rPr lang="en-GB" sz="2200">
                <a:latin typeface="Arial"/>
                <a:ea typeface="+mn-lt"/>
                <a:cs typeface="Arial"/>
              </a:rPr>
              <a:t>Competitors incorporate MyFitnessPal, Headspace and Fitbit.</a:t>
            </a:r>
            <a:endParaRPr lang="en-US" sz="2200">
              <a:latin typeface="Arial"/>
              <a:cs typeface="Arial"/>
            </a:endParaRPr>
          </a:p>
        </p:txBody>
      </p:sp>
      <p:pic>
        <p:nvPicPr>
          <p:cNvPr id="5" name="Picture 4" descr="PESTEL Analysis (PEST Analysis) EXPLAINED with EXAMPLES | B2U">
            <a:extLst>
              <a:ext uri="{FF2B5EF4-FFF2-40B4-BE49-F238E27FC236}">
                <a16:creationId xmlns:a16="http://schemas.microsoft.com/office/drawing/2014/main" id="{1F147E9B-F251-DD5E-7CE9-EBDEFED4F406}"/>
              </a:ext>
            </a:extLst>
          </p:cNvPr>
          <p:cNvPicPr>
            <a:picLocks noChangeAspect="1"/>
          </p:cNvPicPr>
          <p:nvPr/>
        </p:nvPicPr>
        <p:blipFill>
          <a:blip r:embed="rId3"/>
          <a:srcRect l="22727" r="21818"/>
          <a:stretch>
            <a:fillRect/>
          </a:stretch>
        </p:blipFill>
        <p:spPr>
          <a:xfrm>
            <a:off x="216333" y="2535662"/>
            <a:ext cx="3615776" cy="3667611"/>
          </a:xfrm>
          <a:prstGeom prst="rect">
            <a:avLst/>
          </a:prstGeom>
        </p:spPr>
      </p:pic>
    </p:spTree>
    <p:extLst>
      <p:ext uri="{BB962C8B-B14F-4D97-AF65-F5344CB8AC3E}">
        <p14:creationId xmlns:p14="http://schemas.microsoft.com/office/powerpoint/2010/main" val="3118365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just"/>
            <a:endParaRPr lang="en-US"/>
          </a:p>
        </p:txBody>
      </p:sp>
      <p:sp>
        <p:nvSpPr>
          <p:cNvPr id="2" name="Title 1">
            <a:extLst>
              <a:ext uri="{FF2B5EF4-FFF2-40B4-BE49-F238E27FC236}">
                <a16:creationId xmlns:a16="http://schemas.microsoft.com/office/drawing/2014/main" id="{E2A76AA7-1949-DCB4-A29E-14181B797B13}"/>
              </a:ext>
            </a:extLst>
          </p:cNvPr>
          <p:cNvSpPr>
            <a:spLocks noGrp="1"/>
          </p:cNvSpPr>
          <p:nvPr>
            <p:ph type="title"/>
          </p:nvPr>
        </p:nvSpPr>
        <p:spPr>
          <a:xfrm>
            <a:off x="1137034" y="609597"/>
            <a:ext cx="6171893" cy="1100804"/>
          </a:xfrm>
        </p:spPr>
        <p:txBody>
          <a:bodyPr>
            <a:normAutofit fontScale="90000"/>
          </a:bodyPr>
          <a:lstStyle/>
          <a:p>
            <a:pPr algn="just"/>
            <a:r>
              <a:rPr lang="en-US" sz="3800" b="1">
                <a:latin typeface="Arial"/>
                <a:cs typeface="Arial"/>
              </a:rPr>
              <a:t>Marketing Communications</a:t>
            </a:r>
          </a:p>
        </p:txBody>
      </p:sp>
      <p:sp>
        <p:nvSpPr>
          <p:cNvPr id="3" name="Content Placeholder 2">
            <a:extLst>
              <a:ext uri="{FF2B5EF4-FFF2-40B4-BE49-F238E27FC236}">
                <a16:creationId xmlns:a16="http://schemas.microsoft.com/office/drawing/2014/main" id="{26BF2423-7039-B666-9522-5DF57C7EAEDD}"/>
              </a:ext>
            </a:extLst>
          </p:cNvPr>
          <p:cNvSpPr>
            <a:spLocks noGrp="1"/>
          </p:cNvSpPr>
          <p:nvPr>
            <p:ph idx="1"/>
          </p:nvPr>
        </p:nvSpPr>
        <p:spPr>
          <a:xfrm>
            <a:off x="1137034" y="1805220"/>
            <a:ext cx="5490928" cy="3917773"/>
          </a:xfrm>
        </p:spPr>
        <p:txBody>
          <a:bodyPr vert="horz" lIns="91440" tIns="45720" rIns="91440" bIns="45720" rtlCol="0" anchor="t">
            <a:noAutofit/>
          </a:bodyPr>
          <a:lstStyle/>
          <a:p>
            <a:pPr algn="just"/>
            <a:r>
              <a:rPr lang="en-GB" sz="2200" dirty="0">
                <a:latin typeface="Arial"/>
                <a:ea typeface="+mn-lt"/>
                <a:cs typeface="Arial"/>
              </a:rPr>
              <a:t>Marketing Strategy: The online marketing through social media networks (Instagram, LinkedIn, and Facebook) and the collaboration with people specialised in wellness (Deutsch, 2023).</a:t>
            </a:r>
          </a:p>
          <a:p>
            <a:pPr algn="just"/>
            <a:r>
              <a:rPr lang="en-GB" sz="2200" dirty="0">
                <a:latin typeface="Arial"/>
                <a:ea typeface="+mn-lt"/>
                <a:cs typeface="Arial"/>
              </a:rPr>
              <a:t>Branding: promote the app as a fitness tool that can be utilised by everyone who has a tight schedule.</a:t>
            </a:r>
          </a:p>
          <a:p>
            <a:pPr algn="just"/>
            <a:r>
              <a:rPr lang="en-GB" sz="2200" dirty="0">
                <a:latin typeface="Arial"/>
                <a:ea typeface="+mn-lt"/>
                <a:cs typeface="Arial"/>
              </a:rPr>
              <a:t>Customer Acquisition: Free Trial, Influencer Cooperation, referrals.</a:t>
            </a:r>
          </a:p>
          <a:p>
            <a:pPr algn="just"/>
            <a:r>
              <a:rPr lang="en-GB" sz="2200" dirty="0">
                <a:latin typeface="Arial"/>
                <a:ea typeface="+mn-lt"/>
                <a:cs typeface="Arial"/>
              </a:rPr>
              <a:t>Customer Retention: personalised suggestions, regular updates and excellent content.</a:t>
            </a:r>
          </a:p>
        </p:txBody>
      </p:sp>
      <p:pic>
        <p:nvPicPr>
          <p:cNvPr id="4" name="Picture 3" descr="Results-Driven Creative Branding Solutions in Mumbai">
            <a:extLst>
              <a:ext uri="{FF2B5EF4-FFF2-40B4-BE49-F238E27FC236}">
                <a16:creationId xmlns:a16="http://schemas.microsoft.com/office/drawing/2014/main" id="{AF1B5ADA-F57E-69E7-2019-2A06A3048028}"/>
              </a:ext>
            </a:extLst>
          </p:cNvPr>
          <p:cNvPicPr>
            <a:picLocks noChangeAspect="1"/>
          </p:cNvPicPr>
          <p:nvPr/>
        </p:nvPicPr>
        <p:blipFill>
          <a:blip r:embed="rId3"/>
          <a:stretch>
            <a:fillRect/>
          </a:stretch>
        </p:blipFill>
        <p:spPr>
          <a:xfrm>
            <a:off x="7308261" y="1710461"/>
            <a:ext cx="4329585"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just"/>
            <a:endParaRPr lang="en-US"/>
          </a:p>
        </p:txBody>
      </p:sp>
    </p:spTree>
    <p:extLst>
      <p:ext uri="{BB962C8B-B14F-4D97-AF65-F5344CB8AC3E}">
        <p14:creationId xmlns:p14="http://schemas.microsoft.com/office/powerpoint/2010/main" val="3530304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12" name="Rectangle 11">
            <a:extLst>
              <a:ext uri="{FF2B5EF4-FFF2-40B4-BE49-F238E27FC236}">
                <a16:creationId xmlns:a16="http://schemas.microsoft.com/office/drawing/2014/main" id="{39D85F1B-3302-4DB9-81B1-038ADCE4D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2" name="Title 1">
            <a:extLst>
              <a:ext uri="{FF2B5EF4-FFF2-40B4-BE49-F238E27FC236}">
                <a16:creationId xmlns:a16="http://schemas.microsoft.com/office/drawing/2014/main" id="{F440C4A0-957D-2253-181A-4BE05C831E44}"/>
              </a:ext>
            </a:extLst>
          </p:cNvPr>
          <p:cNvSpPr>
            <a:spLocks noGrp="1"/>
          </p:cNvSpPr>
          <p:nvPr>
            <p:ph type="title"/>
          </p:nvPr>
        </p:nvSpPr>
        <p:spPr>
          <a:xfrm>
            <a:off x="192443" y="3428892"/>
            <a:ext cx="2722811" cy="944452"/>
          </a:xfrm>
        </p:spPr>
        <p:txBody>
          <a:bodyPr>
            <a:normAutofit/>
          </a:bodyPr>
          <a:lstStyle/>
          <a:p>
            <a:pPr algn="just"/>
            <a:r>
              <a:rPr lang="en-US" sz="3800" b="1">
                <a:solidFill>
                  <a:schemeClr val="tx1">
                    <a:lumMod val="85000"/>
                    <a:lumOff val="15000"/>
                  </a:schemeClr>
                </a:solidFill>
                <a:latin typeface="Arial"/>
                <a:ea typeface="+mj-lt"/>
                <a:cs typeface="Arial"/>
              </a:rPr>
              <a:t>Financials</a:t>
            </a:r>
            <a:endParaRPr lang="en-US" sz="3800" b="1">
              <a:solidFill>
                <a:schemeClr val="tx1">
                  <a:lumMod val="85000"/>
                  <a:lumOff val="15000"/>
                </a:schemeClr>
              </a:solidFill>
              <a:latin typeface="Arial"/>
              <a:cs typeface="Arial"/>
            </a:endParaRPr>
          </a:p>
        </p:txBody>
      </p:sp>
      <p:pic>
        <p:nvPicPr>
          <p:cNvPr id="5" name="Picture 4" descr="Revenue Forecasting For Decision Making? Here's How To Use It...">
            <a:extLst>
              <a:ext uri="{FF2B5EF4-FFF2-40B4-BE49-F238E27FC236}">
                <a16:creationId xmlns:a16="http://schemas.microsoft.com/office/drawing/2014/main" id="{8D6C4A02-FD27-E7FC-7CE7-D06AD520458D}"/>
              </a:ext>
            </a:extLst>
          </p:cNvPr>
          <p:cNvPicPr>
            <a:picLocks noChangeAspect="1"/>
          </p:cNvPicPr>
          <p:nvPr/>
        </p:nvPicPr>
        <p:blipFill>
          <a:blip r:embed="rId3"/>
          <a:srcRect t="8197"/>
          <a:stretch>
            <a:fillRect/>
          </a:stretch>
        </p:blipFill>
        <p:spPr>
          <a:xfrm>
            <a:off x="20" y="10"/>
            <a:ext cx="6095980" cy="3175906"/>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p:spPr>
      </p:pic>
      <p:pic>
        <p:nvPicPr>
          <p:cNvPr id="4" name="Picture 3" descr="Break Even: Over 3,807 Royalty-Free Licensable Stock Illustrations &amp;  Drawings | Shutterstock">
            <a:extLst>
              <a:ext uri="{FF2B5EF4-FFF2-40B4-BE49-F238E27FC236}">
                <a16:creationId xmlns:a16="http://schemas.microsoft.com/office/drawing/2014/main" id="{F705D4CF-30BB-6ECB-A983-B5854AA17295}"/>
              </a:ext>
            </a:extLst>
          </p:cNvPr>
          <p:cNvPicPr>
            <a:picLocks noChangeAspect="1"/>
          </p:cNvPicPr>
          <p:nvPr/>
        </p:nvPicPr>
        <p:blipFill>
          <a:blip r:embed="rId4"/>
          <a:srcRect t="16563" b="18183"/>
          <a:stretch>
            <a:fillRect/>
          </a:stretch>
        </p:blipFill>
        <p:spPr>
          <a:xfrm>
            <a:off x="6096000" y="10"/>
            <a:ext cx="6096000" cy="3182262"/>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p:spPr>
      </p:pic>
      <p:sp>
        <p:nvSpPr>
          <p:cNvPr id="3" name="Content Placeholder 2">
            <a:extLst>
              <a:ext uri="{FF2B5EF4-FFF2-40B4-BE49-F238E27FC236}">
                <a16:creationId xmlns:a16="http://schemas.microsoft.com/office/drawing/2014/main" id="{EFE02352-AF7E-A1F0-C42F-E987847DC6A0}"/>
              </a:ext>
            </a:extLst>
          </p:cNvPr>
          <p:cNvSpPr>
            <a:spLocks noGrp="1"/>
          </p:cNvSpPr>
          <p:nvPr>
            <p:ph idx="1"/>
          </p:nvPr>
        </p:nvSpPr>
        <p:spPr>
          <a:xfrm>
            <a:off x="2927745" y="3594469"/>
            <a:ext cx="9077608" cy="2913675"/>
          </a:xfrm>
        </p:spPr>
        <p:txBody>
          <a:bodyPr vert="horz" lIns="91440" tIns="45720" rIns="91440" bIns="45720" rtlCol="0" anchor="ctr">
            <a:noAutofit/>
          </a:bodyPr>
          <a:lstStyle/>
          <a:p>
            <a:pPr algn="just"/>
            <a:r>
              <a:rPr lang="en-GB" sz="2200" dirty="0">
                <a:solidFill>
                  <a:schemeClr val="tx1">
                    <a:lumMod val="85000"/>
                    <a:lumOff val="15000"/>
                  </a:schemeClr>
                </a:solidFill>
                <a:latin typeface="Arial"/>
                <a:ea typeface="+mn-lt"/>
                <a:cs typeface="Arial"/>
              </a:rPr>
              <a:t>Funding Needs: £500,000 to fund the development, marketing and costs of operations.</a:t>
            </a:r>
            <a:endParaRPr lang="en-US" sz="2200" dirty="0">
              <a:solidFill>
                <a:schemeClr val="tx1">
                  <a:lumMod val="85000"/>
                  <a:lumOff val="15000"/>
                </a:schemeClr>
              </a:solidFill>
              <a:latin typeface="Arial"/>
              <a:cs typeface="Arial"/>
            </a:endParaRPr>
          </a:p>
          <a:p>
            <a:pPr algn="just"/>
            <a:r>
              <a:rPr lang="en-GB" sz="2200">
                <a:solidFill>
                  <a:schemeClr val="tx1">
                    <a:lumMod val="85000"/>
                    <a:lumOff val="15000"/>
                  </a:schemeClr>
                </a:solidFill>
                <a:latin typeface="Arial"/>
                <a:ea typeface="+mn-lt"/>
                <a:cs typeface="Arial"/>
              </a:rPr>
              <a:t>Start-up cost: Preliminarily development, advertising of the app, as well as legal expenses.</a:t>
            </a:r>
            <a:endParaRPr lang="en-US" sz="2200">
              <a:solidFill>
                <a:schemeClr val="tx1">
                  <a:lumMod val="85000"/>
                  <a:lumOff val="15000"/>
                </a:schemeClr>
              </a:solidFill>
              <a:latin typeface="Arial"/>
              <a:cs typeface="Arial"/>
            </a:endParaRPr>
          </a:p>
          <a:p>
            <a:pPr algn="just"/>
            <a:r>
              <a:rPr lang="en-GB" sz="2200">
                <a:solidFill>
                  <a:schemeClr val="tx1">
                    <a:lumMod val="85000"/>
                    <a:lumOff val="15000"/>
                  </a:schemeClr>
                </a:solidFill>
                <a:latin typeface="Arial"/>
                <a:ea typeface="+mn-lt"/>
                <a:cs typeface="Arial"/>
              </a:rPr>
              <a:t>Revenue Forecast: £320,000 (estimated) in the first year and increasing by 30 percent per annum.</a:t>
            </a:r>
            <a:endParaRPr lang="en-US" sz="2200">
              <a:solidFill>
                <a:schemeClr val="tx1">
                  <a:lumMod val="85000"/>
                  <a:lumOff val="15000"/>
                </a:schemeClr>
              </a:solidFill>
              <a:latin typeface="Arial"/>
              <a:cs typeface="Arial"/>
            </a:endParaRPr>
          </a:p>
          <a:p>
            <a:pPr algn="just"/>
            <a:r>
              <a:rPr lang="en-GB" sz="2200">
                <a:solidFill>
                  <a:schemeClr val="tx1">
                    <a:lumMod val="85000"/>
                    <a:lumOff val="15000"/>
                  </a:schemeClr>
                </a:solidFill>
                <a:latin typeface="Arial"/>
                <a:ea typeface="+mn-lt"/>
                <a:cs typeface="Arial"/>
              </a:rPr>
              <a:t>Cash Flow: Positive cash flow in 6 months to come after the launch.</a:t>
            </a:r>
            <a:endParaRPr lang="en-US" sz="2200">
              <a:solidFill>
                <a:schemeClr val="tx1">
                  <a:lumMod val="85000"/>
                  <a:lumOff val="15000"/>
                </a:schemeClr>
              </a:solidFill>
              <a:latin typeface="Arial"/>
              <a:cs typeface="Arial"/>
            </a:endParaRPr>
          </a:p>
          <a:p>
            <a:pPr algn="just"/>
            <a:r>
              <a:rPr lang="en-GB" sz="2200">
                <a:solidFill>
                  <a:schemeClr val="tx1">
                    <a:lumMod val="85000"/>
                    <a:lumOff val="15000"/>
                  </a:schemeClr>
                </a:solidFill>
                <a:latin typeface="Arial"/>
                <a:ea typeface="+mn-lt"/>
                <a:cs typeface="Arial"/>
              </a:rPr>
              <a:t>Breakeven Point: In 18 months of launch.</a:t>
            </a:r>
            <a:endParaRPr lang="en-US" sz="2200">
              <a:solidFill>
                <a:schemeClr val="tx1">
                  <a:lumMod val="85000"/>
                  <a:lumOff val="15000"/>
                </a:schemeClr>
              </a:solidFill>
              <a:latin typeface="Arial"/>
              <a:cs typeface="Arial"/>
            </a:endParaRPr>
          </a:p>
        </p:txBody>
      </p:sp>
    </p:spTree>
    <p:extLst>
      <p:ext uri="{BB962C8B-B14F-4D97-AF65-F5344CB8AC3E}">
        <p14:creationId xmlns:p14="http://schemas.microsoft.com/office/powerpoint/2010/main" val="4068355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2" name="Title 1">
            <a:extLst>
              <a:ext uri="{FF2B5EF4-FFF2-40B4-BE49-F238E27FC236}">
                <a16:creationId xmlns:a16="http://schemas.microsoft.com/office/drawing/2014/main" id="{CD5ADE2E-03B1-4756-D5AC-4BFBBE7A7DF9}"/>
              </a:ext>
            </a:extLst>
          </p:cNvPr>
          <p:cNvSpPr>
            <a:spLocks noGrp="1"/>
          </p:cNvSpPr>
          <p:nvPr>
            <p:ph type="title"/>
          </p:nvPr>
        </p:nvSpPr>
        <p:spPr>
          <a:xfrm>
            <a:off x="630936" y="640823"/>
            <a:ext cx="3419856" cy="5583148"/>
          </a:xfrm>
        </p:spPr>
        <p:txBody>
          <a:bodyPr anchor="ctr">
            <a:normAutofit/>
          </a:bodyPr>
          <a:lstStyle/>
          <a:p>
            <a:pPr algn="just"/>
            <a:r>
              <a:rPr lang="en-GB" sz="3800" b="1">
                <a:latin typeface="Arial"/>
                <a:ea typeface="+mj-lt"/>
                <a:cs typeface="Arial"/>
              </a:rPr>
              <a:t>Risk Management and Contingency Plan</a:t>
            </a:r>
            <a:endParaRPr lang="en-US" sz="3800">
              <a:latin typeface="Arial"/>
              <a:cs typeface="Arial"/>
            </a:endParaRPr>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pic>
        <p:nvPicPr>
          <p:cNvPr id="4" name="Picture 3" descr="Risk Management in Finance - Overview, Importance in Investing">
            <a:extLst>
              <a:ext uri="{FF2B5EF4-FFF2-40B4-BE49-F238E27FC236}">
                <a16:creationId xmlns:a16="http://schemas.microsoft.com/office/drawing/2014/main" id="{8D5167A3-726C-9648-5532-A670A74DDE84}"/>
              </a:ext>
            </a:extLst>
          </p:cNvPr>
          <p:cNvPicPr>
            <a:picLocks noChangeAspect="1"/>
          </p:cNvPicPr>
          <p:nvPr/>
        </p:nvPicPr>
        <p:blipFill>
          <a:blip r:embed="rId3"/>
          <a:stretch>
            <a:fillRect/>
          </a:stretch>
        </p:blipFill>
        <p:spPr>
          <a:xfrm>
            <a:off x="5646334" y="329011"/>
            <a:ext cx="4464642" cy="2777822"/>
          </a:xfrm>
          <a:prstGeom prst="rect">
            <a:avLst/>
          </a:prstGeom>
        </p:spPr>
      </p:pic>
      <p:sp>
        <p:nvSpPr>
          <p:cNvPr id="3" name="Content Placeholder 2">
            <a:extLst>
              <a:ext uri="{FF2B5EF4-FFF2-40B4-BE49-F238E27FC236}">
                <a16:creationId xmlns:a16="http://schemas.microsoft.com/office/drawing/2014/main" id="{C161D512-D65E-6124-ADE2-2731CB1A0720}"/>
              </a:ext>
            </a:extLst>
          </p:cNvPr>
          <p:cNvSpPr>
            <a:spLocks noGrp="1"/>
          </p:cNvSpPr>
          <p:nvPr>
            <p:ph idx="1"/>
          </p:nvPr>
        </p:nvSpPr>
        <p:spPr>
          <a:xfrm>
            <a:off x="4438636" y="3590879"/>
            <a:ext cx="6894576" cy="2636185"/>
          </a:xfrm>
        </p:spPr>
        <p:txBody>
          <a:bodyPr vert="horz" lIns="91440" tIns="45720" rIns="91440" bIns="45720" rtlCol="0" anchor="t">
            <a:noAutofit/>
          </a:bodyPr>
          <a:lstStyle/>
          <a:p>
            <a:pPr algn="just"/>
            <a:r>
              <a:rPr lang="en-GB" sz="2200">
                <a:latin typeface="Arial"/>
                <a:ea typeface="+mn-lt"/>
                <a:cs typeface="Arial"/>
              </a:rPr>
              <a:t>Major Risks: The failures of technology in use, data privacy issues, and the rivalry on the market.</a:t>
            </a:r>
            <a:endParaRPr lang="en-US" sz="2200">
              <a:latin typeface="Arial"/>
              <a:cs typeface="Arial"/>
            </a:endParaRPr>
          </a:p>
          <a:p>
            <a:pPr algn="just"/>
            <a:r>
              <a:rPr lang="en-GB" sz="2200">
                <a:latin typeface="Arial"/>
                <a:ea typeface="+mn-lt"/>
                <a:cs typeface="Arial"/>
              </a:rPr>
              <a:t>Risk Mitigation Strategies: App updates and solid cybersecurity, and market research.</a:t>
            </a:r>
            <a:endParaRPr lang="en-US" sz="2200">
              <a:latin typeface="Arial"/>
              <a:cs typeface="Arial"/>
            </a:endParaRPr>
          </a:p>
          <a:p>
            <a:pPr algn="just"/>
            <a:r>
              <a:rPr lang="en-GB" sz="2200">
                <a:latin typeface="Arial"/>
                <a:ea typeface="+mn-lt"/>
                <a:cs typeface="Arial"/>
              </a:rPr>
              <a:t>Contingency Plan: In case of not getting enough customer acquisition, invest in more marketing channels.</a:t>
            </a:r>
            <a:endParaRPr lang="en-US" sz="2200">
              <a:latin typeface="Arial"/>
              <a:cs typeface="Arial"/>
            </a:endParaRPr>
          </a:p>
        </p:txBody>
      </p:sp>
    </p:spTree>
    <p:extLst>
      <p:ext uri="{BB962C8B-B14F-4D97-AF65-F5344CB8AC3E}">
        <p14:creationId xmlns:p14="http://schemas.microsoft.com/office/powerpoint/2010/main" val="2686995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2" name="Title 1">
            <a:extLst>
              <a:ext uri="{FF2B5EF4-FFF2-40B4-BE49-F238E27FC236}">
                <a16:creationId xmlns:a16="http://schemas.microsoft.com/office/drawing/2014/main" id="{F263D5E2-0F77-EDA5-FFB1-0EBD4BD7895C}"/>
              </a:ext>
            </a:extLst>
          </p:cNvPr>
          <p:cNvSpPr>
            <a:spLocks noGrp="1"/>
          </p:cNvSpPr>
          <p:nvPr>
            <p:ph type="title"/>
          </p:nvPr>
        </p:nvSpPr>
        <p:spPr>
          <a:xfrm>
            <a:off x="618812" y="401378"/>
            <a:ext cx="5309338" cy="722820"/>
          </a:xfrm>
        </p:spPr>
        <p:txBody>
          <a:bodyPr anchor="b">
            <a:normAutofit/>
          </a:bodyPr>
          <a:lstStyle/>
          <a:p>
            <a:pPr algn="just"/>
            <a:r>
              <a:rPr lang="en-US" sz="3800" b="1">
                <a:latin typeface="Arial"/>
                <a:cs typeface="Arial"/>
              </a:rPr>
              <a:t>Conclusion </a:t>
            </a:r>
          </a:p>
        </p:txBody>
      </p:sp>
      <p:sp>
        <p:nvSpPr>
          <p:cNvPr id="3" name="Content Placeholder 2">
            <a:extLst>
              <a:ext uri="{FF2B5EF4-FFF2-40B4-BE49-F238E27FC236}">
                <a16:creationId xmlns:a16="http://schemas.microsoft.com/office/drawing/2014/main" id="{EC782192-1917-85AF-E148-6896A99EE272}"/>
              </a:ext>
            </a:extLst>
          </p:cNvPr>
          <p:cNvSpPr>
            <a:spLocks noGrp="1"/>
          </p:cNvSpPr>
          <p:nvPr>
            <p:ph idx="1"/>
          </p:nvPr>
        </p:nvSpPr>
        <p:spPr>
          <a:xfrm>
            <a:off x="612961" y="1715780"/>
            <a:ext cx="5775264" cy="4483989"/>
          </a:xfrm>
        </p:spPr>
        <p:txBody>
          <a:bodyPr vert="horz" lIns="91440" tIns="45720" rIns="91440" bIns="45720" rtlCol="0" anchor="t">
            <a:noAutofit/>
          </a:bodyPr>
          <a:lstStyle/>
          <a:p>
            <a:pPr algn="just"/>
            <a:r>
              <a:rPr lang="en-GB" sz="2200">
                <a:latin typeface="Arial"/>
                <a:ea typeface="+mn-lt"/>
                <a:cs typeface="Arial"/>
              </a:rPr>
              <a:t>Summary: The app is a complete holistic wellness solution that allows busy people one platform, providing fitness and nutrition programs and having their social and psychological health taken care of in one place.</a:t>
            </a:r>
            <a:endParaRPr lang="en-US" sz="2200">
              <a:latin typeface="Arial"/>
              <a:cs typeface="Arial"/>
            </a:endParaRPr>
          </a:p>
          <a:p>
            <a:pPr algn="just"/>
            <a:r>
              <a:rPr lang="en-GB" sz="2200" dirty="0">
                <a:latin typeface="Arial"/>
                <a:ea typeface="+mn-lt"/>
                <a:cs typeface="Arial"/>
              </a:rPr>
              <a:t>Investor Attractiveness: The app is established within the existing wellness industry that is expanding and has good scaling capabilities.</a:t>
            </a:r>
            <a:endParaRPr lang="en-US" sz="2200" dirty="0">
              <a:latin typeface="Arial"/>
              <a:cs typeface="Arial"/>
            </a:endParaRPr>
          </a:p>
          <a:p>
            <a:pPr algn="just"/>
            <a:r>
              <a:rPr lang="en-GB" sz="2200">
                <a:latin typeface="Arial"/>
                <a:ea typeface="+mn-lt"/>
                <a:cs typeface="Arial"/>
              </a:rPr>
              <a:t>Call to Action: This newest app is an innovative opportunity that we can create in partnership with investors.</a:t>
            </a:r>
            <a:endParaRPr lang="en-US" sz="2200">
              <a:latin typeface="Arial"/>
              <a:cs typeface="Arial"/>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pic>
        <p:nvPicPr>
          <p:cNvPr id="4" name="Picture 3" descr="Conclusion in Research Papers ...">
            <a:extLst>
              <a:ext uri="{FF2B5EF4-FFF2-40B4-BE49-F238E27FC236}">
                <a16:creationId xmlns:a16="http://schemas.microsoft.com/office/drawing/2014/main" id="{37E95080-2C83-F900-B3B1-63F9BCB852B8}"/>
              </a:ext>
            </a:extLst>
          </p:cNvPr>
          <p:cNvPicPr>
            <a:picLocks noChangeAspect="1"/>
          </p:cNvPicPr>
          <p:nvPr/>
        </p:nvPicPr>
        <p:blipFill>
          <a:blip r:embed="rId3"/>
          <a:stretch>
            <a:fillRect/>
          </a:stretch>
        </p:blipFill>
        <p:spPr>
          <a:xfrm>
            <a:off x="7075967" y="2057297"/>
            <a:ext cx="4170530" cy="2775298"/>
          </a:xfrm>
          <a:prstGeom prst="rect">
            <a:avLst/>
          </a:prstGeom>
        </p:spPr>
      </p:pic>
    </p:spTree>
    <p:extLst>
      <p:ext uri="{BB962C8B-B14F-4D97-AF65-F5344CB8AC3E}">
        <p14:creationId xmlns:p14="http://schemas.microsoft.com/office/powerpoint/2010/main" val="4043867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CF46C-6B64-F93C-AC7C-8875DDD187EB}"/>
              </a:ext>
            </a:extLst>
          </p:cNvPr>
          <p:cNvSpPr>
            <a:spLocks noGrp="1"/>
          </p:cNvSpPr>
          <p:nvPr>
            <p:ph type="title"/>
          </p:nvPr>
        </p:nvSpPr>
        <p:spPr>
          <a:xfrm>
            <a:off x="838200" y="365125"/>
            <a:ext cx="10515600" cy="865488"/>
          </a:xfrm>
        </p:spPr>
        <p:txBody>
          <a:bodyPr>
            <a:normAutofit/>
          </a:bodyPr>
          <a:lstStyle/>
          <a:p>
            <a:r>
              <a:rPr lang="en-GB" sz="3800" b="1">
                <a:latin typeface="Arial"/>
                <a:ea typeface="+mj-lt"/>
                <a:cs typeface="Arial"/>
              </a:rPr>
              <a:t>References </a:t>
            </a:r>
            <a:endParaRPr lang="en-US" sz="3800">
              <a:latin typeface="Arial"/>
              <a:cs typeface="Arial"/>
            </a:endParaRPr>
          </a:p>
        </p:txBody>
      </p:sp>
      <p:sp>
        <p:nvSpPr>
          <p:cNvPr id="3" name="Content Placeholder 2">
            <a:extLst>
              <a:ext uri="{FF2B5EF4-FFF2-40B4-BE49-F238E27FC236}">
                <a16:creationId xmlns:a16="http://schemas.microsoft.com/office/drawing/2014/main" id="{2711B7DD-7EE3-95B8-4130-429AF23DF2B8}"/>
              </a:ext>
            </a:extLst>
          </p:cNvPr>
          <p:cNvSpPr>
            <a:spLocks noGrp="1"/>
          </p:cNvSpPr>
          <p:nvPr>
            <p:ph idx="1"/>
          </p:nvPr>
        </p:nvSpPr>
        <p:spPr>
          <a:xfrm>
            <a:off x="838200" y="1480568"/>
            <a:ext cx="10515600" cy="4351338"/>
          </a:xfrm>
        </p:spPr>
        <p:txBody>
          <a:bodyPr vert="horz" lIns="91440" tIns="45720" rIns="91440" bIns="45720" rtlCol="0" anchor="t">
            <a:noAutofit/>
          </a:bodyPr>
          <a:lstStyle/>
          <a:p>
            <a:pPr algn="just">
              <a:buNone/>
            </a:pPr>
            <a:r>
              <a:rPr lang="en-US" sz="2200" dirty="0">
                <a:latin typeface="Arial"/>
                <a:ea typeface="+mn-lt"/>
                <a:cs typeface="Arial"/>
              </a:rPr>
              <a:t>Akvilė </a:t>
            </a:r>
            <a:r>
              <a:rPr lang="en-US" sz="2200" dirty="0" err="1">
                <a:latin typeface="Arial"/>
                <a:ea typeface="+mn-lt"/>
                <a:cs typeface="Arial"/>
              </a:rPr>
              <a:t>Lukauskaite</a:t>
            </a:r>
            <a:r>
              <a:rPr lang="en-US" sz="2200" dirty="0">
                <a:latin typeface="Arial"/>
                <a:ea typeface="+mn-lt"/>
                <a:cs typeface="Arial"/>
              </a:rPr>
              <a:t> (2021). </a:t>
            </a:r>
            <a:r>
              <a:rPr lang="en-US" sz="2200" i="1" dirty="0">
                <a:latin typeface="Arial"/>
                <a:ea typeface="+mn-lt"/>
                <a:cs typeface="Arial"/>
              </a:rPr>
              <a:t>Healthy data management for health apps</a:t>
            </a:r>
            <a:r>
              <a:rPr lang="en-US" sz="2200" dirty="0">
                <a:latin typeface="Arial"/>
                <a:ea typeface="+mn-lt"/>
                <a:cs typeface="Arial"/>
              </a:rPr>
              <a:t>. [online] HGF. Available at: </a:t>
            </a:r>
            <a:r>
              <a:rPr lang="en-US" sz="2200" dirty="0">
                <a:latin typeface="Arial"/>
                <a:ea typeface="+mn-lt"/>
                <a:cs typeface="Arial"/>
                <a:hlinkClick r:id="rId2"/>
              </a:rPr>
              <a:t>https://www.hgf.com/knowledge-hub/articles/healthy-data-management-for-health-apps/</a:t>
            </a:r>
            <a:r>
              <a:rPr lang="en-US" sz="2200" dirty="0">
                <a:latin typeface="Arial"/>
                <a:ea typeface="+mn-lt"/>
                <a:cs typeface="Arial"/>
              </a:rPr>
              <a:t>. </a:t>
            </a:r>
            <a:endParaRPr lang="en-US" sz="2200" dirty="0">
              <a:latin typeface="Arial"/>
              <a:cs typeface="Arial"/>
            </a:endParaRPr>
          </a:p>
          <a:p>
            <a:pPr algn="just">
              <a:buNone/>
            </a:pPr>
            <a:r>
              <a:rPr lang="en-US" sz="2200" dirty="0" err="1">
                <a:latin typeface="Arial"/>
                <a:ea typeface="+mn-lt"/>
                <a:cs typeface="Arial"/>
              </a:rPr>
              <a:t>AlSlaity</a:t>
            </a:r>
            <a:r>
              <a:rPr lang="en-US" sz="2200" dirty="0">
                <a:latin typeface="Arial"/>
                <a:ea typeface="+mn-lt"/>
                <a:cs typeface="Arial"/>
              </a:rPr>
              <a:t>, A., </a:t>
            </a:r>
            <a:r>
              <a:rPr lang="en-US" sz="2200" dirty="0" err="1">
                <a:latin typeface="Arial"/>
                <a:ea typeface="+mn-lt"/>
                <a:cs typeface="Arial"/>
              </a:rPr>
              <a:t>Suruliraj</a:t>
            </a:r>
            <a:r>
              <a:rPr lang="en-US" sz="2200" dirty="0">
                <a:latin typeface="Arial"/>
                <a:ea typeface="+mn-lt"/>
                <a:cs typeface="Arial"/>
              </a:rPr>
              <a:t>, B., </a:t>
            </a:r>
            <a:r>
              <a:rPr lang="en-US" sz="2200" dirty="0" err="1">
                <a:latin typeface="Arial"/>
                <a:ea typeface="+mn-lt"/>
                <a:cs typeface="Arial"/>
              </a:rPr>
              <a:t>Oyebode</a:t>
            </a:r>
            <a:r>
              <a:rPr lang="en-US" sz="2200" dirty="0">
                <a:latin typeface="Arial"/>
                <a:ea typeface="+mn-lt"/>
                <a:cs typeface="Arial"/>
              </a:rPr>
              <a:t>, O., Fowles, J., steeves, </a:t>
            </a:r>
            <a:r>
              <a:rPr lang="en-US" sz="2200" dirty="0" err="1">
                <a:latin typeface="Arial"/>
                <a:ea typeface="+mn-lt"/>
                <a:cs typeface="Arial"/>
              </a:rPr>
              <a:t>darren</a:t>
            </a:r>
            <a:r>
              <a:rPr lang="en-US" sz="2200" dirty="0">
                <a:latin typeface="Arial"/>
                <a:ea typeface="+mn-lt"/>
                <a:cs typeface="Arial"/>
              </a:rPr>
              <a:t> and Orji, R. (2022). Mobile Applications for Health and Wellness: A Systematic Review. </a:t>
            </a:r>
            <a:r>
              <a:rPr lang="en-US" sz="2200" i="1" dirty="0">
                <a:latin typeface="Arial"/>
                <a:ea typeface="+mn-lt"/>
                <a:cs typeface="Arial"/>
              </a:rPr>
              <a:t>Proceedings of the ACM on Human-Computer Interaction</a:t>
            </a:r>
            <a:r>
              <a:rPr lang="en-US" sz="2200" dirty="0">
                <a:latin typeface="Arial"/>
                <a:ea typeface="+mn-lt"/>
                <a:cs typeface="Arial"/>
              </a:rPr>
              <a:t>, 6(EICS), pp.1–29. </a:t>
            </a:r>
            <a:r>
              <a:rPr lang="en-US" sz="2200" dirty="0" err="1">
                <a:latin typeface="Arial"/>
                <a:ea typeface="+mn-lt"/>
                <a:cs typeface="Arial"/>
              </a:rPr>
              <a:t>doi</a:t>
            </a:r>
            <a:r>
              <a:rPr lang="en-US" sz="2200" dirty="0">
                <a:latin typeface="Arial"/>
                <a:ea typeface="+mn-lt"/>
                <a:cs typeface="Arial"/>
              </a:rPr>
              <a:t>: </a:t>
            </a:r>
            <a:r>
              <a:rPr lang="en-US" sz="2200" dirty="0">
                <a:latin typeface="Arial"/>
                <a:ea typeface="+mn-lt"/>
                <a:cs typeface="Arial"/>
                <a:hlinkClick r:id="rId3"/>
              </a:rPr>
              <a:t>https://doi.org/10.1145/3534525</a:t>
            </a:r>
            <a:r>
              <a:rPr lang="en-US" sz="2200" dirty="0">
                <a:latin typeface="Arial"/>
                <a:ea typeface="+mn-lt"/>
                <a:cs typeface="Arial"/>
              </a:rPr>
              <a:t>. </a:t>
            </a:r>
            <a:endParaRPr lang="en-US" sz="2200" dirty="0">
              <a:latin typeface="Arial"/>
              <a:cs typeface="Arial"/>
            </a:endParaRPr>
          </a:p>
          <a:p>
            <a:pPr algn="just">
              <a:buNone/>
            </a:pPr>
            <a:r>
              <a:rPr lang="en-US" sz="2200" dirty="0" err="1">
                <a:latin typeface="Arial"/>
                <a:ea typeface="+mn-lt"/>
                <a:cs typeface="Arial"/>
              </a:rPr>
              <a:t>Chafic</a:t>
            </a:r>
            <a:r>
              <a:rPr lang="en-US" sz="2200" dirty="0">
                <a:latin typeface="Arial"/>
                <a:ea typeface="+mn-lt"/>
                <a:cs typeface="Arial"/>
              </a:rPr>
              <a:t>, N. and Dissertation, K. (2025). </a:t>
            </a:r>
            <a:r>
              <a:rPr lang="en-US" sz="2200" i="1" dirty="0">
                <a:latin typeface="Arial"/>
                <a:ea typeface="+mn-lt"/>
                <a:cs typeface="Arial"/>
              </a:rPr>
              <a:t>Health &amp; Wellness Trends and Business Implications</a:t>
            </a:r>
            <a:r>
              <a:rPr lang="en-US" sz="2200" dirty="0">
                <a:latin typeface="Arial"/>
                <a:ea typeface="+mn-lt"/>
                <a:cs typeface="Arial"/>
              </a:rPr>
              <a:t>. [online] Available at: </a:t>
            </a:r>
            <a:r>
              <a:rPr lang="en-US" sz="2200" dirty="0">
                <a:latin typeface="Arial"/>
                <a:ea typeface="+mn-lt"/>
                <a:cs typeface="Arial"/>
                <a:hlinkClick r:id="rId4"/>
              </a:rPr>
              <a:t>https://uniselinus.education/sites/default/files/2025-04/Nadim%20Khattar.pdf</a:t>
            </a:r>
            <a:r>
              <a:rPr lang="en-US" sz="2200" dirty="0">
                <a:latin typeface="Arial"/>
                <a:ea typeface="+mn-lt"/>
                <a:cs typeface="Arial"/>
              </a:rPr>
              <a:t>. </a:t>
            </a:r>
            <a:endParaRPr lang="en-US" sz="2200" dirty="0">
              <a:latin typeface="Arial"/>
              <a:cs typeface="Arial"/>
            </a:endParaRPr>
          </a:p>
          <a:p>
            <a:pPr algn="just">
              <a:buNone/>
            </a:pPr>
            <a:r>
              <a:rPr lang="en-US" sz="2200">
                <a:latin typeface="Arial"/>
                <a:ea typeface="+mn-lt"/>
                <a:cs typeface="Arial"/>
              </a:rPr>
              <a:t>Deutsch, D. (2023). The Influencer Effect: Exploring the Persuasive Communication Tactics of Social Media Influencers in the Health and Wellness Industry. </a:t>
            </a:r>
            <a:r>
              <a:rPr lang="en-US" sz="2200" i="1">
                <a:latin typeface="Arial"/>
                <a:ea typeface="+mn-lt"/>
                <a:cs typeface="Arial"/>
              </a:rPr>
              <a:t>Doctoral Dissertations and Projects</a:t>
            </a:r>
            <a:r>
              <a:rPr lang="en-US" sz="2200">
                <a:latin typeface="Arial"/>
                <a:ea typeface="+mn-lt"/>
                <a:cs typeface="Arial"/>
              </a:rPr>
              <a:t>. [online] Available at: </a:t>
            </a:r>
            <a:r>
              <a:rPr lang="en-US" sz="2200" dirty="0">
                <a:latin typeface="Arial"/>
                <a:ea typeface="+mn-lt"/>
                <a:cs typeface="Arial"/>
                <a:hlinkClick r:id="rId5"/>
              </a:rPr>
              <a:t>https://digitalcommons.liberty.edu/doctoral/4920/</a:t>
            </a:r>
            <a:r>
              <a:rPr lang="en-US" sz="2200" dirty="0">
                <a:latin typeface="Arial"/>
                <a:ea typeface="+mn-lt"/>
                <a:cs typeface="Arial"/>
              </a:rPr>
              <a:t>. </a:t>
            </a:r>
            <a:endParaRPr lang="en-US" sz="2200" dirty="0">
              <a:latin typeface="Arial"/>
              <a:cs typeface="Arial"/>
            </a:endParaRPr>
          </a:p>
          <a:p>
            <a:pPr marL="0" indent="0">
              <a:buNone/>
            </a:pPr>
            <a:endParaRPr lang="en-US" sz="2200" dirty="0">
              <a:latin typeface="Arial"/>
              <a:cs typeface="Arial"/>
            </a:endParaRPr>
          </a:p>
        </p:txBody>
      </p:sp>
    </p:spTree>
    <p:extLst>
      <p:ext uri="{BB962C8B-B14F-4D97-AF65-F5344CB8AC3E}">
        <p14:creationId xmlns:p14="http://schemas.microsoft.com/office/powerpoint/2010/main" val="2106569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0009-CD29-FBAB-C41B-B30292442515}"/>
              </a:ext>
            </a:extLst>
          </p:cNvPr>
          <p:cNvSpPr>
            <a:spLocks noGrp="1"/>
          </p:cNvSpPr>
          <p:nvPr>
            <p:ph type="title"/>
          </p:nvPr>
        </p:nvSpPr>
        <p:spPr>
          <a:xfrm>
            <a:off x="838200" y="365125"/>
            <a:ext cx="10515600" cy="980507"/>
          </a:xfrm>
        </p:spPr>
        <p:txBody>
          <a:bodyPr>
            <a:normAutofit/>
          </a:bodyPr>
          <a:lstStyle/>
          <a:p>
            <a:r>
              <a:rPr lang="en-GB" sz="3800" b="1">
                <a:latin typeface="Arial"/>
                <a:ea typeface="+mj-lt"/>
                <a:cs typeface="Arial"/>
              </a:rPr>
              <a:t>References </a:t>
            </a:r>
            <a:endParaRPr lang="en-US" sz="3800">
              <a:latin typeface="Arial"/>
              <a:cs typeface="Arial"/>
            </a:endParaRPr>
          </a:p>
        </p:txBody>
      </p:sp>
      <p:sp>
        <p:nvSpPr>
          <p:cNvPr id="3" name="Content Placeholder 2">
            <a:extLst>
              <a:ext uri="{FF2B5EF4-FFF2-40B4-BE49-F238E27FC236}">
                <a16:creationId xmlns:a16="http://schemas.microsoft.com/office/drawing/2014/main" id="{CA7682E3-6BE8-DAF4-A40F-EA1FE781B518}"/>
              </a:ext>
            </a:extLst>
          </p:cNvPr>
          <p:cNvSpPr>
            <a:spLocks noGrp="1"/>
          </p:cNvSpPr>
          <p:nvPr>
            <p:ph idx="1"/>
          </p:nvPr>
        </p:nvSpPr>
        <p:spPr>
          <a:xfrm>
            <a:off x="838200" y="1595587"/>
            <a:ext cx="10515600" cy="4351338"/>
          </a:xfrm>
        </p:spPr>
        <p:txBody>
          <a:bodyPr vert="horz" lIns="91440" tIns="45720" rIns="91440" bIns="45720" rtlCol="0" anchor="t">
            <a:normAutofit/>
          </a:bodyPr>
          <a:lstStyle/>
          <a:p>
            <a:pPr algn="just">
              <a:buNone/>
            </a:pPr>
            <a:r>
              <a:rPr lang="en-US" sz="2200" dirty="0" err="1">
                <a:latin typeface="Arial"/>
                <a:ea typeface="+mn-lt"/>
                <a:cs typeface="Arial"/>
              </a:rPr>
              <a:t>Fabbrizio</a:t>
            </a:r>
            <a:r>
              <a:rPr lang="en-US" sz="2200" dirty="0">
                <a:latin typeface="Arial"/>
                <a:ea typeface="+mn-lt"/>
                <a:cs typeface="Arial"/>
              </a:rPr>
              <a:t>, A., Fucarino, A., </a:t>
            </a:r>
            <a:r>
              <a:rPr lang="en-US" sz="2200" dirty="0" err="1">
                <a:latin typeface="Arial"/>
                <a:ea typeface="+mn-lt"/>
                <a:cs typeface="Arial"/>
              </a:rPr>
              <a:t>Cantoia</a:t>
            </a:r>
            <a:r>
              <a:rPr lang="en-US" sz="2200" dirty="0">
                <a:latin typeface="Arial"/>
                <a:ea typeface="+mn-lt"/>
                <a:cs typeface="Arial"/>
              </a:rPr>
              <a:t>, M., De Giorgio, A., Garrido, N.D., Iuliano, E., Reis, V.M., Sausa, M., Vilaça-Alves, J., </a:t>
            </a:r>
            <a:r>
              <a:rPr lang="en-US" sz="2200" dirty="0" err="1">
                <a:latin typeface="Arial"/>
                <a:ea typeface="+mn-lt"/>
                <a:cs typeface="Arial"/>
              </a:rPr>
              <a:t>Zimatore</a:t>
            </a:r>
            <a:r>
              <a:rPr lang="en-US" sz="2200" dirty="0">
                <a:latin typeface="Arial"/>
                <a:ea typeface="+mn-lt"/>
                <a:cs typeface="Arial"/>
              </a:rPr>
              <a:t>, G., </a:t>
            </a:r>
            <a:r>
              <a:rPr lang="en-US" sz="2200" dirty="0" err="1">
                <a:latin typeface="Arial"/>
                <a:ea typeface="+mn-lt"/>
                <a:cs typeface="Arial"/>
              </a:rPr>
              <a:t>Baldari</a:t>
            </a:r>
            <a:r>
              <a:rPr lang="en-US" sz="2200" dirty="0">
                <a:latin typeface="Arial"/>
                <a:ea typeface="+mn-lt"/>
                <a:cs typeface="Arial"/>
              </a:rPr>
              <a:t>, C. and Macaluso, F. (2023). Smart Devices for Health and Wellness Applied to Tele-Exercise: An Overview of New Trends and Technologies Such as IoT and AI. </a:t>
            </a:r>
            <a:r>
              <a:rPr lang="en-US" sz="2200" i="1" dirty="0">
                <a:latin typeface="Arial"/>
                <a:ea typeface="+mn-lt"/>
                <a:cs typeface="Arial"/>
              </a:rPr>
              <a:t>Healthcare</a:t>
            </a:r>
            <a:r>
              <a:rPr lang="en-US" sz="2200" dirty="0">
                <a:latin typeface="Arial"/>
                <a:ea typeface="+mn-lt"/>
                <a:cs typeface="Arial"/>
              </a:rPr>
              <a:t>, [online] 11(12), p.1805. </a:t>
            </a:r>
            <a:r>
              <a:rPr lang="en-US" sz="2200" dirty="0" err="1">
                <a:latin typeface="Arial"/>
                <a:ea typeface="+mn-lt"/>
                <a:cs typeface="Arial"/>
              </a:rPr>
              <a:t>doi</a:t>
            </a:r>
            <a:r>
              <a:rPr lang="en-US" sz="2200" dirty="0">
                <a:latin typeface="Arial"/>
                <a:ea typeface="+mn-lt"/>
                <a:cs typeface="Arial"/>
              </a:rPr>
              <a:t>: </a:t>
            </a:r>
            <a:r>
              <a:rPr lang="en-US" sz="2200" dirty="0">
                <a:latin typeface="Arial"/>
                <a:ea typeface="+mn-lt"/>
                <a:cs typeface="Arial"/>
                <a:hlinkClick r:id="rId2"/>
              </a:rPr>
              <a:t>https://doi.org/10.3390/healthcare11121805</a:t>
            </a:r>
            <a:r>
              <a:rPr lang="en-US" sz="2200" dirty="0">
                <a:latin typeface="Arial"/>
                <a:ea typeface="+mn-lt"/>
                <a:cs typeface="Arial"/>
              </a:rPr>
              <a:t>. </a:t>
            </a:r>
          </a:p>
          <a:p>
            <a:pPr algn="just">
              <a:buNone/>
            </a:pPr>
            <a:r>
              <a:rPr lang="en-US" sz="2200" dirty="0" err="1">
                <a:latin typeface="Arial"/>
                <a:ea typeface="+mn-lt"/>
                <a:cs typeface="Arial"/>
              </a:rPr>
              <a:t>Gherra</a:t>
            </a:r>
            <a:r>
              <a:rPr lang="en-US" sz="2200" dirty="0">
                <a:latin typeface="Arial"/>
                <a:ea typeface="+mn-lt"/>
                <a:cs typeface="Arial"/>
              </a:rPr>
              <a:t>, E. (2024). Market analysis and customer segmentation for a well-being app - </a:t>
            </a:r>
            <a:r>
              <a:rPr lang="en-US" sz="2200" dirty="0" err="1">
                <a:latin typeface="Arial"/>
                <a:ea typeface="+mn-lt"/>
                <a:cs typeface="Arial"/>
              </a:rPr>
              <a:t>WebThesis</a:t>
            </a:r>
            <a:r>
              <a:rPr lang="en-US" sz="2200" dirty="0">
                <a:latin typeface="Arial"/>
                <a:ea typeface="+mn-lt"/>
                <a:cs typeface="Arial"/>
              </a:rPr>
              <a:t>. </a:t>
            </a:r>
            <a:r>
              <a:rPr lang="en-US" sz="2200" i="1" dirty="0">
                <a:latin typeface="Arial"/>
                <a:ea typeface="+mn-lt"/>
                <a:cs typeface="Arial"/>
              </a:rPr>
              <a:t>Polito.it</a:t>
            </a:r>
            <a:r>
              <a:rPr lang="en-US" sz="2200" dirty="0">
                <a:latin typeface="Arial"/>
                <a:ea typeface="+mn-lt"/>
                <a:cs typeface="Arial"/>
              </a:rPr>
              <a:t>. [online] </a:t>
            </a:r>
            <a:r>
              <a:rPr lang="en-US" sz="2200" dirty="0" err="1">
                <a:latin typeface="Arial"/>
                <a:ea typeface="+mn-lt"/>
                <a:cs typeface="Arial"/>
              </a:rPr>
              <a:t>doi</a:t>
            </a:r>
            <a:r>
              <a:rPr lang="en-US" sz="2200" dirty="0">
                <a:latin typeface="Arial"/>
                <a:ea typeface="+mn-lt"/>
                <a:cs typeface="Arial"/>
              </a:rPr>
              <a:t>: </a:t>
            </a:r>
            <a:r>
              <a:rPr lang="en-US" sz="2200" dirty="0">
                <a:latin typeface="Arial"/>
                <a:ea typeface="+mn-lt"/>
                <a:cs typeface="Arial"/>
                <a:hlinkClick r:id="rId3"/>
              </a:rPr>
              <a:t>https://webthesis.biblio.polito.it/34175/1/tesi.pdf</a:t>
            </a:r>
            <a:r>
              <a:rPr lang="en-US" sz="2200" dirty="0">
                <a:latin typeface="Arial"/>
                <a:ea typeface="+mn-lt"/>
                <a:cs typeface="Arial"/>
              </a:rPr>
              <a:t>. </a:t>
            </a:r>
          </a:p>
          <a:p>
            <a:pPr algn="just">
              <a:buNone/>
            </a:pPr>
            <a:r>
              <a:rPr lang="en-US" sz="2200" dirty="0" err="1">
                <a:latin typeface="Arial"/>
                <a:ea typeface="+mn-lt"/>
                <a:cs typeface="Arial"/>
              </a:rPr>
              <a:t>Ghodture</a:t>
            </a:r>
            <a:r>
              <a:rPr lang="en-US" sz="2200" dirty="0">
                <a:latin typeface="Arial"/>
                <a:ea typeface="+mn-lt"/>
                <a:cs typeface="Arial"/>
              </a:rPr>
              <a:t>, P., Mahajan, A. and Biyani, S. (2026). Post-Pandemic Consumer Behavior: The Rise of Conscious Consumption. [online] </a:t>
            </a:r>
            <a:r>
              <a:rPr lang="en-US" sz="2200" dirty="0" err="1">
                <a:latin typeface="Arial"/>
                <a:ea typeface="+mn-lt"/>
                <a:cs typeface="Arial"/>
              </a:rPr>
              <a:t>doi</a:t>
            </a:r>
            <a:r>
              <a:rPr lang="en-US" sz="2200" dirty="0">
                <a:latin typeface="Arial"/>
                <a:ea typeface="+mn-lt"/>
                <a:cs typeface="Arial"/>
              </a:rPr>
              <a:t>: </a:t>
            </a:r>
            <a:r>
              <a:rPr lang="en-US" sz="2200" dirty="0">
                <a:latin typeface="Arial"/>
                <a:ea typeface="+mn-lt"/>
                <a:cs typeface="Arial"/>
                <a:hlinkClick r:id="rId4"/>
              </a:rPr>
              <a:t>https://doi.org/10.2139/ssrn.5904562</a:t>
            </a:r>
            <a:r>
              <a:rPr lang="en-US" sz="2200" dirty="0">
                <a:latin typeface="Arial"/>
                <a:ea typeface="+mn-lt"/>
                <a:cs typeface="Arial"/>
              </a:rPr>
              <a:t>. </a:t>
            </a:r>
          </a:p>
          <a:p>
            <a:pPr algn="just">
              <a:buNone/>
            </a:pPr>
            <a:r>
              <a:rPr lang="en-US" sz="2200" dirty="0">
                <a:latin typeface="Arial"/>
                <a:ea typeface="+mn-lt"/>
                <a:cs typeface="Arial"/>
              </a:rPr>
              <a:t>Lewis, M.C. (2024). </a:t>
            </a:r>
            <a:r>
              <a:rPr lang="en-US" sz="2200" i="1" dirty="0">
                <a:latin typeface="Arial"/>
                <a:ea typeface="+mn-lt"/>
                <a:cs typeface="Arial"/>
              </a:rPr>
              <a:t>LLC QuickStart Guide</a:t>
            </a:r>
            <a:r>
              <a:rPr lang="en-US" sz="2200" dirty="0">
                <a:latin typeface="Arial"/>
                <a:ea typeface="+mn-lt"/>
                <a:cs typeface="Arial"/>
              </a:rPr>
              <a:t>. </a:t>
            </a:r>
            <a:r>
              <a:rPr lang="en-US" sz="2200" dirty="0" err="1">
                <a:latin typeface="Arial"/>
                <a:ea typeface="+mn-lt"/>
                <a:cs typeface="Arial"/>
              </a:rPr>
              <a:t>ClydeBank</a:t>
            </a:r>
            <a:r>
              <a:rPr lang="en-US" sz="2200" dirty="0">
                <a:latin typeface="Arial"/>
                <a:ea typeface="+mn-lt"/>
                <a:cs typeface="Arial"/>
              </a:rPr>
              <a:t> Media LLC.</a:t>
            </a:r>
          </a:p>
          <a:p>
            <a:pPr algn="just">
              <a:buNone/>
            </a:pPr>
            <a:endParaRPr lang="en-US" sz="2200" dirty="0">
              <a:latin typeface="Arial"/>
              <a:cs typeface="Arial"/>
            </a:endParaRPr>
          </a:p>
        </p:txBody>
      </p:sp>
    </p:spTree>
    <p:extLst>
      <p:ext uri="{BB962C8B-B14F-4D97-AF65-F5344CB8AC3E}">
        <p14:creationId xmlns:p14="http://schemas.microsoft.com/office/powerpoint/2010/main" val="168731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TotalTime>
  <Words>2389</Words>
  <Application>Microsoft Office PowerPoint</Application>
  <PresentationFormat>Widescreen</PresentationFormat>
  <Paragraphs>96</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Title: Business Plan for Health and Wellness App – WellVibe  Module: Enterprise and Entrepreneurship (LCLM4006)  Student Name : Ghalya ridha  Student Number :2429778 Assignment Title: Individual Written Business Plan  </vt:lpstr>
      <vt:lpstr>Table of Contents </vt:lpstr>
      <vt:lpstr>Introduction</vt:lpstr>
      <vt:lpstr>Overview of the Business Idea</vt:lpstr>
      <vt:lpstr>Market Research</vt:lpstr>
      <vt:lpstr>Marketing Communications</vt:lpstr>
      <vt:lpstr>Financials</vt:lpstr>
      <vt:lpstr>Risk Management and Contingency Plan</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Business Plan for Health and Wellness App – WellVibe  Program of Study:  Module: Enterprise and Entrepreneurship (LCLM4006)  Student Name  Student Number  Assignment Title: Individual Written Business Plan  Lecturer’s Name</dc:title>
  <dc:creator>user</dc:creator>
  <cp:lastModifiedBy>Ghalya Ridha (2429778)</cp:lastModifiedBy>
  <cp:revision>214</cp:revision>
  <dcterms:created xsi:type="dcterms:W3CDTF">2026-03-26T10:29:54Z</dcterms:created>
  <dcterms:modified xsi:type="dcterms:W3CDTF">2026-03-28T09:31:55Z</dcterms:modified>
</cp:coreProperties>
</file>