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sldIdLst>
    <p:sldId id="258" r:id="rId5"/>
    <p:sldId id="441" r:id="rId6"/>
    <p:sldId id="375" r:id="rId7"/>
    <p:sldId id="425" r:id="rId8"/>
    <p:sldId id="446" r:id="rId9"/>
    <p:sldId id="444" r:id="rId10"/>
    <p:sldId id="268" r:id="rId11"/>
    <p:sldId id="445" r:id="rId12"/>
    <p:sldId id="309" r:id="rId13"/>
    <p:sldId id="310" r:id="rId14"/>
    <p:sldId id="447" r:id="rId15"/>
    <p:sldId id="338" r:id="rId16"/>
    <p:sldId id="433" r:id="rId17"/>
    <p:sldId id="498" r:id="rId18"/>
    <p:sldId id="320" r:id="rId19"/>
    <p:sldId id="273" r:id="rId20"/>
    <p:sldId id="282" r:id="rId21"/>
    <p:sldId id="443" r:id="rId22"/>
    <p:sldId id="259" r:id="rId23"/>
    <p:sldId id="383" r:id="rId24"/>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1A66AC-997C-44E5-BB55-EB1FD689D84B}" v="13" dt="2024-10-14T12:28:25.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93995" autoAdjust="0"/>
  </p:normalViewPr>
  <p:slideViewPr>
    <p:cSldViewPr snapToGrid="0" showGuides="1">
      <p:cViewPr varScale="1">
        <p:scale>
          <a:sx n="94" d="100"/>
          <a:sy n="94" d="100"/>
        </p:scale>
        <p:origin x="60" y="4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3"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3"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3"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3"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2" presStyleCnt="3" custLinFactNeighborX="-85399" custLinFactNeighborY="-373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2" presStyleCnt="3"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2"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7873B3F8-9FED-4629-9D6A-2231C54BAF5A}" type="presParOf" srcId="{F37DBE2F-0AEF-4287-B717-8E685D676025}" destId="{4D2ED867-123B-450E-A0BD-D4FEE3B6ED66}" srcOrd="4"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1_1" csCatId="accent1" phldr="1"/>
      <dgm:spPr/>
      <dgm:t>
        <a:bodyPr/>
        <a:lstStyle/>
        <a:p>
          <a:endParaRPr lang="en-US"/>
        </a:p>
      </dgm:t>
    </dgm:pt>
    <dgm:pt modelId="{53F38D18-6DAF-4B55-A549-1376BF2108CA}">
      <dgm:prSet/>
      <dgm:spPr/>
      <dgm:t>
        <a:bodyPr/>
        <a:lstStyle/>
        <a:p>
          <a:r>
            <a:rPr lang="en-GB" dirty="0">
              <a:latin typeface="Arial" panose="020B0604020202020204" pitchFamily="34" charset="0"/>
              <a:cs typeface="Arial" panose="020B0604020202020204" pitchFamily="34" charset="0"/>
            </a:rPr>
            <a:t>Search all resources at once.</a:t>
          </a:r>
          <a:endParaRPr lang="en-US" dirty="0">
            <a:latin typeface="Arial" panose="020B0604020202020204" pitchFamily="34" charset="0"/>
            <a:cs typeface="Arial" panose="020B0604020202020204" pitchFamily="34" charset="0"/>
          </a:endParaRPr>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dirty="0">
              <a:latin typeface="Arial" panose="020B0604020202020204" pitchFamily="34" charset="0"/>
              <a:cs typeface="Arial" panose="020B0604020202020204" pitchFamily="34" charset="0"/>
            </a:rPr>
            <a:t>Sign in to use all the tools and features.</a:t>
          </a:r>
          <a:endParaRPr lang="en-US" dirty="0">
            <a:latin typeface="Arial" panose="020B0604020202020204" pitchFamily="34" charset="0"/>
            <a:cs typeface="Arial" panose="020B0604020202020204" pitchFamily="34" charset="0"/>
          </a:endParaRPr>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dirty="0">
              <a:latin typeface="Arial" panose="020B0604020202020204" pitchFamily="34" charset="0"/>
              <a:cs typeface="Arial" panose="020B0604020202020204" pitchFamily="34" charset="0"/>
            </a:rPr>
            <a:t>Use the filters to get the best results.</a:t>
          </a:r>
          <a:endParaRPr lang="en-US" dirty="0">
            <a:latin typeface="Arial" panose="020B0604020202020204" pitchFamily="34" charset="0"/>
            <a:cs typeface="Arial" panose="020B0604020202020204" pitchFamily="34" charset="0"/>
          </a:endParaRPr>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dirty="0">
              <a:latin typeface="Arial" panose="020B0604020202020204" pitchFamily="34" charset="0"/>
              <a:cs typeface="Arial" panose="020B0604020202020204" pitchFamily="34" charset="0"/>
            </a:rPr>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dirty="0">
              <a:latin typeface="Arial" panose="020B0604020202020204" pitchFamily="34" charset="0"/>
              <a:cs typeface="Arial" panose="020B0604020202020204" pitchFamily="34" charset="0"/>
            </a:rPr>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235"/>
          <a:ext cx="10505560" cy="127136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60636"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librarians for research support.</a:t>
          </a:r>
        </a:p>
      </dsp:txBody>
      <dsp:txXfrm rot="10800000">
        <a:off x="462560" y="235"/>
        <a:ext cx="10187719" cy="1271364"/>
      </dsp:txXfrm>
    </dsp:sp>
    <dsp:sp modelId="{597FD67B-1CC8-4C16-B5C2-BEB07D90567B}">
      <dsp:nvSpPr>
        <dsp:cNvPr id="0" name=""/>
        <dsp:cNvSpPr/>
      </dsp:nvSpPr>
      <dsp:spPr>
        <a:xfrm>
          <a:off x="47157" y="0"/>
          <a:ext cx="1271364" cy="127136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673461"/>
          <a:ext cx="10439947" cy="127136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60636"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566579" y="1673461"/>
        <a:ext cx="10122106" cy="1271364"/>
      </dsp:txXfrm>
    </dsp:sp>
    <dsp:sp modelId="{299B8852-4F37-4E03-8FB2-90C97D80FCA8}">
      <dsp:nvSpPr>
        <dsp:cNvPr id="0" name=""/>
        <dsp:cNvSpPr/>
      </dsp:nvSpPr>
      <dsp:spPr>
        <a:xfrm>
          <a:off x="121697" y="1576596"/>
          <a:ext cx="1271364" cy="127136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301987"/>
          <a:ext cx="10647913" cy="1271364"/>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60636"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91384" y="3301987"/>
        <a:ext cx="10330072" cy="1271364"/>
      </dsp:txXfrm>
    </dsp:sp>
    <dsp:sp modelId="{29CE7826-F92E-4DFC-AA7E-190456F9561B}">
      <dsp:nvSpPr>
        <dsp:cNvPr id="0" name=""/>
        <dsp:cNvSpPr/>
      </dsp:nvSpPr>
      <dsp:spPr>
        <a:xfrm>
          <a:off x="86748" y="3254489"/>
          <a:ext cx="1271364" cy="127136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Arial" panose="020B0604020202020204" pitchFamily="34" charset="0"/>
              <a:cs typeface="Arial" panose="020B0604020202020204" pitchFamily="34" charset="0"/>
            </a:rPr>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Use the filters to get the best results.</a:t>
          </a:r>
          <a:endParaRPr lang="en-US" sz="2300" kern="1200" dirty="0">
            <a:latin typeface="Arial" panose="020B0604020202020204" pitchFamily="34" charset="0"/>
            <a:cs typeface="Arial" panose="020B0604020202020204" pitchFamily="34" charset="0"/>
          </a:endParaRPr>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Sign in to use all the tools and features.</a:t>
          </a:r>
          <a:endParaRPr lang="en-US" sz="2300" kern="1200" dirty="0">
            <a:latin typeface="Arial" panose="020B0604020202020204" pitchFamily="34" charset="0"/>
            <a:cs typeface="Arial" panose="020B0604020202020204" pitchFamily="34" charset="0"/>
          </a:endParaRPr>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Search all resources at once.</a:t>
          </a:r>
          <a:endParaRPr lang="en-US" sz="2300" kern="1200" dirty="0">
            <a:latin typeface="Arial" panose="020B0604020202020204" pitchFamily="34" charset="0"/>
            <a:cs typeface="Arial" panose="020B0604020202020204" pitchFamily="34" charset="0"/>
          </a:endParaRPr>
        </a:p>
      </dsp:txBody>
      <dsp:txXfrm rot="10800000">
        <a:off x="0" y="2186"/>
        <a:ext cx="10795518" cy="643919"/>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library webpage. If you can, do follow me on your screen. It is a bit of task for the first time to located the correct page you will need. </a:t>
            </a:r>
          </a:p>
          <a:p>
            <a:endParaRPr lang="en-GB" dirty="0"/>
          </a:p>
          <a:p>
            <a:r>
              <a:rPr lang="en-GB" dirty="0"/>
              <a:t>Demo the screenshot</a:t>
            </a:r>
          </a:p>
          <a:p>
            <a:r>
              <a:rPr lang="en-GB" dirty="0"/>
              <a:t>If you can, do follow me on your screen. It is a bit of task for the first time to located the correct page you will need. </a:t>
            </a:r>
          </a:p>
          <a:p>
            <a:endParaRPr lang="en-GB" dirty="0"/>
          </a:p>
          <a:p>
            <a:endParaRPr lang="en-GB" dirty="0"/>
          </a:p>
          <a:p>
            <a:r>
              <a:rPr lang="en-GB" dirty="0"/>
              <a:t>Demo the webpage</a:t>
            </a:r>
          </a:p>
          <a:p>
            <a:endParaRPr lang="en-GB" dirty="0"/>
          </a:p>
          <a:p>
            <a:r>
              <a:rPr lang="en-GB" dirty="0"/>
              <a:t>Use the search function to find library catalogue, then save to the favourite.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Now I would like everyone to find the page and enrol the course. once you have enrolled, it well show in your </a:t>
            </a:r>
            <a:r>
              <a:rPr lang="en-GB" dirty="0" err="1"/>
              <a:t>moodle</a:t>
            </a:r>
            <a:r>
              <a:rPr lang="en-GB" dirty="0"/>
              <a:t> page. You can take you time, go through when you are ready.</a:t>
            </a:r>
          </a:p>
          <a:p>
            <a:r>
              <a:rPr lang="en-GB" sz="1200" b="1" dirty="0">
                <a:latin typeface="Calibri "/>
              </a:rPr>
              <a:t>Finding and Using Information</a:t>
            </a:r>
            <a:r>
              <a:rPr lang="en-GB" sz="1200" dirty="0">
                <a:latin typeface="Calibri "/>
              </a:rPr>
              <a:t>.</a:t>
            </a:r>
          </a:p>
          <a:p>
            <a:pPr>
              <a:buFont typeface="Arial" panose="020B0604020202020204" pitchFamily="34" charset="0"/>
              <a:buChar char="•"/>
            </a:pPr>
            <a:r>
              <a:rPr lang="en-GB" sz="1200" dirty="0">
                <a:latin typeface="Calibri "/>
              </a:rPr>
              <a:t>  Identifying and searching for information.        </a:t>
            </a:r>
          </a:p>
          <a:p>
            <a:pPr>
              <a:buFont typeface="Arial" panose="020B0604020202020204" pitchFamily="34" charset="0"/>
              <a:buChar char="•"/>
            </a:pPr>
            <a:r>
              <a:rPr lang="en-GB" sz="1200" dirty="0">
                <a:latin typeface="Calibri "/>
              </a:rPr>
              <a:t>  Advanced searching.</a:t>
            </a:r>
          </a:p>
          <a:p>
            <a:pPr>
              <a:buFont typeface="Arial" panose="020B0604020202020204" pitchFamily="34" charset="0"/>
              <a:buChar char="•"/>
            </a:pPr>
            <a:r>
              <a:rPr lang="en-GB" sz="1200" dirty="0">
                <a:latin typeface="Calibri "/>
              </a:rPr>
              <a:t>  Artificial Intelligence (AI).</a:t>
            </a:r>
          </a:p>
          <a:p>
            <a:pPr>
              <a:buFont typeface="Arial" panose="020B0604020202020204" pitchFamily="34" charset="0"/>
              <a:buChar char="•"/>
            </a:pPr>
            <a:r>
              <a:rPr lang="en-GB" sz="1200" dirty="0">
                <a:latin typeface="Calibri "/>
              </a:rPr>
              <a:t>  Evaluating information.</a:t>
            </a:r>
          </a:p>
          <a:p>
            <a:pPr>
              <a:buFont typeface="Arial" panose="020B0604020202020204" pitchFamily="34" charset="0"/>
              <a:buChar char="•"/>
            </a:pPr>
            <a:endParaRPr lang="en-GB" sz="1200" dirty="0">
              <a:latin typeface="Calibri "/>
            </a:endParaRPr>
          </a:p>
          <a:p>
            <a:r>
              <a:rPr lang="en-GB" sz="1200" b="1" dirty="0">
                <a:latin typeface="Calibri "/>
              </a:rPr>
              <a:t>Referencing and Plagiarism</a:t>
            </a:r>
            <a:r>
              <a:rPr lang="en-GB" sz="1200" dirty="0">
                <a:latin typeface="Calibri "/>
              </a:rPr>
              <a:t>.</a:t>
            </a:r>
          </a:p>
          <a:p>
            <a:pPr marL="342900" indent="-342900">
              <a:buFont typeface="Arial" panose="020B0604020202020204" pitchFamily="34" charset="0"/>
              <a:buChar char="•"/>
            </a:pPr>
            <a:r>
              <a:rPr lang="en-GB" sz="1200" dirty="0">
                <a:latin typeface="Calibri "/>
              </a:rPr>
              <a:t>Why we reference.</a:t>
            </a:r>
          </a:p>
          <a:p>
            <a:pPr marL="342900" indent="-342900">
              <a:buFont typeface="Arial" panose="020B0604020202020204" pitchFamily="34" charset="0"/>
              <a:buChar char="•"/>
            </a:pPr>
            <a:r>
              <a:rPr lang="en-GB" sz="1200" dirty="0">
                <a:latin typeface="Calibri "/>
              </a:rPr>
              <a:t>How to reference.</a:t>
            </a:r>
          </a:p>
          <a:p>
            <a:pPr marL="342900" indent="-342900">
              <a:buFont typeface="Arial" panose="020B0604020202020204" pitchFamily="34" charset="0"/>
              <a:buChar char="•"/>
            </a:pPr>
            <a:r>
              <a:rPr lang="en-GB" sz="1200" dirty="0">
                <a:latin typeface="Calibri "/>
              </a:rPr>
              <a:t>Handbooks and guidance.</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364299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library account, you can search, save, set alerts and organise information in one place. </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491245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48377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6480460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09659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4098398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0.xml"/><Relationship Id="rId5" Type="http://schemas.openxmlformats.org/officeDocument/2006/relationships/image" Target="../media/image18.png"/><Relationship Id="rId4" Type="http://schemas.openxmlformats.org/officeDocument/2006/relationships/hyperlink" Target="https://intranet.uwtsd.ac.uk/departments/library-and-learning-resources/using-our-libraries/services-distance-learner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using-our-libraries/services-distance-learner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finding-and-using-information"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25.jpg"/></Relationships>
</file>

<file path=ppt/slides/_rels/slide1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mailto:samantha.scoulding@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4.xml"/><Relationship Id="rId4" Type="http://schemas.openxmlformats.org/officeDocument/2006/relationships/image" Target="../media/image26.jpe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hyperlink" Target="https://www.uwtsd.ac.uk/media/uwtsd-website/content-assets/documents/library-and-learning-resources/infoskills/apa-eng_v.1.3.pdf"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32.JPG"/><Relationship Id="rId5" Type="http://schemas.openxmlformats.org/officeDocument/2006/relationships/hyperlink" Target="https://www-citethemrightonline-com.ezproxy.uwtsd.ac.uk/" TargetMode="External"/><Relationship Id="rId4" Type="http://schemas.openxmlformats.org/officeDocument/2006/relationships/image" Target="../media/image31.jpeg"/></Relationships>
</file>

<file path=ppt/slides/_rels/slide16.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33.jpeg"/><Relationship Id="rId5" Type="http://schemas.openxmlformats.org/officeDocument/2006/relationships/hyperlink" Target="https://uwtsd.ac.uk/library/help-and-support/accessing-libraries-outside-uwtsd/" TargetMode="External"/><Relationship Id="rId4" Type="http://schemas.openxmlformats.org/officeDocument/2006/relationships/hyperlink" Target="https://uwtsd.ac.uk/library/need-mor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mailto:digitalskills@uwtsd.ac.uk" TargetMode="External"/><Relationship Id="rId1" Type="http://schemas.openxmlformats.org/officeDocument/2006/relationships/slideLayout" Target="../slideLayouts/slideLayout8.xml"/><Relationship Id="rId4" Type="http://schemas.openxmlformats.org/officeDocument/2006/relationships/hyperlink" Target="https://digitalskills.uwtsd.ac.uk/"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8" Type="http://schemas.openxmlformats.org/officeDocument/2006/relationships/image" Target="../media/image36.jpg"/><Relationship Id="rId3" Type="http://schemas.openxmlformats.org/officeDocument/2006/relationships/hyperlink" Target="mailto:samantha.scoulding@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uwtsd.ac.uk/library/student-essentials/book-an-appointment/" TargetMode="External"/><Relationship Id="rId5" Type="http://schemas.openxmlformats.org/officeDocument/2006/relationships/hyperlink" Target="mailto:digitaskills@uwtsd.ac.uk" TargetMode="External"/><Relationship Id="rId10" Type="http://schemas.openxmlformats.org/officeDocument/2006/relationships/hyperlink" Target="https://creativecommons.org/licenses/by-sa/3.0/" TargetMode="External"/><Relationship Id="rId4" Type="http://schemas.openxmlformats.org/officeDocument/2006/relationships/hyperlink" Target="mailto:c.davage@uwtsd.ac.uk" TargetMode="External"/><Relationship Id="rId9" Type="http://schemas.openxmlformats.org/officeDocument/2006/relationships/hyperlink" Target="https://www.thebluediamondgallery.com/tablet/a/assistanc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err="1"/>
              <a:t>DProf</a:t>
            </a:r>
            <a:r>
              <a:rPr lang="en-GB" sz="1700" dirty="0"/>
              <a:t>,  Lampeter</a:t>
            </a:r>
          </a:p>
          <a:p>
            <a:r>
              <a:rPr lang="en-GB" sz="1700" dirty="0"/>
              <a:t>Connie Davage</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254750" y="1828801"/>
            <a:ext cx="5446198" cy="2225400"/>
          </a:xfrm>
        </p:spPr>
        <p:txBody>
          <a:bodyPr anchor="b">
            <a:normAutofit/>
          </a:bodyPr>
          <a:lstStyle/>
          <a:p>
            <a:r>
              <a:rPr lang="en-GB" dirty="0"/>
              <a:t>Introduction to the Library</a:t>
            </a:r>
          </a:p>
        </p:txBody>
      </p:sp>
      <p:pic>
        <p:nvPicPr>
          <p:cNvPr id="2" name="Picture 1" descr="A library with a staircase and tables">
            <a:extLst>
              <a:ext uri="{FF2B5EF4-FFF2-40B4-BE49-F238E27FC236}">
                <a16:creationId xmlns:a16="http://schemas.microsoft.com/office/drawing/2014/main" id="{CEDF5969-F4E1-1AC2-2FF1-CD5ECE0AE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Welcome and Overview.</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1" y="3153002"/>
            <a:ext cx="4385569" cy="1275224"/>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2" y="1592263"/>
            <a:ext cx="4385569" cy="1275224"/>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webpage.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spTree>
    <p:extLst>
      <p:ext uri="{BB962C8B-B14F-4D97-AF65-F5344CB8AC3E}">
        <p14:creationId xmlns:p14="http://schemas.microsoft.com/office/powerpoint/2010/main" val="3174474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6232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dirty="0"/>
              <a:t>Library Intranet Webpage</a:t>
            </a:r>
          </a:p>
        </p:txBody>
      </p:sp>
      <p:pic>
        <p:nvPicPr>
          <p:cNvPr id="9" name="Picture 8">
            <a:extLst>
              <a:ext uri="{FF2B5EF4-FFF2-40B4-BE49-F238E27FC236}">
                <a16:creationId xmlns:a16="http://schemas.microsoft.com/office/drawing/2014/main" id="{722C1AAE-EF1E-F0B0-967F-25570102F0F6}"/>
              </a:ext>
            </a:extLst>
          </p:cNvPr>
          <p:cNvPicPr>
            <a:picLocks noChangeAspect="1"/>
          </p:cNvPicPr>
          <p:nvPr/>
        </p:nvPicPr>
        <p:blipFill>
          <a:blip r:embed="rId3"/>
          <a:stretch>
            <a:fillRect/>
          </a:stretch>
        </p:blipFill>
        <p:spPr>
          <a:xfrm>
            <a:off x="91524" y="1325114"/>
            <a:ext cx="7394005" cy="4207772"/>
          </a:xfrm>
          <a:prstGeom prst="rect">
            <a:avLst/>
          </a:prstGeom>
        </p:spPr>
      </p:pic>
      <p:sp>
        <p:nvSpPr>
          <p:cNvPr id="12" name="TextBox 11">
            <a:extLst>
              <a:ext uri="{FF2B5EF4-FFF2-40B4-BE49-F238E27FC236}">
                <a16:creationId xmlns:a16="http://schemas.microsoft.com/office/drawing/2014/main" id="{8AA3CDEB-DD1E-036D-23E6-1E6A240AF0E2}"/>
              </a:ext>
            </a:extLst>
          </p:cNvPr>
          <p:cNvSpPr txBox="1"/>
          <p:nvPr/>
        </p:nvSpPr>
        <p:spPr>
          <a:xfrm>
            <a:off x="452487" y="5928630"/>
            <a:ext cx="2964864" cy="369332"/>
          </a:xfrm>
          <a:prstGeom prst="rect">
            <a:avLst/>
          </a:prstGeom>
          <a:noFill/>
        </p:spPr>
        <p:txBody>
          <a:bodyPr wrap="square" rtlCol="0">
            <a:spAutoFit/>
          </a:bodyPr>
          <a:lstStyle/>
          <a:p>
            <a:r>
              <a:rPr lang="en-GB" dirty="0">
                <a:hlinkClick r:id="rId4"/>
              </a:rPr>
              <a:t>UWTSD homepage </a:t>
            </a:r>
            <a:endParaRPr lang="en-GB" dirty="0"/>
          </a:p>
        </p:txBody>
      </p:sp>
      <p:pic>
        <p:nvPicPr>
          <p:cNvPr id="11" name="Picture 10">
            <a:extLst>
              <a:ext uri="{FF2B5EF4-FFF2-40B4-BE49-F238E27FC236}">
                <a16:creationId xmlns:a16="http://schemas.microsoft.com/office/drawing/2014/main" id="{004E4CCA-B5E9-8013-9967-53427DDFC9F0}"/>
              </a:ext>
            </a:extLst>
          </p:cNvPr>
          <p:cNvPicPr>
            <a:picLocks noChangeAspect="1"/>
          </p:cNvPicPr>
          <p:nvPr/>
        </p:nvPicPr>
        <p:blipFill>
          <a:blip r:embed="rId5"/>
          <a:stretch>
            <a:fillRect/>
          </a:stretch>
        </p:blipFill>
        <p:spPr>
          <a:xfrm>
            <a:off x="5860677" y="3754747"/>
            <a:ext cx="6095999" cy="2543215"/>
          </a:xfrm>
          <a:prstGeom prst="rect">
            <a:avLst/>
          </a:prstGeom>
        </p:spPr>
      </p:pic>
    </p:spTree>
    <p:extLst>
      <p:ext uri="{BB962C8B-B14F-4D97-AF65-F5344CB8AC3E}">
        <p14:creationId xmlns:p14="http://schemas.microsoft.com/office/powerpoint/2010/main" val="398010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9813A-2A0F-26FC-CCA7-0E0348555806}"/>
              </a:ext>
            </a:extLst>
          </p:cNvPr>
          <p:cNvSpPr>
            <a:spLocks noGrp="1"/>
          </p:cNvSpPr>
          <p:nvPr>
            <p:ph type="title"/>
          </p:nvPr>
        </p:nvSpPr>
        <p:spPr/>
        <p:txBody>
          <a:bodyPr/>
          <a:lstStyle/>
          <a:p>
            <a:r>
              <a:rPr lang="en-GB" dirty="0"/>
              <a:t>Open Access and Research</a:t>
            </a:r>
          </a:p>
        </p:txBody>
      </p:sp>
      <p:pic>
        <p:nvPicPr>
          <p:cNvPr id="4" name="Picture 3">
            <a:extLst>
              <a:ext uri="{FF2B5EF4-FFF2-40B4-BE49-F238E27FC236}">
                <a16:creationId xmlns:a16="http://schemas.microsoft.com/office/drawing/2014/main" id="{D8BC7D63-E3C2-A33C-E327-3B78C4FEC830}"/>
              </a:ext>
            </a:extLst>
          </p:cNvPr>
          <p:cNvPicPr>
            <a:picLocks noChangeAspect="1"/>
          </p:cNvPicPr>
          <p:nvPr/>
        </p:nvPicPr>
        <p:blipFill>
          <a:blip r:embed="rId2"/>
          <a:stretch>
            <a:fillRect/>
          </a:stretch>
        </p:blipFill>
        <p:spPr>
          <a:xfrm>
            <a:off x="0" y="1256200"/>
            <a:ext cx="6895493" cy="4909650"/>
          </a:xfrm>
          <a:prstGeom prst="rect">
            <a:avLst/>
          </a:prstGeom>
        </p:spPr>
      </p:pic>
      <p:pic>
        <p:nvPicPr>
          <p:cNvPr id="6" name="Picture 5">
            <a:extLst>
              <a:ext uri="{FF2B5EF4-FFF2-40B4-BE49-F238E27FC236}">
                <a16:creationId xmlns:a16="http://schemas.microsoft.com/office/drawing/2014/main" id="{8694913E-2239-38D6-296E-74E96722B4A2}"/>
              </a:ext>
            </a:extLst>
          </p:cNvPr>
          <p:cNvPicPr>
            <a:picLocks noChangeAspect="1"/>
          </p:cNvPicPr>
          <p:nvPr/>
        </p:nvPicPr>
        <p:blipFill>
          <a:blip r:embed="rId3"/>
          <a:stretch>
            <a:fillRect/>
          </a:stretch>
        </p:blipFill>
        <p:spPr>
          <a:xfrm>
            <a:off x="5951538" y="1942000"/>
            <a:ext cx="6117360" cy="4345600"/>
          </a:xfrm>
          <a:prstGeom prst="rect">
            <a:avLst/>
          </a:prstGeom>
        </p:spPr>
      </p:pic>
    </p:spTree>
    <p:extLst>
      <p:ext uri="{BB962C8B-B14F-4D97-AF65-F5344CB8AC3E}">
        <p14:creationId xmlns:p14="http://schemas.microsoft.com/office/powerpoint/2010/main" val="720895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B5BCF-D323-FAD9-93FE-E22FDCE72D90}"/>
              </a:ext>
            </a:extLst>
          </p:cNvPr>
          <p:cNvSpPr>
            <a:spLocks noGrp="1"/>
          </p:cNvSpPr>
          <p:nvPr>
            <p:ph type="title"/>
          </p:nvPr>
        </p:nvSpPr>
        <p:spPr/>
        <p:txBody>
          <a:bodyPr/>
          <a:lstStyle/>
          <a:p>
            <a:r>
              <a:rPr lang="en-GB" dirty="0"/>
              <a:t>Using our Libraries </a:t>
            </a:r>
          </a:p>
        </p:txBody>
      </p:sp>
      <p:pic>
        <p:nvPicPr>
          <p:cNvPr id="4" name="Picture 3">
            <a:extLst>
              <a:ext uri="{FF2B5EF4-FFF2-40B4-BE49-F238E27FC236}">
                <a16:creationId xmlns:a16="http://schemas.microsoft.com/office/drawing/2014/main" id="{10015BCB-26AC-E6F1-42F0-56A9A00A7D0C}"/>
              </a:ext>
            </a:extLst>
          </p:cNvPr>
          <p:cNvPicPr>
            <a:picLocks noChangeAspect="1"/>
          </p:cNvPicPr>
          <p:nvPr/>
        </p:nvPicPr>
        <p:blipFill>
          <a:blip r:embed="rId2"/>
          <a:stretch>
            <a:fillRect/>
          </a:stretch>
        </p:blipFill>
        <p:spPr>
          <a:xfrm>
            <a:off x="1" y="1256200"/>
            <a:ext cx="5820504" cy="2984874"/>
          </a:xfrm>
          <a:prstGeom prst="rect">
            <a:avLst/>
          </a:prstGeom>
        </p:spPr>
      </p:pic>
      <p:pic>
        <p:nvPicPr>
          <p:cNvPr id="6" name="Picture 5">
            <a:extLst>
              <a:ext uri="{FF2B5EF4-FFF2-40B4-BE49-F238E27FC236}">
                <a16:creationId xmlns:a16="http://schemas.microsoft.com/office/drawing/2014/main" id="{915FAE47-BF72-CB94-2DFD-DFEAEA7B9C84}"/>
              </a:ext>
            </a:extLst>
          </p:cNvPr>
          <p:cNvPicPr>
            <a:picLocks noChangeAspect="1"/>
          </p:cNvPicPr>
          <p:nvPr/>
        </p:nvPicPr>
        <p:blipFill>
          <a:blip r:embed="rId3"/>
          <a:stretch>
            <a:fillRect/>
          </a:stretch>
        </p:blipFill>
        <p:spPr>
          <a:xfrm>
            <a:off x="5686019" y="1987720"/>
            <a:ext cx="5807741" cy="4046730"/>
          </a:xfrm>
          <a:prstGeom prst="rect">
            <a:avLst/>
          </a:prstGeom>
        </p:spPr>
      </p:pic>
      <p:sp>
        <p:nvSpPr>
          <p:cNvPr id="7" name="TextBox 6">
            <a:extLst>
              <a:ext uri="{FF2B5EF4-FFF2-40B4-BE49-F238E27FC236}">
                <a16:creationId xmlns:a16="http://schemas.microsoft.com/office/drawing/2014/main" id="{161A9D10-88D7-158F-A380-5F9720DA2E83}"/>
              </a:ext>
            </a:extLst>
          </p:cNvPr>
          <p:cNvSpPr txBox="1"/>
          <p:nvPr/>
        </p:nvSpPr>
        <p:spPr>
          <a:xfrm>
            <a:off x="2045836" y="5417134"/>
            <a:ext cx="364018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4"/>
              </a:rPr>
              <a:t>Services for distance learners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6118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4B16-523C-2231-8EB9-D88C761823AB}"/>
              </a:ext>
            </a:extLst>
          </p:cNvPr>
          <p:cNvSpPr>
            <a:spLocks noGrp="1"/>
          </p:cNvSpPr>
          <p:nvPr>
            <p:ph type="title"/>
          </p:nvPr>
        </p:nvSpPr>
        <p:spPr>
          <a:xfrm>
            <a:off x="185285" y="118723"/>
            <a:ext cx="10795518" cy="1003916"/>
          </a:xfrm>
        </p:spPr>
        <p:txBody>
          <a:bodyPr>
            <a:normAutofit/>
          </a:bodyPr>
          <a:lstStyle/>
          <a:p>
            <a:r>
              <a:rPr lang="en-GB" dirty="0">
                <a:cs typeface="Calibri" panose="020F0502020204030204" pitchFamily="34" charset="0"/>
              </a:rPr>
              <a:t>Online </a:t>
            </a:r>
            <a:r>
              <a:rPr lang="en-GB" dirty="0" err="1">
                <a:cs typeface="Calibri" panose="020F0502020204030204" pitchFamily="34" charset="0"/>
              </a:rPr>
              <a:t>Infoskills</a:t>
            </a:r>
            <a:r>
              <a:rPr lang="en-GB" dirty="0">
                <a:cs typeface="Calibri" panose="020F0502020204030204" pitchFamily="34" charset="0"/>
              </a:rPr>
              <a:t> Modules.</a:t>
            </a:r>
            <a:endParaRPr lang="en-GB" dirty="0"/>
          </a:p>
        </p:txBody>
      </p:sp>
      <p:sp>
        <p:nvSpPr>
          <p:cNvPr id="7" name="TextBox 6">
            <a:extLst>
              <a:ext uri="{FF2B5EF4-FFF2-40B4-BE49-F238E27FC236}">
                <a16:creationId xmlns:a16="http://schemas.microsoft.com/office/drawing/2014/main" id="{CDA28E2E-8C5E-4C9D-C235-210214C4FDF3}"/>
              </a:ext>
            </a:extLst>
          </p:cNvPr>
          <p:cNvSpPr txBox="1"/>
          <p:nvPr/>
        </p:nvSpPr>
        <p:spPr>
          <a:xfrm>
            <a:off x="463061" y="1384435"/>
            <a:ext cx="657664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Skills programme is designed to help you develop transferable academic and information skills.</a:t>
            </a:r>
          </a:p>
        </p:txBody>
      </p:sp>
      <p:sp>
        <p:nvSpPr>
          <p:cNvPr id="8" name="TextBox 7">
            <a:extLst>
              <a:ext uri="{FF2B5EF4-FFF2-40B4-BE49-F238E27FC236}">
                <a16:creationId xmlns:a16="http://schemas.microsoft.com/office/drawing/2014/main" id="{52C19AF3-0328-B79A-BF67-81863F479A44}"/>
              </a:ext>
            </a:extLst>
          </p:cNvPr>
          <p:cNvSpPr txBox="1"/>
          <p:nvPr/>
        </p:nvSpPr>
        <p:spPr>
          <a:xfrm>
            <a:off x="463061" y="2141196"/>
            <a:ext cx="6644054"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enhances both your academic performance and employability.</a:t>
            </a:r>
          </a:p>
        </p:txBody>
      </p:sp>
      <p:sp>
        <p:nvSpPr>
          <p:cNvPr id="9" name="TextBox 8">
            <a:extLst>
              <a:ext uri="{FF2B5EF4-FFF2-40B4-BE49-F238E27FC236}">
                <a16:creationId xmlns:a16="http://schemas.microsoft.com/office/drawing/2014/main" id="{294CA6F2-20C5-0F7F-D694-5123BE03F5A8}"/>
              </a:ext>
            </a:extLst>
          </p:cNvPr>
          <p:cNvSpPr txBox="1"/>
          <p:nvPr/>
        </p:nvSpPr>
        <p:spPr>
          <a:xfrm>
            <a:off x="463061" y="2977317"/>
            <a:ext cx="664405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includes a variety of topics, such as finding and using library resources, acknowledgement of Artificial Intelligence (AI). </a:t>
            </a:r>
          </a:p>
        </p:txBody>
      </p:sp>
      <p:sp>
        <p:nvSpPr>
          <p:cNvPr id="10" name="TextBox 9">
            <a:extLst>
              <a:ext uri="{FF2B5EF4-FFF2-40B4-BE49-F238E27FC236}">
                <a16:creationId xmlns:a16="http://schemas.microsoft.com/office/drawing/2014/main" id="{7DEC4C9A-7598-8558-48C8-A1D89572FA87}"/>
              </a:ext>
            </a:extLst>
          </p:cNvPr>
          <p:cNvSpPr txBox="1"/>
          <p:nvPr/>
        </p:nvSpPr>
        <p:spPr>
          <a:xfrm>
            <a:off x="463061" y="4072554"/>
            <a:ext cx="659423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emphasises the importance of correct referencing in academic work and provides access to handbook that detail proper referencing formats. </a:t>
            </a:r>
          </a:p>
        </p:txBody>
      </p:sp>
      <p:sp>
        <p:nvSpPr>
          <p:cNvPr id="11" name="TextBox 10">
            <a:extLst>
              <a:ext uri="{FF2B5EF4-FFF2-40B4-BE49-F238E27FC236}">
                <a16:creationId xmlns:a16="http://schemas.microsoft.com/office/drawing/2014/main" id="{F5990F5A-F6E4-0035-FE55-7F11A3A2833E}"/>
              </a:ext>
            </a:extLst>
          </p:cNvPr>
          <p:cNvSpPr txBox="1"/>
          <p:nvPr/>
        </p:nvSpPr>
        <p:spPr>
          <a:xfrm>
            <a:off x="463061" y="5473565"/>
            <a:ext cx="527095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much more…      </a:t>
            </a:r>
            <a:r>
              <a:rPr lang="en-GB" sz="2000" dirty="0">
                <a:latin typeface="Arial" panose="020B0604020202020204" pitchFamily="34" charset="0"/>
                <a:cs typeface="Arial" panose="020B0604020202020204" pitchFamily="34" charset="0"/>
                <a:hlinkClick r:id="rId3"/>
              </a:rPr>
              <a:t>Enrol Now!</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01359B5-9A26-F173-A263-9A7531307975}"/>
              </a:ext>
            </a:extLst>
          </p:cNvPr>
          <p:cNvPicPr>
            <a:picLocks noChangeAspect="1"/>
          </p:cNvPicPr>
          <p:nvPr/>
        </p:nvPicPr>
        <p:blipFill>
          <a:blip r:embed="rId4"/>
          <a:stretch>
            <a:fillRect/>
          </a:stretch>
        </p:blipFill>
        <p:spPr>
          <a:xfrm>
            <a:off x="7631206" y="1269830"/>
            <a:ext cx="4208952" cy="4976738"/>
          </a:xfrm>
          <a:prstGeom prst="rect">
            <a:avLst/>
          </a:prstGeom>
        </p:spPr>
      </p:pic>
    </p:spTree>
    <p:extLst>
      <p:ext uri="{BB962C8B-B14F-4D97-AF65-F5344CB8AC3E}">
        <p14:creationId xmlns:p14="http://schemas.microsoft.com/office/powerpoint/2010/main" val="1112344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442A3-7AA8-55AB-911E-DE9EF3345BA6}"/>
              </a:ext>
            </a:extLst>
          </p:cNvPr>
          <p:cNvSpPr>
            <a:spLocks noGrp="1"/>
          </p:cNvSpPr>
          <p:nvPr>
            <p:ph type="title"/>
          </p:nvPr>
        </p:nvSpPr>
        <p:spPr/>
        <p:txBody>
          <a:bodyPr>
            <a:normAutofit/>
          </a:bodyPr>
          <a:lstStyle/>
          <a:p>
            <a:r>
              <a:rPr lang="en-GB" dirty="0"/>
              <a:t>Online Tutorial for Researchers. </a:t>
            </a:r>
          </a:p>
        </p:txBody>
      </p:sp>
      <p:pic>
        <p:nvPicPr>
          <p:cNvPr id="4" name="Picture 3">
            <a:extLst>
              <a:ext uri="{FF2B5EF4-FFF2-40B4-BE49-F238E27FC236}">
                <a16:creationId xmlns:a16="http://schemas.microsoft.com/office/drawing/2014/main" id="{C141535C-38CE-C700-6E22-9C5EB8478A83}"/>
              </a:ext>
            </a:extLst>
          </p:cNvPr>
          <p:cNvPicPr>
            <a:picLocks noChangeAspect="1"/>
          </p:cNvPicPr>
          <p:nvPr/>
        </p:nvPicPr>
        <p:blipFill>
          <a:blip r:embed="rId2"/>
          <a:stretch>
            <a:fillRect/>
          </a:stretch>
        </p:blipFill>
        <p:spPr>
          <a:xfrm>
            <a:off x="0" y="1302301"/>
            <a:ext cx="10877550" cy="4863549"/>
          </a:xfrm>
          <a:prstGeom prst="rect">
            <a:avLst/>
          </a:prstGeom>
        </p:spPr>
      </p:pic>
    </p:spTree>
    <p:extLst>
      <p:ext uri="{BB962C8B-B14F-4D97-AF65-F5344CB8AC3E}">
        <p14:creationId xmlns:p14="http://schemas.microsoft.com/office/powerpoint/2010/main" val="2861130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718457" y="2295578"/>
            <a:ext cx="5233081" cy="3771215"/>
          </a:xfrm>
        </p:spPr>
        <p:txBody>
          <a:bodyPr/>
          <a:lstStyle/>
          <a:p>
            <a:pPr marL="0" indent="0">
              <a:buNone/>
            </a:pPr>
            <a:r>
              <a:rPr lang="en-GB" sz="4000" b="1" dirty="0"/>
              <a:t>Samantha Scoulding</a:t>
            </a:r>
          </a:p>
          <a:p>
            <a:pPr marL="0" indent="0">
              <a:buNone/>
            </a:pPr>
            <a:r>
              <a:rPr lang="en-GB" dirty="0"/>
              <a:t>Academic &amp; Digital Skills Manager</a:t>
            </a:r>
          </a:p>
          <a:p>
            <a:pPr marL="0" indent="0">
              <a:buNone/>
            </a:pPr>
            <a:endParaRPr lang="en-GB" dirty="0"/>
          </a:p>
          <a:p>
            <a:pPr marL="0" indent="0">
              <a:buNone/>
            </a:pPr>
            <a:r>
              <a:rPr lang="en-GB" sz="2400" b="1" dirty="0"/>
              <a:t>Email: </a:t>
            </a:r>
            <a:r>
              <a:rPr lang="en-GB" sz="2400" dirty="0">
                <a:solidFill>
                  <a:srgbClr val="002060"/>
                </a:solidFill>
                <a:hlinkClick r:id="rId2"/>
              </a:rPr>
              <a:t>infoskills@uwtsd.ac.uk</a:t>
            </a:r>
            <a:r>
              <a:rPr lang="en-GB" sz="2400" dirty="0">
                <a:solidFill>
                  <a:srgbClr val="002060"/>
                </a:solidFill>
              </a:rPr>
              <a:t> </a:t>
            </a:r>
          </a:p>
          <a:p>
            <a:pPr marL="0" indent="0">
              <a:buNone/>
            </a:pPr>
            <a:r>
              <a:rPr lang="en-GB" sz="2400" b="1" dirty="0"/>
              <a:t>Email:</a:t>
            </a:r>
            <a:r>
              <a:rPr lang="en-GB" sz="2400" dirty="0"/>
              <a:t> </a:t>
            </a:r>
            <a:r>
              <a:rPr lang="en-GB" sz="2400" u="sng" dirty="0">
                <a:solidFill>
                  <a:schemeClr val="accent1"/>
                </a:solidFill>
                <a:hlinkClick r:id="rId3"/>
              </a:rPr>
              <a:t>samantha.scoulding@uwtsd.ac.uk</a:t>
            </a:r>
            <a:endParaRPr lang="en-GB" sz="2400" dirty="0"/>
          </a:p>
          <a:p>
            <a:pPr marL="0" indent="0">
              <a:buNone/>
            </a:pPr>
            <a:endParaRPr lang="en-GB" sz="2400" dirty="0"/>
          </a:p>
        </p:txBody>
      </p:sp>
      <p:sp>
        <p:nvSpPr>
          <p:cNvPr id="3" name="Title 2"/>
          <p:cNvSpPr>
            <a:spLocks noGrp="1"/>
          </p:cNvSpPr>
          <p:nvPr>
            <p:ph type="title"/>
          </p:nvPr>
        </p:nvSpPr>
        <p:spPr/>
        <p:txBody>
          <a:bodyPr/>
          <a:lstStyle/>
          <a:p>
            <a:r>
              <a:rPr lang="en-GB" dirty="0"/>
              <a:t>Research Librarian</a:t>
            </a:r>
          </a:p>
        </p:txBody>
      </p:sp>
      <p:pic>
        <p:nvPicPr>
          <p:cNvPr id="5" name="Picture Placeholder 4"/>
          <p:cNvPicPr>
            <a:picLocks noGrp="1" noChangeAspect="1"/>
          </p:cNvPicPr>
          <p:nvPr>
            <p:ph type="pic" sz="quarter" idx="13"/>
          </p:nvPr>
        </p:nvPicPr>
        <p:blipFill>
          <a:blip r:embed="rId4" cstate="print">
            <a:extLst>
              <a:ext uri="{28A0092B-C50C-407E-A947-70E740481C1C}">
                <a14:useLocalDpi xmlns:a14="http://schemas.microsoft.com/office/drawing/2010/main" val="0"/>
              </a:ext>
            </a:extLst>
          </a:blip>
          <a:srcRect t="6424" b="6424"/>
          <a:stretch>
            <a:fillRect/>
          </a:stretch>
        </p:blipFill>
        <p:spPr>
          <a:prstGeom prst="rect">
            <a:avLst/>
          </a:prstGeom>
        </p:spPr>
      </p:pic>
    </p:spTree>
    <p:extLst>
      <p:ext uri="{BB962C8B-B14F-4D97-AF65-F5344CB8AC3E}">
        <p14:creationId xmlns:p14="http://schemas.microsoft.com/office/powerpoint/2010/main" val="86257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dirty="0"/>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2554545"/>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795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999459"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3621399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ADBE085-EE51-4634-B7E3-725495EE3748}"/>
              </a:ext>
            </a:extLst>
          </p:cNvPr>
          <p:cNvSpPr>
            <a:spLocks noGrp="1"/>
          </p:cNvSpPr>
          <p:nvPr>
            <p:ph type="title"/>
          </p:nvPr>
        </p:nvSpPr>
        <p:spPr>
          <a:xfrm>
            <a:off x="397387" y="58994"/>
            <a:ext cx="5530791" cy="1003916"/>
          </a:xfrm>
        </p:spPr>
        <p:txBody>
          <a:bodyPr>
            <a:normAutofit/>
          </a:bodyPr>
          <a:lstStyle/>
          <a:p>
            <a:r>
              <a:rPr lang="en-GB" dirty="0">
                <a:latin typeface="Calibri"/>
                <a:cs typeface="Calibri"/>
              </a:rPr>
              <a:t>APA Referencing guides</a:t>
            </a:r>
            <a:endParaRPr lang="en-GB" dirty="0">
              <a:ea typeface="+mj-lt"/>
              <a:cs typeface="+mj-lt"/>
            </a:endParaRPr>
          </a:p>
        </p:txBody>
      </p:sp>
      <p:sp>
        <p:nvSpPr>
          <p:cNvPr id="4" name="TextBox 3">
            <a:extLst>
              <a:ext uri="{FF2B5EF4-FFF2-40B4-BE49-F238E27FC236}">
                <a16:creationId xmlns:a16="http://schemas.microsoft.com/office/drawing/2014/main" id="{FE3C6383-91D5-4279-9230-E57F2E5D8E5D}"/>
              </a:ext>
            </a:extLst>
          </p:cNvPr>
          <p:cNvSpPr txBox="1"/>
          <p:nvPr/>
        </p:nvSpPr>
        <p:spPr>
          <a:xfrm>
            <a:off x="6096000" y="4945067"/>
            <a:ext cx="293977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7</a:t>
            </a:r>
            <a:r>
              <a:rPr lang="en-GB" sz="2000" baseline="30000" dirty="0">
                <a:latin typeface="Calibri"/>
                <a:ea typeface="+mn-lt"/>
                <a:cs typeface="Calibri"/>
              </a:rPr>
              <a:t>th</a:t>
            </a:r>
            <a:r>
              <a:rPr lang="en-GB" sz="2000" dirty="0">
                <a:latin typeface="Calibri"/>
                <a:ea typeface="+mn-lt"/>
                <a:cs typeface="Calibri"/>
              </a:rPr>
              <a:t> edition (2020)</a:t>
            </a:r>
          </a:p>
          <a:p>
            <a:endParaRPr lang="en-GB" sz="2000" dirty="0">
              <a:latin typeface="Calibri"/>
              <a:ea typeface="+mn-lt"/>
              <a:cs typeface="Calibri"/>
            </a:endParaRPr>
          </a:p>
          <a:p>
            <a:r>
              <a:rPr lang="en-GB" sz="2000" dirty="0">
                <a:latin typeface="Calibri"/>
                <a:ea typeface="+mn-lt"/>
                <a:cs typeface="Calibri"/>
                <a:hlinkClick r:id="" action="ppaction://noaction"/>
              </a:rPr>
              <a:t>Publication Manual: APA </a:t>
            </a:r>
          </a:p>
          <a:p>
            <a:r>
              <a:rPr lang="en-GB" sz="2000" dirty="0">
                <a:latin typeface="Calibri"/>
                <a:ea typeface="+mn-lt"/>
                <a:cs typeface="Calibri"/>
                <a:hlinkClick r:id="" action="ppaction://noaction"/>
              </a:rPr>
              <a:t>print book</a:t>
            </a:r>
            <a:endParaRPr lang="en-GB" sz="2000" dirty="0"/>
          </a:p>
        </p:txBody>
      </p:sp>
      <p:pic>
        <p:nvPicPr>
          <p:cNvPr id="17" name="Picture 17">
            <a:extLst>
              <a:ext uri="{FF2B5EF4-FFF2-40B4-BE49-F238E27FC236}">
                <a16:creationId xmlns:a16="http://schemas.microsoft.com/office/drawing/2014/main" id="{134995D3-0C16-4B12-AE57-44CF1B7ECB0E}"/>
              </a:ext>
            </a:extLst>
          </p:cNvPr>
          <p:cNvPicPr>
            <a:picLocks noGrp="1" noChangeAspect="1"/>
          </p:cNvPicPr>
          <p:nvPr>
            <p:ph type="pic" sz="quarter" idx="13"/>
          </p:nvPr>
        </p:nvPicPr>
        <p:blipFill rotWithShape="1">
          <a:blip r:embed="rId3"/>
          <a:srcRect t="1022" b="1022"/>
          <a:stretch/>
        </p:blipFill>
        <p:spPr>
          <a:xfrm>
            <a:off x="6186762" y="1421350"/>
            <a:ext cx="2374864" cy="3458738"/>
          </a:xfrm>
        </p:spPr>
      </p:pic>
      <p:pic>
        <p:nvPicPr>
          <p:cNvPr id="7" name="Picture 4" descr="Graphical user interface, website&#10;&#10;Description automatically generated">
            <a:extLst>
              <a:ext uri="{FF2B5EF4-FFF2-40B4-BE49-F238E27FC236}">
                <a16:creationId xmlns:a16="http://schemas.microsoft.com/office/drawing/2014/main" id="{9AE97122-F5CC-C805-88A0-83AD6966CF1F}"/>
              </a:ext>
            </a:extLst>
          </p:cNvPr>
          <p:cNvPicPr>
            <a:picLocks noChangeAspect="1"/>
          </p:cNvPicPr>
          <p:nvPr/>
        </p:nvPicPr>
        <p:blipFill>
          <a:blip r:embed="rId4"/>
          <a:stretch>
            <a:fillRect/>
          </a:stretch>
        </p:blipFill>
        <p:spPr>
          <a:xfrm>
            <a:off x="452617" y="2080112"/>
            <a:ext cx="5420329" cy="2945025"/>
          </a:xfrm>
          <a:prstGeom prst="rect">
            <a:avLst/>
          </a:prstGeom>
        </p:spPr>
      </p:pic>
      <p:sp>
        <p:nvSpPr>
          <p:cNvPr id="9" name="Content Placeholder 8">
            <a:extLst>
              <a:ext uri="{FF2B5EF4-FFF2-40B4-BE49-F238E27FC236}">
                <a16:creationId xmlns:a16="http://schemas.microsoft.com/office/drawing/2014/main" id="{48B40B01-7205-34DE-8E35-FE8C5EFFFCC9}"/>
              </a:ext>
            </a:extLst>
          </p:cNvPr>
          <p:cNvSpPr>
            <a:spLocks noGrp="1"/>
          </p:cNvSpPr>
          <p:nvPr>
            <p:ph sz="half" idx="1"/>
          </p:nvPr>
        </p:nvSpPr>
        <p:spPr>
          <a:xfrm>
            <a:off x="536585" y="5025137"/>
            <a:ext cx="5530791" cy="1243369"/>
          </a:xfrm>
        </p:spPr>
        <p:txBody>
          <a:bodyPr>
            <a:normAutofit/>
          </a:bodyPr>
          <a:lstStyle/>
          <a:p>
            <a:pPr marL="0" indent="0">
              <a:buNone/>
            </a:pPr>
            <a:r>
              <a:rPr lang="en-GB" sz="2000" dirty="0">
                <a:latin typeface="Calibri"/>
                <a:ea typeface="+mn-lt"/>
                <a:cs typeface="Calibri"/>
              </a:rPr>
              <a:t>Choose APA 7</a:t>
            </a:r>
            <a:r>
              <a:rPr lang="en-GB" sz="2000" baseline="30000" dirty="0">
                <a:latin typeface="Calibri"/>
                <a:ea typeface="+mn-lt"/>
                <a:cs typeface="Calibri"/>
              </a:rPr>
              <a:t>th</a:t>
            </a:r>
            <a:r>
              <a:rPr lang="en-GB" sz="2000" dirty="0">
                <a:latin typeface="Calibri"/>
                <a:ea typeface="+mn-lt"/>
                <a:cs typeface="Calibri"/>
              </a:rPr>
              <a:t> style.</a:t>
            </a:r>
          </a:p>
          <a:p>
            <a:pPr marL="0" indent="0">
              <a:buNone/>
            </a:pPr>
            <a:endParaRPr lang="en-GB" sz="2000" dirty="0">
              <a:latin typeface="Calibri"/>
              <a:ea typeface="+mn-lt"/>
              <a:cs typeface="Calibri"/>
            </a:endParaRPr>
          </a:p>
          <a:p>
            <a:pPr marL="0" indent="0">
              <a:buNone/>
            </a:pPr>
            <a:r>
              <a:rPr lang="en-GB" sz="2000" dirty="0">
                <a:latin typeface="Calibri"/>
                <a:ea typeface="+mn-lt"/>
                <a:cs typeface="+mn-lt"/>
                <a:hlinkClick r:id="rId5"/>
              </a:rPr>
              <a:t>Cite them Right database</a:t>
            </a:r>
            <a:endParaRPr lang="en-GB" sz="2000" dirty="0">
              <a:cs typeface="Calibri Light"/>
            </a:endParaRPr>
          </a:p>
        </p:txBody>
      </p:sp>
      <p:pic>
        <p:nvPicPr>
          <p:cNvPr id="6" name="Picture 5" descr="A book cover of a library handbook&#10;&#10;Description automatically generated">
            <a:extLst>
              <a:ext uri="{FF2B5EF4-FFF2-40B4-BE49-F238E27FC236}">
                <a16:creationId xmlns:a16="http://schemas.microsoft.com/office/drawing/2014/main" id="{69A284AF-4258-F053-297C-0A2653D4B92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61197" y="1421350"/>
            <a:ext cx="2576277" cy="3390647"/>
          </a:xfrm>
          <a:prstGeom prst="rect">
            <a:avLst/>
          </a:prstGeom>
        </p:spPr>
      </p:pic>
      <p:sp>
        <p:nvSpPr>
          <p:cNvPr id="5" name="TextBox 4">
            <a:extLst>
              <a:ext uri="{FF2B5EF4-FFF2-40B4-BE49-F238E27FC236}">
                <a16:creationId xmlns:a16="http://schemas.microsoft.com/office/drawing/2014/main" id="{CBDD98B8-5F51-4A04-B23D-F35B8A42B169}"/>
              </a:ext>
            </a:extLst>
          </p:cNvPr>
          <p:cNvSpPr txBox="1"/>
          <p:nvPr/>
        </p:nvSpPr>
        <p:spPr>
          <a:xfrm>
            <a:off x="9061197" y="4945067"/>
            <a:ext cx="2767009" cy="1323439"/>
          </a:xfrm>
          <a:prstGeom prst="rect">
            <a:avLst/>
          </a:prstGeom>
          <a:noFill/>
        </p:spPr>
        <p:txBody>
          <a:bodyPr wrap="square" rtlCol="0">
            <a:spAutoFit/>
          </a:bodyPr>
          <a:lstStyle/>
          <a:p>
            <a:r>
              <a:rPr lang="en-GB" sz="2000" dirty="0">
                <a:latin typeface="Calibri "/>
              </a:rPr>
              <a:t>Version 1.3. (2023).</a:t>
            </a:r>
          </a:p>
          <a:p>
            <a:endParaRPr lang="en-GB" sz="2000" dirty="0"/>
          </a:p>
          <a:p>
            <a:r>
              <a:rPr lang="en-GB" sz="2000" dirty="0">
                <a:latin typeface="Calibri "/>
                <a:hlinkClick r:id="rId7"/>
              </a:rPr>
              <a:t>Referencing handbook: APA</a:t>
            </a:r>
            <a:endParaRPr lang="en-GB" sz="2000" dirty="0">
              <a:latin typeface="Calibri "/>
            </a:endParaRPr>
          </a:p>
        </p:txBody>
      </p:sp>
    </p:spTree>
    <p:extLst>
      <p:ext uri="{BB962C8B-B14F-4D97-AF65-F5344CB8AC3E}">
        <p14:creationId xmlns:p14="http://schemas.microsoft.com/office/powerpoint/2010/main" val="289856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may also be eligible to join the </a:t>
            </a:r>
            <a:r>
              <a:rPr lang="en-GB" sz="2400" b="1" dirty="0">
                <a:latin typeface="Arial"/>
                <a:cs typeface="Arial"/>
                <a:hlinkClick r:id="rId5"/>
              </a:rPr>
              <a:t>SCONUL Access Scheme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142875" y="189616"/>
            <a:ext cx="8394223" cy="1003916"/>
          </a:xfrm>
        </p:spPr>
        <p:txBody>
          <a:bodyPr>
            <a:noAutofit/>
          </a:bodyPr>
          <a:lstStyle/>
          <a:p>
            <a:br>
              <a:rPr lang="en-US" dirty="0">
                <a:ea typeface="Calibri" panose="020F0502020204030204" pitchFamily="34" charset="0"/>
                <a:cs typeface="Calibri" panose="020F0502020204030204" pitchFamily="34" charset="0"/>
              </a:rPr>
            </a:br>
            <a:br>
              <a:rPr lang="en-US" dirty="0">
                <a:ea typeface="Calibri" panose="020F0502020204030204" pitchFamily="34" charset="0"/>
                <a:cs typeface="Calibri" panose="020F0502020204030204" pitchFamily="34" charset="0"/>
              </a:rPr>
            </a:br>
            <a:br>
              <a:rPr lang="en-US" dirty="0"/>
            </a:br>
            <a:r>
              <a:rPr lang="en-US" dirty="0"/>
              <a:t>Digital Skills Support.</a:t>
            </a:r>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buFont typeface="Wingdings" panose="05000000000000000000" pitchFamily="2" charset="2"/>
              <a:buNone/>
            </a:pPr>
            <a:r>
              <a:rPr lang="en-GB" sz="2000" dirty="0">
                <a:latin typeface="Arial" panose="020B0604020202020204" pitchFamily="34" charset="0"/>
                <a:ea typeface="Calibri" panose="020F0502020204030204" pitchFamily="34" charset="0"/>
                <a:cs typeface="Arial" panose="020B0604020202020204" pitchFamily="34" charset="0"/>
              </a:rPr>
              <a:t>Explore to find:  </a:t>
            </a: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 collection of tools and resources to help you develop your digital skills. </a:t>
            </a:r>
          </a:p>
          <a:p>
            <a:pPr marL="0" indent="0">
              <a:buNone/>
            </a:pPr>
            <a:endParaRPr lang="en-GB" sz="2000" dirty="0">
              <a:solidFill>
                <a:srgbClr val="4A4A4B"/>
              </a:solidFill>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Get in touch:</a:t>
            </a:r>
          </a:p>
          <a:p>
            <a:pPr marL="0" indent="0">
              <a:buNone/>
            </a:pPr>
            <a:r>
              <a:rPr lang="en-GB" sz="2000" dirty="0">
                <a:latin typeface="Arial" panose="020B0604020202020204" pitchFamily="34" charset="0"/>
                <a:ea typeface="Calibri" panose="020F0502020204030204" pitchFamily="34" charset="0"/>
                <a:cs typeface="Arial" panose="020B0604020202020204" pitchFamily="34" charset="0"/>
                <a:hlinkClick r:id="rId2"/>
              </a:rPr>
              <a:t>digitalskills@uwtsd.ac.uk</a:t>
            </a:r>
            <a:r>
              <a:rPr lang="en-GB" sz="2000" dirty="0">
                <a:latin typeface="Arial" panose="020B0604020202020204" pitchFamily="34" charset="0"/>
                <a:ea typeface="Calibri" panose="020F050202020403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3385D242-7D0F-E115-1988-1DD510708E3E}"/>
              </a:ext>
            </a:extLst>
          </p:cNvPr>
          <p:cNvPicPr>
            <a:picLocks noChangeAspect="1"/>
          </p:cNvPicPr>
          <p:nvPr/>
        </p:nvPicPr>
        <p:blipFill>
          <a:blip r:embed="rId3"/>
          <a:stretch>
            <a:fillRect/>
          </a:stretch>
        </p:blipFill>
        <p:spPr>
          <a:xfrm>
            <a:off x="5270041" y="2289177"/>
            <a:ext cx="6384162" cy="3781365"/>
          </a:xfrm>
          <a:prstGeom prst="rect">
            <a:avLst/>
          </a:prstGeom>
        </p:spPr>
      </p:pic>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07886"/>
          </a:xfrm>
          <a:prstGeom prst="rect">
            <a:avLst/>
          </a:prstGeom>
          <a:noFill/>
        </p:spPr>
        <p:txBody>
          <a:bodyPr wrap="square" rtlCol="0">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The </a:t>
            </a:r>
            <a:r>
              <a:rPr lang="en-GB" sz="2000" dirty="0" err="1">
                <a:latin typeface="Arial" panose="020B0604020202020204" pitchFamily="34" charset="0"/>
                <a:ea typeface="Calibri" panose="020F0502020204030204" pitchFamily="34" charset="0"/>
                <a:cs typeface="Arial" panose="020B0604020202020204" pitchFamily="34" charset="0"/>
                <a:hlinkClick r:id="rId4"/>
              </a:rPr>
              <a:t>DigiCentre</a:t>
            </a:r>
            <a:r>
              <a:rPr lang="en-GB" sz="2000" dirty="0">
                <a:latin typeface="Arial" panose="020B0604020202020204" pitchFamily="34" charset="0"/>
                <a:ea typeface="Calibri" panose="020F0502020204030204" pitchFamily="34" charset="0"/>
                <a:cs typeface="Arial" panose="020B0604020202020204" pitchFamily="34" charset="0"/>
              </a:rPr>
              <a:t> is a one-stop shop for all the digital skills needs of both staff and students.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5822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EABD0-4360-43E6-B739-1FB14A600A2E}"/>
              </a:ext>
            </a:extLst>
          </p:cNvPr>
          <p:cNvSpPr>
            <a:spLocks noGrp="1"/>
          </p:cNvSpPr>
          <p:nvPr>
            <p:ph type="title"/>
          </p:nvPr>
        </p:nvSpPr>
        <p:spPr>
          <a:xfrm>
            <a:off x="245327" y="185377"/>
            <a:ext cx="11248433" cy="1003916"/>
          </a:xfrm>
        </p:spPr>
        <p:txBody>
          <a:bodyPr>
            <a:normAutofit fontScale="90000"/>
          </a:bodyPr>
          <a:lstStyle/>
          <a:p>
            <a:r>
              <a:rPr lang="en-GB" dirty="0"/>
              <a:t>Library Workshops – Database of the Month</a:t>
            </a:r>
          </a:p>
        </p:txBody>
      </p:sp>
      <p:sp>
        <p:nvSpPr>
          <p:cNvPr id="3" name="TextBox 2">
            <a:extLst>
              <a:ext uri="{FF2B5EF4-FFF2-40B4-BE49-F238E27FC236}">
                <a16:creationId xmlns:a16="http://schemas.microsoft.com/office/drawing/2014/main" id="{68770096-B0C7-D18B-872C-12852064BBD3}"/>
              </a:ext>
            </a:extLst>
          </p:cNvPr>
          <p:cNvSpPr txBox="1"/>
          <p:nvPr/>
        </p:nvSpPr>
        <p:spPr>
          <a:xfrm>
            <a:off x="791737" y="1739590"/>
            <a:ext cx="9233209"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Cite Them Right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EBSCOhost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ScienceDirect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JSTOR</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Marketline</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IEEE Xplore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Box of Broadcast (</a:t>
            </a:r>
            <a:r>
              <a:rPr lang="en-GB" dirty="0" err="1">
                <a:latin typeface="Arial" panose="020B0604020202020204" pitchFamily="34" charset="0"/>
                <a:cs typeface="Arial" panose="020B0604020202020204" pitchFamily="34" charset="0"/>
              </a:rPr>
              <a:t>BoB</a:t>
            </a:r>
            <a:r>
              <a:rPr lang="en-GB" dirty="0">
                <a:latin typeface="Arial" panose="020B0604020202020204" pitchFamily="34" charset="0"/>
                <a:cs typeface="Arial" panose="020B0604020202020204" pitchFamily="34" charset="0"/>
              </a:rPr>
              <a:t>)</a:t>
            </a:r>
          </a:p>
        </p:txBody>
      </p:sp>
      <p:pic>
        <p:nvPicPr>
          <p:cNvPr id="5" name="Picture 4" descr="Woman attending online class">
            <a:extLst>
              <a:ext uri="{FF2B5EF4-FFF2-40B4-BE49-F238E27FC236}">
                <a16:creationId xmlns:a16="http://schemas.microsoft.com/office/drawing/2014/main" id="{7442D89D-D595-3CB1-DB40-899F2999B2C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7713" y="1282819"/>
            <a:ext cx="7464287" cy="4976191"/>
          </a:xfrm>
          <a:prstGeom prst="rect">
            <a:avLst/>
          </a:prstGeom>
        </p:spPr>
      </p:pic>
    </p:spTree>
    <p:extLst>
      <p:ext uri="{BB962C8B-B14F-4D97-AF65-F5344CB8AC3E}">
        <p14:creationId xmlns:p14="http://schemas.microsoft.com/office/powerpoint/2010/main" val="828834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4923" y="1390334"/>
            <a:ext cx="6403502" cy="4561760"/>
          </a:xfrm>
        </p:spPr>
        <p:txBody>
          <a:bodyPr>
            <a:normAutofit fontScale="92500" lnSpcReduction="20000"/>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 or for help with digital skills advice: </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Samantha Scoulding </a:t>
            </a:r>
            <a:r>
              <a:rPr lang="en-GB" sz="2000" dirty="0">
                <a:latin typeface="Arial" panose="020B0604020202020204" pitchFamily="34" charset="0"/>
                <a:cs typeface="Arial" panose="020B0604020202020204" pitchFamily="34" charset="0"/>
              </a:rPr>
              <a:t>Academic &amp; Digital Skills Manager</a:t>
            </a:r>
          </a:p>
          <a:p>
            <a:pPr marL="0" indent="0">
              <a:buNone/>
            </a:pPr>
            <a:r>
              <a:rPr lang="en-GB" sz="2000" u="sng" dirty="0">
                <a:solidFill>
                  <a:schemeClr val="accent1"/>
                </a:solidFill>
                <a:latin typeface="Arial" panose="020B0604020202020204" pitchFamily="34" charset="0"/>
                <a:cs typeface="Arial" panose="020B0604020202020204" pitchFamily="34" charset="0"/>
                <a:hlinkClick r:id="rId3"/>
              </a:rPr>
              <a:t>samantha.scoulding@uwtsd.ac.uk</a:t>
            </a: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Connie Davage </a:t>
            </a:r>
            <a:r>
              <a:rPr lang="en-GB" sz="2000" dirty="0">
                <a:latin typeface="Arial" panose="020B0604020202020204" pitchFamily="34" charset="0"/>
                <a:cs typeface="Arial" panose="020B0604020202020204" pitchFamily="34" charset="0"/>
              </a:rPr>
              <a:t>Academic Liaison Librarian </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4"/>
              </a:rPr>
              <a:t>c.davage@uwtsd.ac.uk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endParaRPr lang="en-GB" sz="2000" b="1"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Digital Skills Advisors</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5"/>
              </a:rPr>
              <a:t>digitaskills@uwtsd.ac.uk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hlinkClick r:id="rId6"/>
            </a:endParaRPr>
          </a:p>
          <a:p>
            <a:pPr marL="0" indent="0">
              <a:lnSpc>
                <a:spcPct val="100000"/>
              </a:lnSpc>
              <a:spcBef>
                <a:spcPts val="0"/>
              </a:spcBef>
              <a:buNone/>
            </a:pPr>
            <a:endParaRPr lang="en-GB" sz="2000">
              <a:latin typeface="Arial" panose="020B0604020202020204" pitchFamily="34" charset="0"/>
              <a:ea typeface="+mn-lt"/>
              <a:cs typeface="Arial" panose="020B0604020202020204" pitchFamily="34" charset="0"/>
              <a:hlinkClick r:id="rId6"/>
            </a:endParaRPr>
          </a:p>
          <a:p>
            <a:pPr marL="0" indent="0">
              <a:lnSpc>
                <a:spcPct val="100000"/>
              </a:lnSpc>
              <a:spcBef>
                <a:spcPts val="0"/>
              </a:spcBef>
              <a:buNone/>
            </a:pPr>
            <a:r>
              <a:rPr lang="en-GB" sz="2000">
                <a:latin typeface="Arial" panose="020B0604020202020204" pitchFamily="34" charset="0"/>
                <a:ea typeface="+mn-lt"/>
                <a:cs typeface="Arial" panose="020B0604020202020204" pitchFamily="34" charset="0"/>
                <a:hlinkClick r:id="rId6"/>
              </a:rPr>
              <a:t>Book </a:t>
            </a:r>
            <a:r>
              <a:rPr lang="en-GB" sz="2000" dirty="0">
                <a:latin typeface="Arial" panose="020B0604020202020204" pitchFamily="34" charset="0"/>
                <a:ea typeface="+mn-lt"/>
                <a:cs typeface="Arial" panose="020B0604020202020204" pitchFamily="34" charset="0"/>
                <a:hlinkClick r:id="rId6"/>
              </a:rPr>
              <a:t>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7"/>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448424" y="2447059"/>
            <a:ext cx="5743575" cy="3829049"/>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9" tooltip="https://www.thebluediamondgallery.com/tablet/a/assistance.html"/>
              </a:rPr>
              <a:t>This Photo</a:t>
            </a:r>
            <a:r>
              <a:rPr lang="en-GB" sz="900"/>
              <a:t> by Unknown Author is licensed under </a:t>
            </a:r>
            <a:r>
              <a:rPr lang="en-GB" sz="900">
                <a:hlinkClick r:id="rId10"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14c8422-ae6c-4c95-98d3-ce06a67ebf31"/>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1047</Words>
  <Application>Microsoft Office PowerPoint</Application>
  <PresentationFormat>Widescreen</PresentationFormat>
  <Paragraphs>159</Paragraphs>
  <Slides>20</Slides>
  <Notes>9</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Calibri </vt:lpstr>
      <vt:lpstr>Arial</vt:lpstr>
      <vt:lpstr>Calibri</vt:lpstr>
      <vt:lpstr>Calibri Light</vt:lpstr>
      <vt:lpstr>Lucida Sans</vt:lpstr>
      <vt:lpstr>Wingdings</vt:lpstr>
      <vt:lpstr>Office Theme</vt:lpstr>
      <vt:lpstr>Introduction to the Library</vt:lpstr>
      <vt:lpstr>Welcome and Overview.</vt:lpstr>
      <vt:lpstr>Services and support.</vt:lpstr>
      <vt:lpstr>Library Intranet Webpage</vt:lpstr>
      <vt:lpstr>Open Access and Research</vt:lpstr>
      <vt:lpstr>Using our Libraries </vt:lpstr>
      <vt:lpstr>Online Infoskills Modules.</vt:lpstr>
      <vt:lpstr>Online Tutorial for Researchers. </vt:lpstr>
      <vt:lpstr>Open Access </vt:lpstr>
      <vt:lpstr>Open Access Sources</vt:lpstr>
      <vt:lpstr>Research Librarian</vt:lpstr>
      <vt:lpstr>Library Catalogue – your library account.</vt:lpstr>
      <vt:lpstr>Using the Library Catalogue</vt:lpstr>
      <vt:lpstr>LibKey Nomad</vt:lpstr>
      <vt:lpstr>APA Referencing guides</vt:lpstr>
      <vt:lpstr>Need More?</vt:lpstr>
      <vt:lpstr>   Digital Skills Support.</vt:lpstr>
      <vt:lpstr>Library Workshops – Database of the Month</vt:lpstr>
      <vt:lpstr>PowerPoint Presentation</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Roisin Mullins</cp:lastModifiedBy>
  <cp:revision>3</cp:revision>
  <dcterms:created xsi:type="dcterms:W3CDTF">2019-08-13T11:11:50Z</dcterms:created>
  <dcterms:modified xsi:type="dcterms:W3CDTF">2024-10-14T12:47:39Z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