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7"/>
  </p:notesMasterIdLst>
  <p:handoutMasterIdLst>
    <p:handoutMasterId r:id="rId8"/>
  </p:handoutMasterIdLst>
  <p:sldIdLst>
    <p:sldId id="256" r:id="rId5"/>
    <p:sldId id="257" r:id="rId6"/>
  </p:sldIdLst>
  <p:sldSz cx="9601200" cy="12801600" type="A3"/>
  <p:notesSz cx="6858000" cy="9144000"/>
  <p:defaultTextStyle>
    <a:defPPr rtl="0">
      <a:defRPr lang="en-gb"/>
    </a:defPPr>
    <a:lvl1pPr marL="0" algn="l" defTabSz="360045" rtl="0" eaLnBrk="1" latinLnBrk="0" hangingPunct="1">
      <a:defRPr sz="1418" kern="1200">
        <a:solidFill>
          <a:schemeClr val="tx1"/>
        </a:solidFill>
        <a:latin typeface="+mn-lt"/>
        <a:ea typeface="+mn-ea"/>
        <a:cs typeface="+mn-cs"/>
      </a:defRPr>
    </a:lvl1pPr>
    <a:lvl2pPr marL="360045" algn="l" defTabSz="360045" rtl="0" eaLnBrk="1" latinLnBrk="0" hangingPunct="1">
      <a:defRPr sz="1418" kern="1200">
        <a:solidFill>
          <a:schemeClr val="tx1"/>
        </a:solidFill>
        <a:latin typeface="+mn-lt"/>
        <a:ea typeface="+mn-ea"/>
        <a:cs typeface="+mn-cs"/>
      </a:defRPr>
    </a:lvl2pPr>
    <a:lvl3pPr marL="720090" algn="l" defTabSz="360045" rtl="0" eaLnBrk="1" latinLnBrk="0" hangingPunct="1">
      <a:defRPr sz="1418" kern="1200">
        <a:solidFill>
          <a:schemeClr val="tx1"/>
        </a:solidFill>
        <a:latin typeface="+mn-lt"/>
        <a:ea typeface="+mn-ea"/>
        <a:cs typeface="+mn-cs"/>
      </a:defRPr>
    </a:lvl3pPr>
    <a:lvl4pPr marL="1080135" algn="l" defTabSz="360045" rtl="0" eaLnBrk="1" latinLnBrk="0" hangingPunct="1">
      <a:defRPr sz="1418" kern="1200">
        <a:solidFill>
          <a:schemeClr val="tx1"/>
        </a:solidFill>
        <a:latin typeface="+mn-lt"/>
        <a:ea typeface="+mn-ea"/>
        <a:cs typeface="+mn-cs"/>
      </a:defRPr>
    </a:lvl4pPr>
    <a:lvl5pPr marL="1440180" algn="l" defTabSz="360045" rtl="0" eaLnBrk="1" latinLnBrk="0" hangingPunct="1">
      <a:defRPr sz="1418" kern="1200">
        <a:solidFill>
          <a:schemeClr val="tx1"/>
        </a:solidFill>
        <a:latin typeface="+mn-lt"/>
        <a:ea typeface="+mn-ea"/>
        <a:cs typeface="+mn-cs"/>
      </a:defRPr>
    </a:lvl5pPr>
    <a:lvl6pPr marL="1800225" algn="l" defTabSz="360045" rtl="0" eaLnBrk="1" latinLnBrk="0" hangingPunct="1">
      <a:defRPr sz="1418" kern="1200">
        <a:solidFill>
          <a:schemeClr val="tx1"/>
        </a:solidFill>
        <a:latin typeface="+mn-lt"/>
        <a:ea typeface="+mn-ea"/>
        <a:cs typeface="+mn-cs"/>
      </a:defRPr>
    </a:lvl6pPr>
    <a:lvl7pPr marL="2160270" algn="l" defTabSz="360045" rtl="0" eaLnBrk="1" latinLnBrk="0" hangingPunct="1">
      <a:defRPr sz="1418" kern="1200">
        <a:solidFill>
          <a:schemeClr val="tx1"/>
        </a:solidFill>
        <a:latin typeface="+mn-lt"/>
        <a:ea typeface="+mn-ea"/>
        <a:cs typeface="+mn-cs"/>
      </a:defRPr>
    </a:lvl7pPr>
    <a:lvl8pPr marL="2520315" algn="l" defTabSz="360045" rtl="0" eaLnBrk="1" latinLnBrk="0" hangingPunct="1">
      <a:defRPr sz="1418" kern="1200">
        <a:solidFill>
          <a:schemeClr val="tx1"/>
        </a:solidFill>
        <a:latin typeface="+mn-lt"/>
        <a:ea typeface="+mn-ea"/>
        <a:cs typeface="+mn-cs"/>
      </a:defRPr>
    </a:lvl8pPr>
    <a:lvl9pPr marL="2880360" algn="l" defTabSz="360045" rtl="0" eaLnBrk="1" latinLnBrk="0" hangingPunct="1">
      <a:defRPr sz="141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7D7C"/>
    <a:srgbClr val="5C292E"/>
    <a:srgbClr val="C33B3B"/>
    <a:srgbClr val="F2D9B0"/>
    <a:srgbClr val="CFBF9D"/>
    <a:srgbClr val="CEAA6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C89EF96-8CEA-46FF-86C4-4CE0E760980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31" autoAdjust="0"/>
  </p:normalViewPr>
  <p:slideViewPr>
    <p:cSldViewPr snapToGrid="0">
      <p:cViewPr varScale="1">
        <p:scale>
          <a:sx n="56" d="100"/>
          <a:sy n="56" d="100"/>
        </p:scale>
        <p:origin x="3048" y="192"/>
      </p:cViewPr>
      <p:guideLst/>
    </p:cSldViewPr>
  </p:slideViewPr>
  <p:notesTextViewPr>
    <p:cViewPr>
      <p:scale>
        <a:sx n="1" d="1"/>
        <a:sy n="1" d="1"/>
      </p:scale>
      <p:origin x="0" y="0"/>
    </p:cViewPr>
  </p:notesTextViewPr>
  <p:notesViewPr>
    <p:cSldViewPr snapToGrid="0">
      <p:cViewPr varScale="1">
        <p:scale>
          <a:sx n="88" d="100"/>
          <a:sy n="88" d="100"/>
        </p:scale>
        <p:origin x="382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CE2ABB-3E4F-4D41-8568-7C902D83407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6B87AD07-52BA-4654-AB16-B5FB95B8BA3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13CE857-933F-4F4E-827B-0D88AF53A7C3}" type="datetime1">
              <a:rPr lang="en-GB" smtClean="0"/>
              <a:t>22/08/2020</a:t>
            </a:fld>
            <a:endParaRPr lang="en-GB" dirty="0"/>
          </a:p>
        </p:txBody>
      </p:sp>
      <p:sp>
        <p:nvSpPr>
          <p:cNvPr id="4" name="Footer Placeholder 3">
            <a:extLst>
              <a:ext uri="{FF2B5EF4-FFF2-40B4-BE49-F238E27FC236}">
                <a16:creationId xmlns:a16="http://schemas.microsoft.com/office/drawing/2014/main" id="{90CEFF96-CB5A-4136-B37B-371A897ECA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CB980E3A-98E2-4FFC-B81C-C354A7B3B9F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2EF6829-522D-411D-99E3-19D7738EEB89}" type="slidenum">
              <a:rPr lang="en-GB" smtClean="0"/>
              <a:t>‹#›</a:t>
            </a:fld>
            <a:endParaRPr lang="en-GB" dirty="0"/>
          </a:p>
        </p:txBody>
      </p:sp>
    </p:spTree>
    <p:extLst>
      <p:ext uri="{BB962C8B-B14F-4D97-AF65-F5344CB8AC3E}">
        <p14:creationId xmlns:p14="http://schemas.microsoft.com/office/powerpoint/2010/main" val="2735394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C93C92-C796-4CCB-A4FF-8485C21347C9}" type="datetime1">
              <a:rPr lang="en-GB" smtClean="0"/>
              <a:pPr/>
              <a:t>22/08/2020</a:t>
            </a:fld>
            <a:endParaRPr lang="en-GB" dirty="0"/>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EB98550-2AA3-427C-8530-E6B958473202}" type="slidenum">
              <a:rPr lang="en-GB" noProof="0" smtClean="0"/>
              <a:t>‹#›</a:t>
            </a:fld>
            <a:endParaRPr lang="en-GB" noProof="0" dirty="0"/>
          </a:p>
        </p:txBody>
      </p:sp>
    </p:spTree>
    <p:extLst>
      <p:ext uri="{BB962C8B-B14F-4D97-AF65-F5344CB8AC3E}">
        <p14:creationId xmlns:p14="http://schemas.microsoft.com/office/powerpoint/2010/main" val="1073703150"/>
      </p:ext>
    </p:extLst>
  </p:cSld>
  <p:clrMap bg1="lt1" tx1="dk1" bg2="lt2" tx2="dk2" accent1="accent1" accent2="accent2" accent3="accent3" accent4="accent4" accent5="accent5" accent6="accent6" hlink="hlink" folHlink="folHlink"/>
  <p:notesStyle>
    <a:lvl1pPr marL="0" algn="l" defTabSz="720090" rtl="0" eaLnBrk="1" latinLnBrk="0" hangingPunct="1">
      <a:defRPr sz="945" kern="1200">
        <a:solidFill>
          <a:schemeClr val="tx1"/>
        </a:solidFill>
        <a:latin typeface="+mn-lt"/>
        <a:ea typeface="+mn-ea"/>
        <a:cs typeface="+mn-cs"/>
      </a:defRPr>
    </a:lvl1pPr>
    <a:lvl2pPr marL="360045" algn="l" defTabSz="720090" rtl="0" eaLnBrk="1" latinLnBrk="0" hangingPunct="1">
      <a:defRPr sz="945" kern="1200">
        <a:solidFill>
          <a:schemeClr val="tx1"/>
        </a:solidFill>
        <a:latin typeface="+mn-lt"/>
        <a:ea typeface="+mn-ea"/>
        <a:cs typeface="+mn-cs"/>
      </a:defRPr>
    </a:lvl2pPr>
    <a:lvl3pPr marL="720090" algn="l" defTabSz="720090" rtl="0" eaLnBrk="1" latinLnBrk="0" hangingPunct="1">
      <a:defRPr sz="945" kern="1200">
        <a:solidFill>
          <a:schemeClr val="tx1"/>
        </a:solidFill>
        <a:latin typeface="+mn-lt"/>
        <a:ea typeface="+mn-ea"/>
        <a:cs typeface="+mn-cs"/>
      </a:defRPr>
    </a:lvl3pPr>
    <a:lvl4pPr marL="1080135" algn="l" defTabSz="720090" rtl="0" eaLnBrk="1" latinLnBrk="0" hangingPunct="1">
      <a:defRPr sz="945" kern="1200">
        <a:solidFill>
          <a:schemeClr val="tx1"/>
        </a:solidFill>
        <a:latin typeface="+mn-lt"/>
        <a:ea typeface="+mn-ea"/>
        <a:cs typeface="+mn-cs"/>
      </a:defRPr>
    </a:lvl4pPr>
    <a:lvl5pPr marL="1440180" algn="l" defTabSz="720090" rtl="0" eaLnBrk="1" latinLnBrk="0" hangingPunct="1">
      <a:defRPr sz="945" kern="1200">
        <a:solidFill>
          <a:schemeClr val="tx1"/>
        </a:solidFill>
        <a:latin typeface="+mn-lt"/>
        <a:ea typeface="+mn-ea"/>
        <a:cs typeface="+mn-cs"/>
      </a:defRPr>
    </a:lvl5pPr>
    <a:lvl6pPr marL="1800225" algn="l" defTabSz="720090" rtl="0" eaLnBrk="1" latinLnBrk="0" hangingPunct="1">
      <a:defRPr sz="945" kern="1200">
        <a:solidFill>
          <a:schemeClr val="tx1"/>
        </a:solidFill>
        <a:latin typeface="+mn-lt"/>
        <a:ea typeface="+mn-ea"/>
        <a:cs typeface="+mn-cs"/>
      </a:defRPr>
    </a:lvl6pPr>
    <a:lvl7pPr marL="2160270" algn="l" defTabSz="720090" rtl="0" eaLnBrk="1" latinLnBrk="0" hangingPunct="1">
      <a:defRPr sz="945" kern="1200">
        <a:solidFill>
          <a:schemeClr val="tx1"/>
        </a:solidFill>
        <a:latin typeface="+mn-lt"/>
        <a:ea typeface="+mn-ea"/>
        <a:cs typeface="+mn-cs"/>
      </a:defRPr>
    </a:lvl7pPr>
    <a:lvl8pPr marL="2520315" algn="l" defTabSz="720090" rtl="0" eaLnBrk="1" latinLnBrk="0" hangingPunct="1">
      <a:defRPr sz="945" kern="1200">
        <a:solidFill>
          <a:schemeClr val="tx1"/>
        </a:solidFill>
        <a:latin typeface="+mn-lt"/>
        <a:ea typeface="+mn-ea"/>
        <a:cs typeface="+mn-cs"/>
      </a:defRPr>
    </a:lvl8pPr>
    <a:lvl9pPr marL="2880360" algn="l" defTabSz="720090" rtl="0" eaLnBrk="1" latinLnBrk="0" hangingPunct="1">
      <a:defRPr sz="94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0EB98550-2AA3-427C-8530-E6B958473202}" type="slidenum">
              <a:rPr lang="en-GB" smtClean="0"/>
              <a:t>1</a:t>
            </a:fld>
            <a:endParaRPr lang="en-GB" dirty="0"/>
          </a:p>
        </p:txBody>
      </p:sp>
    </p:spTree>
    <p:extLst>
      <p:ext uri="{BB962C8B-B14F-4D97-AF65-F5344CB8AC3E}">
        <p14:creationId xmlns:p14="http://schemas.microsoft.com/office/powerpoint/2010/main" val="3004305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05269-D5AC-4872-A436-178C59502E5A}"/>
              </a:ext>
            </a:extLst>
          </p:cNvPr>
          <p:cNvSpPr>
            <a:spLocks noGrp="1"/>
          </p:cNvSpPr>
          <p:nvPr>
            <p:ph type="title"/>
          </p:nvPr>
        </p:nvSpPr>
        <p:spPr>
          <a:xfrm>
            <a:off x="660083" y="681335"/>
            <a:ext cx="8281035" cy="2474059"/>
          </a:xfrm>
          <a:prstGeom prst="rect">
            <a:avLst/>
          </a:prstGeom>
        </p:spPr>
        <p:txBody>
          <a:bodyPr rtlCol="0"/>
          <a:lstStyle>
            <a:lvl1pPr>
              <a:defRPr baseline="0"/>
            </a:lvl1pPr>
          </a:lstStyle>
          <a:p>
            <a:pPr rtl="0"/>
            <a:r>
              <a:rPr lang="en-GB" noProof="0"/>
              <a:t>Click to edit Master title style</a:t>
            </a:r>
            <a:endParaRPr lang="en-GB" noProof="0" dirty="0"/>
          </a:p>
        </p:txBody>
      </p:sp>
    </p:spTree>
    <p:extLst>
      <p:ext uri="{BB962C8B-B14F-4D97-AF65-F5344CB8AC3E}">
        <p14:creationId xmlns:p14="http://schemas.microsoft.com/office/powerpoint/2010/main" val="3332557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05269-D5AC-4872-A436-178C59502E5A}"/>
              </a:ext>
            </a:extLst>
          </p:cNvPr>
          <p:cNvSpPr>
            <a:spLocks noGrp="1"/>
          </p:cNvSpPr>
          <p:nvPr>
            <p:ph type="title"/>
          </p:nvPr>
        </p:nvSpPr>
        <p:spPr>
          <a:xfrm>
            <a:off x="660083" y="681335"/>
            <a:ext cx="8281035" cy="2474059"/>
          </a:xfrm>
          <a:prstGeom prst="rect">
            <a:avLst/>
          </a:prstGeom>
        </p:spPr>
        <p:txBody>
          <a:bodyPr rtlCol="0"/>
          <a:lstStyle>
            <a:lvl1pPr>
              <a:defRPr baseline="0"/>
            </a:lvl1pPr>
          </a:lstStyle>
          <a:p>
            <a:pPr rtl="0"/>
            <a:r>
              <a:rPr lang="en-GB" noProof="0"/>
              <a:t>Click to edit Master title style</a:t>
            </a:r>
            <a:endParaRPr lang="en-GB" noProof="0" dirty="0"/>
          </a:p>
        </p:txBody>
      </p:sp>
      <p:sp>
        <p:nvSpPr>
          <p:cNvPr id="4" name="Text Placeholder 3">
            <a:extLst>
              <a:ext uri="{FF2B5EF4-FFF2-40B4-BE49-F238E27FC236}">
                <a16:creationId xmlns:a16="http://schemas.microsoft.com/office/drawing/2014/main" id="{29B91648-3E62-437A-9B2B-F30287F94D55}"/>
              </a:ext>
            </a:extLst>
          </p:cNvPr>
          <p:cNvSpPr>
            <a:spLocks noGrp="1"/>
          </p:cNvSpPr>
          <p:nvPr>
            <p:ph type="body" sz="quarter" idx="10"/>
          </p:nvPr>
        </p:nvSpPr>
        <p:spPr>
          <a:xfrm>
            <a:off x="907614" y="5535692"/>
            <a:ext cx="7785973" cy="4035504"/>
          </a:xfrm>
          <a:prstGeom prst="rect">
            <a:avLst/>
          </a:prstGeom>
        </p:spPr>
        <p:txBody>
          <a:bodyPr rtlCol="0"/>
          <a:lstStyle>
            <a:lvl1pPr marL="0" indent="0" algn="ctr">
              <a:buNone/>
              <a:defRPr sz="3780"/>
            </a:lvl1pPr>
          </a:lstStyle>
          <a:p>
            <a:pPr lvl="0" rtl="0"/>
            <a:r>
              <a:rPr lang="en-GB" noProof="0"/>
              <a:t>Click to edit Master text styles</a:t>
            </a:r>
          </a:p>
        </p:txBody>
      </p:sp>
    </p:spTree>
    <p:extLst>
      <p:ext uri="{BB962C8B-B14F-4D97-AF65-F5344CB8AC3E}">
        <p14:creationId xmlns:p14="http://schemas.microsoft.com/office/powerpoint/2010/main" val="1693108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D961BD8-6614-4D8A-9A6F-E5F963382F71}"/>
              </a:ext>
            </a:extLst>
          </p:cNvPr>
          <p:cNvSpPr/>
          <p:nvPr userDrawn="1"/>
        </p:nvSpPr>
        <p:spPr>
          <a:xfrm>
            <a:off x="305845" y="265193"/>
            <a:ext cx="8989511" cy="1166898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noProof="0" dirty="0"/>
          </a:p>
        </p:txBody>
      </p:sp>
    </p:spTree>
    <p:extLst>
      <p:ext uri="{BB962C8B-B14F-4D97-AF65-F5344CB8AC3E}">
        <p14:creationId xmlns:p14="http://schemas.microsoft.com/office/powerpoint/2010/main" val="1441861479"/>
      </p:ext>
    </p:extLst>
  </p:cSld>
  <p:clrMap bg1="lt1" tx1="dk1" bg2="lt2" tx2="dk2" accent1="accent1" accent2="accent2" accent3="accent3" accent4="accent4" accent5="accent5" accent6="accent6" hlink="hlink" folHlink="folHlink"/>
  <p:sldLayoutIdLst>
    <p:sldLayoutId id="2147483691" r:id="rId1"/>
    <p:sldLayoutId id="2147483692" r:id="rId2"/>
  </p:sldLayoutIdLst>
  <p:txStyles>
    <p:titleStyle>
      <a:lvl1pPr algn="l" defTabSz="960096"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24" indent="-240024" algn="l" defTabSz="960096"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72" indent="-240024" algn="l" defTabSz="960096"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20" indent="-240024" algn="l" defTabSz="960096"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168" indent="-240024" algn="l" defTabSz="960096"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16" indent="-240024" algn="l" defTabSz="960096"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264" indent="-240024" algn="l" defTabSz="960096"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12" indent="-240024" algn="l" defTabSz="960096"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360" indent="-240024" algn="l" defTabSz="960096"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408" indent="-240024" algn="l" defTabSz="960096"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096" rtl="0" eaLnBrk="1" latinLnBrk="0" hangingPunct="1">
        <a:defRPr sz="1890" kern="1200">
          <a:solidFill>
            <a:schemeClr val="tx1"/>
          </a:solidFill>
          <a:latin typeface="+mn-lt"/>
          <a:ea typeface="+mn-ea"/>
          <a:cs typeface="+mn-cs"/>
        </a:defRPr>
      </a:lvl1pPr>
      <a:lvl2pPr marL="480048" algn="l" defTabSz="960096" rtl="0" eaLnBrk="1" latinLnBrk="0" hangingPunct="1">
        <a:defRPr sz="1890" kern="1200">
          <a:solidFill>
            <a:schemeClr val="tx1"/>
          </a:solidFill>
          <a:latin typeface="+mn-lt"/>
          <a:ea typeface="+mn-ea"/>
          <a:cs typeface="+mn-cs"/>
        </a:defRPr>
      </a:lvl2pPr>
      <a:lvl3pPr marL="960096" algn="l" defTabSz="960096" rtl="0" eaLnBrk="1" latinLnBrk="0" hangingPunct="1">
        <a:defRPr sz="1890" kern="1200">
          <a:solidFill>
            <a:schemeClr val="tx1"/>
          </a:solidFill>
          <a:latin typeface="+mn-lt"/>
          <a:ea typeface="+mn-ea"/>
          <a:cs typeface="+mn-cs"/>
        </a:defRPr>
      </a:lvl3pPr>
      <a:lvl4pPr marL="1440144" algn="l" defTabSz="960096" rtl="0" eaLnBrk="1" latinLnBrk="0" hangingPunct="1">
        <a:defRPr sz="1890" kern="1200">
          <a:solidFill>
            <a:schemeClr val="tx1"/>
          </a:solidFill>
          <a:latin typeface="+mn-lt"/>
          <a:ea typeface="+mn-ea"/>
          <a:cs typeface="+mn-cs"/>
        </a:defRPr>
      </a:lvl4pPr>
      <a:lvl5pPr marL="1920192" algn="l" defTabSz="960096" rtl="0" eaLnBrk="1" latinLnBrk="0" hangingPunct="1">
        <a:defRPr sz="1890" kern="1200">
          <a:solidFill>
            <a:schemeClr val="tx1"/>
          </a:solidFill>
          <a:latin typeface="+mn-lt"/>
          <a:ea typeface="+mn-ea"/>
          <a:cs typeface="+mn-cs"/>
        </a:defRPr>
      </a:lvl5pPr>
      <a:lvl6pPr marL="2400240" algn="l" defTabSz="960096" rtl="0" eaLnBrk="1" latinLnBrk="0" hangingPunct="1">
        <a:defRPr sz="1890" kern="1200">
          <a:solidFill>
            <a:schemeClr val="tx1"/>
          </a:solidFill>
          <a:latin typeface="+mn-lt"/>
          <a:ea typeface="+mn-ea"/>
          <a:cs typeface="+mn-cs"/>
        </a:defRPr>
      </a:lvl6pPr>
      <a:lvl7pPr marL="2880288" algn="l" defTabSz="960096" rtl="0" eaLnBrk="1" latinLnBrk="0" hangingPunct="1">
        <a:defRPr sz="1890" kern="1200">
          <a:solidFill>
            <a:schemeClr val="tx1"/>
          </a:solidFill>
          <a:latin typeface="+mn-lt"/>
          <a:ea typeface="+mn-ea"/>
          <a:cs typeface="+mn-cs"/>
        </a:defRPr>
      </a:lvl7pPr>
      <a:lvl8pPr marL="3360336" algn="l" defTabSz="960096" rtl="0" eaLnBrk="1" latinLnBrk="0" hangingPunct="1">
        <a:defRPr sz="1890" kern="1200">
          <a:solidFill>
            <a:schemeClr val="tx1"/>
          </a:solidFill>
          <a:latin typeface="+mn-lt"/>
          <a:ea typeface="+mn-ea"/>
          <a:cs typeface="+mn-cs"/>
        </a:defRPr>
      </a:lvl8pPr>
      <a:lvl9pPr marL="3840384" algn="l" defTabSz="960096"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18" Type="http://schemas.openxmlformats.org/officeDocument/2006/relationships/hyperlink" Target="https://www.publicdomainpictures.net/en/view-image.php?image=299359&amp;picture=happy-sign-kids" TargetMode="Externa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17" Type="http://schemas.openxmlformats.org/officeDocument/2006/relationships/image" Target="../media/image14.png"/><Relationship Id="rId2" Type="http://schemas.openxmlformats.org/officeDocument/2006/relationships/notesSlide" Target="../notesSlides/notesSlide1.xml"/><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hyperlink" Target="https://openclipart.org/detail/205568/two-kids-in-school-uniform" TargetMode="External"/><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hyperlink" Target="https://hwb.gov.wales/curriculum-for-wales-2008/national-literacy-and-numeracy-framework-curriculum-for-wales-2008-version" TargetMode="External"/><Relationship Id="rId2" Type="http://schemas.openxmlformats.org/officeDocument/2006/relationships/hyperlink" Target="https://gov.wales/successful-futures-review-curriculum-and-assessment-arrangemen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Group 120" descr="Pencil Tip">
            <a:extLst>
              <a:ext uri="{FF2B5EF4-FFF2-40B4-BE49-F238E27FC236}">
                <a16:creationId xmlns:a16="http://schemas.microsoft.com/office/drawing/2014/main" id="{8096D734-9A18-4CDD-8E63-5B1E0374F1A6}"/>
              </a:ext>
            </a:extLst>
          </p:cNvPr>
          <p:cNvGrpSpPr/>
          <p:nvPr/>
        </p:nvGrpSpPr>
        <p:grpSpPr>
          <a:xfrm>
            <a:off x="4377137" y="567733"/>
            <a:ext cx="853211" cy="682173"/>
            <a:chOff x="5558269" y="2683246"/>
            <a:chExt cx="1083443" cy="866251"/>
          </a:xfrm>
        </p:grpSpPr>
        <p:sp>
          <p:nvSpPr>
            <p:cNvPr id="27" name="Arrow: Down 26">
              <a:extLst>
                <a:ext uri="{FF2B5EF4-FFF2-40B4-BE49-F238E27FC236}">
                  <a16:creationId xmlns:a16="http://schemas.microsoft.com/office/drawing/2014/main" id="{B860C96A-5919-427D-ACDC-5B4ABDC6E4B8}"/>
                </a:ext>
              </a:extLst>
            </p:cNvPr>
            <p:cNvSpPr/>
            <p:nvPr/>
          </p:nvSpPr>
          <p:spPr>
            <a:xfrm rot="10800000" flipH="1">
              <a:off x="5558269" y="2683247"/>
              <a:ext cx="1083443" cy="866250"/>
            </a:xfrm>
            <a:prstGeom prst="downArrow">
              <a:avLst>
                <a:gd name="adj1" fmla="val 100000"/>
                <a:gd name="adj2" fmla="val 72228"/>
              </a:avLst>
            </a:prstGeom>
            <a:gradFill>
              <a:gsLst>
                <a:gs pos="0">
                  <a:srgbClr val="F2D9B0"/>
                </a:gs>
                <a:gs pos="31000">
                  <a:srgbClr val="CFBF9D"/>
                </a:gs>
                <a:gs pos="67000">
                  <a:srgbClr val="F2D9B0"/>
                </a:gs>
                <a:gs pos="100000">
                  <a:srgbClr val="CEAA6E"/>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23" name="Freeform: Shape 122">
              <a:extLst>
                <a:ext uri="{FF2B5EF4-FFF2-40B4-BE49-F238E27FC236}">
                  <a16:creationId xmlns:a16="http://schemas.microsoft.com/office/drawing/2014/main" id="{20A2F263-68FD-41AC-9E8F-145F5952DFEA}"/>
                </a:ext>
              </a:extLst>
            </p:cNvPr>
            <p:cNvSpPr/>
            <p:nvPr/>
          </p:nvSpPr>
          <p:spPr>
            <a:xfrm>
              <a:off x="5948483" y="2683246"/>
              <a:ext cx="303016" cy="174988"/>
            </a:xfrm>
            <a:custGeom>
              <a:avLst/>
              <a:gdLst>
                <a:gd name="connsiteX0" fmla="*/ 151508 w 303016"/>
                <a:gd name="connsiteY0" fmla="*/ 0 h 174988"/>
                <a:gd name="connsiteX1" fmla="*/ 303016 w 303016"/>
                <a:gd name="connsiteY1" fmla="*/ 174988 h 174988"/>
                <a:gd name="connsiteX2" fmla="*/ 0 w 303016"/>
                <a:gd name="connsiteY2" fmla="*/ 174988 h 174988"/>
              </a:gdLst>
              <a:ahLst/>
              <a:cxnLst>
                <a:cxn ang="0">
                  <a:pos x="connsiteX0" y="connsiteY0"/>
                </a:cxn>
                <a:cxn ang="0">
                  <a:pos x="connsiteX1" y="connsiteY1"/>
                </a:cxn>
                <a:cxn ang="0">
                  <a:pos x="connsiteX2" y="connsiteY2"/>
                </a:cxn>
              </a:cxnLst>
              <a:rect l="l" t="t" r="r" b="b"/>
              <a:pathLst>
                <a:path w="303016" h="174988">
                  <a:moveTo>
                    <a:pt x="151508" y="0"/>
                  </a:moveTo>
                  <a:lnTo>
                    <a:pt x="303016" y="174988"/>
                  </a:lnTo>
                  <a:lnTo>
                    <a:pt x="0" y="174988"/>
                  </a:lnTo>
                  <a:close/>
                </a:path>
              </a:pathLst>
            </a:custGeom>
            <a:gradFill>
              <a:gsLst>
                <a:gs pos="0">
                  <a:schemeClr val="tx1"/>
                </a:gs>
                <a:gs pos="100000">
                  <a:schemeClr val="tx1">
                    <a:lumMod val="65000"/>
                    <a:lumOff val="3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prstTxWarp prst="textNoShape">
                <a:avLst/>
              </a:prstTxWarp>
              <a:noAutofit/>
            </a:bodyPr>
            <a:lstStyle/>
            <a:p>
              <a:pPr algn="ctr" rtl="0"/>
              <a:endParaRPr lang="en-GB" sz="1117" dirty="0"/>
            </a:p>
          </p:txBody>
        </p:sp>
      </p:grpSp>
      <p:grpSp>
        <p:nvGrpSpPr>
          <p:cNvPr id="34" name="Group 33" descr="Pencil Section">
            <a:extLst>
              <a:ext uri="{FF2B5EF4-FFF2-40B4-BE49-F238E27FC236}">
                <a16:creationId xmlns:a16="http://schemas.microsoft.com/office/drawing/2014/main" id="{8C5CFB96-05C7-4060-B6EA-87F284A06808}"/>
              </a:ext>
            </a:extLst>
          </p:cNvPr>
          <p:cNvGrpSpPr/>
          <p:nvPr/>
        </p:nvGrpSpPr>
        <p:grpSpPr>
          <a:xfrm rot="10800000" flipH="1">
            <a:off x="4380461" y="1150317"/>
            <a:ext cx="851991" cy="4681932"/>
            <a:chOff x="720000" y="5200650"/>
            <a:chExt cx="1440000" cy="3600000"/>
          </a:xfrm>
        </p:grpSpPr>
        <p:sp>
          <p:nvSpPr>
            <p:cNvPr id="22" name="Arrow: Down 21">
              <a:extLst>
                <a:ext uri="{FF2B5EF4-FFF2-40B4-BE49-F238E27FC236}">
                  <a16:creationId xmlns:a16="http://schemas.microsoft.com/office/drawing/2014/main" id="{539DCB09-D489-4AEF-A57A-4276E752CEA5}"/>
                </a:ext>
              </a:extLst>
            </p:cNvPr>
            <p:cNvSpPr/>
            <p:nvPr/>
          </p:nvSpPr>
          <p:spPr>
            <a:xfrm>
              <a:off x="720000" y="5200650"/>
              <a:ext cx="360000" cy="3600000"/>
            </a:xfrm>
            <a:prstGeom prst="downArrow">
              <a:avLst>
                <a:gd name="adj1" fmla="val 100000"/>
                <a:gd name="adj2" fmla="val 5000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24" name="Arrow: Down 23">
              <a:extLst>
                <a:ext uri="{FF2B5EF4-FFF2-40B4-BE49-F238E27FC236}">
                  <a16:creationId xmlns:a16="http://schemas.microsoft.com/office/drawing/2014/main" id="{B6433480-891A-4EB9-865B-9B1BBD57D290}"/>
                </a:ext>
              </a:extLst>
            </p:cNvPr>
            <p:cNvSpPr/>
            <p:nvPr/>
          </p:nvSpPr>
          <p:spPr>
            <a:xfrm>
              <a:off x="1080000" y="5200650"/>
              <a:ext cx="360000" cy="3600000"/>
            </a:xfrm>
            <a:prstGeom prst="downArrow">
              <a:avLst>
                <a:gd name="adj1" fmla="val 10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25" name="Arrow: Down 24">
              <a:extLst>
                <a:ext uri="{FF2B5EF4-FFF2-40B4-BE49-F238E27FC236}">
                  <a16:creationId xmlns:a16="http://schemas.microsoft.com/office/drawing/2014/main" id="{B446CB75-8164-4D77-8F31-A19689A43099}"/>
                </a:ext>
              </a:extLst>
            </p:cNvPr>
            <p:cNvSpPr/>
            <p:nvPr/>
          </p:nvSpPr>
          <p:spPr>
            <a:xfrm>
              <a:off x="1440000" y="5200650"/>
              <a:ext cx="360000" cy="3600000"/>
            </a:xfrm>
            <a:prstGeom prst="downArrow">
              <a:avLst>
                <a:gd name="adj1" fmla="val 100000"/>
                <a:gd name="adj2" fmla="val 50000"/>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26" name="Arrow: Down 25">
              <a:extLst>
                <a:ext uri="{FF2B5EF4-FFF2-40B4-BE49-F238E27FC236}">
                  <a16:creationId xmlns:a16="http://schemas.microsoft.com/office/drawing/2014/main" id="{AB2BEF8A-0269-4173-AA05-AB31BEADFAC1}"/>
                </a:ext>
              </a:extLst>
            </p:cNvPr>
            <p:cNvSpPr/>
            <p:nvPr/>
          </p:nvSpPr>
          <p:spPr>
            <a:xfrm>
              <a:off x="1800000" y="5200650"/>
              <a:ext cx="360000" cy="3600000"/>
            </a:xfrm>
            <a:prstGeom prst="downArrow">
              <a:avLst>
                <a:gd name="adj1" fmla="val 10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grpSp>
      <p:sp>
        <p:nvSpPr>
          <p:cNvPr id="8" name="Title 7" hidden="1">
            <a:extLst>
              <a:ext uri="{FF2B5EF4-FFF2-40B4-BE49-F238E27FC236}">
                <a16:creationId xmlns:a16="http://schemas.microsoft.com/office/drawing/2014/main" id="{E836A675-CF30-4322-9910-D0876ADF4F0B}"/>
              </a:ext>
            </a:extLst>
          </p:cNvPr>
          <p:cNvSpPr>
            <a:spLocks noGrp="1"/>
          </p:cNvSpPr>
          <p:nvPr>
            <p:ph type="title"/>
          </p:nvPr>
        </p:nvSpPr>
        <p:spPr/>
        <p:txBody>
          <a:bodyPr rtlCol="0"/>
          <a:lstStyle/>
          <a:p>
            <a:pPr rtl="0"/>
            <a:r>
              <a:rPr lang="en-gb"/>
              <a:t>Education Infographic</a:t>
            </a:r>
          </a:p>
        </p:txBody>
      </p:sp>
      <p:grpSp>
        <p:nvGrpSpPr>
          <p:cNvPr id="90" name="Group 89" descr="Pencil Ribbon">
            <a:extLst>
              <a:ext uri="{FF2B5EF4-FFF2-40B4-BE49-F238E27FC236}">
                <a16:creationId xmlns:a16="http://schemas.microsoft.com/office/drawing/2014/main" id="{FAB42E28-35EA-4CE9-AD4D-037811A2670C}"/>
              </a:ext>
            </a:extLst>
          </p:cNvPr>
          <p:cNvGrpSpPr/>
          <p:nvPr/>
        </p:nvGrpSpPr>
        <p:grpSpPr>
          <a:xfrm>
            <a:off x="4277163" y="2621652"/>
            <a:ext cx="1046647" cy="1346377"/>
            <a:chOff x="5423088" y="5459207"/>
            <a:chExt cx="1329075" cy="1709685"/>
          </a:xfrm>
        </p:grpSpPr>
        <p:sp>
          <p:nvSpPr>
            <p:cNvPr id="87" name="Freeform: Shape 86">
              <a:extLst>
                <a:ext uri="{FF2B5EF4-FFF2-40B4-BE49-F238E27FC236}">
                  <a16:creationId xmlns:a16="http://schemas.microsoft.com/office/drawing/2014/main" id="{7D2CC921-A04F-47C0-BBDB-AA5EC0BA41A1}"/>
                </a:ext>
              </a:extLst>
            </p:cNvPr>
            <p:cNvSpPr/>
            <p:nvPr/>
          </p:nvSpPr>
          <p:spPr>
            <a:xfrm rot="16200000">
              <a:off x="6174403" y="5918289"/>
              <a:ext cx="1036842" cy="118678"/>
            </a:xfrm>
            <a:custGeom>
              <a:avLst/>
              <a:gdLst>
                <a:gd name="connsiteX0" fmla="*/ 1005567 w 1005567"/>
                <a:gd name="connsiteY0" fmla="*/ 0 h 118678"/>
                <a:gd name="connsiteX1" fmla="*/ 1005567 w 1005567"/>
                <a:gd name="connsiteY1" fmla="*/ 118384 h 118678"/>
                <a:gd name="connsiteX2" fmla="*/ 152953 w 1005567"/>
                <a:gd name="connsiteY2" fmla="*/ 118384 h 118678"/>
                <a:gd name="connsiteX3" fmla="*/ 151765 w 1005567"/>
                <a:gd name="connsiteY3" fmla="*/ 118678 h 118678"/>
                <a:gd name="connsiteX4" fmla="*/ 149847 w 1005567"/>
                <a:gd name="connsiteY4" fmla="*/ 118384 h 118678"/>
                <a:gd name="connsiteX5" fmla="*/ 98080 w 1005567"/>
                <a:gd name="connsiteY5" fmla="*/ 110463 h 118678"/>
                <a:gd name="connsiteX6" fmla="*/ 17770 w 1005567"/>
                <a:gd name="connsiteY6" fmla="*/ 37613 h 118678"/>
                <a:gd name="connsiteX7" fmla="*/ 0 w 1005567"/>
                <a:gd name="connsiteY7" fmla="*/ 0 h 118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567" h="118678">
                  <a:moveTo>
                    <a:pt x="1005567" y="0"/>
                  </a:moveTo>
                  <a:lnTo>
                    <a:pt x="1005567" y="118384"/>
                  </a:lnTo>
                  <a:lnTo>
                    <a:pt x="152953" y="118384"/>
                  </a:lnTo>
                  <a:lnTo>
                    <a:pt x="151765" y="118678"/>
                  </a:lnTo>
                  <a:lnTo>
                    <a:pt x="149847" y="118384"/>
                  </a:lnTo>
                  <a:cubicBezTo>
                    <a:pt x="132591" y="115744"/>
                    <a:pt x="139149" y="120250"/>
                    <a:pt x="98080" y="110463"/>
                  </a:cubicBezTo>
                  <a:cubicBezTo>
                    <a:pt x="63948" y="98234"/>
                    <a:pt x="34481" y="72985"/>
                    <a:pt x="17770" y="37613"/>
                  </a:cubicBezTo>
                  <a:lnTo>
                    <a:pt x="0" y="0"/>
                  </a:lnTo>
                  <a:close/>
                </a:path>
              </a:pathLst>
            </a:custGeom>
            <a:gradFill>
              <a:gsLst>
                <a:gs pos="0">
                  <a:schemeClr val="tx1"/>
                </a:gs>
                <a:gs pos="100000">
                  <a:schemeClr val="tx1">
                    <a:lumMod val="65000"/>
                    <a:lumOff val="3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89" name="Freeform: Shape 88">
              <a:extLst>
                <a:ext uri="{FF2B5EF4-FFF2-40B4-BE49-F238E27FC236}">
                  <a16:creationId xmlns:a16="http://schemas.microsoft.com/office/drawing/2014/main" id="{566B5788-E2E0-48F2-9B93-6D16F2940765}"/>
                </a:ext>
              </a:extLst>
            </p:cNvPr>
            <p:cNvSpPr/>
            <p:nvPr/>
          </p:nvSpPr>
          <p:spPr>
            <a:xfrm rot="16200000">
              <a:off x="5393104" y="7011957"/>
              <a:ext cx="186919" cy="126952"/>
            </a:xfrm>
            <a:custGeom>
              <a:avLst/>
              <a:gdLst>
                <a:gd name="connsiteX0" fmla="*/ 186919 w 186919"/>
                <a:gd name="connsiteY0" fmla="*/ 0 h 125314"/>
                <a:gd name="connsiteX1" fmla="*/ 186919 w 186919"/>
                <a:gd name="connsiteY1" fmla="*/ 125314 h 125314"/>
                <a:gd name="connsiteX2" fmla="*/ 0 w 186919"/>
                <a:gd name="connsiteY2" fmla="*/ 125314 h 125314"/>
                <a:gd name="connsiteX3" fmla="*/ 7831 w 186919"/>
                <a:gd name="connsiteY3" fmla="*/ 86525 h 125314"/>
                <a:gd name="connsiteX4" fmla="*/ 138367 w 186919"/>
                <a:gd name="connsiteY4" fmla="*/ 0 h 125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919" h="125314">
                  <a:moveTo>
                    <a:pt x="186919" y="0"/>
                  </a:moveTo>
                  <a:lnTo>
                    <a:pt x="186919" y="125314"/>
                  </a:lnTo>
                  <a:lnTo>
                    <a:pt x="0" y="125314"/>
                  </a:lnTo>
                  <a:lnTo>
                    <a:pt x="7831" y="86525"/>
                  </a:lnTo>
                  <a:cubicBezTo>
                    <a:pt x="29338" y="35678"/>
                    <a:pt x="79686" y="0"/>
                    <a:pt x="138367"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66" name="Parallelogram 65">
              <a:extLst>
                <a:ext uri="{FF2B5EF4-FFF2-40B4-BE49-F238E27FC236}">
                  <a16:creationId xmlns:a16="http://schemas.microsoft.com/office/drawing/2014/main" id="{A18CFA55-058C-4633-83E7-611FE3036453}"/>
                </a:ext>
              </a:extLst>
            </p:cNvPr>
            <p:cNvSpPr/>
            <p:nvPr/>
          </p:nvSpPr>
          <p:spPr>
            <a:xfrm rot="16200000" flipH="1">
              <a:off x="5710180" y="6182300"/>
              <a:ext cx="763161" cy="1083445"/>
            </a:xfrm>
            <a:prstGeom prst="parallelogram">
              <a:avLst>
                <a:gd name="adj" fmla="val 72728"/>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prstTxWarp prst="textNoShape">
                <a:avLst/>
              </a:prstTxWarp>
              <a:noAutofit/>
            </a:bodyPr>
            <a:lstStyle/>
            <a:p>
              <a:pPr algn="ctr" rtl="0"/>
              <a:endParaRPr lang="en-GB" sz="1117" dirty="0"/>
            </a:p>
          </p:txBody>
        </p:sp>
        <p:sp>
          <p:nvSpPr>
            <p:cNvPr id="41" name="Parallelogram 40">
              <a:extLst>
                <a:ext uri="{FF2B5EF4-FFF2-40B4-BE49-F238E27FC236}">
                  <a16:creationId xmlns:a16="http://schemas.microsoft.com/office/drawing/2014/main" id="{238853DE-EC73-4814-B7EE-3EF80DCDA05E}"/>
                </a:ext>
              </a:extLst>
            </p:cNvPr>
            <p:cNvSpPr/>
            <p:nvPr/>
          </p:nvSpPr>
          <p:spPr>
            <a:xfrm rot="16200000" flipH="1">
              <a:off x="5294044" y="5588541"/>
              <a:ext cx="1587453" cy="1328785"/>
            </a:xfrm>
            <a:prstGeom prst="parallelogram">
              <a:avLst>
                <a:gd name="adj" fmla="val 5127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prstTxWarp prst="textNoShape">
                <a:avLst/>
              </a:prstTxWarp>
              <a:noAutofit/>
            </a:bodyPr>
            <a:lstStyle/>
            <a:p>
              <a:pPr algn="ctr" rtl="0"/>
              <a:endParaRPr lang="en-GB" sz="1117" dirty="0"/>
            </a:p>
          </p:txBody>
        </p:sp>
      </p:grpSp>
      <p:pic>
        <p:nvPicPr>
          <p:cNvPr id="1045" name="Graphic 1044" descr="Puzzle">
            <a:extLst>
              <a:ext uri="{FF2B5EF4-FFF2-40B4-BE49-F238E27FC236}">
                <a16:creationId xmlns:a16="http://schemas.microsoft.com/office/drawing/2014/main" id="{C6AC993A-DD3F-428F-87C7-A85222811B44}"/>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982236">
            <a:off x="4615307" y="3063396"/>
            <a:ext cx="369520" cy="369520"/>
          </a:xfrm>
          <a:prstGeom prst="rect">
            <a:avLst/>
          </a:prstGeom>
        </p:spPr>
      </p:pic>
      <p:grpSp>
        <p:nvGrpSpPr>
          <p:cNvPr id="54" name="Group 53" descr="Pencil Section">
            <a:extLst>
              <a:ext uri="{FF2B5EF4-FFF2-40B4-BE49-F238E27FC236}">
                <a16:creationId xmlns:a16="http://schemas.microsoft.com/office/drawing/2014/main" id="{5DCE6B97-B14E-4696-83E1-484FD5CE661D}"/>
              </a:ext>
            </a:extLst>
          </p:cNvPr>
          <p:cNvGrpSpPr/>
          <p:nvPr/>
        </p:nvGrpSpPr>
        <p:grpSpPr>
          <a:xfrm rot="10800000" flipH="1">
            <a:off x="4378360" y="5466569"/>
            <a:ext cx="851989" cy="2623355"/>
            <a:chOff x="720001" y="5200650"/>
            <a:chExt cx="1439999" cy="3600000"/>
          </a:xfrm>
          <a:solidFill>
            <a:schemeClr val="accent2"/>
          </a:solidFill>
        </p:grpSpPr>
        <p:sp>
          <p:nvSpPr>
            <p:cNvPr id="55" name="Arrow: Down 54">
              <a:extLst>
                <a:ext uri="{FF2B5EF4-FFF2-40B4-BE49-F238E27FC236}">
                  <a16:creationId xmlns:a16="http://schemas.microsoft.com/office/drawing/2014/main" id="{3720879D-EA4C-48EC-BA7A-92D1722ED1A0}"/>
                </a:ext>
              </a:extLst>
            </p:cNvPr>
            <p:cNvSpPr/>
            <p:nvPr/>
          </p:nvSpPr>
          <p:spPr>
            <a:xfrm>
              <a:off x="720001" y="5200650"/>
              <a:ext cx="360000" cy="3600000"/>
            </a:xfrm>
            <a:prstGeom prst="downArrow">
              <a:avLst>
                <a:gd name="adj1" fmla="val 100000"/>
                <a:gd name="adj2" fmla="val 50000"/>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56" name="Arrow: Down 55">
              <a:extLst>
                <a:ext uri="{FF2B5EF4-FFF2-40B4-BE49-F238E27FC236}">
                  <a16:creationId xmlns:a16="http://schemas.microsoft.com/office/drawing/2014/main" id="{4807F6A6-6CF1-4185-8B9E-3A7DBC1DC9EF}"/>
                </a:ext>
              </a:extLst>
            </p:cNvPr>
            <p:cNvSpPr/>
            <p:nvPr/>
          </p:nvSpPr>
          <p:spPr>
            <a:xfrm>
              <a:off x="1080001" y="5200650"/>
              <a:ext cx="360000" cy="3600000"/>
            </a:xfrm>
            <a:prstGeom prst="downArrow">
              <a:avLst>
                <a:gd name="adj1" fmla="val 10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57" name="Arrow: Down 56">
              <a:extLst>
                <a:ext uri="{FF2B5EF4-FFF2-40B4-BE49-F238E27FC236}">
                  <a16:creationId xmlns:a16="http://schemas.microsoft.com/office/drawing/2014/main" id="{91463D4C-E169-4CD7-9CF1-C735695BB472}"/>
                </a:ext>
              </a:extLst>
            </p:cNvPr>
            <p:cNvSpPr/>
            <p:nvPr/>
          </p:nvSpPr>
          <p:spPr>
            <a:xfrm>
              <a:off x="1440001" y="5200650"/>
              <a:ext cx="360000" cy="3600000"/>
            </a:xfrm>
            <a:prstGeom prst="downArrow">
              <a:avLst>
                <a:gd name="adj1" fmla="val 100000"/>
                <a:gd name="adj2"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58" name="Arrow: Down 57">
              <a:extLst>
                <a:ext uri="{FF2B5EF4-FFF2-40B4-BE49-F238E27FC236}">
                  <a16:creationId xmlns:a16="http://schemas.microsoft.com/office/drawing/2014/main" id="{FC0AA29E-FA9E-4076-B620-02F17C95AB09}"/>
                </a:ext>
              </a:extLst>
            </p:cNvPr>
            <p:cNvSpPr/>
            <p:nvPr/>
          </p:nvSpPr>
          <p:spPr>
            <a:xfrm>
              <a:off x="1800000" y="5200650"/>
              <a:ext cx="360000" cy="3600000"/>
            </a:xfrm>
            <a:prstGeom prst="downArrow">
              <a:avLst>
                <a:gd name="adj1" fmla="val 10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grpSp>
      <p:grpSp>
        <p:nvGrpSpPr>
          <p:cNvPr id="61" name="Group 60" descr="Pencil Section">
            <a:extLst>
              <a:ext uri="{FF2B5EF4-FFF2-40B4-BE49-F238E27FC236}">
                <a16:creationId xmlns:a16="http://schemas.microsoft.com/office/drawing/2014/main" id="{FA67B8CC-BADB-480B-99C6-F0315E487428}"/>
              </a:ext>
            </a:extLst>
          </p:cNvPr>
          <p:cNvGrpSpPr/>
          <p:nvPr/>
        </p:nvGrpSpPr>
        <p:grpSpPr>
          <a:xfrm rot="10800000" flipH="1">
            <a:off x="4378360" y="7883819"/>
            <a:ext cx="851989" cy="2806520"/>
            <a:chOff x="720001" y="5200650"/>
            <a:chExt cx="1439999" cy="3600000"/>
          </a:xfrm>
          <a:solidFill>
            <a:schemeClr val="accent2"/>
          </a:solidFill>
        </p:grpSpPr>
        <p:sp>
          <p:nvSpPr>
            <p:cNvPr id="62" name="Arrow: Down 61">
              <a:extLst>
                <a:ext uri="{FF2B5EF4-FFF2-40B4-BE49-F238E27FC236}">
                  <a16:creationId xmlns:a16="http://schemas.microsoft.com/office/drawing/2014/main" id="{687F0286-720F-48E5-B93C-F7339BD4878D}"/>
                </a:ext>
              </a:extLst>
            </p:cNvPr>
            <p:cNvSpPr/>
            <p:nvPr/>
          </p:nvSpPr>
          <p:spPr>
            <a:xfrm>
              <a:off x="720001" y="5200650"/>
              <a:ext cx="360000" cy="3600000"/>
            </a:xfrm>
            <a:prstGeom prst="downArrow">
              <a:avLst>
                <a:gd name="adj1" fmla="val 100000"/>
                <a:gd name="adj2" fmla="val 50000"/>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63" name="Arrow: Down 62">
              <a:extLst>
                <a:ext uri="{FF2B5EF4-FFF2-40B4-BE49-F238E27FC236}">
                  <a16:creationId xmlns:a16="http://schemas.microsoft.com/office/drawing/2014/main" id="{337DFB87-CFFE-49F4-B7B0-319AF30FC696}"/>
                </a:ext>
              </a:extLst>
            </p:cNvPr>
            <p:cNvSpPr/>
            <p:nvPr/>
          </p:nvSpPr>
          <p:spPr>
            <a:xfrm>
              <a:off x="1080001" y="5200650"/>
              <a:ext cx="360000" cy="3600000"/>
            </a:xfrm>
            <a:prstGeom prst="downArrow">
              <a:avLst>
                <a:gd name="adj1" fmla="val 10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64" name="Arrow: Down 63">
              <a:extLst>
                <a:ext uri="{FF2B5EF4-FFF2-40B4-BE49-F238E27FC236}">
                  <a16:creationId xmlns:a16="http://schemas.microsoft.com/office/drawing/2014/main" id="{994ECC7C-6411-4822-923E-7327528677DD}"/>
                </a:ext>
              </a:extLst>
            </p:cNvPr>
            <p:cNvSpPr/>
            <p:nvPr/>
          </p:nvSpPr>
          <p:spPr>
            <a:xfrm>
              <a:off x="1440001" y="5200650"/>
              <a:ext cx="360000" cy="3600000"/>
            </a:xfrm>
            <a:prstGeom prst="downArrow">
              <a:avLst>
                <a:gd name="adj1" fmla="val 100000"/>
                <a:gd name="adj2"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65" name="Arrow: Down 64">
              <a:extLst>
                <a:ext uri="{FF2B5EF4-FFF2-40B4-BE49-F238E27FC236}">
                  <a16:creationId xmlns:a16="http://schemas.microsoft.com/office/drawing/2014/main" id="{38DF508B-21CB-4DAC-988D-D192B1CF236C}"/>
                </a:ext>
              </a:extLst>
            </p:cNvPr>
            <p:cNvSpPr/>
            <p:nvPr/>
          </p:nvSpPr>
          <p:spPr>
            <a:xfrm>
              <a:off x="1800000" y="5200650"/>
              <a:ext cx="360000" cy="3600000"/>
            </a:xfrm>
            <a:prstGeom prst="downArrow">
              <a:avLst>
                <a:gd name="adj1" fmla="val 10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grpSp>
      <p:grpSp>
        <p:nvGrpSpPr>
          <p:cNvPr id="49" name="Group 48" descr="Pencil Eraser">
            <a:extLst>
              <a:ext uri="{FF2B5EF4-FFF2-40B4-BE49-F238E27FC236}">
                <a16:creationId xmlns:a16="http://schemas.microsoft.com/office/drawing/2014/main" id="{C1260421-D92C-4E2E-88CD-E4D9C935FEA5}"/>
              </a:ext>
            </a:extLst>
          </p:cNvPr>
          <p:cNvGrpSpPr/>
          <p:nvPr/>
        </p:nvGrpSpPr>
        <p:grpSpPr>
          <a:xfrm>
            <a:off x="4377139" y="10690340"/>
            <a:ext cx="853211" cy="680025"/>
            <a:chOff x="5554279" y="11106364"/>
            <a:chExt cx="1083442" cy="863524"/>
          </a:xfrm>
        </p:grpSpPr>
        <p:sp>
          <p:nvSpPr>
            <p:cNvPr id="28" name="Rectangle 27">
              <a:extLst>
                <a:ext uri="{FF2B5EF4-FFF2-40B4-BE49-F238E27FC236}">
                  <a16:creationId xmlns:a16="http://schemas.microsoft.com/office/drawing/2014/main" id="{5839231F-8AA0-47CC-9B7B-82EAF40A3A8D}"/>
                </a:ext>
              </a:extLst>
            </p:cNvPr>
            <p:cNvSpPr/>
            <p:nvPr/>
          </p:nvSpPr>
          <p:spPr>
            <a:xfrm rot="10800000" flipH="1">
              <a:off x="5554279" y="11106364"/>
              <a:ext cx="1083442" cy="484241"/>
            </a:xfrm>
            <a:prstGeom prst="rect">
              <a:avLst/>
            </a:prstGeom>
            <a:gradFill flip="none" rotWithShape="1">
              <a:gsLst>
                <a:gs pos="0">
                  <a:schemeClr val="bg1">
                    <a:lumMod val="50000"/>
                  </a:schemeClr>
                </a:gs>
                <a:gs pos="76000">
                  <a:schemeClr val="bg1">
                    <a:lumMod val="75000"/>
                  </a:schemeClr>
                </a:gs>
                <a:gs pos="33000">
                  <a:schemeClr val="bg1">
                    <a:lumMod val="95000"/>
                  </a:schemeClr>
                </a:gs>
                <a:gs pos="100000">
                  <a:schemeClr val="bg1">
                    <a:lumMod val="9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29" name="Rectangle: Top Corners Rounded 28">
              <a:extLst>
                <a:ext uri="{FF2B5EF4-FFF2-40B4-BE49-F238E27FC236}">
                  <a16:creationId xmlns:a16="http://schemas.microsoft.com/office/drawing/2014/main" id="{3D1EA64C-5006-4013-9C14-9A1F00DE6C98}"/>
                </a:ext>
              </a:extLst>
            </p:cNvPr>
            <p:cNvSpPr/>
            <p:nvPr/>
          </p:nvSpPr>
          <p:spPr>
            <a:xfrm rot="10800000" flipH="1">
              <a:off x="5554279" y="11590606"/>
              <a:ext cx="1083442" cy="379282"/>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31" name="Rectangle 30">
              <a:extLst>
                <a:ext uri="{FF2B5EF4-FFF2-40B4-BE49-F238E27FC236}">
                  <a16:creationId xmlns:a16="http://schemas.microsoft.com/office/drawing/2014/main" id="{9563BB47-CEF7-454E-BF04-B9383994F31A}"/>
                </a:ext>
              </a:extLst>
            </p:cNvPr>
            <p:cNvSpPr/>
            <p:nvPr/>
          </p:nvSpPr>
          <p:spPr>
            <a:xfrm rot="10800000" flipH="1">
              <a:off x="5554279" y="11501012"/>
              <a:ext cx="1083442" cy="34349"/>
            </a:xfrm>
            <a:prstGeom prst="rect">
              <a:avLst/>
            </a:prstGeom>
            <a:gradFill flip="none" rotWithShape="1">
              <a:gsLst>
                <a:gs pos="0">
                  <a:schemeClr val="bg1">
                    <a:lumMod val="50000"/>
                  </a:schemeClr>
                </a:gs>
                <a:gs pos="76000">
                  <a:schemeClr val="bg1">
                    <a:lumMod val="75000"/>
                  </a:schemeClr>
                </a:gs>
                <a:gs pos="33000">
                  <a:schemeClr val="bg1">
                    <a:lumMod val="95000"/>
                  </a:schemeClr>
                </a:gs>
                <a:gs pos="100000">
                  <a:schemeClr val="bg1">
                    <a:lumMod val="95000"/>
                  </a:schemeClr>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32" name="Rectangle 31">
              <a:extLst>
                <a:ext uri="{FF2B5EF4-FFF2-40B4-BE49-F238E27FC236}">
                  <a16:creationId xmlns:a16="http://schemas.microsoft.com/office/drawing/2014/main" id="{72BFC936-E991-4F9F-8385-770D4414AA4B}"/>
                </a:ext>
              </a:extLst>
            </p:cNvPr>
            <p:cNvSpPr/>
            <p:nvPr/>
          </p:nvSpPr>
          <p:spPr>
            <a:xfrm rot="10800000" flipH="1">
              <a:off x="5554279" y="11420788"/>
              <a:ext cx="1083442" cy="34349"/>
            </a:xfrm>
            <a:prstGeom prst="rect">
              <a:avLst/>
            </a:prstGeom>
            <a:gradFill flip="none" rotWithShape="1">
              <a:gsLst>
                <a:gs pos="0">
                  <a:schemeClr val="bg1">
                    <a:lumMod val="50000"/>
                  </a:schemeClr>
                </a:gs>
                <a:gs pos="76000">
                  <a:schemeClr val="bg1">
                    <a:lumMod val="75000"/>
                  </a:schemeClr>
                </a:gs>
                <a:gs pos="33000">
                  <a:schemeClr val="bg1">
                    <a:lumMod val="95000"/>
                  </a:schemeClr>
                </a:gs>
                <a:gs pos="100000">
                  <a:schemeClr val="bg1">
                    <a:lumMod val="95000"/>
                  </a:schemeClr>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33" name="Rectangle 32">
              <a:extLst>
                <a:ext uri="{FF2B5EF4-FFF2-40B4-BE49-F238E27FC236}">
                  <a16:creationId xmlns:a16="http://schemas.microsoft.com/office/drawing/2014/main" id="{4BDA4819-792D-4D2C-B416-C6FB5733E3F2}"/>
                </a:ext>
              </a:extLst>
            </p:cNvPr>
            <p:cNvSpPr/>
            <p:nvPr/>
          </p:nvSpPr>
          <p:spPr>
            <a:xfrm rot="10800000" flipH="1">
              <a:off x="5554279" y="11340564"/>
              <a:ext cx="1083442" cy="34349"/>
            </a:xfrm>
            <a:prstGeom prst="rect">
              <a:avLst/>
            </a:prstGeom>
            <a:gradFill flip="none" rotWithShape="1">
              <a:gsLst>
                <a:gs pos="0">
                  <a:schemeClr val="bg1">
                    <a:lumMod val="50000"/>
                  </a:schemeClr>
                </a:gs>
                <a:gs pos="76000">
                  <a:schemeClr val="bg1">
                    <a:lumMod val="75000"/>
                  </a:schemeClr>
                </a:gs>
                <a:gs pos="33000">
                  <a:schemeClr val="bg1">
                    <a:lumMod val="95000"/>
                  </a:schemeClr>
                </a:gs>
                <a:gs pos="100000">
                  <a:schemeClr val="bg1">
                    <a:lumMod val="95000"/>
                  </a:schemeClr>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grpSp>
      <p:grpSp>
        <p:nvGrpSpPr>
          <p:cNvPr id="9" name="Group 8" descr="Header Graphic">
            <a:extLst>
              <a:ext uri="{FF2B5EF4-FFF2-40B4-BE49-F238E27FC236}">
                <a16:creationId xmlns:a16="http://schemas.microsoft.com/office/drawing/2014/main" id="{181D94F2-1E93-4B71-A78B-37D4B024053C}"/>
              </a:ext>
            </a:extLst>
          </p:cNvPr>
          <p:cNvGrpSpPr/>
          <p:nvPr/>
        </p:nvGrpSpPr>
        <p:grpSpPr>
          <a:xfrm>
            <a:off x="-273160" y="869499"/>
            <a:ext cx="5620831" cy="2448358"/>
            <a:chOff x="-7141" y="4768047"/>
            <a:chExt cx="6919328" cy="2965759"/>
          </a:xfrm>
        </p:grpSpPr>
        <p:sp>
          <p:nvSpPr>
            <p:cNvPr id="190" name="Isosceles Triangle 189">
              <a:extLst>
                <a:ext uri="{FF2B5EF4-FFF2-40B4-BE49-F238E27FC236}">
                  <a16:creationId xmlns:a16="http://schemas.microsoft.com/office/drawing/2014/main" id="{F3581DBC-9696-4462-B3C5-767EE02860DC}"/>
                </a:ext>
              </a:extLst>
            </p:cNvPr>
            <p:cNvSpPr/>
            <p:nvPr/>
          </p:nvSpPr>
          <p:spPr>
            <a:xfrm rot="5400000">
              <a:off x="6655238" y="7058004"/>
              <a:ext cx="243424" cy="270475"/>
            </a:xfrm>
            <a:prstGeom prst="triangle">
              <a:avLst>
                <a:gd name="adj" fmla="val 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prstTxWarp prst="textNoShape">
                <a:avLst/>
              </a:prstTxWarp>
              <a:noAutofit/>
            </a:bodyPr>
            <a:lstStyle/>
            <a:p>
              <a:pPr algn="ctr" rtl="0"/>
              <a:endParaRPr lang="en-GB" sz="1117" dirty="0"/>
            </a:p>
          </p:txBody>
        </p:sp>
        <p:sp>
          <p:nvSpPr>
            <p:cNvPr id="191" name="Rectangle 190">
              <a:extLst>
                <a:ext uri="{FF2B5EF4-FFF2-40B4-BE49-F238E27FC236}">
                  <a16:creationId xmlns:a16="http://schemas.microsoft.com/office/drawing/2014/main" id="{C72ABDA0-C156-472C-B9ED-6805DC489C86}"/>
                </a:ext>
              </a:extLst>
            </p:cNvPr>
            <p:cNvSpPr/>
            <p:nvPr/>
          </p:nvSpPr>
          <p:spPr>
            <a:xfrm>
              <a:off x="748404" y="4768047"/>
              <a:ext cx="4617555" cy="2309070"/>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17" dirty="0">
                  <a:solidFill>
                    <a:schemeClr val="tx1"/>
                  </a:solidFill>
                  <a:latin typeface="Chalkboard" panose="03050602040202020205" pitchFamily="66" charset="77"/>
                  <a:cs typeface="APPLE CHANCERY" panose="03020702040506060504" pitchFamily="66" charset="-79"/>
                </a:rPr>
                <a:t>The Pupil development grant was launched in 2012. The Welsh Assembly Government state that the aim of the grant is to improve outcomes for learners  eligible for free school meals and looked after children, the intention is to help children from disadvantaged backgrounds overcome any additional barriers that may prevent them from achieving their full potential. </a:t>
              </a:r>
              <a:endParaRPr lang="en-GB" sz="1117" dirty="0">
                <a:latin typeface="Chalkboard" panose="03050602040202020205" pitchFamily="66" charset="77"/>
              </a:endParaRPr>
            </a:p>
            <a:p>
              <a:pPr algn="ctr"/>
              <a:r>
                <a:rPr lang="en-GB" sz="1200" dirty="0">
                  <a:solidFill>
                    <a:schemeClr val="tx1"/>
                  </a:solidFill>
                </a:rPr>
                <a:t>(Pupil Development Grant, 2020)</a:t>
              </a:r>
            </a:p>
          </p:txBody>
        </p:sp>
        <p:sp>
          <p:nvSpPr>
            <p:cNvPr id="196" name="Rectangle 195">
              <a:extLst>
                <a:ext uri="{FF2B5EF4-FFF2-40B4-BE49-F238E27FC236}">
                  <a16:creationId xmlns:a16="http://schemas.microsoft.com/office/drawing/2014/main" id="{0D300D7F-079C-4116-A792-BD36BA3AEDE4}"/>
                </a:ext>
              </a:extLst>
            </p:cNvPr>
            <p:cNvSpPr/>
            <p:nvPr/>
          </p:nvSpPr>
          <p:spPr>
            <a:xfrm rot="16200000">
              <a:off x="2447636" y="4622341"/>
              <a:ext cx="656688" cy="5566241"/>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97" name="Rectangle 196">
              <a:extLst>
                <a:ext uri="{FF2B5EF4-FFF2-40B4-BE49-F238E27FC236}">
                  <a16:creationId xmlns:a16="http://schemas.microsoft.com/office/drawing/2014/main" id="{8D1A8F03-661A-46F2-BBC9-78FA1AE202DB}"/>
                </a:ext>
              </a:extLst>
            </p:cNvPr>
            <p:cNvSpPr/>
            <p:nvPr/>
          </p:nvSpPr>
          <p:spPr>
            <a:xfrm>
              <a:off x="5558268" y="7077117"/>
              <a:ext cx="1083443" cy="162657"/>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grpSp>
      <p:grpSp>
        <p:nvGrpSpPr>
          <p:cNvPr id="233" name="Group 232" descr="1in3 Graphic Placeholder">
            <a:extLst>
              <a:ext uri="{FF2B5EF4-FFF2-40B4-BE49-F238E27FC236}">
                <a16:creationId xmlns:a16="http://schemas.microsoft.com/office/drawing/2014/main" id="{75BB10CF-B44E-43F4-A0CB-89E1F4914D9F}"/>
              </a:ext>
            </a:extLst>
          </p:cNvPr>
          <p:cNvGrpSpPr/>
          <p:nvPr/>
        </p:nvGrpSpPr>
        <p:grpSpPr>
          <a:xfrm>
            <a:off x="-481992" y="2663493"/>
            <a:ext cx="3633816" cy="1391539"/>
            <a:chOff x="787060" y="2719040"/>
            <a:chExt cx="4344375" cy="2134335"/>
          </a:xfrm>
        </p:grpSpPr>
        <p:grpSp>
          <p:nvGrpSpPr>
            <p:cNvPr id="1043" name="Group 1042">
              <a:extLst>
                <a:ext uri="{FF2B5EF4-FFF2-40B4-BE49-F238E27FC236}">
                  <a16:creationId xmlns:a16="http://schemas.microsoft.com/office/drawing/2014/main" id="{EDE67141-2993-4412-A65C-1A5893653F11}"/>
                </a:ext>
              </a:extLst>
            </p:cNvPr>
            <p:cNvGrpSpPr/>
            <p:nvPr/>
          </p:nvGrpSpPr>
          <p:grpSpPr>
            <a:xfrm>
              <a:off x="787060" y="3393408"/>
              <a:ext cx="4344375" cy="1459967"/>
              <a:chOff x="673698" y="1834435"/>
              <a:chExt cx="4344375" cy="1459967"/>
            </a:xfrm>
          </p:grpSpPr>
          <p:sp>
            <p:nvSpPr>
              <p:cNvPr id="200" name="TextBox 199">
                <a:extLst>
                  <a:ext uri="{FF2B5EF4-FFF2-40B4-BE49-F238E27FC236}">
                    <a16:creationId xmlns:a16="http://schemas.microsoft.com/office/drawing/2014/main" id="{A025D5D5-CF94-406F-9B0D-1B6A88C449C9}"/>
                  </a:ext>
                </a:extLst>
              </p:cNvPr>
              <p:cNvSpPr txBox="1"/>
              <p:nvPr/>
            </p:nvSpPr>
            <p:spPr>
              <a:xfrm>
                <a:off x="673698" y="1834435"/>
                <a:ext cx="4337028" cy="1226881"/>
              </a:xfrm>
              <a:prstGeom prst="rect">
                <a:avLst/>
              </a:prstGeom>
              <a:noFill/>
            </p:spPr>
            <p:txBody>
              <a:bodyPr wrap="square" lIns="0" tIns="0" rIns="0" bIns="0" rtlCol="0">
                <a:spAutoFit/>
              </a:bodyPr>
              <a:lstStyle/>
              <a:p>
                <a:pPr algn="r" rtl="0"/>
                <a:r>
                  <a:rPr lang="en-GB" sz="5198" b="1" dirty="0"/>
                  <a:t>1 in 5 </a:t>
                </a:r>
                <a:endParaRPr lang="en-GB" sz="3150" noProof="1"/>
              </a:p>
            </p:txBody>
          </p:sp>
          <p:sp>
            <p:nvSpPr>
              <p:cNvPr id="201" name="TextBox 200">
                <a:extLst>
                  <a:ext uri="{FF2B5EF4-FFF2-40B4-BE49-F238E27FC236}">
                    <a16:creationId xmlns:a16="http://schemas.microsoft.com/office/drawing/2014/main" id="{56AA3C66-F9A9-40B8-9160-E15AA87DF7DA}"/>
                  </a:ext>
                </a:extLst>
              </p:cNvPr>
              <p:cNvSpPr txBox="1"/>
              <p:nvPr/>
            </p:nvSpPr>
            <p:spPr>
              <a:xfrm>
                <a:off x="681045" y="2550898"/>
                <a:ext cx="4337028" cy="743504"/>
              </a:xfrm>
              <a:prstGeom prst="rect">
                <a:avLst/>
              </a:prstGeom>
              <a:noFill/>
            </p:spPr>
            <p:txBody>
              <a:bodyPr wrap="square" lIns="0" tIns="0" rIns="0" bIns="0" rtlCol="0">
                <a:spAutoFit/>
              </a:bodyPr>
              <a:lstStyle/>
              <a:p>
                <a:pPr algn="r" rtl="0"/>
                <a:endParaRPr lang="en-GB" sz="3150" dirty="0"/>
              </a:p>
            </p:txBody>
          </p:sp>
        </p:grpSp>
        <p:grpSp>
          <p:nvGrpSpPr>
            <p:cNvPr id="1054" name="Group 1053">
              <a:extLst>
                <a:ext uri="{FF2B5EF4-FFF2-40B4-BE49-F238E27FC236}">
                  <a16:creationId xmlns:a16="http://schemas.microsoft.com/office/drawing/2014/main" id="{994A33BF-6CE5-4A10-B57E-EC3431CD6D96}"/>
                </a:ext>
              </a:extLst>
            </p:cNvPr>
            <p:cNvGrpSpPr/>
            <p:nvPr/>
          </p:nvGrpSpPr>
          <p:grpSpPr>
            <a:xfrm>
              <a:off x="3623201" y="2719040"/>
              <a:ext cx="1464512" cy="708471"/>
              <a:chOff x="3284030" y="2329845"/>
              <a:chExt cx="1464512" cy="708471"/>
            </a:xfrm>
          </p:grpSpPr>
          <p:sp>
            <p:nvSpPr>
              <p:cNvPr id="232" name="Freeform: Shape 231">
                <a:extLst>
                  <a:ext uri="{FF2B5EF4-FFF2-40B4-BE49-F238E27FC236}">
                    <a16:creationId xmlns:a16="http://schemas.microsoft.com/office/drawing/2014/main" id="{9177C0F3-38D9-4606-9E52-C72391D2BC91}"/>
                  </a:ext>
                </a:extLst>
              </p:cNvPr>
              <p:cNvSpPr/>
              <p:nvPr/>
            </p:nvSpPr>
            <p:spPr>
              <a:xfrm>
                <a:off x="3284030" y="2329845"/>
                <a:ext cx="346364" cy="708471"/>
              </a:xfrm>
              <a:custGeom>
                <a:avLst/>
                <a:gdLst>
                  <a:gd name="connsiteX0" fmla="*/ 209550 w 419100"/>
                  <a:gd name="connsiteY0" fmla="*/ 171450 h 857250"/>
                  <a:gd name="connsiteX1" fmla="*/ 272415 w 419100"/>
                  <a:gd name="connsiteY1" fmla="*/ 179070 h 857250"/>
                  <a:gd name="connsiteX2" fmla="*/ 352425 w 419100"/>
                  <a:gd name="connsiteY2" fmla="*/ 220980 h 857250"/>
                  <a:gd name="connsiteX3" fmla="*/ 363855 w 419100"/>
                  <a:gd name="connsiteY3" fmla="*/ 241935 h 857250"/>
                  <a:gd name="connsiteX4" fmla="*/ 417195 w 419100"/>
                  <a:gd name="connsiteY4" fmla="*/ 468630 h 857250"/>
                  <a:gd name="connsiteX5" fmla="*/ 419100 w 419100"/>
                  <a:gd name="connsiteY5" fmla="*/ 478155 h 857250"/>
                  <a:gd name="connsiteX6" fmla="*/ 381000 w 419100"/>
                  <a:gd name="connsiteY6" fmla="*/ 516255 h 857250"/>
                  <a:gd name="connsiteX7" fmla="*/ 344805 w 419100"/>
                  <a:gd name="connsiteY7" fmla="*/ 487680 h 857250"/>
                  <a:gd name="connsiteX8" fmla="*/ 304800 w 419100"/>
                  <a:gd name="connsiteY8" fmla="*/ 321945 h 857250"/>
                  <a:gd name="connsiteX9" fmla="*/ 304800 w 419100"/>
                  <a:gd name="connsiteY9" fmla="*/ 857250 h 857250"/>
                  <a:gd name="connsiteX10" fmla="*/ 228600 w 419100"/>
                  <a:gd name="connsiteY10" fmla="*/ 857250 h 857250"/>
                  <a:gd name="connsiteX11" fmla="*/ 228600 w 419100"/>
                  <a:gd name="connsiteY11" fmla="*/ 713053 h 857250"/>
                  <a:gd name="connsiteX12" fmla="*/ 190500 w 419100"/>
                  <a:gd name="connsiteY12" fmla="*/ 713053 h 857250"/>
                  <a:gd name="connsiteX13" fmla="*/ 190500 w 419100"/>
                  <a:gd name="connsiteY13" fmla="*/ 857250 h 857250"/>
                  <a:gd name="connsiteX14" fmla="*/ 114300 w 419100"/>
                  <a:gd name="connsiteY14" fmla="*/ 857250 h 857250"/>
                  <a:gd name="connsiteX15" fmla="*/ 114300 w 419100"/>
                  <a:gd name="connsiteY15" fmla="*/ 323850 h 857250"/>
                  <a:gd name="connsiteX16" fmla="*/ 74295 w 419100"/>
                  <a:gd name="connsiteY16" fmla="*/ 489585 h 857250"/>
                  <a:gd name="connsiteX17" fmla="*/ 38100 w 419100"/>
                  <a:gd name="connsiteY17" fmla="*/ 518160 h 857250"/>
                  <a:gd name="connsiteX18" fmla="*/ 0 w 419100"/>
                  <a:gd name="connsiteY18" fmla="*/ 480060 h 857250"/>
                  <a:gd name="connsiteX19" fmla="*/ 1905 w 419100"/>
                  <a:gd name="connsiteY19" fmla="*/ 470535 h 857250"/>
                  <a:gd name="connsiteX20" fmla="*/ 55245 w 419100"/>
                  <a:gd name="connsiteY20" fmla="*/ 243840 h 857250"/>
                  <a:gd name="connsiteX21" fmla="*/ 66675 w 419100"/>
                  <a:gd name="connsiteY21" fmla="*/ 222885 h 857250"/>
                  <a:gd name="connsiteX22" fmla="*/ 146685 w 419100"/>
                  <a:gd name="connsiteY22" fmla="*/ 180975 h 857250"/>
                  <a:gd name="connsiteX23" fmla="*/ 209550 w 419100"/>
                  <a:gd name="connsiteY23" fmla="*/ 171450 h 857250"/>
                  <a:gd name="connsiteX24" fmla="*/ 209550 w 419100"/>
                  <a:gd name="connsiteY24" fmla="*/ 0 h 857250"/>
                  <a:gd name="connsiteX25" fmla="*/ 285750 w 419100"/>
                  <a:gd name="connsiteY25" fmla="*/ 76200 h 857250"/>
                  <a:gd name="connsiteX26" fmla="*/ 209550 w 419100"/>
                  <a:gd name="connsiteY26" fmla="*/ 152400 h 857250"/>
                  <a:gd name="connsiteX27" fmla="*/ 133350 w 419100"/>
                  <a:gd name="connsiteY27" fmla="*/ 76200 h 857250"/>
                  <a:gd name="connsiteX28" fmla="*/ 209550 w 419100"/>
                  <a:gd name="connsiteY28" fmla="*/ 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00" h="857250">
                    <a:moveTo>
                      <a:pt x="209550" y="171450"/>
                    </a:moveTo>
                    <a:cubicBezTo>
                      <a:pt x="230505" y="171450"/>
                      <a:pt x="251460" y="175260"/>
                      <a:pt x="272415" y="179070"/>
                    </a:cubicBezTo>
                    <a:cubicBezTo>
                      <a:pt x="302895" y="188595"/>
                      <a:pt x="329565" y="201930"/>
                      <a:pt x="352425" y="220980"/>
                    </a:cubicBezTo>
                    <a:cubicBezTo>
                      <a:pt x="358140" y="226695"/>
                      <a:pt x="361950" y="234315"/>
                      <a:pt x="363855" y="241935"/>
                    </a:cubicBezTo>
                    <a:lnTo>
                      <a:pt x="417195" y="468630"/>
                    </a:lnTo>
                    <a:cubicBezTo>
                      <a:pt x="417195" y="470535"/>
                      <a:pt x="419100" y="474345"/>
                      <a:pt x="419100" y="478155"/>
                    </a:cubicBezTo>
                    <a:cubicBezTo>
                      <a:pt x="419100" y="499110"/>
                      <a:pt x="401955" y="516255"/>
                      <a:pt x="381000" y="516255"/>
                    </a:cubicBezTo>
                    <a:cubicBezTo>
                      <a:pt x="363855" y="516255"/>
                      <a:pt x="348615" y="502920"/>
                      <a:pt x="344805" y="487680"/>
                    </a:cubicBezTo>
                    <a:lnTo>
                      <a:pt x="304800" y="321945"/>
                    </a:lnTo>
                    <a:lnTo>
                      <a:pt x="304800" y="857250"/>
                    </a:lnTo>
                    <a:lnTo>
                      <a:pt x="228600" y="857250"/>
                    </a:lnTo>
                    <a:lnTo>
                      <a:pt x="228600" y="713053"/>
                    </a:lnTo>
                    <a:lnTo>
                      <a:pt x="190500" y="713053"/>
                    </a:lnTo>
                    <a:lnTo>
                      <a:pt x="190500" y="857250"/>
                    </a:lnTo>
                    <a:lnTo>
                      <a:pt x="114300" y="857250"/>
                    </a:lnTo>
                    <a:lnTo>
                      <a:pt x="114300" y="323850"/>
                    </a:lnTo>
                    <a:lnTo>
                      <a:pt x="74295" y="489585"/>
                    </a:lnTo>
                    <a:cubicBezTo>
                      <a:pt x="70485" y="504825"/>
                      <a:pt x="55245" y="518160"/>
                      <a:pt x="38100" y="518160"/>
                    </a:cubicBezTo>
                    <a:cubicBezTo>
                      <a:pt x="17145" y="518160"/>
                      <a:pt x="0" y="501015"/>
                      <a:pt x="0" y="480060"/>
                    </a:cubicBezTo>
                    <a:cubicBezTo>
                      <a:pt x="0" y="476250"/>
                      <a:pt x="1905" y="472440"/>
                      <a:pt x="1905" y="470535"/>
                    </a:cubicBezTo>
                    <a:lnTo>
                      <a:pt x="55245" y="243840"/>
                    </a:lnTo>
                    <a:cubicBezTo>
                      <a:pt x="57150" y="236220"/>
                      <a:pt x="60960" y="228600"/>
                      <a:pt x="66675" y="222885"/>
                    </a:cubicBezTo>
                    <a:cubicBezTo>
                      <a:pt x="89535" y="203835"/>
                      <a:pt x="116205" y="188595"/>
                      <a:pt x="146685" y="180975"/>
                    </a:cubicBezTo>
                    <a:cubicBezTo>
                      <a:pt x="167640" y="175260"/>
                      <a:pt x="188595" y="171450"/>
                      <a:pt x="209550" y="171450"/>
                    </a:cubicBezTo>
                    <a:close/>
                    <a:moveTo>
                      <a:pt x="209550" y="0"/>
                    </a:moveTo>
                    <a:cubicBezTo>
                      <a:pt x="251634" y="0"/>
                      <a:pt x="285750" y="34116"/>
                      <a:pt x="285750" y="76200"/>
                    </a:cubicBezTo>
                    <a:cubicBezTo>
                      <a:pt x="285750" y="118284"/>
                      <a:pt x="251634" y="152400"/>
                      <a:pt x="209550" y="152400"/>
                    </a:cubicBezTo>
                    <a:cubicBezTo>
                      <a:pt x="167466" y="152400"/>
                      <a:pt x="133350" y="118284"/>
                      <a:pt x="133350" y="76200"/>
                    </a:cubicBezTo>
                    <a:cubicBezTo>
                      <a:pt x="133350" y="34116"/>
                      <a:pt x="167466" y="0"/>
                      <a:pt x="20955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231" name="Freeform: Shape 230">
                <a:extLst>
                  <a:ext uri="{FF2B5EF4-FFF2-40B4-BE49-F238E27FC236}">
                    <a16:creationId xmlns:a16="http://schemas.microsoft.com/office/drawing/2014/main" id="{6877EC82-8291-4A72-B05C-096D00670784}"/>
                  </a:ext>
                </a:extLst>
              </p:cNvPr>
              <p:cNvSpPr/>
              <p:nvPr/>
            </p:nvSpPr>
            <p:spPr>
              <a:xfrm>
                <a:off x="3843104" y="2329845"/>
                <a:ext cx="346364" cy="708471"/>
              </a:xfrm>
              <a:custGeom>
                <a:avLst/>
                <a:gdLst>
                  <a:gd name="connsiteX0" fmla="*/ 209550 w 419100"/>
                  <a:gd name="connsiteY0" fmla="*/ 171450 h 857250"/>
                  <a:gd name="connsiteX1" fmla="*/ 272415 w 419100"/>
                  <a:gd name="connsiteY1" fmla="*/ 179070 h 857250"/>
                  <a:gd name="connsiteX2" fmla="*/ 352425 w 419100"/>
                  <a:gd name="connsiteY2" fmla="*/ 220980 h 857250"/>
                  <a:gd name="connsiteX3" fmla="*/ 363855 w 419100"/>
                  <a:gd name="connsiteY3" fmla="*/ 241935 h 857250"/>
                  <a:gd name="connsiteX4" fmla="*/ 417195 w 419100"/>
                  <a:gd name="connsiteY4" fmla="*/ 468630 h 857250"/>
                  <a:gd name="connsiteX5" fmla="*/ 419100 w 419100"/>
                  <a:gd name="connsiteY5" fmla="*/ 478155 h 857250"/>
                  <a:gd name="connsiteX6" fmla="*/ 381000 w 419100"/>
                  <a:gd name="connsiteY6" fmla="*/ 516255 h 857250"/>
                  <a:gd name="connsiteX7" fmla="*/ 344805 w 419100"/>
                  <a:gd name="connsiteY7" fmla="*/ 487680 h 857250"/>
                  <a:gd name="connsiteX8" fmla="*/ 304800 w 419100"/>
                  <a:gd name="connsiteY8" fmla="*/ 321945 h 857250"/>
                  <a:gd name="connsiteX9" fmla="*/ 304800 w 419100"/>
                  <a:gd name="connsiteY9" fmla="*/ 857250 h 857250"/>
                  <a:gd name="connsiteX10" fmla="*/ 228600 w 419100"/>
                  <a:gd name="connsiteY10" fmla="*/ 857250 h 857250"/>
                  <a:gd name="connsiteX11" fmla="*/ 228600 w 419100"/>
                  <a:gd name="connsiteY11" fmla="*/ 713053 h 857250"/>
                  <a:gd name="connsiteX12" fmla="*/ 190500 w 419100"/>
                  <a:gd name="connsiteY12" fmla="*/ 713053 h 857250"/>
                  <a:gd name="connsiteX13" fmla="*/ 190500 w 419100"/>
                  <a:gd name="connsiteY13" fmla="*/ 857250 h 857250"/>
                  <a:gd name="connsiteX14" fmla="*/ 114300 w 419100"/>
                  <a:gd name="connsiteY14" fmla="*/ 857250 h 857250"/>
                  <a:gd name="connsiteX15" fmla="*/ 114300 w 419100"/>
                  <a:gd name="connsiteY15" fmla="*/ 323850 h 857250"/>
                  <a:gd name="connsiteX16" fmla="*/ 74295 w 419100"/>
                  <a:gd name="connsiteY16" fmla="*/ 489585 h 857250"/>
                  <a:gd name="connsiteX17" fmla="*/ 38100 w 419100"/>
                  <a:gd name="connsiteY17" fmla="*/ 518160 h 857250"/>
                  <a:gd name="connsiteX18" fmla="*/ 0 w 419100"/>
                  <a:gd name="connsiteY18" fmla="*/ 480060 h 857250"/>
                  <a:gd name="connsiteX19" fmla="*/ 1905 w 419100"/>
                  <a:gd name="connsiteY19" fmla="*/ 470535 h 857250"/>
                  <a:gd name="connsiteX20" fmla="*/ 55245 w 419100"/>
                  <a:gd name="connsiteY20" fmla="*/ 243840 h 857250"/>
                  <a:gd name="connsiteX21" fmla="*/ 66675 w 419100"/>
                  <a:gd name="connsiteY21" fmla="*/ 222885 h 857250"/>
                  <a:gd name="connsiteX22" fmla="*/ 146685 w 419100"/>
                  <a:gd name="connsiteY22" fmla="*/ 180975 h 857250"/>
                  <a:gd name="connsiteX23" fmla="*/ 209550 w 419100"/>
                  <a:gd name="connsiteY23" fmla="*/ 171450 h 857250"/>
                  <a:gd name="connsiteX24" fmla="*/ 209550 w 419100"/>
                  <a:gd name="connsiteY24" fmla="*/ 0 h 857250"/>
                  <a:gd name="connsiteX25" fmla="*/ 285750 w 419100"/>
                  <a:gd name="connsiteY25" fmla="*/ 76200 h 857250"/>
                  <a:gd name="connsiteX26" fmla="*/ 209550 w 419100"/>
                  <a:gd name="connsiteY26" fmla="*/ 152400 h 857250"/>
                  <a:gd name="connsiteX27" fmla="*/ 133350 w 419100"/>
                  <a:gd name="connsiteY27" fmla="*/ 76200 h 857250"/>
                  <a:gd name="connsiteX28" fmla="*/ 209550 w 419100"/>
                  <a:gd name="connsiteY28" fmla="*/ 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00" h="857250">
                    <a:moveTo>
                      <a:pt x="209550" y="171450"/>
                    </a:moveTo>
                    <a:cubicBezTo>
                      <a:pt x="230505" y="171450"/>
                      <a:pt x="251460" y="175260"/>
                      <a:pt x="272415" y="179070"/>
                    </a:cubicBezTo>
                    <a:cubicBezTo>
                      <a:pt x="302895" y="188595"/>
                      <a:pt x="329565" y="201930"/>
                      <a:pt x="352425" y="220980"/>
                    </a:cubicBezTo>
                    <a:cubicBezTo>
                      <a:pt x="358140" y="226695"/>
                      <a:pt x="361950" y="234315"/>
                      <a:pt x="363855" y="241935"/>
                    </a:cubicBezTo>
                    <a:lnTo>
                      <a:pt x="417195" y="468630"/>
                    </a:lnTo>
                    <a:cubicBezTo>
                      <a:pt x="417195" y="470535"/>
                      <a:pt x="419100" y="474345"/>
                      <a:pt x="419100" y="478155"/>
                    </a:cubicBezTo>
                    <a:cubicBezTo>
                      <a:pt x="419100" y="499110"/>
                      <a:pt x="401955" y="516255"/>
                      <a:pt x="381000" y="516255"/>
                    </a:cubicBezTo>
                    <a:cubicBezTo>
                      <a:pt x="363855" y="516255"/>
                      <a:pt x="348615" y="502920"/>
                      <a:pt x="344805" y="487680"/>
                    </a:cubicBezTo>
                    <a:lnTo>
                      <a:pt x="304800" y="321945"/>
                    </a:lnTo>
                    <a:lnTo>
                      <a:pt x="304800" y="857250"/>
                    </a:lnTo>
                    <a:lnTo>
                      <a:pt x="228600" y="857250"/>
                    </a:lnTo>
                    <a:lnTo>
                      <a:pt x="228600" y="713053"/>
                    </a:lnTo>
                    <a:lnTo>
                      <a:pt x="190500" y="713053"/>
                    </a:lnTo>
                    <a:lnTo>
                      <a:pt x="190500" y="857250"/>
                    </a:lnTo>
                    <a:lnTo>
                      <a:pt x="114300" y="857250"/>
                    </a:lnTo>
                    <a:lnTo>
                      <a:pt x="114300" y="323850"/>
                    </a:lnTo>
                    <a:lnTo>
                      <a:pt x="74295" y="489585"/>
                    </a:lnTo>
                    <a:cubicBezTo>
                      <a:pt x="70485" y="504825"/>
                      <a:pt x="55245" y="518160"/>
                      <a:pt x="38100" y="518160"/>
                    </a:cubicBezTo>
                    <a:cubicBezTo>
                      <a:pt x="17145" y="518160"/>
                      <a:pt x="0" y="501015"/>
                      <a:pt x="0" y="480060"/>
                    </a:cubicBezTo>
                    <a:cubicBezTo>
                      <a:pt x="0" y="476250"/>
                      <a:pt x="1905" y="472440"/>
                      <a:pt x="1905" y="470535"/>
                    </a:cubicBezTo>
                    <a:lnTo>
                      <a:pt x="55245" y="243840"/>
                    </a:lnTo>
                    <a:cubicBezTo>
                      <a:pt x="57150" y="236220"/>
                      <a:pt x="60960" y="228600"/>
                      <a:pt x="66675" y="222885"/>
                    </a:cubicBezTo>
                    <a:cubicBezTo>
                      <a:pt x="89535" y="203835"/>
                      <a:pt x="116205" y="188595"/>
                      <a:pt x="146685" y="180975"/>
                    </a:cubicBezTo>
                    <a:cubicBezTo>
                      <a:pt x="167640" y="175260"/>
                      <a:pt x="188595" y="171450"/>
                      <a:pt x="209550" y="171450"/>
                    </a:cubicBezTo>
                    <a:close/>
                    <a:moveTo>
                      <a:pt x="209550" y="0"/>
                    </a:moveTo>
                    <a:cubicBezTo>
                      <a:pt x="251634" y="0"/>
                      <a:pt x="285750" y="34116"/>
                      <a:pt x="285750" y="76200"/>
                    </a:cubicBezTo>
                    <a:cubicBezTo>
                      <a:pt x="285750" y="118284"/>
                      <a:pt x="251634" y="152400"/>
                      <a:pt x="209550" y="152400"/>
                    </a:cubicBezTo>
                    <a:cubicBezTo>
                      <a:pt x="167466" y="152400"/>
                      <a:pt x="133350" y="118284"/>
                      <a:pt x="133350" y="76200"/>
                    </a:cubicBezTo>
                    <a:cubicBezTo>
                      <a:pt x="133350" y="34116"/>
                      <a:pt x="167466" y="0"/>
                      <a:pt x="209550" y="0"/>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230" name="Freeform: Shape 229">
                <a:extLst>
                  <a:ext uri="{FF2B5EF4-FFF2-40B4-BE49-F238E27FC236}">
                    <a16:creationId xmlns:a16="http://schemas.microsoft.com/office/drawing/2014/main" id="{D670891D-8B8D-4255-A1F5-524098A30555}"/>
                  </a:ext>
                </a:extLst>
              </p:cNvPr>
              <p:cNvSpPr/>
              <p:nvPr/>
            </p:nvSpPr>
            <p:spPr>
              <a:xfrm>
                <a:off x="4402178" y="2329845"/>
                <a:ext cx="346364" cy="708471"/>
              </a:xfrm>
              <a:custGeom>
                <a:avLst/>
                <a:gdLst>
                  <a:gd name="connsiteX0" fmla="*/ 209550 w 419100"/>
                  <a:gd name="connsiteY0" fmla="*/ 171450 h 857250"/>
                  <a:gd name="connsiteX1" fmla="*/ 272415 w 419100"/>
                  <a:gd name="connsiteY1" fmla="*/ 179070 h 857250"/>
                  <a:gd name="connsiteX2" fmla="*/ 352425 w 419100"/>
                  <a:gd name="connsiteY2" fmla="*/ 220980 h 857250"/>
                  <a:gd name="connsiteX3" fmla="*/ 363855 w 419100"/>
                  <a:gd name="connsiteY3" fmla="*/ 241935 h 857250"/>
                  <a:gd name="connsiteX4" fmla="*/ 417195 w 419100"/>
                  <a:gd name="connsiteY4" fmla="*/ 468630 h 857250"/>
                  <a:gd name="connsiteX5" fmla="*/ 419100 w 419100"/>
                  <a:gd name="connsiteY5" fmla="*/ 478155 h 857250"/>
                  <a:gd name="connsiteX6" fmla="*/ 381000 w 419100"/>
                  <a:gd name="connsiteY6" fmla="*/ 516255 h 857250"/>
                  <a:gd name="connsiteX7" fmla="*/ 344805 w 419100"/>
                  <a:gd name="connsiteY7" fmla="*/ 487680 h 857250"/>
                  <a:gd name="connsiteX8" fmla="*/ 304800 w 419100"/>
                  <a:gd name="connsiteY8" fmla="*/ 321945 h 857250"/>
                  <a:gd name="connsiteX9" fmla="*/ 304800 w 419100"/>
                  <a:gd name="connsiteY9" fmla="*/ 857250 h 857250"/>
                  <a:gd name="connsiteX10" fmla="*/ 228600 w 419100"/>
                  <a:gd name="connsiteY10" fmla="*/ 857250 h 857250"/>
                  <a:gd name="connsiteX11" fmla="*/ 228600 w 419100"/>
                  <a:gd name="connsiteY11" fmla="*/ 713053 h 857250"/>
                  <a:gd name="connsiteX12" fmla="*/ 190500 w 419100"/>
                  <a:gd name="connsiteY12" fmla="*/ 713053 h 857250"/>
                  <a:gd name="connsiteX13" fmla="*/ 190500 w 419100"/>
                  <a:gd name="connsiteY13" fmla="*/ 857250 h 857250"/>
                  <a:gd name="connsiteX14" fmla="*/ 114300 w 419100"/>
                  <a:gd name="connsiteY14" fmla="*/ 857250 h 857250"/>
                  <a:gd name="connsiteX15" fmla="*/ 114300 w 419100"/>
                  <a:gd name="connsiteY15" fmla="*/ 323850 h 857250"/>
                  <a:gd name="connsiteX16" fmla="*/ 74295 w 419100"/>
                  <a:gd name="connsiteY16" fmla="*/ 489585 h 857250"/>
                  <a:gd name="connsiteX17" fmla="*/ 38100 w 419100"/>
                  <a:gd name="connsiteY17" fmla="*/ 518160 h 857250"/>
                  <a:gd name="connsiteX18" fmla="*/ 0 w 419100"/>
                  <a:gd name="connsiteY18" fmla="*/ 480060 h 857250"/>
                  <a:gd name="connsiteX19" fmla="*/ 1905 w 419100"/>
                  <a:gd name="connsiteY19" fmla="*/ 470535 h 857250"/>
                  <a:gd name="connsiteX20" fmla="*/ 55245 w 419100"/>
                  <a:gd name="connsiteY20" fmla="*/ 243840 h 857250"/>
                  <a:gd name="connsiteX21" fmla="*/ 66675 w 419100"/>
                  <a:gd name="connsiteY21" fmla="*/ 222885 h 857250"/>
                  <a:gd name="connsiteX22" fmla="*/ 146685 w 419100"/>
                  <a:gd name="connsiteY22" fmla="*/ 180975 h 857250"/>
                  <a:gd name="connsiteX23" fmla="*/ 209550 w 419100"/>
                  <a:gd name="connsiteY23" fmla="*/ 171450 h 857250"/>
                  <a:gd name="connsiteX24" fmla="*/ 209550 w 419100"/>
                  <a:gd name="connsiteY24" fmla="*/ 0 h 857250"/>
                  <a:gd name="connsiteX25" fmla="*/ 285750 w 419100"/>
                  <a:gd name="connsiteY25" fmla="*/ 76200 h 857250"/>
                  <a:gd name="connsiteX26" fmla="*/ 209550 w 419100"/>
                  <a:gd name="connsiteY26" fmla="*/ 152400 h 857250"/>
                  <a:gd name="connsiteX27" fmla="*/ 133350 w 419100"/>
                  <a:gd name="connsiteY27" fmla="*/ 76200 h 857250"/>
                  <a:gd name="connsiteX28" fmla="*/ 209550 w 419100"/>
                  <a:gd name="connsiteY28" fmla="*/ 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00" h="857250">
                    <a:moveTo>
                      <a:pt x="209550" y="171450"/>
                    </a:moveTo>
                    <a:cubicBezTo>
                      <a:pt x="230505" y="171450"/>
                      <a:pt x="251460" y="175260"/>
                      <a:pt x="272415" y="179070"/>
                    </a:cubicBezTo>
                    <a:cubicBezTo>
                      <a:pt x="302895" y="188595"/>
                      <a:pt x="329565" y="201930"/>
                      <a:pt x="352425" y="220980"/>
                    </a:cubicBezTo>
                    <a:cubicBezTo>
                      <a:pt x="358140" y="226695"/>
                      <a:pt x="361950" y="234315"/>
                      <a:pt x="363855" y="241935"/>
                    </a:cubicBezTo>
                    <a:lnTo>
                      <a:pt x="417195" y="468630"/>
                    </a:lnTo>
                    <a:cubicBezTo>
                      <a:pt x="417195" y="470535"/>
                      <a:pt x="419100" y="474345"/>
                      <a:pt x="419100" y="478155"/>
                    </a:cubicBezTo>
                    <a:cubicBezTo>
                      <a:pt x="419100" y="499110"/>
                      <a:pt x="401955" y="516255"/>
                      <a:pt x="381000" y="516255"/>
                    </a:cubicBezTo>
                    <a:cubicBezTo>
                      <a:pt x="363855" y="516255"/>
                      <a:pt x="348615" y="502920"/>
                      <a:pt x="344805" y="487680"/>
                    </a:cubicBezTo>
                    <a:lnTo>
                      <a:pt x="304800" y="321945"/>
                    </a:lnTo>
                    <a:lnTo>
                      <a:pt x="304800" y="857250"/>
                    </a:lnTo>
                    <a:lnTo>
                      <a:pt x="228600" y="857250"/>
                    </a:lnTo>
                    <a:lnTo>
                      <a:pt x="228600" y="713053"/>
                    </a:lnTo>
                    <a:lnTo>
                      <a:pt x="190500" y="713053"/>
                    </a:lnTo>
                    <a:lnTo>
                      <a:pt x="190500" y="857250"/>
                    </a:lnTo>
                    <a:lnTo>
                      <a:pt x="114300" y="857250"/>
                    </a:lnTo>
                    <a:lnTo>
                      <a:pt x="114300" y="323850"/>
                    </a:lnTo>
                    <a:lnTo>
                      <a:pt x="74295" y="489585"/>
                    </a:lnTo>
                    <a:cubicBezTo>
                      <a:pt x="70485" y="504825"/>
                      <a:pt x="55245" y="518160"/>
                      <a:pt x="38100" y="518160"/>
                    </a:cubicBezTo>
                    <a:cubicBezTo>
                      <a:pt x="17145" y="518160"/>
                      <a:pt x="0" y="501015"/>
                      <a:pt x="0" y="480060"/>
                    </a:cubicBezTo>
                    <a:cubicBezTo>
                      <a:pt x="0" y="476250"/>
                      <a:pt x="1905" y="472440"/>
                      <a:pt x="1905" y="470535"/>
                    </a:cubicBezTo>
                    <a:lnTo>
                      <a:pt x="55245" y="243840"/>
                    </a:lnTo>
                    <a:cubicBezTo>
                      <a:pt x="57150" y="236220"/>
                      <a:pt x="60960" y="228600"/>
                      <a:pt x="66675" y="222885"/>
                    </a:cubicBezTo>
                    <a:cubicBezTo>
                      <a:pt x="89535" y="203835"/>
                      <a:pt x="116205" y="188595"/>
                      <a:pt x="146685" y="180975"/>
                    </a:cubicBezTo>
                    <a:cubicBezTo>
                      <a:pt x="167640" y="175260"/>
                      <a:pt x="188595" y="171450"/>
                      <a:pt x="209550" y="171450"/>
                    </a:cubicBezTo>
                    <a:close/>
                    <a:moveTo>
                      <a:pt x="209550" y="0"/>
                    </a:moveTo>
                    <a:cubicBezTo>
                      <a:pt x="251634" y="0"/>
                      <a:pt x="285750" y="34116"/>
                      <a:pt x="285750" y="76200"/>
                    </a:cubicBezTo>
                    <a:cubicBezTo>
                      <a:pt x="285750" y="118284"/>
                      <a:pt x="251634" y="152400"/>
                      <a:pt x="209550" y="152400"/>
                    </a:cubicBezTo>
                    <a:cubicBezTo>
                      <a:pt x="167466" y="152400"/>
                      <a:pt x="133350" y="118284"/>
                      <a:pt x="133350" y="76200"/>
                    </a:cubicBezTo>
                    <a:cubicBezTo>
                      <a:pt x="133350" y="34116"/>
                      <a:pt x="167466" y="0"/>
                      <a:pt x="209550" y="0"/>
                    </a:cubicBezTo>
                    <a:close/>
                  </a:path>
                </a:pathLst>
              </a:custGeom>
              <a:solidFill>
                <a:schemeClr val="bg1">
                  <a:lumMod val="75000"/>
                </a:scheme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grpSp>
      </p:grpSp>
      <p:grpSp>
        <p:nvGrpSpPr>
          <p:cNvPr id="1034" name="Group 1033" title="Section title">
            <a:extLst>
              <a:ext uri="{FF2B5EF4-FFF2-40B4-BE49-F238E27FC236}">
                <a16:creationId xmlns:a16="http://schemas.microsoft.com/office/drawing/2014/main" id="{20434B85-96ED-49B6-9A09-5BF47EF578EA}"/>
              </a:ext>
            </a:extLst>
          </p:cNvPr>
          <p:cNvGrpSpPr/>
          <p:nvPr/>
        </p:nvGrpSpPr>
        <p:grpSpPr>
          <a:xfrm>
            <a:off x="5111464" y="325411"/>
            <a:ext cx="4147457" cy="1041648"/>
            <a:chOff x="5431608" y="4028136"/>
            <a:chExt cx="5266612" cy="1322728"/>
          </a:xfrm>
        </p:grpSpPr>
        <p:sp>
          <p:nvSpPr>
            <p:cNvPr id="105" name="Rectangle 104">
              <a:extLst>
                <a:ext uri="{FF2B5EF4-FFF2-40B4-BE49-F238E27FC236}">
                  <a16:creationId xmlns:a16="http://schemas.microsoft.com/office/drawing/2014/main" id="{4706127D-A2D7-44C8-9AF6-2705A19F487B}"/>
                </a:ext>
              </a:extLst>
            </p:cNvPr>
            <p:cNvSpPr/>
            <p:nvPr/>
          </p:nvSpPr>
          <p:spPr>
            <a:xfrm rot="16200000">
              <a:off x="7971542" y="3805037"/>
              <a:ext cx="216000" cy="2875653"/>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91" name="Freeform: Shape 90">
              <a:extLst>
                <a:ext uri="{FF2B5EF4-FFF2-40B4-BE49-F238E27FC236}">
                  <a16:creationId xmlns:a16="http://schemas.microsoft.com/office/drawing/2014/main" id="{C3D83180-0EA1-4C3E-A2CB-0156B818A52D}"/>
                </a:ext>
              </a:extLst>
            </p:cNvPr>
            <p:cNvSpPr/>
            <p:nvPr/>
          </p:nvSpPr>
          <p:spPr>
            <a:xfrm rot="16200000">
              <a:off x="5384583" y="5119448"/>
              <a:ext cx="225472" cy="126660"/>
            </a:xfrm>
            <a:custGeom>
              <a:avLst/>
              <a:gdLst>
                <a:gd name="connsiteX0" fmla="*/ 221030 w 221030"/>
                <a:gd name="connsiteY0" fmla="*/ 0 h 126660"/>
                <a:gd name="connsiteX1" fmla="*/ 221030 w 221030"/>
                <a:gd name="connsiteY1" fmla="*/ 126660 h 126660"/>
                <a:gd name="connsiteX2" fmla="*/ 0 w 221030"/>
                <a:gd name="connsiteY2" fmla="*/ 126660 h 126660"/>
                <a:gd name="connsiteX3" fmla="*/ 992 w 221030"/>
                <a:gd name="connsiteY3" fmla="*/ 121750 h 126660"/>
                <a:gd name="connsiteX4" fmla="*/ 184669 w 221030"/>
                <a:gd name="connsiteY4" fmla="*/ 0 h 126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30" h="126660">
                  <a:moveTo>
                    <a:pt x="221030" y="0"/>
                  </a:moveTo>
                  <a:lnTo>
                    <a:pt x="221030" y="126660"/>
                  </a:lnTo>
                  <a:lnTo>
                    <a:pt x="0" y="126660"/>
                  </a:lnTo>
                  <a:lnTo>
                    <a:pt x="992" y="121750"/>
                  </a:lnTo>
                  <a:cubicBezTo>
                    <a:pt x="31254" y="50203"/>
                    <a:pt x="102099" y="0"/>
                    <a:pt x="184669"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prstTxWarp prst="textNoShape">
                <a:avLst/>
              </a:prstTxWarp>
              <a:noAutofit/>
            </a:bodyPr>
            <a:lstStyle/>
            <a:p>
              <a:pPr algn="ctr" rtl="0"/>
              <a:endParaRPr lang="en-GB" sz="1117" dirty="0"/>
            </a:p>
          </p:txBody>
        </p:sp>
        <p:sp>
          <p:nvSpPr>
            <p:cNvPr id="42" name="Rectangle 41">
              <a:extLst>
                <a:ext uri="{FF2B5EF4-FFF2-40B4-BE49-F238E27FC236}">
                  <a16:creationId xmlns:a16="http://schemas.microsoft.com/office/drawing/2014/main" id="{1384250D-16D1-4C6E-9289-B0F638D91617}"/>
                </a:ext>
              </a:extLst>
            </p:cNvPr>
            <p:cNvSpPr/>
            <p:nvPr/>
          </p:nvSpPr>
          <p:spPr>
            <a:xfrm>
              <a:off x="5558271" y="5099224"/>
              <a:ext cx="1083443" cy="162657"/>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39" name="Rectangle: Top Corners Rounded 38">
              <a:extLst>
                <a:ext uri="{FF2B5EF4-FFF2-40B4-BE49-F238E27FC236}">
                  <a16:creationId xmlns:a16="http://schemas.microsoft.com/office/drawing/2014/main" id="{403C72BC-017E-4889-86F3-EE29B4D8167C}"/>
                </a:ext>
              </a:extLst>
            </p:cNvPr>
            <p:cNvSpPr/>
            <p:nvPr/>
          </p:nvSpPr>
          <p:spPr>
            <a:xfrm rot="16200000">
              <a:off x="7092252" y="2573525"/>
              <a:ext cx="900000" cy="4221287"/>
            </a:xfrm>
            <a:prstGeom prst="round2SameRect">
              <a:avLst>
                <a:gd name="adj1" fmla="val 7001"/>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04" name="TextBox 103">
              <a:extLst>
                <a:ext uri="{FF2B5EF4-FFF2-40B4-BE49-F238E27FC236}">
                  <a16:creationId xmlns:a16="http://schemas.microsoft.com/office/drawing/2014/main" id="{EDD96DC5-58F2-4DBD-8B2D-5E2C271130E4}"/>
                </a:ext>
              </a:extLst>
            </p:cNvPr>
            <p:cNvSpPr txBox="1"/>
            <p:nvPr/>
          </p:nvSpPr>
          <p:spPr>
            <a:xfrm>
              <a:off x="6372940" y="4028136"/>
              <a:ext cx="4325280" cy="1016031"/>
            </a:xfrm>
            <a:prstGeom prst="rect">
              <a:avLst/>
            </a:prstGeom>
            <a:gradFill>
              <a:gsLst>
                <a:gs pos="0">
                  <a:schemeClr val="tx1"/>
                </a:gs>
                <a:gs pos="100000">
                  <a:schemeClr val="tx1"/>
                </a:gs>
              </a:gsLst>
              <a:lin ang="0" scaled="1"/>
            </a:gradFill>
            <a:ln>
              <a:solidFill>
                <a:schemeClr val="accent1"/>
              </a:solidFill>
            </a:ln>
          </p:spPr>
          <p:txBody>
            <a:bodyPr wrap="square" lIns="113400" tIns="0" rIns="113400" bIns="0" rtlCol="0" anchor="ctr">
              <a:noAutofit/>
            </a:bodyPr>
            <a:lstStyle/>
            <a:p>
              <a:pPr rtl="0"/>
              <a:r>
                <a:rPr lang="en-GB" sz="2205" noProof="1">
                  <a:solidFill>
                    <a:schemeClr val="bg1"/>
                  </a:solidFill>
                  <a:latin typeface="+mj-lt"/>
                </a:rPr>
                <a:t>Theorists</a:t>
              </a:r>
            </a:p>
          </p:txBody>
        </p:sp>
      </p:grpSp>
      <p:grpSp>
        <p:nvGrpSpPr>
          <p:cNvPr id="1038" name="Group 1037" descr="Icon Device&#10;">
            <a:extLst>
              <a:ext uri="{FF2B5EF4-FFF2-40B4-BE49-F238E27FC236}">
                <a16:creationId xmlns:a16="http://schemas.microsoft.com/office/drawing/2014/main" id="{E9D88B68-15C1-4E2A-9B7E-58D9787E6AEF}"/>
              </a:ext>
            </a:extLst>
          </p:cNvPr>
          <p:cNvGrpSpPr/>
          <p:nvPr/>
        </p:nvGrpSpPr>
        <p:grpSpPr>
          <a:xfrm>
            <a:off x="4391310" y="1545361"/>
            <a:ext cx="512125" cy="466603"/>
            <a:chOff x="5576267" y="4387912"/>
            <a:chExt cx="650318" cy="592512"/>
          </a:xfrm>
        </p:grpSpPr>
        <p:pic>
          <p:nvPicPr>
            <p:cNvPr id="138" name="Graphic 137" descr="Icon Placeholder">
              <a:extLst>
                <a:ext uri="{FF2B5EF4-FFF2-40B4-BE49-F238E27FC236}">
                  <a16:creationId xmlns:a16="http://schemas.microsoft.com/office/drawing/2014/main" id="{AD30BB2A-552E-417C-A91F-6A4633B7C12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76267" y="4387912"/>
              <a:ext cx="650318" cy="592512"/>
            </a:xfrm>
            <a:prstGeom prst="rect">
              <a:avLst/>
            </a:prstGeom>
            <a:effectLst/>
          </p:spPr>
        </p:pic>
        <p:pic>
          <p:nvPicPr>
            <p:cNvPr id="125" name="Graphic 124" descr="Books" title="Placeholder icon">
              <a:extLst>
                <a:ext uri="{FF2B5EF4-FFF2-40B4-BE49-F238E27FC236}">
                  <a16:creationId xmlns:a16="http://schemas.microsoft.com/office/drawing/2014/main" id="{5B2CBC3C-ADFD-46E9-8879-B44F4DC95197}"/>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5707529" y="4490271"/>
              <a:ext cx="387795" cy="387795"/>
            </a:xfrm>
            <a:prstGeom prst="rect">
              <a:avLst/>
            </a:prstGeom>
          </p:spPr>
        </p:pic>
      </p:grpSp>
      <p:grpSp>
        <p:nvGrpSpPr>
          <p:cNvPr id="1039" name="Group 1038" descr="Icon Device&#10;">
            <a:extLst>
              <a:ext uri="{FF2B5EF4-FFF2-40B4-BE49-F238E27FC236}">
                <a16:creationId xmlns:a16="http://schemas.microsoft.com/office/drawing/2014/main" id="{1B8285A2-D191-40C1-AC32-23BB73D18BBF}"/>
              </a:ext>
            </a:extLst>
          </p:cNvPr>
          <p:cNvGrpSpPr/>
          <p:nvPr/>
        </p:nvGrpSpPr>
        <p:grpSpPr>
          <a:xfrm>
            <a:off x="4706766" y="6370251"/>
            <a:ext cx="512125" cy="466603"/>
            <a:chOff x="5976846" y="8200917"/>
            <a:chExt cx="650318" cy="592512"/>
          </a:xfrm>
        </p:grpSpPr>
        <p:pic>
          <p:nvPicPr>
            <p:cNvPr id="158" name="Graphic 157" descr="Icon Placeholder">
              <a:extLst>
                <a:ext uri="{FF2B5EF4-FFF2-40B4-BE49-F238E27FC236}">
                  <a16:creationId xmlns:a16="http://schemas.microsoft.com/office/drawing/2014/main" id="{DADDA273-680D-4592-93B4-355FF1630F4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5976846" y="8200917"/>
              <a:ext cx="650318" cy="592512"/>
            </a:xfrm>
            <a:prstGeom prst="rect">
              <a:avLst/>
            </a:prstGeom>
            <a:effectLst/>
          </p:spPr>
        </p:pic>
        <p:pic>
          <p:nvPicPr>
            <p:cNvPr id="127" name="Graphic 126" descr="Planet" title="Placeholder icon">
              <a:extLst>
                <a:ext uri="{FF2B5EF4-FFF2-40B4-BE49-F238E27FC236}">
                  <a16:creationId xmlns:a16="http://schemas.microsoft.com/office/drawing/2014/main" id="{20F469E7-012C-4E5D-BD85-673A06611608}"/>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6096561" y="8299898"/>
              <a:ext cx="426575" cy="426575"/>
            </a:xfrm>
            <a:prstGeom prst="rect">
              <a:avLst/>
            </a:prstGeom>
          </p:spPr>
        </p:pic>
      </p:grpSp>
      <p:sp>
        <p:nvSpPr>
          <p:cNvPr id="177" name="TextBox 176">
            <a:extLst>
              <a:ext uri="{FF2B5EF4-FFF2-40B4-BE49-F238E27FC236}">
                <a16:creationId xmlns:a16="http://schemas.microsoft.com/office/drawing/2014/main" id="{ED298D9E-0B75-4690-9126-401F398C359E}"/>
              </a:ext>
            </a:extLst>
          </p:cNvPr>
          <p:cNvSpPr txBox="1"/>
          <p:nvPr/>
        </p:nvSpPr>
        <p:spPr>
          <a:xfrm>
            <a:off x="298089" y="6791883"/>
            <a:ext cx="3775309" cy="1993046"/>
          </a:xfrm>
          <a:prstGeom prst="rect">
            <a:avLst/>
          </a:prstGeom>
          <a:solidFill>
            <a:schemeClr val="accent1">
              <a:lumMod val="20000"/>
              <a:lumOff val="80000"/>
            </a:schemeClr>
          </a:solidFill>
          <a:ln>
            <a:solidFill>
              <a:srgbClr val="0070C0"/>
            </a:solidFill>
          </a:ln>
        </p:spPr>
        <p:txBody>
          <a:bodyPr wrap="square" lIns="0" tIns="0" rIns="0" bIns="0" rtlCol="0">
            <a:spAutoFit/>
          </a:bodyPr>
          <a:lstStyle/>
          <a:p>
            <a:pPr algn="ctr"/>
            <a:r>
              <a:rPr lang="en-US" sz="1600" dirty="0"/>
              <a:t>ESTYNS effective practice in tackling poverty in disadvantaged in schools discusses what works best when using the grant</a:t>
            </a:r>
          </a:p>
          <a:p>
            <a:pPr marL="225028" indent="-225028">
              <a:buFont typeface="Wingdings" pitchFamily="2" charset="2"/>
              <a:buChar char="v"/>
            </a:pPr>
            <a:r>
              <a:rPr lang="en-US" sz="1600" dirty="0"/>
              <a:t>A whole school approach</a:t>
            </a:r>
          </a:p>
          <a:p>
            <a:pPr marL="225028" indent="-225028">
              <a:buFont typeface="Wingdings" pitchFamily="2" charset="2"/>
              <a:buChar char="v"/>
            </a:pPr>
            <a:r>
              <a:rPr lang="en-US" sz="1600" dirty="0"/>
              <a:t>Improving Literacy and learning skills.</a:t>
            </a:r>
          </a:p>
          <a:p>
            <a:pPr marL="225028" indent="-225028">
              <a:buFont typeface="Wingdings" pitchFamily="2" charset="2"/>
              <a:buChar char="v"/>
            </a:pPr>
            <a:r>
              <a:rPr lang="en-US" sz="1600" dirty="0"/>
              <a:t> Using data to track the progress of pupils</a:t>
            </a:r>
          </a:p>
          <a:p>
            <a:pPr algn="ctr"/>
            <a:endParaRPr lang="en-US" sz="1117" dirty="0"/>
          </a:p>
          <a:p>
            <a:pPr algn="ctr"/>
            <a:endParaRPr lang="en-US" sz="1117" dirty="0"/>
          </a:p>
          <a:p>
            <a:pPr algn="r" rtl="0"/>
            <a:r>
              <a:rPr lang="en-GB" sz="1117" noProof="1"/>
              <a:t>. </a:t>
            </a:r>
          </a:p>
        </p:txBody>
      </p:sp>
      <p:sp>
        <p:nvSpPr>
          <p:cNvPr id="1042" name="Right Brace 1041" descr="Brace">
            <a:extLst>
              <a:ext uri="{FF2B5EF4-FFF2-40B4-BE49-F238E27FC236}">
                <a16:creationId xmlns:a16="http://schemas.microsoft.com/office/drawing/2014/main" id="{1F8783D4-2B90-485B-9CE9-87FAB22BE481}"/>
              </a:ext>
            </a:extLst>
          </p:cNvPr>
          <p:cNvSpPr/>
          <p:nvPr/>
        </p:nvSpPr>
        <p:spPr>
          <a:xfrm>
            <a:off x="5628771" y="5649315"/>
            <a:ext cx="363176" cy="2253672"/>
          </a:xfrm>
          <a:prstGeom prst="rightBrace">
            <a:avLst>
              <a:gd name="adj1" fmla="val 51503"/>
              <a:gd name="adj2" fmla="val 50000"/>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GB" sz="1117" dirty="0"/>
          </a:p>
        </p:txBody>
      </p:sp>
      <p:grpSp>
        <p:nvGrpSpPr>
          <p:cNvPr id="1040" name="Group 1039" descr="Icon Device&#10;">
            <a:extLst>
              <a:ext uri="{FF2B5EF4-FFF2-40B4-BE49-F238E27FC236}">
                <a16:creationId xmlns:a16="http://schemas.microsoft.com/office/drawing/2014/main" id="{5F5BB508-29D3-40CD-A55F-CB23B9500E9F}"/>
              </a:ext>
            </a:extLst>
          </p:cNvPr>
          <p:cNvGrpSpPr/>
          <p:nvPr/>
        </p:nvGrpSpPr>
        <p:grpSpPr>
          <a:xfrm>
            <a:off x="4391310" y="9105751"/>
            <a:ext cx="512125" cy="466603"/>
            <a:chOff x="5576267" y="10561531"/>
            <a:chExt cx="650318" cy="592512"/>
          </a:xfrm>
        </p:grpSpPr>
        <p:pic>
          <p:nvPicPr>
            <p:cNvPr id="166" name="Graphic 165" descr="Icon Placeholder">
              <a:extLst>
                <a:ext uri="{FF2B5EF4-FFF2-40B4-BE49-F238E27FC236}">
                  <a16:creationId xmlns:a16="http://schemas.microsoft.com/office/drawing/2014/main" id="{6387EF5A-8FDA-494F-8CAF-A60AA419DBF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76267" y="10561531"/>
              <a:ext cx="650318" cy="592512"/>
            </a:xfrm>
            <a:prstGeom prst="rect">
              <a:avLst/>
            </a:prstGeom>
            <a:effectLst/>
          </p:spPr>
        </p:pic>
        <p:pic>
          <p:nvPicPr>
            <p:cNvPr id="1025" name="Graphic 1024" descr="Flask" title="Placeholder icon">
              <a:extLst>
                <a:ext uri="{FF2B5EF4-FFF2-40B4-BE49-F238E27FC236}">
                  <a16:creationId xmlns:a16="http://schemas.microsoft.com/office/drawing/2014/main" id="{E5E3B15D-2648-414C-941F-C36777102E7F}"/>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5681628" y="10642119"/>
              <a:ext cx="426575" cy="426575"/>
            </a:xfrm>
            <a:prstGeom prst="rect">
              <a:avLst/>
            </a:prstGeom>
          </p:spPr>
        </p:pic>
      </p:grpSp>
      <p:sp>
        <p:nvSpPr>
          <p:cNvPr id="184" name="Right Brace 183" descr="Brace">
            <a:extLst>
              <a:ext uri="{FF2B5EF4-FFF2-40B4-BE49-F238E27FC236}">
                <a16:creationId xmlns:a16="http://schemas.microsoft.com/office/drawing/2014/main" id="{6504042E-2D10-499F-84E3-5ED143093BAB}"/>
              </a:ext>
            </a:extLst>
          </p:cNvPr>
          <p:cNvSpPr/>
          <p:nvPr/>
        </p:nvSpPr>
        <p:spPr>
          <a:xfrm flipH="1">
            <a:off x="3727097" y="8010862"/>
            <a:ext cx="363176" cy="2583007"/>
          </a:xfrm>
          <a:prstGeom prst="rightBrace">
            <a:avLst>
              <a:gd name="adj1" fmla="val 51503"/>
              <a:gd name="adj2" fmla="val 75554"/>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GB" sz="1117" dirty="0"/>
          </a:p>
        </p:txBody>
      </p:sp>
      <p:sp>
        <p:nvSpPr>
          <p:cNvPr id="10" name="TextBox 9">
            <a:extLst>
              <a:ext uri="{FF2B5EF4-FFF2-40B4-BE49-F238E27FC236}">
                <a16:creationId xmlns:a16="http://schemas.microsoft.com/office/drawing/2014/main" id="{03F219CA-3B7B-FD47-8E4D-0FBF0AC5CA03}"/>
              </a:ext>
            </a:extLst>
          </p:cNvPr>
          <p:cNvSpPr txBox="1"/>
          <p:nvPr/>
        </p:nvSpPr>
        <p:spPr>
          <a:xfrm>
            <a:off x="300623" y="269050"/>
            <a:ext cx="4115099" cy="480131"/>
          </a:xfrm>
          <a:prstGeom prst="rect">
            <a:avLst/>
          </a:prstGeom>
          <a:solidFill>
            <a:schemeClr val="tx1"/>
          </a:solidFill>
        </p:spPr>
        <p:txBody>
          <a:bodyPr wrap="square" rtlCol="0">
            <a:spAutoFit/>
          </a:bodyPr>
          <a:lstStyle/>
          <a:p>
            <a:pPr algn="ctr"/>
            <a:r>
              <a:rPr lang="en-GB" sz="2520" dirty="0">
                <a:solidFill>
                  <a:schemeClr val="bg1"/>
                </a:solidFill>
                <a:latin typeface="Chalkboard" panose="03050602040202020205" pitchFamily="66" charset="77"/>
              </a:rPr>
              <a:t>Pupil Development Grant</a:t>
            </a:r>
          </a:p>
        </p:txBody>
      </p:sp>
      <p:sp>
        <p:nvSpPr>
          <p:cNvPr id="11" name="Rectangle 10">
            <a:extLst>
              <a:ext uri="{FF2B5EF4-FFF2-40B4-BE49-F238E27FC236}">
                <a16:creationId xmlns:a16="http://schemas.microsoft.com/office/drawing/2014/main" id="{E94751F4-2EAC-4F45-B804-73105FF319AD}"/>
              </a:ext>
            </a:extLst>
          </p:cNvPr>
          <p:cNvSpPr/>
          <p:nvPr/>
        </p:nvSpPr>
        <p:spPr>
          <a:xfrm>
            <a:off x="5420611" y="1348695"/>
            <a:ext cx="3807972" cy="1880195"/>
          </a:xfrm>
          <a:prstGeom prst="rect">
            <a:avLst/>
          </a:prstGeom>
          <a:solidFill>
            <a:schemeClr val="accent1">
              <a:lumMod val="20000"/>
              <a:lumOff val="80000"/>
            </a:schemeClr>
          </a:solidFill>
          <a:ln>
            <a:solidFill>
              <a:schemeClr val="bg2"/>
            </a:solidFill>
          </a:ln>
        </p:spPr>
        <p:txBody>
          <a:bodyPr wrap="square">
            <a:spAutoFit/>
          </a:bodyPr>
          <a:lstStyle/>
          <a:p>
            <a:r>
              <a:rPr lang="en-GB" sz="1800" b="1" u="sng" dirty="0">
                <a:solidFill>
                  <a:srgbClr val="222222"/>
                </a:solidFill>
                <a:latin typeface="arial" panose="020B0604020202020204" pitchFamily="34" charset="0"/>
              </a:rPr>
              <a:t>Bronfenbrenner</a:t>
            </a:r>
            <a:r>
              <a:rPr lang="en-GB" sz="1800" dirty="0">
                <a:solidFill>
                  <a:srgbClr val="222222"/>
                </a:solidFill>
                <a:latin typeface="arial" panose="020B0604020202020204" pitchFamily="34" charset="0"/>
              </a:rPr>
              <a:t> </a:t>
            </a:r>
            <a:r>
              <a:rPr lang="en-GB" sz="1400" dirty="0">
                <a:solidFill>
                  <a:srgbClr val="222222"/>
                </a:solidFill>
                <a:latin typeface="arial" panose="020B0604020202020204" pitchFamily="34" charset="0"/>
              </a:rPr>
              <a:t>believed that a person's development was affected by everything in their surrounding environment. He divided the person's environment into five different levels: the microsystem, the mesosystem, the ecosystems, the macrosystem, and the chronosystem</a:t>
            </a:r>
          </a:p>
          <a:p>
            <a:r>
              <a:rPr lang="en-GB" dirty="0"/>
              <a:t>(Bronfenbrenner, 2005)</a:t>
            </a:r>
            <a:endParaRPr lang="en-US" sz="1400" dirty="0"/>
          </a:p>
        </p:txBody>
      </p:sp>
      <p:pic>
        <p:nvPicPr>
          <p:cNvPr id="122" name="Picture 121">
            <a:extLst>
              <a:ext uri="{FF2B5EF4-FFF2-40B4-BE49-F238E27FC236}">
                <a16:creationId xmlns:a16="http://schemas.microsoft.com/office/drawing/2014/main" id="{B94C597C-C13E-BB4B-8903-82FE35C7D8FA}"/>
              </a:ext>
            </a:extLst>
          </p:cNvPr>
          <p:cNvPicPr>
            <a:picLocks noChangeAspect="1"/>
          </p:cNvPicPr>
          <p:nvPr/>
        </p:nvPicPr>
        <p:blipFill>
          <a:blip r:embed="rId13"/>
          <a:stretch>
            <a:fillRect/>
          </a:stretch>
        </p:blipFill>
        <p:spPr>
          <a:xfrm>
            <a:off x="8616907" y="2652866"/>
            <a:ext cx="691046" cy="627351"/>
          </a:xfrm>
          <a:prstGeom prst="rect">
            <a:avLst/>
          </a:prstGeom>
        </p:spPr>
      </p:pic>
      <p:sp>
        <p:nvSpPr>
          <p:cNvPr id="12" name="TextBox 11">
            <a:extLst>
              <a:ext uri="{FF2B5EF4-FFF2-40B4-BE49-F238E27FC236}">
                <a16:creationId xmlns:a16="http://schemas.microsoft.com/office/drawing/2014/main" id="{0BF52507-1603-8E46-82EC-9BB4F51D566F}"/>
              </a:ext>
            </a:extLst>
          </p:cNvPr>
          <p:cNvSpPr txBox="1"/>
          <p:nvPr/>
        </p:nvSpPr>
        <p:spPr>
          <a:xfrm>
            <a:off x="5295453" y="3581255"/>
            <a:ext cx="1570421" cy="461665"/>
          </a:xfrm>
          <a:prstGeom prst="rect">
            <a:avLst/>
          </a:prstGeom>
          <a:solidFill>
            <a:schemeClr val="accent4">
              <a:lumMod val="40000"/>
              <a:lumOff val="60000"/>
            </a:schemeClr>
          </a:solidFill>
        </p:spPr>
        <p:txBody>
          <a:bodyPr wrap="square" rtlCol="0">
            <a:spAutoFit/>
          </a:bodyPr>
          <a:lstStyle/>
          <a:p>
            <a:r>
              <a:rPr lang="en-US" sz="2400" dirty="0"/>
              <a:t>MASLOW</a:t>
            </a:r>
          </a:p>
        </p:txBody>
      </p:sp>
      <p:sp>
        <p:nvSpPr>
          <p:cNvPr id="126" name="Freeform: Shape 229">
            <a:extLst>
              <a:ext uri="{FF2B5EF4-FFF2-40B4-BE49-F238E27FC236}">
                <a16:creationId xmlns:a16="http://schemas.microsoft.com/office/drawing/2014/main" id="{31AA86E2-FF84-2A44-8F67-817ED491ABBF}"/>
              </a:ext>
            </a:extLst>
          </p:cNvPr>
          <p:cNvSpPr/>
          <p:nvPr/>
        </p:nvSpPr>
        <p:spPr>
          <a:xfrm>
            <a:off x="3581477" y="2795783"/>
            <a:ext cx="272762" cy="557921"/>
          </a:xfrm>
          <a:custGeom>
            <a:avLst/>
            <a:gdLst>
              <a:gd name="connsiteX0" fmla="*/ 209550 w 419100"/>
              <a:gd name="connsiteY0" fmla="*/ 171450 h 857250"/>
              <a:gd name="connsiteX1" fmla="*/ 272415 w 419100"/>
              <a:gd name="connsiteY1" fmla="*/ 179070 h 857250"/>
              <a:gd name="connsiteX2" fmla="*/ 352425 w 419100"/>
              <a:gd name="connsiteY2" fmla="*/ 220980 h 857250"/>
              <a:gd name="connsiteX3" fmla="*/ 363855 w 419100"/>
              <a:gd name="connsiteY3" fmla="*/ 241935 h 857250"/>
              <a:gd name="connsiteX4" fmla="*/ 417195 w 419100"/>
              <a:gd name="connsiteY4" fmla="*/ 468630 h 857250"/>
              <a:gd name="connsiteX5" fmla="*/ 419100 w 419100"/>
              <a:gd name="connsiteY5" fmla="*/ 478155 h 857250"/>
              <a:gd name="connsiteX6" fmla="*/ 381000 w 419100"/>
              <a:gd name="connsiteY6" fmla="*/ 516255 h 857250"/>
              <a:gd name="connsiteX7" fmla="*/ 344805 w 419100"/>
              <a:gd name="connsiteY7" fmla="*/ 487680 h 857250"/>
              <a:gd name="connsiteX8" fmla="*/ 304800 w 419100"/>
              <a:gd name="connsiteY8" fmla="*/ 321945 h 857250"/>
              <a:gd name="connsiteX9" fmla="*/ 304800 w 419100"/>
              <a:gd name="connsiteY9" fmla="*/ 857250 h 857250"/>
              <a:gd name="connsiteX10" fmla="*/ 228600 w 419100"/>
              <a:gd name="connsiteY10" fmla="*/ 857250 h 857250"/>
              <a:gd name="connsiteX11" fmla="*/ 228600 w 419100"/>
              <a:gd name="connsiteY11" fmla="*/ 713053 h 857250"/>
              <a:gd name="connsiteX12" fmla="*/ 190500 w 419100"/>
              <a:gd name="connsiteY12" fmla="*/ 713053 h 857250"/>
              <a:gd name="connsiteX13" fmla="*/ 190500 w 419100"/>
              <a:gd name="connsiteY13" fmla="*/ 857250 h 857250"/>
              <a:gd name="connsiteX14" fmla="*/ 114300 w 419100"/>
              <a:gd name="connsiteY14" fmla="*/ 857250 h 857250"/>
              <a:gd name="connsiteX15" fmla="*/ 114300 w 419100"/>
              <a:gd name="connsiteY15" fmla="*/ 323850 h 857250"/>
              <a:gd name="connsiteX16" fmla="*/ 74295 w 419100"/>
              <a:gd name="connsiteY16" fmla="*/ 489585 h 857250"/>
              <a:gd name="connsiteX17" fmla="*/ 38100 w 419100"/>
              <a:gd name="connsiteY17" fmla="*/ 518160 h 857250"/>
              <a:gd name="connsiteX18" fmla="*/ 0 w 419100"/>
              <a:gd name="connsiteY18" fmla="*/ 480060 h 857250"/>
              <a:gd name="connsiteX19" fmla="*/ 1905 w 419100"/>
              <a:gd name="connsiteY19" fmla="*/ 470535 h 857250"/>
              <a:gd name="connsiteX20" fmla="*/ 55245 w 419100"/>
              <a:gd name="connsiteY20" fmla="*/ 243840 h 857250"/>
              <a:gd name="connsiteX21" fmla="*/ 66675 w 419100"/>
              <a:gd name="connsiteY21" fmla="*/ 222885 h 857250"/>
              <a:gd name="connsiteX22" fmla="*/ 146685 w 419100"/>
              <a:gd name="connsiteY22" fmla="*/ 180975 h 857250"/>
              <a:gd name="connsiteX23" fmla="*/ 209550 w 419100"/>
              <a:gd name="connsiteY23" fmla="*/ 171450 h 857250"/>
              <a:gd name="connsiteX24" fmla="*/ 209550 w 419100"/>
              <a:gd name="connsiteY24" fmla="*/ 0 h 857250"/>
              <a:gd name="connsiteX25" fmla="*/ 285750 w 419100"/>
              <a:gd name="connsiteY25" fmla="*/ 76200 h 857250"/>
              <a:gd name="connsiteX26" fmla="*/ 209550 w 419100"/>
              <a:gd name="connsiteY26" fmla="*/ 152400 h 857250"/>
              <a:gd name="connsiteX27" fmla="*/ 133350 w 419100"/>
              <a:gd name="connsiteY27" fmla="*/ 76200 h 857250"/>
              <a:gd name="connsiteX28" fmla="*/ 209550 w 419100"/>
              <a:gd name="connsiteY28" fmla="*/ 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00" h="857250">
                <a:moveTo>
                  <a:pt x="209550" y="171450"/>
                </a:moveTo>
                <a:cubicBezTo>
                  <a:pt x="230505" y="171450"/>
                  <a:pt x="251460" y="175260"/>
                  <a:pt x="272415" y="179070"/>
                </a:cubicBezTo>
                <a:cubicBezTo>
                  <a:pt x="302895" y="188595"/>
                  <a:pt x="329565" y="201930"/>
                  <a:pt x="352425" y="220980"/>
                </a:cubicBezTo>
                <a:cubicBezTo>
                  <a:pt x="358140" y="226695"/>
                  <a:pt x="361950" y="234315"/>
                  <a:pt x="363855" y="241935"/>
                </a:cubicBezTo>
                <a:lnTo>
                  <a:pt x="417195" y="468630"/>
                </a:lnTo>
                <a:cubicBezTo>
                  <a:pt x="417195" y="470535"/>
                  <a:pt x="419100" y="474345"/>
                  <a:pt x="419100" y="478155"/>
                </a:cubicBezTo>
                <a:cubicBezTo>
                  <a:pt x="419100" y="499110"/>
                  <a:pt x="401955" y="516255"/>
                  <a:pt x="381000" y="516255"/>
                </a:cubicBezTo>
                <a:cubicBezTo>
                  <a:pt x="363855" y="516255"/>
                  <a:pt x="348615" y="502920"/>
                  <a:pt x="344805" y="487680"/>
                </a:cubicBezTo>
                <a:lnTo>
                  <a:pt x="304800" y="321945"/>
                </a:lnTo>
                <a:lnTo>
                  <a:pt x="304800" y="857250"/>
                </a:lnTo>
                <a:lnTo>
                  <a:pt x="228600" y="857250"/>
                </a:lnTo>
                <a:lnTo>
                  <a:pt x="228600" y="713053"/>
                </a:lnTo>
                <a:lnTo>
                  <a:pt x="190500" y="713053"/>
                </a:lnTo>
                <a:lnTo>
                  <a:pt x="190500" y="857250"/>
                </a:lnTo>
                <a:lnTo>
                  <a:pt x="114300" y="857250"/>
                </a:lnTo>
                <a:lnTo>
                  <a:pt x="114300" y="323850"/>
                </a:lnTo>
                <a:lnTo>
                  <a:pt x="74295" y="489585"/>
                </a:lnTo>
                <a:cubicBezTo>
                  <a:pt x="70485" y="504825"/>
                  <a:pt x="55245" y="518160"/>
                  <a:pt x="38100" y="518160"/>
                </a:cubicBezTo>
                <a:cubicBezTo>
                  <a:pt x="17145" y="518160"/>
                  <a:pt x="0" y="501015"/>
                  <a:pt x="0" y="480060"/>
                </a:cubicBezTo>
                <a:cubicBezTo>
                  <a:pt x="0" y="476250"/>
                  <a:pt x="1905" y="472440"/>
                  <a:pt x="1905" y="470535"/>
                </a:cubicBezTo>
                <a:lnTo>
                  <a:pt x="55245" y="243840"/>
                </a:lnTo>
                <a:cubicBezTo>
                  <a:pt x="57150" y="236220"/>
                  <a:pt x="60960" y="228600"/>
                  <a:pt x="66675" y="222885"/>
                </a:cubicBezTo>
                <a:cubicBezTo>
                  <a:pt x="89535" y="203835"/>
                  <a:pt x="116205" y="188595"/>
                  <a:pt x="146685" y="180975"/>
                </a:cubicBezTo>
                <a:cubicBezTo>
                  <a:pt x="167640" y="175260"/>
                  <a:pt x="188595" y="171450"/>
                  <a:pt x="209550" y="171450"/>
                </a:cubicBezTo>
                <a:close/>
                <a:moveTo>
                  <a:pt x="209550" y="0"/>
                </a:moveTo>
                <a:cubicBezTo>
                  <a:pt x="251634" y="0"/>
                  <a:pt x="285750" y="34116"/>
                  <a:pt x="285750" y="76200"/>
                </a:cubicBezTo>
                <a:cubicBezTo>
                  <a:pt x="285750" y="118284"/>
                  <a:pt x="251634" y="152400"/>
                  <a:pt x="209550" y="152400"/>
                </a:cubicBezTo>
                <a:cubicBezTo>
                  <a:pt x="167466" y="152400"/>
                  <a:pt x="133350" y="118284"/>
                  <a:pt x="133350" y="76200"/>
                </a:cubicBezTo>
                <a:cubicBezTo>
                  <a:pt x="133350" y="34116"/>
                  <a:pt x="167466" y="0"/>
                  <a:pt x="209550" y="0"/>
                </a:cubicBezTo>
                <a:close/>
              </a:path>
            </a:pathLst>
          </a:custGeom>
          <a:solidFill>
            <a:schemeClr val="bg1">
              <a:lumMod val="75000"/>
            </a:scheme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28" name="Freeform: Shape 229">
            <a:extLst>
              <a:ext uri="{FF2B5EF4-FFF2-40B4-BE49-F238E27FC236}">
                <a16:creationId xmlns:a16="http://schemas.microsoft.com/office/drawing/2014/main" id="{9DF03D77-CBC5-E944-838B-17F61E7C1096}"/>
              </a:ext>
            </a:extLst>
          </p:cNvPr>
          <p:cNvSpPr/>
          <p:nvPr/>
        </p:nvSpPr>
        <p:spPr>
          <a:xfrm rot="10800000" flipV="1">
            <a:off x="1258626" y="2667207"/>
            <a:ext cx="366559" cy="674949"/>
          </a:xfrm>
          <a:custGeom>
            <a:avLst/>
            <a:gdLst>
              <a:gd name="connsiteX0" fmla="*/ 209550 w 419100"/>
              <a:gd name="connsiteY0" fmla="*/ 171450 h 857250"/>
              <a:gd name="connsiteX1" fmla="*/ 272415 w 419100"/>
              <a:gd name="connsiteY1" fmla="*/ 179070 h 857250"/>
              <a:gd name="connsiteX2" fmla="*/ 352425 w 419100"/>
              <a:gd name="connsiteY2" fmla="*/ 220980 h 857250"/>
              <a:gd name="connsiteX3" fmla="*/ 363855 w 419100"/>
              <a:gd name="connsiteY3" fmla="*/ 241935 h 857250"/>
              <a:gd name="connsiteX4" fmla="*/ 417195 w 419100"/>
              <a:gd name="connsiteY4" fmla="*/ 468630 h 857250"/>
              <a:gd name="connsiteX5" fmla="*/ 419100 w 419100"/>
              <a:gd name="connsiteY5" fmla="*/ 478155 h 857250"/>
              <a:gd name="connsiteX6" fmla="*/ 381000 w 419100"/>
              <a:gd name="connsiteY6" fmla="*/ 516255 h 857250"/>
              <a:gd name="connsiteX7" fmla="*/ 344805 w 419100"/>
              <a:gd name="connsiteY7" fmla="*/ 487680 h 857250"/>
              <a:gd name="connsiteX8" fmla="*/ 304800 w 419100"/>
              <a:gd name="connsiteY8" fmla="*/ 321945 h 857250"/>
              <a:gd name="connsiteX9" fmla="*/ 304800 w 419100"/>
              <a:gd name="connsiteY9" fmla="*/ 857250 h 857250"/>
              <a:gd name="connsiteX10" fmla="*/ 228600 w 419100"/>
              <a:gd name="connsiteY10" fmla="*/ 857250 h 857250"/>
              <a:gd name="connsiteX11" fmla="*/ 228600 w 419100"/>
              <a:gd name="connsiteY11" fmla="*/ 713053 h 857250"/>
              <a:gd name="connsiteX12" fmla="*/ 190500 w 419100"/>
              <a:gd name="connsiteY12" fmla="*/ 713053 h 857250"/>
              <a:gd name="connsiteX13" fmla="*/ 190500 w 419100"/>
              <a:gd name="connsiteY13" fmla="*/ 857250 h 857250"/>
              <a:gd name="connsiteX14" fmla="*/ 114300 w 419100"/>
              <a:gd name="connsiteY14" fmla="*/ 857250 h 857250"/>
              <a:gd name="connsiteX15" fmla="*/ 114300 w 419100"/>
              <a:gd name="connsiteY15" fmla="*/ 323850 h 857250"/>
              <a:gd name="connsiteX16" fmla="*/ 74295 w 419100"/>
              <a:gd name="connsiteY16" fmla="*/ 489585 h 857250"/>
              <a:gd name="connsiteX17" fmla="*/ 38100 w 419100"/>
              <a:gd name="connsiteY17" fmla="*/ 518160 h 857250"/>
              <a:gd name="connsiteX18" fmla="*/ 0 w 419100"/>
              <a:gd name="connsiteY18" fmla="*/ 480060 h 857250"/>
              <a:gd name="connsiteX19" fmla="*/ 1905 w 419100"/>
              <a:gd name="connsiteY19" fmla="*/ 470535 h 857250"/>
              <a:gd name="connsiteX20" fmla="*/ 55245 w 419100"/>
              <a:gd name="connsiteY20" fmla="*/ 243840 h 857250"/>
              <a:gd name="connsiteX21" fmla="*/ 66675 w 419100"/>
              <a:gd name="connsiteY21" fmla="*/ 222885 h 857250"/>
              <a:gd name="connsiteX22" fmla="*/ 146685 w 419100"/>
              <a:gd name="connsiteY22" fmla="*/ 180975 h 857250"/>
              <a:gd name="connsiteX23" fmla="*/ 209550 w 419100"/>
              <a:gd name="connsiteY23" fmla="*/ 171450 h 857250"/>
              <a:gd name="connsiteX24" fmla="*/ 209550 w 419100"/>
              <a:gd name="connsiteY24" fmla="*/ 0 h 857250"/>
              <a:gd name="connsiteX25" fmla="*/ 285750 w 419100"/>
              <a:gd name="connsiteY25" fmla="*/ 76200 h 857250"/>
              <a:gd name="connsiteX26" fmla="*/ 209550 w 419100"/>
              <a:gd name="connsiteY26" fmla="*/ 152400 h 857250"/>
              <a:gd name="connsiteX27" fmla="*/ 133350 w 419100"/>
              <a:gd name="connsiteY27" fmla="*/ 76200 h 857250"/>
              <a:gd name="connsiteX28" fmla="*/ 209550 w 419100"/>
              <a:gd name="connsiteY28" fmla="*/ 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00" h="857250">
                <a:moveTo>
                  <a:pt x="209550" y="171450"/>
                </a:moveTo>
                <a:cubicBezTo>
                  <a:pt x="230505" y="171450"/>
                  <a:pt x="251460" y="175260"/>
                  <a:pt x="272415" y="179070"/>
                </a:cubicBezTo>
                <a:cubicBezTo>
                  <a:pt x="302895" y="188595"/>
                  <a:pt x="329565" y="201930"/>
                  <a:pt x="352425" y="220980"/>
                </a:cubicBezTo>
                <a:cubicBezTo>
                  <a:pt x="358140" y="226695"/>
                  <a:pt x="361950" y="234315"/>
                  <a:pt x="363855" y="241935"/>
                </a:cubicBezTo>
                <a:lnTo>
                  <a:pt x="417195" y="468630"/>
                </a:lnTo>
                <a:cubicBezTo>
                  <a:pt x="417195" y="470535"/>
                  <a:pt x="419100" y="474345"/>
                  <a:pt x="419100" y="478155"/>
                </a:cubicBezTo>
                <a:cubicBezTo>
                  <a:pt x="419100" y="499110"/>
                  <a:pt x="401955" y="516255"/>
                  <a:pt x="381000" y="516255"/>
                </a:cubicBezTo>
                <a:cubicBezTo>
                  <a:pt x="363855" y="516255"/>
                  <a:pt x="348615" y="502920"/>
                  <a:pt x="344805" y="487680"/>
                </a:cubicBezTo>
                <a:lnTo>
                  <a:pt x="304800" y="321945"/>
                </a:lnTo>
                <a:lnTo>
                  <a:pt x="304800" y="857250"/>
                </a:lnTo>
                <a:lnTo>
                  <a:pt x="228600" y="857250"/>
                </a:lnTo>
                <a:lnTo>
                  <a:pt x="228600" y="713053"/>
                </a:lnTo>
                <a:lnTo>
                  <a:pt x="190500" y="713053"/>
                </a:lnTo>
                <a:lnTo>
                  <a:pt x="190500" y="857250"/>
                </a:lnTo>
                <a:lnTo>
                  <a:pt x="114300" y="857250"/>
                </a:lnTo>
                <a:lnTo>
                  <a:pt x="114300" y="323850"/>
                </a:lnTo>
                <a:lnTo>
                  <a:pt x="74295" y="489585"/>
                </a:lnTo>
                <a:cubicBezTo>
                  <a:pt x="70485" y="504825"/>
                  <a:pt x="55245" y="518160"/>
                  <a:pt x="38100" y="518160"/>
                </a:cubicBezTo>
                <a:cubicBezTo>
                  <a:pt x="17145" y="518160"/>
                  <a:pt x="0" y="501015"/>
                  <a:pt x="0" y="480060"/>
                </a:cubicBezTo>
                <a:cubicBezTo>
                  <a:pt x="0" y="476250"/>
                  <a:pt x="1905" y="472440"/>
                  <a:pt x="1905" y="470535"/>
                </a:cubicBezTo>
                <a:lnTo>
                  <a:pt x="55245" y="243840"/>
                </a:lnTo>
                <a:cubicBezTo>
                  <a:pt x="57150" y="236220"/>
                  <a:pt x="60960" y="228600"/>
                  <a:pt x="66675" y="222885"/>
                </a:cubicBezTo>
                <a:cubicBezTo>
                  <a:pt x="89535" y="203835"/>
                  <a:pt x="116205" y="188595"/>
                  <a:pt x="146685" y="180975"/>
                </a:cubicBezTo>
                <a:cubicBezTo>
                  <a:pt x="167640" y="175260"/>
                  <a:pt x="188595" y="171450"/>
                  <a:pt x="209550" y="171450"/>
                </a:cubicBezTo>
                <a:close/>
                <a:moveTo>
                  <a:pt x="209550" y="0"/>
                </a:moveTo>
                <a:cubicBezTo>
                  <a:pt x="251634" y="0"/>
                  <a:pt x="285750" y="34116"/>
                  <a:pt x="285750" y="76200"/>
                </a:cubicBezTo>
                <a:cubicBezTo>
                  <a:pt x="285750" y="118284"/>
                  <a:pt x="251634" y="152400"/>
                  <a:pt x="209550" y="152400"/>
                </a:cubicBezTo>
                <a:cubicBezTo>
                  <a:pt x="167466" y="152400"/>
                  <a:pt x="133350" y="118284"/>
                  <a:pt x="133350" y="76200"/>
                </a:cubicBezTo>
                <a:cubicBezTo>
                  <a:pt x="133350" y="34116"/>
                  <a:pt x="167466" y="0"/>
                  <a:pt x="209550" y="0"/>
                </a:cubicBezTo>
                <a:close/>
              </a:path>
            </a:pathLst>
          </a:custGeom>
          <a:solidFill>
            <a:schemeClr val="bg1">
              <a:lumMod val="75000"/>
            </a:scheme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6" name="Rectangle 15">
            <a:extLst>
              <a:ext uri="{FF2B5EF4-FFF2-40B4-BE49-F238E27FC236}">
                <a16:creationId xmlns:a16="http://schemas.microsoft.com/office/drawing/2014/main" id="{3249499A-846D-AA43-A72A-7EEBC7F5AFFE}"/>
              </a:ext>
            </a:extLst>
          </p:cNvPr>
          <p:cNvSpPr/>
          <p:nvPr/>
        </p:nvSpPr>
        <p:spPr>
          <a:xfrm>
            <a:off x="303558" y="3822431"/>
            <a:ext cx="3783479" cy="830997"/>
          </a:xfrm>
          <a:prstGeom prst="rect">
            <a:avLst/>
          </a:prstGeom>
          <a:solidFill>
            <a:schemeClr val="accent4">
              <a:lumMod val="20000"/>
              <a:lumOff val="80000"/>
            </a:schemeClr>
          </a:solidFill>
          <a:ln>
            <a:solidFill>
              <a:schemeClr val="tx1">
                <a:lumMod val="65000"/>
                <a:lumOff val="35000"/>
              </a:schemeClr>
            </a:solidFill>
          </a:ln>
        </p:spPr>
        <p:txBody>
          <a:bodyPr wrap="square">
            <a:spAutoFit/>
          </a:bodyPr>
          <a:lstStyle/>
          <a:p>
            <a:r>
              <a:rPr lang="en-GB" sz="1600" dirty="0"/>
              <a:t>Currently around one in five primary school pupils are eligible for free school meals (FSM</a:t>
            </a:r>
            <a:r>
              <a:rPr lang="en-GB" sz="1117" dirty="0"/>
              <a:t>). </a:t>
            </a:r>
            <a:endParaRPr lang="en-US" sz="1117" dirty="0"/>
          </a:p>
        </p:txBody>
      </p:sp>
      <p:sp>
        <p:nvSpPr>
          <p:cNvPr id="17" name="TextBox 16">
            <a:extLst>
              <a:ext uri="{FF2B5EF4-FFF2-40B4-BE49-F238E27FC236}">
                <a16:creationId xmlns:a16="http://schemas.microsoft.com/office/drawing/2014/main" id="{E5680E5D-CA52-6943-956D-1C03EDCAEA2F}"/>
              </a:ext>
            </a:extLst>
          </p:cNvPr>
          <p:cNvSpPr txBox="1"/>
          <p:nvPr/>
        </p:nvSpPr>
        <p:spPr>
          <a:xfrm>
            <a:off x="280117" y="8909452"/>
            <a:ext cx="3715105" cy="1815882"/>
          </a:xfrm>
          <a:prstGeom prst="rect">
            <a:avLst/>
          </a:prstGeom>
          <a:solidFill>
            <a:srgbClr val="FFC000"/>
          </a:solidFill>
          <a:ln>
            <a:solidFill>
              <a:srgbClr val="00B0F0"/>
            </a:solidFill>
          </a:ln>
        </p:spPr>
        <p:txBody>
          <a:bodyPr wrap="square" rtlCol="0">
            <a:spAutoFit/>
          </a:bodyPr>
          <a:lstStyle/>
          <a:p>
            <a:r>
              <a:rPr lang="en-GB" sz="1400" dirty="0"/>
              <a:t> At the end of Key Stage 2 less than 70% of these will achieve expected levels, compared to 88% of children from better off families. By age 16, children from better off families are more than twice as likely to achieve five good GCSEs, as those from disadvantaged homes</a:t>
            </a:r>
          </a:p>
          <a:p>
            <a:r>
              <a:rPr lang="en-GB" sz="1400" dirty="0"/>
              <a:t>(Pupil Development Grant, 2020)</a:t>
            </a:r>
          </a:p>
          <a:p>
            <a:endParaRPr lang="en-US" sz="1400" dirty="0"/>
          </a:p>
        </p:txBody>
      </p:sp>
      <p:pic>
        <p:nvPicPr>
          <p:cNvPr id="136" name="Picture 135" descr="A close up of a toy&#10;&#10;Description automatically generated">
            <a:extLst>
              <a:ext uri="{FF2B5EF4-FFF2-40B4-BE49-F238E27FC236}">
                <a16:creationId xmlns:a16="http://schemas.microsoft.com/office/drawing/2014/main" id="{4238CE4C-3054-7A41-8C7A-253C26D2EB3B}"/>
              </a:ext>
            </a:extLst>
          </p:cNvPr>
          <p:cNvPicPr>
            <a:picLocks noChangeAspect="1"/>
          </p:cNvPicPr>
          <p:nvPr/>
        </p:nvPicPr>
        <p:blipFill>
          <a:blip r:embed="rId14">
            <a:extLst>
              <a:ext uri="{837473B0-CC2E-450A-ABE3-18F120FF3D39}">
                <a1611:picAttrSrcUrl xmlns:a1611="http://schemas.microsoft.com/office/drawing/2016/11/main" r:id="rId15"/>
              </a:ext>
            </a:extLst>
          </a:blip>
          <a:stretch>
            <a:fillRect/>
          </a:stretch>
        </p:blipFill>
        <p:spPr>
          <a:xfrm>
            <a:off x="327234" y="11085150"/>
            <a:ext cx="1609953" cy="1081067"/>
          </a:xfrm>
          <a:prstGeom prst="rect">
            <a:avLst/>
          </a:prstGeom>
        </p:spPr>
      </p:pic>
      <p:sp>
        <p:nvSpPr>
          <p:cNvPr id="44" name="TextBox 43">
            <a:extLst>
              <a:ext uri="{FF2B5EF4-FFF2-40B4-BE49-F238E27FC236}">
                <a16:creationId xmlns:a16="http://schemas.microsoft.com/office/drawing/2014/main" id="{22902405-D326-EE43-9A06-69D066401C13}"/>
              </a:ext>
            </a:extLst>
          </p:cNvPr>
          <p:cNvSpPr txBox="1"/>
          <p:nvPr/>
        </p:nvSpPr>
        <p:spPr>
          <a:xfrm>
            <a:off x="2179988" y="8226880"/>
            <a:ext cx="2430766" cy="310534"/>
          </a:xfrm>
          <a:prstGeom prst="rect">
            <a:avLst/>
          </a:prstGeom>
          <a:noFill/>
        </p:spPr>
        <p:txBody>
          <a:bodyPr wrap="square" rtlCol="0">
            <a:spAutoFit/>
          </a:bodyPr>
          <a:lstStyle/>
          <a:p>
            <a:r>
              <a:rPr lang="en-GB" dirty="0"/>
              <a:t>(Estyn, 2020)</a:t>
            </a:r>
            <a:endParaRPr lang="en-US" dirty="0"/>
          </a:p>
        </p:txBody>
      </p:sp>
      <p:sp>
        <p:nvSpPr>
          <p:cNvPr id="47" name="TextBox 46">
            <a:extLst>
              <a:ext uri="{FF2B5EF4-FFF2-40B4-BE49-F238E27FC236}">
                <a16:creationId xmlns:a16="http://schemas.microsoft.com/office/drawing/2014/main" id="{6B09AFA6-7067-5C44-AC2D-C7AB9776918F}"/>
              </a:ext>
            </a:extLst>
          </p:cNvPr>
          <p:cNvSpPr txBox="1"/>
          <p:nvPr/>
        </p:nvSpPr>
        <p:spPr>
          <a:xfrm>
            <a:off x="7372880" y="3121951"/>
            <a:ext cx="1326838" cy="369332"/>
          </a:xfrm>
          <a:prstGeom prst="rect">
            <a:avLst/>
          </a:prstGeom>
          <a:solidFill>
            <a:schemeClr val="accent3"/>
          </a:solidFill>
        </p:spPr>
        <p:txBody>
          <a:bodyPr wrap="square" rtlCol="0">
            <a:spAutoFit/>
          </a:bodyPr>
          <a:lstStyle/>
          <a:p>
            <a:r>
              <a:rPr lang="en-US" sz="1800" dirty="0"/>
              <a:t>Ruth Levitas</a:t>
            </a:r>
          </a:p>
        </p:txBody>
      </p:sp>
      <p:sp>
        <p:nvSpPr>
          <p:cNvPr id="51" name="TextBox 50">
            <a:extLst>
              <a:ext uri="{FF2B5EF4-FFF2-40B4-BE49-F238E27FC236}">
                <a16:creationId xmlns:a16="http://schemas.microsoft.com/office/drawing/2014/main" id="{6B38585C-209B-7A47-B2B2-6C4904EB993E}"/>
              </a:ext>
            </a:extLst>
          </p:cNvPr>
          <p:cNvSpPr txBox="1"/>
          <p:nvPr/>
        </p:nvSpPr>
        <p:spPr>
          <a:xfrm>
            <a:off x="1564902" y="5383777"/>
            <a:ext cx="184731" cy="310534"/>
          </a:xfrm>
          <a:prstGeom prst="rect">
            <a:avLst/>
          </a:prstGeom>
          <a:noFill/>
        </p:spPr>
        <p:txBody>
          <a:bodyPr wrap="none" rtlCol="0">
            <a:spAutoFit/>
          </a:bodyPr>
          <a:lstStyle/>
          <a:p>
            <a:endParaRPr lang="en-US" dirty="0"/>
          </a:p>
        </p:txBody>
      </p:sp>
      <p:sp>
        <p:nvSpPr>
          <p:cNvPr id="71" name="TextBox 70">
            <a:extLst>
              <a:ext uri="{FF2B5EF4-FFF2-40B4-BE49-F238E27FC236}">
                <a16:creationId xmlns:a16="http://schemas.microsoft.com/office/drawing/2014/main" id="{CC829A11-3E45-8E4A-8932-06C43E0A7EA1}"/>
              </a:ext>
            </a:extLst>
          </p:cNvPr>
          <p:cNvSpPr txBox="1"/>
          <p:nvPr/>
        </p:nvSpPr>
        <p:spPr>
          <a:xfrm>
            <a:off x="1890273" y="11071680"/>
            <a:ext cx="2104949" cy="1015663"/>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t="100000" r="100000"/>
            </a:path>
            <a:tileRect l="-100000" b="-100000"/>
          </a:gradFill>
          <a:ln>
            <a:solidFill>
              <a:srgbClr val="FFFF00"/>
            </a:solidFill>
          </a:ln>
        </p:spPr>
        <p:txBody>
          <a:bodyPr wrap="square" rtlCol="0">
            <a:spAutoFit/>
          </a:bodyPr>
          <a:lstStyle/>
          <a:p>
            <a:r>
              <a:rPr lang="en-US" sz="2000" dirty="0"/>
              <a:t>School uniform grant </a:t>
            </a:r>
          </a:p>
          <a:p>
            <a:r>
              <a:rPr lang="en-GB" sz="2000" dirty="0">
                <a:latin typeface="inherit"/>
              </a:rPr>
              <a:t>£125</a:t>
            </a:r>
            <a:r>
              <a:rPr lang="en-GB" sz="1600" dirty="0">
                <a:latin typeface="inherit"/>
              </a:rPr>
              <a:t>.</a:t>
            </a:r>
            <a:endParaRPr lang="en-US" dirty="0"/>
          </a:p>
        </p:txBody>
      </p:sp>
      <p:sp>
        <p:nvSpPr>
          <p:cNvPr id="40" name="TextBox 39">
            <a:extLst>
              <a:ext uri="{FF2B5EF4-FFF2-40B4-BE49-F238E27FC236}">
                <a16:creationId xmlns:a16="http://schemas.microsoft.com/office/drawing/2014/main" id="{7ABEBD40-6B79-A842-A376-F2CAF28C2716}"/>
              </a:ext>
            </a:extLst>
          </p:cNvPr>
          <p:cNvSpPr txBox="1"/>
          <p:nvPr/>
        </p:nvSpPr>
        <p:spPr>
          <a:xfrm rot="10800000" flipH="1" flipV="1">
            <a:off x="18995" y="12209559"/>
            <a:ext cx="9601199" cy="461665"/>
          </a:xfrm>
          <a:prstGeom prst="rect">
            <a:avLst/>
          </a:prstGeom>
          <a:solidFill>
            <a:schemeClr val="accent4">
              <a:lumMod val="40000"/>
              <a:lumOff val="60000"/>
            </a:schemeClr>
          </a:solidFill>
          <a:ln>
            <a:solidFill>
              <a:schemeClr val="tx2"/>
            </a:solidFill>
          </a:ln>
        </p:spPr>
        <p:txBody>
          <a:bodyPr wrap="square" rtlCol="0">
            <a:spAutoFit/>
          </a:bodyPr>
          <a:lstStyle/>
          <a:p>
            <a:r>
              <a:rPr lang="en-GB" sz="1200" dirty="0"/>
              <a:t>All schools must publish online their PDG allocation and an outline of their plans to use the funding to improve outcomes for deprived children. </a:t>
            </a:r>
          </a:p>
          <a:p>
            <a:r>
              <a:rPr lang="en-GB" sz="1200" dirty="0"/>
              <a:t>(Estyn, 2020)</a:t>
            </a:r>
            <a:endParaRPr lang="en-US" sz="1200" dirty="0"/>
          </a:p>
        </p:txBody>
      </p:sp>
      <p:pic>
        <p:nvPicPr>
          <p:cNvPr id="5" name="Picture 4">
            <a:extLst>
              <a:ext uri="{FF2B5EF4-FFF2-40B4-BE49-F238E27FC236}">
                <a16:creationId xmlns:a16="http://schemas.microsoft.com/office/drawing/2014/main" id="{CF5D9133-3586-064A-9E9A-47695F98C672}"/>
              </a:ext>
            </a:extLst>
          </p:cNvPr>
          <p:cNvPicPr>
            <a:picLocks noChangeAspect="1"/>
          </p:cNvPicPr>
          <p:nvPr/>
        </p:nvPicPr>
        <p:blipFill>
          <a:blip r:embed="rId16"/>
          <a:stretch>
            <a:fillRect/>
          </a:stretch>
        </p:blipFill>
        <p:spPr>
          <a:xfrm>
            <a:off x="4934172" y="3946787"/>
            <a:ext cx="2318078" cy="1638953"/>
          </a:xfrm>
          <a:prstGeom prst="rect">
            <a:avLst/>
          </a:prstGeom>
        </p:spPr>
      </p:pic>
      <p:sp>
        <p:nvSpPr>
          <p:cNvPr id="6" name="TextBox 5">
            <a:extLst>
              <a:ext uri="{FF2B5EF4-FFF2-40B4-BE49-F238E27FC236}">
                <a16:creationId xmlns:a16="http://schemas.microsoft.com/office/drawing/2014/main" id="{CB9671FA-BD63-C34A-B8FA-CDD56EC535EB}"/>
              </a:ext>
            </a:extLst>
          </p:cNvPr>
          <p:cNvSpPr txBox="1"/>
          <p:nvPr/>
        </p:nvSpPr>
        <p:spPr>
          <a:xfrm>
            <a:off x="5323809" y="5466569"/>
            <a:ext cx="1901925" cy="230832"/>
          </a:xfrm>
          <a:prstGeom prst="rect">
            <a:avLst/>
          </a:prstGeom>
          <a:noFill/>
        </p:spPr>
        <p:txBody>
          <a:bodyPr wrap="square" rtlCol="0">
            <a:spAutoFit/>
          </a:bodyPr>
          <a:lstStyle/>
          <a:p>
            <a:r>
              <a:rPr lang="en-US" sz="900" dirty="0"/>
              <a:t>(Maslow's hierarchy of needs, 2020)</a:t>
            </a:r>
          </a:p>
        </p:txBody>
      </p:sp>
      <p:sp>
        <p:nvSpPr>
          <p:cNvPr id="2" name="TextBox 1">
            <a:extLst>
              <a:ext uri="{FF2B5EF4-FFF2-40B4-BE49-F238E27FC236}">
                <a16:creationId xmlns:a16="http://schemas.microsoft.com/office/drawing/2014/main" id="{2F408326-8A3A-F442-B022-ED97E768A913}"/>
              </a:ext>
            </a:extLst>
          </p:cNvPr>
          <p:cNvSpPr txBox="1"/>
          <p:nvPr/>
        </p:nvSpPr>
        <p:spPr>
          <a:xfrm>
            <a:off x="300623" y="4729329"/>
            <a:ext cx="3766595" cy="1049198"/>
          </a:xfrm>
          <a:prstGeom prst="rect">
            <a:avLst/>
          </a:prstGeom>
          <a:solidFill>
            <a:srgbClr val="00B0F0"/>
          </a:solidFill>
          <a:ln>
            <a:solidFill>
              <a:srgbClr val="00B0F0"/>
            </a:solidFill>
          </a:ln>
        </p:spPr>
        <p:txBody>
          <a:bodyPr wrap="square" rtlCol="0">
            <a:spAutoFit/>
          </a:bodyPr>
          <a:lstStyle/>
          <a:p>
            <a:pPr fontAlgn="t"/>
            <a:r>
              <a:rPr lang="en-GB" sz="1600" dirty="0">
                <a:latin typeface="inherit"/>
              </a:rPr>
              <a:t>From reception to </a:t>
            </a:r>
          </a:p>
          <a:p>
            <a:pPr fontAlgn="t"/>
            <a:r>
              <a:rPr lang="en-GB" sz="1600" dirty="0">
                <a:latin typeface="inherit"/>
              </a:rPr>
              <a:t>Year 6 Children who are LAC and who are on FSM are allocated  £1.320.   </a:t>
            </a:r>
          </a:p>
          <a:p>
            <a:endParaRPr lang="en-US" dirty="0"/>
          </a:p>
        </p:txBody>
      </p:sp>
      <p:sp>
        <p:nvSpPr>
          <p:cNvPr id="3" name="TextBox 2">
            <a:extLst>
              <a:ext uri="{FF2B5EF4-FFF2-40B4-BE49-F238E27FC236}">
                <a16:creationId xmlns:a16="http://schemas.microsoft.com/office/drawing/2014/main" id="{8E911EF9-9CC3-D641-865F-391A3F141D22}"/>
              </a:ext>
            </a:extLst>
          </p:cNvPr>
          <p:cNvSpPr txBox="1"/>
          <p:nvPr/>
        </p:nvSpPr>
        <p:spPr>
          <a:xfrm>
            <a:off x="5991948" y="5847527"/>
            <a:ext cx="3168402" cy="646331"/>
          </a:xfrm>
          <a:prstGeom prst="rect">
            <a:avLst/>
          </a:prstGeom>
          <a:solidFill>
            <a:schemeClr val="accent1">
              <a:lumMod val="60000"/>
              <a:lumOff val="40000"/>
            </a:schemeClr>
          </a:solidFill>
        </p:spPr>
        <p:txBody>
          <a:bodyPr wrap="square" rtlCol="0">
            <a:spAutoFit/>
          </a:bodyPr>
          <a:lstStyle/>
          <a:p>
            <a:r>
              <a:rPr lang="en-US" sz="1800" b="1" i="1" dirty="0">
                <a:ea typeface="Baskerville" panose="02020502070401020303" pitchFamily="18" charset="0"/>
                <a:cs typeface="APPLE CHANCERY" panose="03020702040506060504" pitchFamily="66" charset="-79"/>
              </a:rPr>
              <a:t>Every Child Matters,(2003)</a:t>
            </a:r>
          </a:p>
          <a:p>
            <a:r>
              <a:rPr lang="en-US" sz="1800" b="1" i="1" dirty="0">
                <a:ea typeface="Baskerville" panose="02020502070401020303" pitchFamily="18" charset="0"/>
                <a:cs typeface="APPLE CHANCERY" panose="03020702040506060504" pitchFamily="66" charset="-79"/>
              </a:rPr>
              <a:t>Equality Act, (2010)</a:t>
            </a:r>
          </a:p>
        </p:txBody>
      </p:sp>
      <p:sp>
        <p:nvSpPr>
          <p:cNvPr id="4" name="Rounded Rectangle 3">
            <a:extLst>
              <a:ext uri="{FF2B5EF4-FFF2-40B4-BE49-F238E27FC236}">
                <a16:creationId xmlns:a16="http://schemas.microsoft.com/office/drawing/2014/main" id="{2E5AFE13-7B0D-7E4F-A237-4E5BE1FAB633}"/>
              </a:ext>
            </a:extLst>
          </p:cNvPr>
          <p:cNvSpPr/>
          <p:nvPr/>
        </p:nvSpPr>
        <p:spPr>
          <a:xfrm>
            <a:off x="7023027" y="3526021"/>
            <a:ext cx="2344066" cy="2278148"/>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u="sng" dirty="0">
                <a:solidFill>
                  <a:schemeClr val="tx1"/>
                </a:solidFill>
              </a:rPr>
              <a:t>Defining Social Exclusion</a:t>
            </a:r>
          </a:p>
          <a:p>
            <a:pPr algn="ctr"/>
            <a:r>
              <a:rPr lang="en-GB" sz="1000" dirty="0">
                <a:solidFill>
                  <a:schemeClr val="tx1"/>
                </a:solidFill>
              </a:rPr>
              <a:t>Social exclusion is a complex and multi-dimensional process. It involves the lack or denial of resources, rights, goods and services and the inability to participate in the normal relationships and activities, available to the majority of people in a society whether in economic, social, cultural or political arenas. It effects both the quality of life of the individuals and equity and cohesion of society as a whole .</a:t>
            </a:r>
          </a:p>
          <a:p>
            <a:pPr algn="ctr"/>
            <a:r>
              <a:rPr lang="en-GB" sz="1000" dirty="0">
                <a:solidFill>
                  <a:schemeClr val="tx1"/>
                </a:solidFill>
              </a:rPr>
              <a:t>(Levitas, R. 2005)</a:t>
            </a:r>
          </a:p>
          <a:p>
            <a:pPr algn="ctr"/>
            <a:endParaRPr lang="en-US" sz="1000" dirty="0"/>
          </a:p>
        </p:txBody>
      </p:sp>
      <p:pic>
        <p:nvPicPr>
          <p:cNvPr id="101" name="Picture 100" descr="A picture containing room&#10;&#10;Description automatically generated">
            <a:extLst>
              <a:ext uri="{FF2B5EF4-FFF2-40B4-BE49-F238E27FC236}">
                <a16:creationId xmlns:a16="http://schemas.microsoft.com/office/drawing/2014/main" id="{A1EEF4A4-EBAD-0F4A-A493-83C16880D937}"/>
              </a:ext>
            </a:extLst>
          </p:cNvPr>
          <p:cNvPicPr>
            <a:picLocks noChangeAspect="1"/>
          </p:cNvPicPr>
          <p:nvPr/>
        </p:nvPicPr>
        <p:blipFill>
          <a:blip r:embed="rId17">
            <a:extLst>
              <a:ext uri="{837473B0-CC2E-450A-ABE3-18F120FF3D39}">
                <a1611:picAttrSrcUrl xmlns:a1611="http://schemas.microsoft.com/office/drawing/2016/11/main" r:id="rId18"/>
              </a:ext>
            </a:extLst>
          </a:blip>
          <a:stretch>
            <a:fillRect/>
          </a:stretch>
        </p:blipFill>
        <p:spPr>
          <a:xfrm>
            <a:off x="5065215" y="6696315"/>
            <a:ext cx="4639554" cy="2930934"/>
          </a:xfrm>
          <a:prstGeom prst="rect">
            <a:avLst/>
          </a:prstGeom>
        </p:spPr>
      </p:pic>
      <p:sp>
        <p:nvSpPr>
          <p:cNvPr id="36" name="TextBox 35">
            <a:extLst>
              <a:ext uri="{FF2B5EF4-FFF2-40B4-BE49-F238E27FC236}">
                <a16:creationId xmlns:a16="http://schemas.microsoft.com/office/drawing/2014/main" id="{FCEB60AC-B1B5-D14F-935A-9B0C50F0AE7C}"/>
              </a:ext>
            </a:extLst>
          </p:cNvPr>
          <p:cNvSpPr txBox="1"/>
          <p:nvPr/>
        </p:nvSpPr>
        <p:spPr>
          <a:xfrm rot="10800000" flipV="1">
            <a:off x="5237593" y="7666638"/>
            <a:ext cx="4196268" cy="369332"/>
          </a:xfrm>
          <a:prstGeom prst="rect">
            <a:avLst/>
          </a:prstGeom>
          <a:solidFill>
            <a:srgbClr val="00B0F0"/>
          </a:solidFill>
          <a:ln>
            <a:solidFill>
              <a:schemeClr val="tx1"/>
            </a:solidFill>
          </a:ln>
        </p:spPr>
        <p:txBody>
          <a:bodyPr wrap="square" rtlCol="0">
            <a:spAutoFit/>
          </a:bodyPr>
          <a:lstStyle/>
          <a:p>
            <a:r>
              <a:rPr lang="en-US" sz="1800" dirty="0"/>
              <a:t>After school club</a:t>
            </a:r>
          </a:p>
        </p:txBody>
      </p:sp>
      <p:sp>
        <p:nvSpPr>
          <p:cNvPr id="37" name="TextBox 36">
            <a:extLst>
              <a:ext uri="{FF2B5EF4-FFF2-40B4-BE49-F238E27FC236}">
                <a16:creationId xmlns:a16="http://schemas.microsoft.com/office/drawing/2014/main" id="{42DA5E1F-33AB-F540-93A0-A1A1425CDE88}"/>
              </a:ext>
            </a:extLst>
          </p:cNvPr>
          <p:cNvSpPr txBox="1"/>
          <p:nvPr/>
        </p:nvSpPr>
        <p:spPr>
          <a:xfrm flipH="1">
            <a:off x="5313131" y="7250362"/>
            <a:ext cx="4120730" cy="369333"/>
          </a:xfrm>
          <a:prstGeom prst="rect">
            <a:avLst/>
          </a:prstGeom>
          <a:solidFill>
            <a:schemeClr val="accent4">
              <a:lumMod val="60000"/>
              <a:lumOff val="40000"/>
            </a:schemeClr>
          </a:solidFill>
          <a:ln>
            <a:solidFill>
              <a:schemeClr val="tx1"/>
            </a:solidFill>
          </a:ln>
        </p:spPr>
        <p:txBody>
          <a:bodyPr wrap="square" rtlCol="0">
            <a:spAutoFit/>
          </a:bodyPr>
          <a:lstStyle/>
          <a:p>
            <a:r>
              <a:rPr lang="en-US" sz="1800" dirty="0"/>
              <a:t>Ducking's</a:t>
            </a:r>
          </a:p>
        </p:txBody>
      </p:sp>
      <p:grpSp>
        <p:nvGrpSpPr>
          <p:cNvPr id="1035" name="Group 1034" title="Section title">
            <a:extLst>
              <a:ext uri="{FF2B5EF4-FFF2-40B4-BE49-F238E27FC236}">
                <a16:creationId xmlns:a16="http://schemas.microsoft.com/office/drawing/2014/main" id="{EB2C580B-236F-45CA-8920-1901BDEAF5B4}"/>
              </a:ext>
            </a:extLst>
          </p:cNvPr>
          <p:cNvGrpSpPr/>
          <p:nvPr/>
        </p:nvGrpSpPr>
        <p:grpSpPr>
          <a:xfrm flipH="1">
            <a:off x="4102996" y="9264242"/>
            <a:ext cx="5436639" cy="1240390"/>
            <a:chOff x="5431608" y="10407788"/>
            <a:chExt cx="4221287" cy="1113120"/>
          </a:xfrm>
        </p:grpSpPr>
        <p:sp>
          <p:nvSpPr>
            <p:cNvPr id="161" name="Rectangle 160">
              <a:extLst>
                <a:ext uri="{FF2B5EF4-FFF2-40B4-BE49-F238E27FC236}">
                  <a16:creationId xmlns:a16="http://schemas.microsoft.com/office/drawing/2014/main" id="{BE55A04B-A7FC-4930-A1B2-3B8FBD8640B7}"/>
                </a:ext>
              </a:extLst>
            </p:cNvPr>
            <p:cNvSpPr/>
            <p:nvPr/>
          </p:nvSpPr>
          <p:spPr>
            <a:xfrm rot="16200000">
              <a:off x="7971543" y="9975081"/>
              <a:ext cx="216000" cy="2875653"/>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62" name="Freeform: Shape 161">
              <a:extLst>
                <a:ext uri="{FF2B5EF4-FFF2-40B4-BE49-F238E27FC236}">
                  <a16:creationId xmlns:a16="http://schemas.microsoft.com/office/drawing/2014/main" id="{BD30972C-56EC-4588-B6E1-FCDC1B421F7D}"/>
                </a:ext>
              </a:extLst>
            </p:cNvPr>
            <p:cNvSpPr/>
            <p:nvPr/>
          </p:nvSpPr>
          <p:spPr>
            <a:xfrm rot="16200000">
              <a:off x="5384583" y="11293067"/>
              <a:ext cx="225472" cy="126660"/>
            </a:xfrm>
            <a:custGeom>
              <a:avLst/>
              <a:gdLst>
                <a:gd name="connsiteX0" fmla="*/ 221030 w 221030"/>
                <a:gd name="connsiteY0" fmla="*/ 0 h 126660"/>
                <a:gd name="connsiteX1" fmla="*/ 221030 w 221030"/>
                <a:gd name="connsiteY1" fmla="*/ 126660 h 126660"/>
                <a:gd name="connsiteX2" fmla="*/ 0 w 221030"/>
                <a:gd name="connsiteY2" fmla="*/ 126660 h 126660"/>
                <a:gd name="connsiteX3" fmla="*/ 992 w 221030"/>
                <a:gd name="connsiteY3" fmla="*/ 121750 h 126660"/>
                <a:gd name="connsiteX4" fmla="*/ 184669 w 221030"/>
                <a:gd name="connsiteY4" fmla="*/ 0 h 126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30" h="126660">
                  <a:moveTo>
                    <a:pt x="221030" y="0"/>
                  </a:moveTo>
                  <a:lnTo>
                    <a:pt x="221030" y="126660"/>
                  </a:lnTo>
                  <a:lnTo>
                    <a:pt x="0" y="126660"/>
                  </a:lnTo>
                  <a:lnTo>
                    <a:pt x="992" y="121750"/>
                  </a:lnTo>
                  <a:cubicBezTo>
                    <a:pt x="31254" y="50203"/>
                    <a:pt x="102099" y="0"/>
                    <a:pt x="184669"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prstTxWarp prst="textNoShape">
                <a:avLst/>
              </a:prstTxWarp>
              <a:noAutofit/>
            </a:bodyPr>
            <a:lstStyle/>
            <a:p>
              <a:pPr algn="ctr" rtl="0"/>
              <a:endParaRPr lang="en-GB" sz="1117" dirty="0"/>
            </a:p>
          </p:txBody>
        </p:sp>
        <p:sp>
          <p:nvSpPr>
            <p:cNvPr id="163" name="Rectangle 162">
              <a:extLst>
                <a:ext uri="{FF2B5EF4-FFF2-40B4-BE49-F238E27FC236}">
                  <a16:creationId xmlns:a16="http://schemas.microsoft.com/office/drawing/2014/main" id="{B5050D27-39E9-4351-B28E-1BCADF437609}"/>
                </a:ext>
              </a:extLst>
            </p:cNvPr>
            <p:cNvSpPr/>
            <p:nvPr/>
          </p:nvSpPr>
          <p:spPr>
            <a:xfrm>
              <a:off x="5558271" y="11272843"/>
              <a:ext cx="1083443" cy="162657"/>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64" name="Rectangle: Top Corners Rounded 163">
              <a:extLst>
                <a:ext uri="{FF2B5EF4-FFF2-40B4-BE49-F238E27FC236}">
                  <a16:creationId xmlns:a16="http://schemas.microsoft.com/office/drawing/2014/main" id="{AAB78025-1E0E-4C11-83DD-689AD1797AC9}"/>
                </a:ext>
              </a:extLst>
            </p:cNvPr>
            <p:cNvSpPr/>
            <p:nvPr/>
          </p:nvSpPr>
          <p:spPr>
            <a:xfrm rot="16200000">
              <a:off x="7092252" y="8747144"/>
              <a:ext cx="900000" cy="4221287"/>
            </a:xfrm>
            <a:prstGeom prst="round2SameRect">
              <a:avLst>
                <a:gd name="adj1" fmla="val 7001"/>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65" name="TextBox 164">
              <a:extLst>
                <a:ext uri="{FF2B5EF4-FFF2-40B4-BE49-F238E27FC236}">
                  <a16:creationId xmlns:a16="http://schemas.microsoft.com/office/drawing/2014/main" id="{1371BFB5-B11A-4FD2-BE25-9FA6D714FD30}"/>
                </a:ext>
              </a:extLst>
            </p:cNvPr>
            <p:cNvSpPr txBox="1"/>
            <p:nvPr/>
          </p:nvSpPr>
          <p:spPr>
            <a:xfrm>
              <a:off x="6372940" y="10497786"/>
              <a:ext cx="3188090" cy="720000"/>
            </a:xfrm>
            <a:prstGeom prst="rect">
              <a:avLst/>
            </a:prstGeom>
            <a:gradFill>
              <a:gsLst>
                <a:gs pos="0">
                  <a:schemeClr val="tx1"/>
                </a:gs>
                <a:gs pos="100000">
                  <a:schemeClr val="tx1"/>
                </a:gs>
              </a:gsLst>
              <a:lin ang="0" scaled="1"/>
            </a:gradFill>
          </p:spPr>
          <p:txBody>
            <a:bodyPr wrap="square" lIns="113400" tIns="0" rIns="113400" bIns="0" rtlCol="0" anchor="ctr">
              <a:noAutofit/>
            </a:bodyPr>
            <a:lstStyle/>
            <a:p>
              <a:pPr rtl="0"/>
              <a:r>
                <a:rPr lang="en-GB" sz="2205" noProof="1">
                  <a:solidFill>
                    <a:schemeClr val="bg1"/>
                  </a:solidFill>
                  <a:latin typeface="+mj-lt"/>
                </a:rPr>
                <a:t>Pro’s &amp; Cons/ Conclusion,</a:t>
              </a:r>
            </a:p>
          </p:txBody>
        </p:sp>
      </p:grpSp>
      <p:sp>
        <p:nvSpPr>
          <p:cNvPr id="35" name="TextBox 34">
            <a:extLst>
              <a:ext uri="{FF2B5EF4-FFF2-40B4-BE49-F238E27FC236}">
                <a16:creationId xmlns:a16="http://schemas.microsoft.com/office/drawing/2014/main" id="{96736C12-B32D-2C45-A877-1F07313D5822}"/>
              </a:ext>
            </a:extLst>
          </p:cNvPr>
          <p:cNvSpPr txBox="1"/>
          <p:nvPr/>
        </p:nvSpPr>
        <p:spPr>
          <a:xfrm>
            <a:off x="5347671" y="6838007"/>
            <a:ext cx="4086190" cy="369332"/>
          </a:xfrm>
          <a:prstGeom prst="rect">
            <a:avLst/>
          </a:prstGeom>
          <a:solidFill>
            <a:schemeClr val="accent3">
              <a:lumMod val="60000"/>
              <a:lumOff val="40000"/>
            </a:schemeClr>
          </a:solidFill>
          <a:ln>
            <a:solidFill>
              <a:schemeClr val="tx1"/>
            </a:solidFill>
          </a:ln>
        </p:spPr>
        <p:txBody>
          <a:bodyPr wrap="square" rtlCol="0">
            <a:spAutoFit/>
          </a:bodyPr>
          <a:lstStyle/>
          <a:p>
            <a:r>
              <a:rPr lang="en-US" sz="1800" dirty="0"/>
              <a:t>Breakfast club</a:t>
            </a:r>
          </a:p>
        </p:txBody>
      </p:sp>
      <p:grpSp>
        <p:nvGrpSpPr>
          <p:cNvPr id="1033" name="Group 1032" title="Section title">
            <a:extLst>
              <a:ext uri="{FF2B5EF4-FFF2-40B4-BE49-F238E27FC236}">
                <a16:creationId xmlns:a16="http://schemas.microsoft.com/office/drawing/2014/main" id="{168FEE9B-244F-461A-8768-B88D8905D1A7}"/>
              </a:ext>
            </a:extLst>
          </p:cNvPr>
          <p:cNvGrpSpPr/>
          <p:nvPr/>
        </p:nvGrpSpPr>
        <p:grpSpPr>
          <a:xfrm>
            <a:off x="1132211" y="5655657"/>
            <a:ext cx="4132937" cy="1199138"/>
            <a:chOff x="2558155" y="8047174"/>
            <a:chExt cx="4221287" cy="1116002"/>
          </a:xfrm>
        </p:grpSpPr>
        <p:sp>
          <p:nvSpPr>
            <p:cNvPr id="153" name="Rectangle 152">
              <a:extLst>
                <a:ext uri="{FF2B5EF4-FFF2-40B4-BE49-F238E27FC236}">
                  <a16:creationId xmlns:a16="http://schemas.microsoft.com/office/drawing/2014/main" id="{7FC0EEE8-C40B-4479-B5D1-582225DFE69B}"/>
                </a:ext>
              </a:extLst>
            </p:cNvPr>
            <p:cNvSpPr/>
            <p:nvPr/>
          </p:nvSpPr>
          <p:spPr>
            <a:xfrm rot="5400000" flipH="1">
              <a:off x="4023509" y="7617349"/>
              <a:ext cx="216000" cy="2875653"/>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54" name="Freeform: Shape 153">
              <a:extLst>
                <a:ext uri="{FF2B5EF4-FFF2-40B4-BE49-F238E27FC236}">
                  <a16:creationId xmlns:a16="http://schemas.microsoft.com/office/drawing/2014/main" id="{EF809C40-37D7-4C01-99D6-448B60F76186}"/>
                </a:ext>
              </a:extLst>
            </p:cNvPr>
            <p:cNvSpPr/>
            <p:nvPr/>
          </p:nvSpPr>
          <p:spPr>
            <a:xfrm rot="5400000" flipH="1">
              <a:off x="6600996" y="8932453"/>
              <a:ext cx="225472" cy="126660"/>
            </a:xfrm>
            <a:custGeom>
              <a:avLst/>
              <a:gdLst>
                <a:gd name="connsiteX0" fmla="*/ 221030 w 221030"/>
                <a:gd name="connsiteY0" fmla="*/ 0 h 126660"/>
                <a:gd name="connsiteX1" fmla="*/ 221030 w 221030"/>
                <a:gd name="connsiteY1" fmla="*/ 126660 h 126660"/>
                <a:gd name="connsiteX2" fmla="*/ 0 w 221030"/>
                <a:gd name="connsiteY2" fmla="*/ 126660 h 126660"/>
                <a:gd name="connsiteX3" fmla="*/ 992 w 221030"/>
                <a:gd name="connsiteY3" fmla="*/ 121750 h 126660"/>
                <a:gd name="connsiteX4" fmla="*/ 184669 w 221030"/>
                <a:gd name="connsiteY4" fmla="*/ 0 h 126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30" h="126660">
                  <a:moveTo>
                    <a:pt x="221030" y="0"/>
                  </a:moveTo>
                  <a:lnTo>
                    <a:pt x="221030" y="126660"/>
                  </a:lnTo>
                  <a:lnTo>
                    <a:pt x="0" y="126660"/>
                  </a:lnTo>
                  <a:lnTo>
                    <a:pt x="992" y="121750"/>
                  </a:lnTo>
                  <a:cubicBezTo>
                    <a:pt x="31254" y="50203"/>
                    <a:pt x="102099" y="0"/>
                    <a:pt x="184669"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prstTxWarp prst="textNoShape">
                <a:avLst/>
              </a:prstTxWarp>
              <a:noAutofit/>
            </a:bodyPr>
            <a:lstStyle/>
            <a:p>
              <a:pPr algn="ctr" rtl="0"/>
              <a:endParaRPr lang="en-GB" sz="1117" dirty="0"/>
            </a:p>
          </p:txBody>
        </p:sp>
        <p:sp>
          <p:nvSpPr>
            <p:cNvPr id="155" name="Rectangle 154">
              <a:extLst>
                <a:ext uri="{FF2B5EF4-FFF2-40B4-BE49-F238E27FC236}">
                  <a16:creationId xmlns:a16="http://schemas.microsoft.com/office/drawing/2014/main" id="{09A90CE3-0D00-4B6C-AD0A-81A141B5BCC6}"/>
                </a:ext>
              </a:extLst>
            </p:cNvPr>
            <p:cNvSpPr/>
            <p:nvPr/>
          </p:nvSpPr>
          <p:spPr>
            <a:xfrm flipH="1">
              <a:off x="5569337" y="8912229"/>
              <a:ext cx="1083443" cy="162657"/>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56" name="Rectangle: Top Corners Rounded 155">
              <a:extLst>
                <a:ext uri="{FF2B5EF4-FFF2-40B4-BE49-F238E27FC236}">
                  <a16:creationId xmlns:a16="http://schemas.microsoft.com/office/drawing/2014/main" id="{BA4B72FA-1E94-4508-9187-5AFBF6572020}"/>
                </a:ext>
              </a:extLst>
            </p:cNvPr>
            <p:cNvSpPr/>
            <p:nvPr/>
          </p:nvSpPr>
          <p:spPr>
            <a:xfrm rot="5400000" flipH="1">
              <a:off x="4218799" y="6386530"/>
              <a:ext cx="900000" cy="4221287"/>
            </a:xfrm>
            <a:prstGeom prst="round2SameRect">
              <a:avLst>
                <a:gd name="adj1" fmla="val 7001"/>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117" dirty="0"/>
            </a:p>
          </p:txBody>
        </p:sp>
        <p:sp>
          <p:nvSpPr>
            <p:cNvPr id="157" name="TextBox 156">
              <a:extLst>
                <a:ext uri="{FF2B5EF4-FFF2-40B4-BE49-F238E27FC236}">
                  <a16:creationId xmlns:a16="http://schemas.microsoft.com/office/drawing/2014/main" id="{1DE0CE38-8A60-4088-BAD5-266B36DC80E3}"/>
                </a:ext>
              </a:extLst>
            </p:cNvPr>
            <p:cNvSpPr txBox="1"/>
            <p:nvPr/>
          </p:nvSpPr>
          <p:spPr>
            <a:xfrm flipH="1">
              <a:off x="2650021" y="8137172"/>
              <a:ext cx="3188090" cy="720000"/>
            </a:xfrm>
            <a:prstGeom prst="rect">
              <a:avLst/>
            </a:prstGeom>
            <a:gradFill>
              <a:gsLst>
                <a:gs pos="0">
                  <a:schemeClr val="tx1"/>
                </a:gs>
                <a:gs pos="100000">
                  <a:schemeClr val="tx1"/>
                </a:gs>
              </a:gsLst>
              <a:lin ang="0" scaled="1"/>
            </a:gradFill>
          </p:spPr>
          <p:txBody>
            <a:bodyPr wrap="square" lIns="113400" tIns="0" rIns="113400" bIns="0" rtlCol="0" anchor="ctr">
              <a:noAutofit/>
            </a:bodyPr>
            <a:lstStyle/>
            <a:p>
              <a:pPr rtl="0"/>
              <a:r>
                <a:rPr lang="en-GB" sz="2205" noProof="1">
                  <a:solidFill>
                    <a:schemeClr val="bg1"/>
                  </a:solidFill>
                  <a:latin typeface="+mj-lt"/>
                </a:rPr>
                <a:t>ESTYN</a:t>
              </a:r>
            </a:p>
          </p:txBody>
        </p:sp>
      </p:grpSp>
      <p:sp>
        <p:nvSpPr>
          <p:cNvPr id="180" name="TextBox 179">
            <a:extLst>
              <a:ext uri="{FF2B5EF4-FFF2-40B4-BE49-F238E27FC236}">
                <a16:creationId xmlns:a16="http://schemas.microsoft.com/office/drawing/2014/main" id="{15F4C582-0F50-4F1E-B4B8-D2D44D6DC793}"/>
              </a:ext>
            </a:extLst>
          </p:cNvPr>
          <p:cNvSpPr txBox="1"/>
          <p:nvPr/>
        </p:nvSpPr>
        <p:spPr>
          <a:xfrm flipH="1">
            <a:off x="3854239" y="10238709"/>
            <a:ext cx="5765955" cy="1892826"/>
          </a:xfrm>
          <a:prstGeom prst="rect">
            <a:avLst/>
          </a:prstGeom>
          <a:solidFill>
            <a:schemeClr val="accent2">
              <a:lumMod val="60000"/>
              <a:lumOff val="40000"/>
            </a:schemeClr>
          </a:solidFill>
          <a:ln>
            <a:solidFill>
              <a:schemeClr val="tx2"/>
            </a:solidFill>
          </a:ln>
        </p:spPr>
        <p:txBody>
          <a:bodyPr wrap="square" lIns="0" tIns="0" rIns="0" bIns="0" rtlCol="0">
            <a:spAutoFit/>
          </a:bodyPr>
          <a:lstStyle/>
          <a:p>
            <a:r>
              <a:rPr lang="en-GB" sz="1600" dirty="0"/>
              <a:t>In relation to free school meals, schools are placed into one of five bands according to the three-year trend in the proportion of pupils eligible for free school meals in the school. The school’s performance is then placed into quartiles (from the top 25% to the bottom 25%) in relation to how well it is doing compared with other schools in the same free school meal band. </a:t>
            </a:r>
          </a:p>
          <a:p>
            <a:r>
              <a:rPr lang="en-GB" sz="1600" dirty="0"/>
              <a:t>(Pupil Development Grant, 2020)</a:t>
            </a:r>
          </a:p>
          <a:p>
            <a:endParaRPr lang="en-GB" sz="1100" dirty="0">
              <a:effectLst/>
            </a:endParaRPr>
          </a:p>
        </p:txBody>
      </p:sp>
    </p:spTree>
    <p:extLst>
      <p:ext uri="{BB962C8B-B14F-4D97-AF65-F5344CB8AC3E}">
        <p14:creationId xmlns:p14="http://schemas.microsoft.com/office/powerpoint/2010/main" val="2964606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4FEFF-3CD5-D44C-B92A-0BF308754179}"/>
              </a:ext>
            </a:extLst>
          </p:cNvPr>
          <p:cNvSpPr>
            <a:spLocks noGrp="1"/>
          </p:cNvSpPr>
          <p:nvPr>
            <p:ph type="title"/>
          </p:nvPr>
        </p:nvSpPr>
        <p:spPr>
          <a:xfrm>
            <a:off x="660083" y="681335"/>
            <a:ext cx="8281035" cy="781705"/>
          </a:xfrm>
        </p:spPr>
        <p:txBody>
          <a:bodyPr/>
          <a:lstStyle/>
          <a:p>
            <a:r>
              <a:rPr lang="en-US" dirty="0"/>
              <a:t>Reference List</a:t>
            </a:r>
          </a:p>
        </p:txBody>
      </p:sp>
      <p:sp>
        <p:nvSpPr>
          <p:cNvPr id="8" name="Rectangle 7">
            <a:extLst>
              <a:ext uri="{FF2B5EF4-FFF2-40B4-BE49-F238E27FC236}">
                <a16:creationId xmlns:a16="http://schemas.microsoft.com/office/drawing/2014/main" id="{BAE00101-4B92-E242-87AF-15E667CCB652}"/>
              </a:ext>
            </a:extLst>
          </p:cNvPr>
          <p:cNvSpPr/>
          <p:nvPr/>
        </p:nvSpPr>
        <p:spPr>
          <a:xfrm>
            <a:off x="971127" y="1463040"/>
            <a:ext cx="8461057" cy="17463692"/>
          </a:xfrm>
          <a:prstGeom prst="rect">
            <a:avLst/>
          </a:prstGeom>
        </p:spPr>
        <p:txBody>
          <a:bodyPr wrap="square">
            <a:spAutoFit/>
          </a:bodyPr>
          <a:lstStyle/>
          <a:p>
            <a:pPr>
              <a:lnSpc>
                <a:spcPct val="150000"/>
              </a:lnSpc>
            </a:pPr>
            <a:r>
              <a:rPr lang="en-GB" sz="1200" dirty="0">
                <a:latin typeface="Baskerville" panose="02020502070401020303" pitchFamily="18" charset="0"/>
                <a:ea typeface="Baskerville" panose="02020502070401020303" pitchFamily="18" charset="0"/>
                <a:cs typeface="Times New Roman" panose="02020603050405020304" pitchFamily="18" charset="0"/>
              </a:rPr>
              <a:t>Allan, S. and Gordon, P. (2011) </a:t>
            </a:r>
            <a:r>
              <a:rPr lang="en-GB" sz="1200" i="1" dirty="0">
                <a:latin typeface="Baskerville" panose="02020502070401020303" pitchFamily="18" charset="0"/>
                <a:ea typeface="Baskerville" panose="02020502070401020303" pitchFamily="18" charset="0"/>
                <a:cs typeface="Times New Roman" panose="02020603050405020304" pitchFamily="18" charset="0"/>
              </a:rPr>
              <a:t>How Children Learn 4 Thinking on special educational needs and inclusion. </a:t>
            </a:r>
            <a:r>
              <a:rPr lang="en-GB" sz="1200" dirty="0">
                <a:latin typeface="Baskerville" panose="02020502070401020303" pitchFamily="18" charset="0"/>
                <a:ea typeface="Baskerville" panose="02020502070401020303" pitchFamily="18" charset="0"/>
                <a:cs typeface="Times New Roman" panose="02020603050405020304" pitchFamily="18" charset="0"/>
              </a:rPr>
              <a:t>London; Practical Pre-School Books.</a:t>
            </a:r>
          </a:p>
          <a:p>
            <a:pPr>
              <a:lnSpc>
                <a:spcPct val="150000"/>
              </a:lnSpc>
            </a:pPr>
            <a:r>
              <a:rPr lang="en-GB" sz="1200" dirty="0" err="1">
                <a:latin typeface="Baskerville" panose="02020502070401020303" pitchFamily="18" charset="0"/>
                <a:ea typeface="Baskerville" panose="02020502070401020303" pitchFamily="18" charset="0"/>
              </a:rPr>
              <a:t>Upload.wikimedia.org</a:t>
            </a:r>
            <a:r>
              <a:rPr lang="en-GB" sz="1200" dirty="0">
                <a:latin typeface="Baskerville" panose="02020502070401020303" pitchFamily="18" charset="0"/>
                <a:ea typeface="Baskerville" panose="02020502070401020303" pitchFamily="18" charset="0"/>
              </a:rPr>
              <a:t>. 2020. Available at: &lt;https://</a:t>
            </a:r>
            <a:r>
              <a:rPr lang="en-GB" sz="1200" dirty="0" err="1">
                <a:latin typeface="Baskerville" panose="02020502070401020303" pitchFamily="18" charset="0"/>
                <a:ea typeface="Baskerville" panose="02020502070401020303" pitchFamily="18" charset="0"/>
              </a:rPr>
              <a:t>upload.wikimedia.org</a:t>
            </a:r>
            <a:r>
              <a:rPr lang="en-GB" sz="1200" dirty="0">
                <a:latin typeface="Baskerville" panose="02020502070401020303" pitchFamily="18" charset="0"/>
                <a:ea typeface="Baskerville" panose="02020502070401020303" pitchFamily="18" charset="0"/>
              </a:rPr>
              <a:t>/</a:t>
            </a:r>
            <a:r>
              <a:rPr lang="en-GB" sz="1200" dirty="0" err="1">
                <a:latin typeface="Baskerville" panose="02020502070401020303" pitchFamily="18" charset="0"/>
                <a:ea typeface="Baskerville" panose="02020502070401020303" pitchFamily="18" charset="0"/>
              </a:rPr>
              <a:t>wikipedia</a:t>
            </a:r>
            <a:r>
              <a:rPr lang="en-GB" sz="1200" dirty="0">
                <a:latin typeface="Baskerville" panose="02020502070401020303" pitchFamily="18" charset="0"/>
                <a:ea typeface="Baskerville" panose="02020502070401020303" pitchFamily="18" charset="0"/>
              </a:rPr>
              <a:t>/commons/thumb/3/33/</a:t>
            </a:r>
            <a:r>
              <a:rPr lang="en-GB" sz="1200" dirty="0" err="1">
                <a:latin typeface="Baskerville" panose="02020502070401020303" pitchFamily="18" charset="0"/>
                <a:ea typeface="Baskerville" panose="02020502070401020303" pitchFamily="18" charset="0"/>
              </a:rPr>
              <a:t>MaslowsHierarchyOfNeeds.svg</a:t>
            </a:r>
            <a:r>
              <a:rPr lang="en-GB" sz="1200" dirty="0">
                <a:latin typeface="Baskerville" panose="02020502070401020303" pitchFamily="18" charset="0"/>
                <a:ea typeface="Baskerville" panose="02020502070401020303" pitchFamily="18" charset="0"/>
              </a:rPr>
              <a:t>/1280px-MaslowsHierarchyOfNeeds.svg.png&gt; [Accessed 19 August 2020].</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latin typeface="Baskerville" panose="02020502070401020303" pitchFamily="18" charset="0"/>
                <a:ea typeface="Baskerville" panose="02020502070401020303" pitchFamily="18" charset="0"/>
                <a:cs typeface="Times New Roman" panose="02020603050405020304" pitchFamily="18" charset="0"/>
              </a:rPr>
              <a:t>Bates, B. (2019) </a:t>
            </a:r>
            <a:r>
              <a:rPr lang="en-GB" sz="1200" i="1" dirty="0">
                <a:latin typeface="Baskerville" panose="02020502070401020303" pitchFamily="18" charset="0"/>
                <a:ea typeface="Baskerville" panose="02020502070401020303" pitchFamily="18" charset="0"/>
                <a:cs typeface="Times New Roman" panose="02020603050405020304" pitchFamily="18" charset="0"/>
              </a:rPr>
              <a:t>Learning Theories Simplified. 2</a:t>
            </a:r>
            <a:r>
              <a:rPr lang="en-GB" sz="1200" i="1" baseline="30000" dirty="0">
                <a:latin typeface="Baskerville" panose="02020502070401020303" pitchFamily="18" charset="0"/>
                <a:ea typeface="Baskerville" panose="02020502070401020303" pitchFamily="18" charset="0"/>
                <a:cs typeface="Times New Roman" panose="02020603050405020304" pitchFamily="18" charset="0"/>
              </a:rPr>
              <a:t>nd</a:t>
            </a:r>
            <a:r>
              <a:rPr lang="en-GB" sz="1200" dirty="0">
                <a:latin typeface="Baskerville" panose="02020502070401020303" pitchFamily="18" charset="0"/>
                <a:ea typeface="Baskerville" panose="02020502070401020303" pitchFamily="18" charset="0"/>
                <a:cs typeface="Times New Roman" panose="02020603050405020304" pitchFamily="18" charset="0"/>
              </a:rPr>
              <a:t> Ed. London; Sage Publication Ltd.\</a:t>
            </a:r>
          </a:p>
          <a:p>
            <a:pPr>
              <a:lnSpc>
                <a:spcPct val="150000"/>
              </a:lnSpc>
            </a:pPr>
            <a:r>
              <a:rPr lang="en-GB" sz="1200" dirty="0">
                <a:latin typeface="Baskerville" panose="02020502070401020303" pitchFamily="18" charset="0"/>
                <a:ea typeface="Baskerville" panose="02020502070401020303" pitchFamily="18" charset="0"/>
              </a:rPr>
              <a:t>Bronfenbrenner, U., 2005. </a:t>
            </a:r>
            <a:r>
              <a:rPr lang="en-GB" sz="1200" i="1" dirty="0">
                <a:latin typeface="Baskerville" panose="02020502070401020303" pitchFamily="18" charset="0"/>
                <a:ea typeface="Baskerville" panose="02020502070401020303" pitchFamily="18" charset="0"/>
              </a:rPr>
              <a:t>Making Human Beings Human</a:t>
            </a:r>
            <a:r>
              <a:rPr lang="en-GB" sz="1200" dirty="0">
                <a:latin typeface="Baskerville" panose="02020502070401020303" pitchFamily="18" charset="0"/>
                <a:ea typeface="Baskerville" panose="02020502070401020303" pitchFamily="18" charset="0"/>
              </a:rPr>
              <a:t>. Thousand Oaks: Sage Publications.</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Donaldson, G., 2020.  </a:t>
            </a:r>
            <a:r>
              <a:rPr lang="en-GB" sz="1200" dirty="0" err="1">
                <a:solidFill>
                  <a:srgbClr val="000000"/>
                </a:solidFill>
                <a:latin typeface="Baskerville" panose="02020502070401020303" pitchFamily="18" charset="0"/>
                <a:ea typeface="Baskerville" panose="02020502070401020303" pitchFamily="18" charset="0"/>
                <a:cs typeface="Times New Roman" panose="02020603050405020304" pitchFamily="18" charset="0"/>
              </a:rPr>
              <a:t>Gov.Wales</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Available at: </a:t>
            </a:r>
            <a:r>
              <a:rPr lang="en-GB" sz="1200" u="sng" dirty="0">
                <a:solidFill>
                  <a:srgbClr val="0000FF"/>
                </a:solidFill>
                <a:latin typeface="Baskerville" panose="02020502070401020303" pitchFamily="18" charset="0"/>
                <a:ea typeface="Baskerville" panose="02020502070401020303" pitchFamily="18" charset="0"/>
                <a:cs typeface="Times New Roman" panose="02020603050405020304" pitchFamily="18" charset="0"/>
                <a:hlinkClick r:id="rId2"/>
              </a:rPr>
              <a:t>https://gov.wales/successful-futures-review-curriculum-and-assessment-arrangements</a:t>
            </a:r>
            <a:r>
              <a:rPr lang="en-GB" sz="1200" u="sng" dirty="0">
                <a:solidFill>
                  <a:srgbClr val="0070C0"/>
                </a:solidFill>
                <a:latin typeface="Baskerville" panose="02020502070401020303" pitchFamily="18" charset="0"/>
                <a:ea typeface="Baskerville" panose="02020502070401020303" pitchFamily="18" charset="0"/>
                <a:cs typeface="Times New Roman" panose="02020603050405020304" pitchFamily="18" charset="0"/>
              </a:rPr>
              <a:t> </a:t>
            </a:r>
            <a:r>
              <a:rPr lang="en-GB" sz="1200" dirty="0">
                <a:latin typeface="Baskerville" panose="02020502070401020303" pitchFamily="18" charset="0"/>
                <a:ea typeface="Baskerville" panose="02020502070401020303" pitchFamily="18" charset="0"/>
                <a:cs typeface="Times New Roman" panose="02020603050405020304" pitchFamily="18" charset="0"/>
              </a:rPr>
              <a:t>[Accessed 6 April 2020].</a:t>
            </a:r>
          </a:p>
          <a:p>
            <a:pPr>
              <a:lnSpc>
                <a:spcPct val="150000"/>
              </a:lnSpc>
            </a:pPr>
            <a:r>
              <a:rPr lang="en-GB" sz="1200" dirty="0" err="1">
                <a:latin typeface="Baskerville" panose="02020502070401020303" pitchFamily="18" charset="0"/>
                <a:ea typeface="Baskerville" panose="02020502070401020303" pitchFamily="18" charset="0"/>
              </a:rPr>
              <a:t>Estyn.gov.wales</a:t>
            </a:r>
            <a:r>
              <a:rPr lang="en-GB" sz="1200" dirty="0">
                <a:latin typeface="Baskerville" panose="02020502070401020303" pitchFamily="18" charset="0"/>
                <a:ea typeface="Baskerville" panose="02020502070401020303" pitchFamily="18" charset="0"/>
              </a:rPr>
              <a:t>. 2020. </a:t>
            </a:r>
            <a:r>
              <a:rPr lang="en-GB" sz="1200" i="1" dirty="0">
                <a:latin typeface="Baskerville" panose="02020502070401020303" pitchFamily="18" charset="0"/>
                <a:ea typeface="Baskerville" panose="02020502070401020303" pitchFamily="18" charset="0"/>
              </a:rPr>
              <a:t>Estyn.</a:t>
            </a:r>
            <a:r>
              <a:rPr lang="en-GB" sz="1200" dirty="0">
                <a:latin typeface="Baskerville" panose="02020502070401020303" pitchFamily="18" charset="0"/>
                <a:ea typeface="Baskerville" panose="02020502070401020303" pitchFamily="18" charset="0"/>
              </a:rPr>
              <a:t> Available at: &lt;https://www.estyn.gov.wales/&gt; [Accessed 19 August 2020].</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latin typeface="Baskerville" panose="02020502070401020303" pitchFamily="18" charset="0"/>
                <a:ea typeface="Baskerville" panose="02020502070401020303" pitchFamily="18" charset="0"/>
                <a:cs typeface="Times New Roman" panose="02020603050405020304" pitchFamily="18" charset="0"/>
              </a:rPr>
              <a:t>Goodwin, P. (2010) </a:t>
            </a:r>
            <a:r>
              <a:rPr lang="en-GB" sz="1200" i="1" dirty="0">
                <a:latin typeface="Baskerville" panose="02020502070401020303" pitchFamily="18" charset="0"/>
                <a:ea typeface="Baskerville" panose="02020502070401020303" pitchFamily="18" charset="0"/>
                <a:cs typeface="Times New Roman" panose="02020603050405020304" pitchFamily="18" charset="0"/>
              </a:rPr>
              <a:t>The Literate Classroom</a:t>
            </a:r>
            <a:r>
              <a:rPr lang="en-GB" sz="1200" dirty="0">
                <a:latin typeface="Baskerville" panose="02020502070401020303" pitchFamily="18" charset="0"/>
                <a:ea typeface="Baskerville" panose="02020502070401020303" pitchFamily="18" charset="0"/>
                <a:cs typeface="Times New Roman" panose="02020603050405020304" pitchFamily="18" charset="0"/>
              </a:rPr>
              <a:t>. London: David Fulton.</a:t>
            </a:r>
          </a:p>
          <a:p>
            <a:pPr fontAlgn="base" hangingPunct="0">
              <a:lnSpc>
                <a:spcPct val="150000"/>
              </a:lnSpc>
            </a:pPr>
            <a:r>
              <a:rPr lang="cy-GB" sz="1200" dirty="0">
                <a:latin typeface="Baskerville" panose="02020502070401020303" pitchFamily="18" charset="0"/>
                <a:ea typeface="Baskerville" panose="02020502070401020303" pitchFamily="18" charset="0"/>
                <a:cs typeface="Times New Roman" panose="02020603050405020304" pitchFamily="18" charset="0"/>
              </a:rPr>
              <a:t>Gross, J. (2013) </a:t>
            </a:r>
            <a:r>
              <a:rPr lang="cy-GB" sz="1200" i="1" dirty="0">
                <a:latin typeface="Baskerville" panose="02020502070401020303" pitchFamily="18" charset="0"/>
                <a:ea typeface="Baskerville" panose="02020502070401020303" pitchFamily="18" charset="0"/>
                <a:cs typeface="Times New Roman" panose="02020603050405020304" pitchFamily="18" charset="0"/>
              </a:rPr>
              <a:t>Time to Talk: Implementing outstanding practice in speech, language and communication. </a:t>
            </a:r>
            <a:r>
              <a:rPr lang="cy-GB" sz="1200" dirty="0">
                <a:latin typeface="Baskerville" panose="02020502070401020303" pitchFamily="18" charset="0"/>
                <a:ea typeface="Baskerville" panose="02020502070401020303" pitchFamily="18" charset="0"/>
                <a:cs typeface="Times New Roman" panose="02020603050405020304" pitchFamily="18" charset="0"/>
              </a:rPr>
              <a:t>Oxon: Routledge.</a:t>
            </a:r>
          </a:p>
          <a:p>
            <a:pPr fontAlgn="base" hangingPunct="0">
              <a:lnSpc>
                <a:spcPct val="150000"/>
              </a:lnSpc>
            </a:pPr>
            <a:r>
              <a:rPr lang="en-GB" sz="1200" dirty="0">
                <a:latin typeface="Baskerville" panose="02020502070401020303" pitchFamily="18" charset="0"/>
                <a:ea typeface="Baskerville" panose="02020502070401020303" pitchFamily="18" charset="0"/>
              </a:rPr>
              <a:t>Gov.wales. 2020. </a:t>
            </a:r>
            <a:r>
              <a:rPr lang="en-GB" sz="1200" i="1" dirty="0">
                <a:latin typeface="Baskerville" panose="02020502070401020303" pitchFamily="18" charset="0"/>
                <a:ea typeface="Baskerville" panose="02020502070401020303" pitchFamily="18" charset="0"/>
              </a:rPr>
              <a:t>Pupil Development </a:t>
            </a:r>
            <a:r>
              <a:rPr lang="en-GB" sz="1200" i="1" dirty="0" err="1">
                <a:latin typeface="Baskerville" panose="02020502070401020303" pitchFamily="18" charset="0"/>
                <a:ea typeface="Baskerville" panose="02020502070401020303" pitchFamily="18" charset="0"/>
              </a:rPr>
              <a:t>Grant</a:t>
            </a:r>
            <a:r>
              <a:rPr lang="en-GB" sz="1200" dirty="0" err="1">
                <a:latin typeface="Baskerville" panose="02020502070401020303" pitchFamily="18" charset="0"/>
                <a:ea typeface="Baskerville" panose="02020502070401020303" pitchFamily="18" charset="0"/>
              </a:rPr>
              <a:t>.Available</a:t>
            </a:r>
            <a:r>
              <a:rPr lang="en-GB" sz="1200" dirty="0">
                <a:latin typeface="Baskerville" panose="02020502070401020303" pitchFamily="18" charset="0"/>
                <a:ea typeface="Baskerville" panose="02020502070401020303" pitchFamily="18" charset="0"/>
              </a:rPr>
              <a:t> at: &lt;https://gov.wales/sites/default/files/publications/2018-11/what-really</a:t>
            </a:r>
          </a:p>
          <a:p>
            <a:pPr fontAlgn="base" hangingPunct="0">
              <a:lnSpc>
                <a:spcPct val="150000"/>
              </a:lnSpc>
            </a:pPr>
            <a:r>
              <a:rPr lang="en-GB" sz="1200" dirty="0">
                <a:latin typeface="Baskerville" panose="02020502070401020303" pitchFamily="18" charset="0"/>
                <a:ea typeface="Baskerville" panose="02020502070401020303" pitchFamily="18" charset="0"/>
              </a:rPr>
              <a:t>-works.pdf&gt; [Accessed 19 August 2020].</a:t>
            </a:r>
          </a:p>
          <a:p>
            <a:pPr fontAlgn="base" hangingPunct="0">
              <a:lnSpc>
                <a:spcPct val="150000"/>
              </a:lnSpc>
            </a:pPr>
            <a:r>
              <a:rPr lang="en-GB" sz="1200" dirty="0">
                <a:latin typeface="Baskerville" panose="02020502070401020303" pitchFamily="18" charset="0"/>
                <a:ea typeface="Baskerville" panose="02020502070401020303" pitchFamily="18" charset="0"/>
              </a:rPr>
              <a:t>GOV.UK. 2003. </a:t>
            </a:r>
            <a:r>
              <a:rPr lang="en-GB" sz="1200" i="1" dirty="0">
                <a:latin typeface="Baskerville" panose="02020502070401020303" pitchFamily="18" charset="0"/>
                <a:ea typeface="Baskerville" panose="02020502070401020303" pitchFamily="18" charset="0"/>
              </a:rPr>
              <a:t>Every Child Matters</a:t>
            </a:r>
            <a:r>
              <a:rPr lang="en-GB" sz="1200" dirty="0">
                <a:latin typeface="Baskerville" panose="02020502070401020303" pitchFamily="18" charset="0"/>
                <a:ea typeface="Baskerville" panose="02020502070401020303" pitchFamily="18" charset="0"/>
              </a:rPr>
              <a:t>.  Available at: &lt;https://</a:t>
            </a:r>
            <a:r>
              <a:rPr lang="en-GB" sz="1200" dirty="0" err="1">
                <a:latin typeface="Baskerville" panose="02020502070401020303" pitchFamily="18" charset="0"/>
                <a:ea typeface="Baskerville" panose="02020502070401020303" pitchFamily="18" charset="0"/>
              </a:rPr>
              <a:t>www.gov.uk</a:t>
            </a:r>
            <a:r>
              <a:rPr lang="en-GB" sz="1200" dirty="0">
                <a:latin typeface="Baskerville" panose="02020502070401020303" pitchFamily="18" charset="0"/>
                <a:ea typeface="Baskerville" panose="02020502070401020303" pitchFamily="18" charset="0"/>
              </a:rPr>
              <a:t>/government/publications/every-child-matters&gt; [Accessed 19 August 2020].</a:t>
            </a:r>
          </a:p>
          <a:p>
            <a:pPr fontAlgn="base" hangingPunct="0">
              <a:lnSpc>
                <a:spcPct val="150000"/>
              </a:lnSpc>
            </a:pPr>
            <a:r>
              <a:rPr lang="en-GB" sz="1200" dirty="0">
                <a:latin typeface="Baskerville" panose="02020502070401020303" pitchFamily="18" charset="0"/>
                <a:ea typeface="Baskerville" panose="02020502070401020303" pitchFamily="18" charset="0"/>
              </a:rPr>
              <a:t>GOV.UK. 2020. </a:t>
            </a:r>
            <a:r>
              <a:rPr lang="en-GB" sz="1200" i="1" dirty="0">
                <a:latin typeface="Baskerville" panose="02020502070401020303" pitchFamily="18" charset="0"/>
                <a:ea typeface="Baskerville" panose="02020502070401020303" pitchFamily="18" charset="0"/>
              </a:rPr>
              <a:t>Equality Act 2010: Guidance</a:t>
            </a:r>
            <a:r>
              <a:rPr lang="en-GB" sz="1200" dirty="0">
                <a:latin typeface="Baskerville" panose="02020502070401020303" pitchFamily="18" charset="0"/>
                <a:ea typeface="Baskerville" panose="02020502070401020303" pitchFamily="18" charset="0"/>
              </a:rPr>
              <a:t>. Available at: &lt;https://</a:t>
            </a:r>
            <a:r>
              <a:rPr lang="en-GB" sz="1200" dirty="0" err="1">
                <a:latin typeface="Baskerville" panose="02020502070401020303" pitchFamily="18" charset="0"/>
                <a:ea typeface="Baskerville" panose="02020502070401020303" pitchFamily="18" charset="0"/>
              </a:rPr>
              <a:t>www.gov.uk</a:t>
            </a:r>
            <a:r>
              <a:rPr lang="en-GB" sz="1200" dirty="0">
                <a:latin typeface="Baskerville" panose="02020502070401020303" pitchFamily="18" charset="0"/>
                <a:ea typeface="Baskerville" panose="02020502070401020303" pitchFamily="18" charset="0"/>
              </a:rPr>
              <a:t>/guidance/equality-act-2010-guidance&gt; [Accessed 19 August 2020].</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fontAlgn="base" hangingPunct="0">
              <a:lnSpc>
                <a:spcPct val="150000"/>
              </a:lnSpc>
            </a:pPr>
            <a:r>
              <a:rPr lang="cy-GB" sz="1200" i="1" dirty="0">
                <a:latin typeface="Baskerville" panose="02020502070401020303" pitchFamily="18" charset="0"/>
                <a:ea typeface="Baskerville" panose="02020502070401020303" pitchFamily="18" charset="0"/>
                <a:cs typeface="Times New Roman" panose="02020603050405020304" pitchFamily="18" charset="0"/>
              </a:rPr>
              <a:t> </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Hwb.gov.wales. 2020.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Curriculum for Wales 2008 - Hwb</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Available at </a:t>
            </a:r>
            <a:r>
              <a:rPr lang="en-GB" sz="1200" u="sng" dirty="0">
                <a:solidFill>
                  <a:srgbClr val="0070C0"/>
                </a:solidFill>
                <a:latin typeface="Baskerville" panose="02020502070401020303" pitchFamily="18" charset="0"/>
                <a:ea typeface="Baskerville" panose="02020502070401020303" pitchFamily="18" charset="0"/>
                <a:cs typeface="Times New Roman" panose="02020603050405020304" pitchFamily="18" charset="0"/>
              </a:rPr>
              <a:t>https://</a:t>
            </a:r>
            <a:r>
              <a:rPr lang="en-GB" sz="1200" u="sng" dirty="0" err="1">
                <a:solidFill>
                  <a:srgbClr val="0070C0"/>
                </a:solidFill>
                <a:latin typeface="Baskerville" panose="02020502070401020303" pitchFamily="18" charset="0"/>
                <a:ea typeface="Baskerville" panose="02020502070401020303" pitchFamily="18" charset="0"/>
                <a:cs typeface="Times New Roman" panose="02020603050405020304" pitchFamily="18" charset="0"/>
              </a:rPr>
              <a:t>hwb.gov.wales</a:t>
            </a:r>
            <a:r>
              <a:rPr lang="en-GB" sz="1200" u="sng" dirty="0">
                <a:solidFill>
                  <a:srgbClr val="0070C0"/>
                </a:solidFill>
                <a:latin typeface="Baskerville" panose="02020502070401020303" pitchFamily="18" charset="0"/>
                <a:ea typeface="Baskerville" panose="02020502070401020303" pitchFamily="18" charset="0"/>
                <a:cs typeface="Times New Roman" panose="02020603050405020304" pitchFamily="18" charset="0"/>
              </a:rPr>
              <a:t>/</a:t>
            </a:r>
            <a:r>
              <a:rPr lang="en-GB" sz="1200" u="sng" dirty="0" err="1">
                <a:solidFill>
                  <a:srgbClr val="0070C0"/>
                </a:solidFill>
                <a:latin typeface="Baskerville" panose="02020502070401020303" pitchFamily="18" charset="0"/>
                <a:ea typeface="Baskerville" panose="02020502070401020303" pitchFamily="18" charset="0"/>
                <a:cs typeface="Times New Roman" panose="02020603050405020304" pitchFamily="18" charset="0"/>
              </a:rPr>
              <a:t>curricul</a:t>
            </a:r>
            <a:r>
              <a:rPr lang="en-GB" sz="1200" dirty="0">
                <a:solidFill>
                  <a:srgbClr val="0070C0"/>
                </a:solidFill>
                <a:latin typeface="Baskerville" panose="02020502070401020303" pitchFamily="18" charset="0"/>
                <a:ea typeface="Baskerville" panose="02020502070401020303" pitchFamily="18" charset="0"/>
                <a:cs typeface="Times New Roman" panose="02020603050405020304" pitchFamily="18" charset="0"/>
              </a:rPr>
              <a:t> </a:t>
            </a:r>
            <a:r>
              <a:rPr lang="en-GB" sz="1200" u="sng" dirty="0">
                <a:solidFill>
                  <a:srgbClr val="0070C0"/>
                </a:solidFill>
                <a:latin typeface="Baskerville" panose="02020502070401020303" pitchFamily="18" charset="0"/>
                <a:ea typeface="Baskerville" panose="02020502070401020303" pitchFamily="18" charset="0"/>
                <a:cs typeface="Times New Roman" panose="02020603050405020304" pitchFamily="18" charset="0"/>
              </a:rPr>
              <a:t>https://</a:t>
            </a:r>
            <a:r>
              <a:rPr lang="en-GB" sz="1200" u="sng" dirty="0" err="1">
                <a:solidFill>
                  <a:srgbClr val="0070C0"/>
                </a:solidFill>
                <a:latin typeface="Baskerville" panose="02020502070401020303" pitchFamily="18" charset="0"/>
                <a:ea typeface="Baskerville" panose="02020502070401020303" pitchFamily="18" charset="0"/>
                <a:cs typeface="Times New Roman" panose="02020603050405020304" pitchFamily="18" charset="0"/>
              </a:rPr>
              <a:t>hwb.gov.wales</a:t>
            </a:r>
            <a:r>
              <a:rPr lang="en-GB" sz="1200" u="sng" dirty="0">
                <a:solidFill>
                  <a:srgbClr val="0070C0"/>
                </a:solidFill>
                <a:latin typeface="Baskerville" panose="02020502070401020303" pitchFamily="18" charset="0"/>
                <a:ea typeface="Baskerville" panose="02020502070401020303" pitchFamily="18" charset="0"/>
                <a:cs typeface="Times New Roman" panose="02020603050405020304" pitchFamily="18" charset="0"/>
              </a:rPr>
              <a:t>/curriculum-for-wales-2008/ um-for-wales-2008 </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[Accessed 6 April 2020].</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Killick, S. (2006)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Emotional Literacy</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London: Paul Chapman Publishing.</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Knowles, G. (2006)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Supporting Inclusive Practice. Oxon; David Fulton Publishers.</a:t>
            </a:r>
          </a:p>
          <a:p>
            <a:pPr>
              <a:lnSpc>
                <a:spcPct val="150000"/>
              </a:lnSpc>
            </a:pPr>
            <a:r>
              <a:rPr lang="en-GB" sz="1200" dirty="0">
                <a:latin typeface="Baskerville" panose="02020502070401020303" pitchFamily="18" charset="0"/>
                <a:ea typeface="Baskerville" panose="02020502070401020303" pitchFamily="18" charset="0"/>
              </a:rPr>
              <a:t>Lavitas, R. and Fahmy, E., 2020. [online] Poverty.ac.uk. Available at: &lt;https://www.poverty.ac.uk/sites/default/files/attachments/Levitas,%20Social%20Exclusion%20in%20the%20UK.pdf&gt; [Accessed 19 August 2020].</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Levitas, R. (2005)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The Inclusive Society? Social Exclusion and New Labour. </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Hampshire; Palgrave Macmillan.</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latin typeface="Baskerville" panose="02020502070401020303" pitchFamily="18" charset="0"/>
                <a:ea typeface="Baskerville" panose="02020502070401020303" pitchFamily="18" charset="0"/>
                <a:cs typeface="Times New Roman" panose="02020603050405020304" pitchFamily="18" charset="0"/>
              </a:rPr>
              <a:t>Lewis, M, and Ellis, S. (2006) </a:t>
            </a:r>
            <a:r>
              <a:rPr lang="en-GB" sz="1200" i="1" dirty="0">
                <a:latin typeface="Baskerville" panose="02020502070401020303" pitchFamily="18" charset="0"/>
                <a:ea typeface="Baskerville" panose="02020502070401020303" pitchFamily="18" charset="0"/>
                <a:cs typeface="Times New Roman" panose="02020603050405020304" pitchFamily="18" charset="0"/>
              </a:rPr>
              <a:t>Phonics: Practice, Research and Policy</a:t>
            </a:r>
            <a:r>
              <a:rPr lang="en-GB" sz="1200" dirty="0">
                <a:latin typeface="Baskerville" panose="02020502070401020303" pitchFamily="18" charset="0"/>
                <a:ea typeface="Baskerville" panose="02020502070401020303" pitchFamily="18" charset="0"/>
                <a:cs typeface="Times New Roman" panose="02020603050405020304" pitchFamily="18" charset="0"/>
              </a:rPr>
              <a:t>. Paul Chapman Publishing.</a:t>
            </a:r>
          </a:p>
          <a:p>
            <a:pPr>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Macleod-Brudenell, I. and Kay, J. (2008)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Advanced Early Years. </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Oxford; Heinemann.</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latin typeface="Baskerville" panose="02020502070401020303" pitchFamily="18" charset="0"/>
                <a:ea typeface="Baskerville" panose="02020502070401020303" pitchFamily="18" charset="0"/>
                <a:cs typeface="Times New Roman" panose="02020603050405020304" pitchFamily="18" charset="0"/>
              </a:rPr>
              <a:t>National Literacy and Numeracy Framework: To support schools in introducing the National </a:t>
            </a:r>
          </a:p>
          <a:p>
            <a:pPr>
              <a:lnSpc>
                <a:spcPct val="150000"/>
              </a:lnSpc>
            </a:pPr>
            <a:r>
              <a:rPr lang="en-GB" sz="1200" dirty="0">
                <a:latin typeface="Baskerville" panose="02020502070401020303" pitchFamily="18" charset="0"/>
                <a:ea typeface="Baskerville" panose="02020502070401020303" pitchFamily="18" charset="0"/>
                <a:cs typeface="Times New Roman" panose="02020603050405020304" pitchFamily="18" charset="0"/>
              </a:rPr>
              <a:t>Literacy and Numeracy Framework available at: </a:t>
            </a:r>
            <a:r>
              <a:rPr lang="en-GB" sz="1200" u="sng" dirty="0">
                <a:solidFill>
                  <a:srgbClr val="0000FF"/>
                </a:solidFill>
                <a:latin typeface="Baskerville" panose="02020502070401020303" pitchFamily="18" charset="0"/>
                <a:ea typeface="Baskerville" panose="02020502070401020303" pitchFamily="18" charset="0"/>
                <a:cs typeface="Times New Roman" panose="02020603050405020304" pitchFamily="18" charset="0"/>
                <a:hlinkClick r:id="rId3"/>
              </a:rPr>
              <a:t>https://hwb.gov.wales/curriculum-for-wales-2008/national-literacy-and-numeracy-framework-curriculum-for-wales-2008-version</a:t>
            </a:r>
            <a:r>
              <a:rPr lang="en-GB" sz="1200" u="sng" dirty="0">
                <a:solidFill>
                  <a:srgbClr val="0070C0"/>
                </a:solidFill>
                <a:latin typeface="Baskerville" panose="02020502070401020303" pitchFamily="18" charset="0"/>
                <a:ea typeface="Baskerville" panose="02020502070401020303" pitchFamily="18" charset="0"/>
                <a:cs typeface="Times New Roman" panose="02020603050405020304" pitchFamily="18" charset="0"/>
              </a:rPr>
              <a:t> </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[Accessed 6 April 2020]</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fontAlgn="base" hangingPunct="0">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Palmer, S. and Corbett, P. (2004)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Literacy, What Works?</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Cheltenham: Nelson Thornes.</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fontAlgn="base" hangingPunct="0">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Pierson, J. (2010)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Tackling Social Exclusion. 2</a:t>
            </a:r>
            <a:r>
              <a:rPr lang="en-GB" sz="1200" i="1" baseline="300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nd</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Ed, Oxon; Routledge.</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Pugh, K. and McCardle, P. (2009)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How Children Learn to Read</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New York: Psychology Press.</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Rogers, B. (2002)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Classroom Behaviour. </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London; Paul Chapman Publishing.</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Thompson, N. (2018)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Promoting Equality, 4</a:t>
            </a:r>
            <a:r>
              <a:rPr lang="en-GB" sz="1200" baseline="300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th</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Ed, London; Palgrave.</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fontAlgn="base" hangingPunct="0">
              <a:lnSpc>
                <a:spcPct val="150000"/>
              </a:lnSpc>
            </a:pP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Walton, A. and Goddard, G. (2012) </a:t>
            </a:r>
            <a:r>
              <a:rPr lang="en-GB" sz="1200" i="1"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Supporting Every Child</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(2</a:t>
            </a:r>
            <a:r>
              <a:rPr lang="en-GB" sz="1200" baseline="300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nd</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a:t>
            </a:r>
            <a:r>
              <a:rPr lang="en-GB" sz="1200" dirty="0" err="1">
                <a:solidFill>
                  <a:srgbClr val="000000"/>
                </a:solidFill>
                <a:latin typeface="Baskerville" panose="02020502070401020303" pitchFamily="18" charset="0"/>
                <a:ea typeface="Baskerville" panose="02020502070401020303" pitchFamily="18" charset="0"/>
                <a:cs typeface="Times New Roman" panose="02020603050405020304" pitchFamily="18" charset="0"/>
              </a:rPr>
              <a:t>Edn</a:t>
            </a:r>
            <a:r>
              <a:rPr lang="en-GB" sz="1200" dirty="0">
                <a:solidFill>
                  <a:srgbClr val="000000"/>
                </a:solidFill>
                <a:latin typeface="Baskerville" panose="02020502070401020303" pitchFamily="18" charset="0"/>
                <a:ea typeface="Baskerville" panose="02020502070401020303" pitchFamily="18" charset="0"/>
                <a:cs typeface="Times New Roman" panose="02020603050405020304" pitchFamily="18" charset="0"/>
              </a:rPr>
              <a:t>) Exeter: Learning Matters Ltd.</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nSpc>
                <a:spcPct val="150000"/>
              </a:lnSpc>
            </a:pPr>
            <a:r>
              <a:rPr lang="en-GB" sz="1200" dirty="0" err="1">
                <a:latin typeface="Baskerville" panose="02020502070401020303" pitchFamily="18" charset="0"/>
                <a:ea typeface="Baskerville" panose="02020502070401020303" pitchFamily="18" charset="0"/>
                <a:cs typeface="Times New Roman" panose="02020603050405020304" pitchFamily="18" charset="0"/>
              </a:rPr>
              <a:t>Wearmouth</a:t>
            </a:r>
            <a:r>
              <a:rPr lang="en-GB" sz="1200" dirty="0">
                <a:latin typeface="Baskerville" panose="02020502070401020303" pitchFamily="18" charset="0"/>
                <a:ea typeface="Baskerville" panose="02020502070401020303" pitchFamily="18" charset="0"/>
                <a:cs typeface="Times New Roman" panose="02020603050405020304" pitchFamily="18" charset="0"/>
              </a:rPr>
              <a:t>, J., Soler, J. and </a:t>
            </a:r>
            <a:r>
              <a:rPr lang="en-GB" sz="1200" dirty="0" err="1">
                <a:latin typeface="Baskerville" panose="02020502070401020303" pitchFamily="18" charset="0"/>
                <a:ea typeface="Baskerville" panose="02020502070401020303" pitchFamily="18" charset="0"/>
                <a:cs typeface="Times New Roman" panose="02020603050405020304" pitchFamily="18" charset="0"/>
              </a:rPr>
              <a:t>Ried</a:t>
            </a:r>
            <a:r>
              <a:rPr lang="en-GB" sz="1200" dirty="0">
                <a:latin typeface="Baskerville" panose="02020502070401020303" pitchFamily="18" charset="0"/>
                <a:ea typeface="Baskerville" panose="02020502070401020303" pitchFamily="18" charset="0"/>
                <a:cs typeface="Times New Roman" panose="02020603050405020304" pitchFamily="18" charset="0"/>
              </a:rPr>
              <a:t>, G. (2002) </a:t>
            </a:r>
            <a:r>
              <a:rPr lang="en-GB" sz="1200" i="1" dirty="0">
                <a:latin typeface="Baskerville" panose="02020502070401020303" pitchFamily="18" charset="0"/>
                <a:ea typeface="Baskerville" panose="02020502070401020303" pitchFamily="18" charset="0"/>
                <a:cs typeface="Times New Roman" panose="02020603050405020304" pitchFamily="18" charset="0"/>
              </a:rPr>
              <a:t>Addressing Difficulties in Literacy Development. London; Routledge Falmer.</a:t>
            </a:r>
            <a:endParaRPr lang="en-GB" sz="1200" dirty="0">
              <a:latin typeface="Baskerville" panose="02020502070401020303" pitchFamily="18" charset="0"/>
              <a:ea typeface="Baskerville" panose="02020502070401020303" pitchFamily="18" charset="0"/>
              <a:cs typeface="Times New Roman" panose="02020603050405020304" pitchFamily="18" charset="0"/>
            </a:endParaRPr>
          </a:p>
          <a:p>
            <a:pPr algn="just">
              <a:lnSpc>
                <a:spcPct val="150000"/>
              </a:lnSpc>
            </a:pPr>
            <a:r>
              <a:rPr lang="en-GB" sz="11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1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1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1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1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1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1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1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50000"/>
              </a:lnSpc>
            </a:pPr>
            <a:r>
              <a:rPr lang="en-GB" sz="1400" dirty="0">
                <a:latin typeface="Calibri" panose="020F050202020403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1374774"/>
      </p:ext>
    </p:extLst>
  </p:cSld>
  <p:clrMapOvr>
    <a:masterClrMapping/>
  </p:clrMapOvr>
</p:sld>
</file>

<file path=ppt/theme/theme1.xml><?xml version="1.0" encoding="utf-8"?>
<a:theme xmlns:a="http://schemas.openxmlformats.org/drawingml/2006/main" name="Office Theme">
  <a:themeElements>
    <a:clrScheme name="Shannon Smith">
      <a:dk1>
        <a:sysClr val="windowText" lastClr="000000"/>
      </a:dk1>
      <a:lt1>
        <a:sysClr val="window" lastClr="FFFFFF"/>
      </a:lt1>
      <a:dk2>
        <a:srgbClr val="262626"/>
      </a:dk2>
      <a:lt2>
        <a:srgbClr val="E7E6E6"/>
      </a:lt2>
      <a:accent1>
        <a:srgbClr val="FF0030"/>
      </a:accent1>
      <a:accent2>
        <a:srgbClr val="F06463"/>
      </a:accent2>
      <a:accent3>
        <a:srgbClr val="F3EF22"/>
      </a:accent3>
      <a:accent4>
        <a:srgbClr val="2A744A"/>
      </a:accent4>
      <a:accent5>
        <a:srgbClr val="FF0030"/>
      </a:accent5>
      <a:accent6>
        <a:srgbClr val="F3EF22"/>
      </a:accent6>
      <a:hlink>
        <a:srgbClr val="FF0030"/>
      </a:hlink>
      <a:folHlink>
        <a:srgbClr val="FF0030"/>
      </a:folHlink>
    </a:clrScheme>
    <a:fontScheme name="Custom 2">
      <a:majorFont>
        <a:latin typeface="Comic Sans MS"/>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34309567_TF66781421" id="{8183528E-87EC-491E-8266-AA3D9A6E8FE5}" vid="{B5737C8B-6D3C-49FB-95A4-2C3AE9BAAD5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DCC618-084E-430C-B457-3CD1B78A570E}">
  <ds:schemaRefs>
    <ds:schemaRef ds:uri="http://schemas.microsoft.com/sharepoint/v3/contenttype/forms"/>
  </ds:schemaRefs>
</ds:datastoreItem>
</file>

<file path=customXml/itemProps2.xml><?xml version="1.0" encoding="utf-8"?>
<ds:datastoreItem xmlns:ds="http://schemas.openxmlformats.org/officeDocument/2006/customXml" ds:itemID="{2352E3BC-8108-4473-AF33-C93DA317E364}">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5AC7F513-037B-408C-8F26-114261EF75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332</TotalTime>
  <Words>1235</Words>
  <Application>Microsoft Macintosh PowerPoint</Application>
  <PresentationFormat>A3 Paper (297x420 mm)</PresentationFormat>
  <Paragraphs>93</Paragraphs>
  <Slides>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Arial</vt:lpstr>
      <vt:lpstr>Arial</vt:lpstr>
      <vt:lpstr>Baskerville</vt:lpstr>
      <vt:lpstr>Calibri</vt:lpstr>
      <vt:lpstr>Chalkboard</vt:lpstr>
      <vt:lpstr>Comic Sans MS</vt:lpstr>
      <vt:lpstr>inherit</vt:lpstr>
      <vt:lpstr>Wingdings</vt:lpstr>
      <vt:lpstr>Office Theme</vt:lpstr>
      <vt:lpstr>Education Infographic</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 Infographic</dc:title>
  <dc:creator>Tara Culleton</dc:creator>
  <cp:lastModifiedBy>Tara Culleton</cp:lastModifiedBy>
  <cp:revision>35</cp:revision>
  <dcterms:created xsi:type="dcterms:W3CDTF">2020-08-19T06:39:27Z</dcterms:created>
  <dcterms:modified xsi:type="dcterms:W3CDTF">2020-08-22T17:25:12Z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