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71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8288000" cy="10287000"/>
  <p:notesSz cx="6858000" cy="9144000"/>
  <p:embeddedFontLst>
    <p:embeddedFont>
      <p:font typeface="Sweet Apricot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969" autoAdjust="0"/>
  </p:normalViewPr>
  <p:slideViewPr>
    <p:cSldViewPr>
      <p:cViewPr>
        <p:scale>
          <a:sx n="30" d="100"/>
          <a:sy n="30" d="100"/>
        </p:scale>
        <p:origin x="1716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478ECF-A96F-4586-899A-110BFFA3153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43319B-077B-4AA2-BB5B-18526B3495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481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841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E9333-A521-BA3A-518B-B8745A241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9B0B93-DC73-E2E5-1FFD-9DFD4F55BA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C3F99E-8B42-AFFF-A4FA-D57F9263D9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0FB802-3D63-92C5-D14D-CA74CB2497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765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744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4942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055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682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7800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710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851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3319B-077B-4AA2-BB5B-18526B3495F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45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svg"/><Relationship Id="rId9" Type="http://schemas.openxmlformats.org/officeDocument/2006/relationships/image" Target="../media/image1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5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11" Type="http://schemas.openxmlformats.org/officeDocument/2006/relationships/image" Target="../media/image19.png"/><Relationship Id="rId5" Type="http://schemas.openxmlformats.org/officeDocument/2006/relationships/image" Target="../media/image17.png"/><Relationship Id="rId10" Type="http://schemas.openxmlformats.org/officeDocument/2006/relationships/image" Target="../media/image14.svg"/><Relationship Id="rId4" Type="http://schemas.openxmlformats.org/officeDocument/2006/relationships/image" Target="../media/image16.sv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11" Type="http://schemas.openxmlformats.org/officeDocument/2006/relationships/image" Target="../media/image26.svg"/><Relationship Id="rId5" Type="http://schemas.openxmlformats.org/officeDocument/2006/relationships/image" Target="../media/image22.png"/><Relationship Id="rId10" Type="http://schemas.openxmlformats.org/officeDocument/2006/relationships/image" Target="../media/image25.png"/><Relationship Id="rId4" Type="http://schemas.openxmlformats.org/officeDocument/2006/relationships/image" Target="../media/image21.svg"/><Relationship Id="rId9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31.png"/><Relationship Id="rId5" Type="http://schemas.openxmlformats.org/officeDocument/2006/relationships/image" Target="../media/image11.png"/><Relationship Id="rId10" Type="http://schemas.openxmlformats.org/officeDocument/2006/relationships/image" Target="../media/image14.svg"/><Relationship Id="rId4" Type="http://schemas.openxmlformats.org/officeDocument/2006/relationships/image" Target="../media/image28.sv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26.svg"/><Relationship Id="rId4" Type="http://schemas.openxmlformats.org/officeDocument/2006/relationships/image" Target="../media/image33.svg"/><Relationship Id="rId9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36.png"/><Relationship Id="rId7" Type="http://schemas.openxmlformats.org/officeDocument/2006/relationships/image" Target="../media/image11.png"/><Relationship Id="rId12" Type="http://schemas.openxmlformats.org/officeDocument/2006/relationships/image" Target="../media/image33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svg"/><Relationship Id="rId11" Type="http://schemas.openxmlformats.org/officeDocument/2006/relationships/image" Target="../media/image32.png"/><Relationship Id="rId5" Type="http://schemas.openxmlformats.org/officeDocument/2006/relationships/image" Target="../media/image38.png"/><Relationship Id="rId10" Type="http://schemas.openxmlformats.org/officeDocument/2006/relationships/image" Target="../media/image26.svg"/><Relationship Id="rId4" Type="http://schemas.openxmlformats.org/officeDocument/2006/relationships/image" Target="../media/image37.svg"/><Relationship Id="rId9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10" Type="http://schemas.openxmlformats.org/officeDocument/2006/relationships/image" Target="../media/image33.svg"/><Relationship Id="rId4" Type="http://schemas.openxmlformats.org/officeDocument/2006/relationships/image" Target="../media/image12.svg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0.png"/><Relationship Id="rId7" Type="http://schemas.openxmlformats.org/officeDocument/2006/relationships/image" Target="../media/image44.png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svg"/><Relationship Id="rId11" Type="http://schemas.openxmlformats.org/officeDocument/2006/relationships/image" Target="../media/image13.png"/><Relationship Id="rId5" Type="http://schemas.openxmlformats.org/officeDocument/2006/relationships/image" Target="../media/image42.png"/><Relationship Id="rId10" Type="http://schemas.openxmlformats.org/officeDocument/2006/relationships/image" Target="../media/image12.svg"/><Relationship Id="rId4" Type="http://schemas.openxmlformats.org/officeDocument/2006/relationships/image" Target="../media/image21.svg"/><Relationship Id="rId9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7861/fhj.2023-FR102" TargetMode="External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49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svg"/><Relationship Id="rId4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B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2675239" y="-4744294"/>
            <a:ext cx="12927554" cy="18278033"/>
          </a:xfrm>
          <a:custGeom>
            <a:avLst/>
            <a:gdLst/>
            <a:ahLst/>
            <a:cxnLst/>
            <a:rect l="l" t="t" r="r" b="b"/>
            <a:pathLst>
              <a:path w="12927554" h="18278033">
                <a:moveTo>
                  <a:pt x="0" y="0"/>
                </a:moveTo>
                <a:lnTo>
                  <a:pt x="12927555" y="0"/>
                </a:lnTo>
                <a:lnTo>
                  <a:pt x="12927555" y="18278033"/>
                </a:lnTo>
                <a:lnTo>
                  <a:pt x="0" y="18278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9"/>
          <p:cNvSpPr/>
          <p:nvPr/>
        </p:nvSpPr>
        <p:spPr>
          <a:xfrm flipH="1">
            <a:off x="14569093" y="536955"/>
            <a:ext cx="6186309" cy="16516845"/>
          </a:xfrm>
          <a:custGeom>
            <a:avLst/>
            <a:gdLst/>
            <a:ahLst/>
            <a:cxnLst/>
            <a:rect l="l" t="t" r="r" b="b"/>
            <a:pathLst>
              <a:path w="6186309" h="16516845">
                <a:moveTo>
                  <a:pt x="6186310" y="0"/>
                </a:moveTo>
                <a:lnTo>
                  <a:pt x="0" y="0"/>
                </a:lnTo>
                <a:lnTo>
                  <a:pt x="0" y="16516845"/>
                </a:lnTo>
                <a:lnTo>
                  <a:pt x="6186310" y="16516845"/>
                </a:lnTo>
                <a:lnTo>
                  <a:pt x="618631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0" name="Freeform 10"/>
          <p:cNvSpPr/>
          <p:nvPr/>
        </p:nvSpPr>
        <p:spPr>
          <a:xfrm>
            <a:off x="-3678603" y="578668"/>
            <a:ext cx="8179258" cy="17104912"/>
          </a:xfrm>
          <a:custGeom>
            <a:avLst/>
            <a:gdLst/>
            <a:ahLst/>
            <a:cxnLst/>
            <a:rect l="l" t="t" r="r" b="b"/>
            <a:pathLst>
              <a:path w="8179258" h="17104912">
                <a:moveTo>
                  <a:pt x="0" y="0"/>
                </a:moveTo>
                <a:lnTo>
                  <a:pt x="8179258" y="0"/>
                </a:lnTo>
                <a:lnTo>
                  <a:pt x="8179258" y="17104912"/>
                </a:lnTo>
                <a:lnTo>
                  <a:pt x="0" y="171049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C0A89E-16E6-CDAD-50F2-50C77EF1772D}"/>
              </a:ext>
            </a:extLst>
          </p:cNvPr>
          <p:cNvSpPr txBox="1"/>
          <p:nvPr/>
        </p:nvSpPr>
        <p:spPr>
          <a:xfrm>
            <a:off x="4109815" y="2765436"/>
            <a:ext cx="1045927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</a:p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 (LCHS7006)</a:t>
            </a:r>
          </a:p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Governance and Patient Safety Failures in NHS Hospital Care: A Systems-Based Analysis of the Mid Staffordshire Scandal</a:t>
            </a:r>
          </a:p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Monalikumari Ishwarbhai Tandel </a:t>
            </a:r>
          </a:p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2505012 </a:t>
            </a:r>
          </a:p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name- Arif Ahmed</a:t>
            </a:r>
          </a:p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24 March 2026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6" name="image1.png">
            <a:extLst>
              <a:ext uri="{FF2B5EF4-FFF2-40B4-BE49-F238E27FC236}">
                <a16:creationId xmlns:a16="http://schemas.microsoft.com/office/drawing/2014/main" id="{72BF9089-FCE7-DF5C-AB04-6821111473AD}"/>
              </a:ext>
            </a:extLst>
          </p:cNvPr>
          <p:cNvPicPr/>
          <p:nvPr/>
        </p:nvPicPr>
        <p:blipFill>
          <a:blip r:embed="rId8"/>
          <a:srcRect/>
          <a:stretch>
            <a:fillRect/>
          </a:stretch>
        </p:blipFill>
        <p:spPr>
          <a:xfrm>
            <a:off x="6082632" y="578668"/>
            <a:ext cx="5499768" cy="1135832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F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8686800" y="7138650"/>
            <a:ext cx="4114800" cy="3110250"/>
          </a:xfrm>
          <a:custGeom>
            <a:avLst/>
            <a:gdLst/>
            <a:ahLst/>
            <a:cxnLst/>
            <a:rect l="l" t="t" r="r" b="b"/>
            <a:pathLst>
              <a:path w="4553702" h="3557580">
                <a:moveTo>
                  <a:pt x="0" y="0"/>
                </a:moveTo>
                <a:lnTo>
                  <a:pt x="4553701" y="0"/>
                </a:lnTo>
                <a:lnTo>
                  <a:pt x="4553701" y="3557579"/>
                </a:lnTo>
                <a:lnTo>
                  <a:pt x="0" y="35575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TextBox 4"/>
          <p:cNvSpPr txBox="1"/>
          <p:nvPr/>
        </p:nvSpPr>
        <p:spPr>
          <a:xfrm>
            <a:off x="1219200" y="495300"/>
            <a:ext cx="15386537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&amp; Context</a:t>
            </a:r>
            <a:endParaRPr lang="en-GB" sz="60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9600" y="2552700"/>
            <a:ext cx="10515600" cy="4616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2005-2008, patients at Stafford Hospital received substandard care and unsafe treatment conditions (While </a:t>
            </a:r>
            <a:r>
              <a:rPr lang="en-GB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2015).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failures were examined in the Mid Staffordshire NHS Foundation Trust Public Inquiry under the Chairmanship of Robert Francis QC </a:t>
            </a:r>
            <a:r>
              <a:rPr lang="en-GB" sz="2800" dirty="0"/>
              <a:t>(Roberts, 2013).</a:t>
            </a:r>
            <a:endParaRPr lang="en-GB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report discovered that there were pervasive governance failures and negligence of patient safety (Rafferty </a:t>
            </a:r>
            <a:r>
              <a:rPr lang="en-GB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investigation was meant to uncover why the healthcare oversight systems could not safeguard patients.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F153D03-AC6E-739B-31A0-71FBD6695F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1391" y="2378210"/>
            <a:ext cx="4558218" cy="583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73014DA-1014-FA33-15EE-DEE90407F8E7}"/>
              </a:ext>
            </a:extLst>
          </p:cNvPr>
          <p:cNvSpPr txBox="1"/>
          <p:nvPr/>
        </p:nvSpPr>
        <p:spPr>
          <a:xfrm>
            <a:off x="13151391" y="8258770"/>
            <a:ext cx="45270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Report on care at Mid-Staffordshire NHS Trust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HoldtheFrontPage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2013)</a:t>
            </a:r>
          </a:p>
        </p:txBody>
      </p:sp>
      <p:sp>
        <p:nvSpPr>
          <p:cNvPr id="15" name="Freeform 12"/>
          <p:cNvSpPr/>
          <p:nvPr/>
        </p:nvSpPr>
        <p:spPr>
          <a:xfrm>
            <a:off x="5060409" y="1409700"/>
            <a:ext cx="7893591" cy="304800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6D2FD3C7-EACA-BD26-A1A0-8D80176F7AEE}"/>
              </a:ext>
            </a:extLst>
          </p:cNvPr>
          <p:cNvSpPr/>
          <p:nvPr/>
        </p:nvSpPr>
        <p:spPr>
          <a:xfrm flipH="1">
            <a:off x="12573000" y="114300"/>
            <a:ext cx="1078963" cy="982838"/>
          </a:xfrm>
          <a:custGeom>
            <a:avLst/>
            <a:gdLst/>
            <a:ahLst/>
            <a:cxnLst/>
            <a:rect l="l" t="t" r="r" b="b"/>
            <a:pathLst>
              <a:path w="1078963" h="982838">
                <a:moveTo>
                  <a:pt x="1078963" y="0"/>
                </a:moveTo>
                <a:lnTo>
                  <a:pt x="0" y="0"/>
                </a:lnTo>
                <a:lnTo>
                  <a:pt x="0" y="982838"/>
                </a:lnTo>
                <a:lnTo>
                  <a:pt x="1078963" y="982838"/>
                </a:lnTo>
                <a:lnTo>
                  <a:pt x="1078963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F6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DD8B61-28CD-4E72-5DD1-BE8FE7601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CD4DE280-4899-B332-7795-BC5F113B5E78}"/>
              </a:ext>
            </a:extLst>
          </p:cNvPr>
          <p:cNvSpPr txBox="1"/>
          <p:nvPr/>
        </p:nvSpPr>
        <p:spPr>
          <a:xfrm>
            <a:off x="2586742" y="-114300"/>
            <a:ext cx="13114515" cy="16591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000"/>
              </a:lnSpc>
            </a:pP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Root Cause Identification</a:t>
            </a:r>
            <a:endParaRPr lang="en-US" sz="6000" spc="434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88B5BA-B756-06BF-6C6B-25C7ECB3657C}"/>
              </a:ext>
            </a:extLst>
          </p:cNvPr>
          <p:cNvSpPr txBox="1"/>
          <p:nvPr/>
        </p:nvSpPr>
        <p:spPr>
          <a:xfrm>
            <a:off x="807242" y="2781300"/>
            <a:ext cx="8870159" cy="51938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Swiss Cheese Model is used to describe the occurrence of healthcare failures resulting from the simultaneous collapse of multiple safety barriers (Wiegmann </a:t>
            </a:r>
            <a:r>
              <a:rPr lang="en-GB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2022).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Mid Staffordshire, patient protection was weak because of governance weaknesses, staffing weaknesses, and oversight weaknesses </a:t>
            </a:r>
            <a:r>
              <a:rPr lang="en-GB" sz="2800" dirty="0"/>
              <a:t>(Roberts, 2013).</a:t>
            </a:r>
            <a:endParaRPr lang="en-GB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organisational culture allowed the low standards of care.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these systemic failures finally enabled the unsafe practices to last several years.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45F3CD27-FD09-D633-6358-C2BD4EDECB8B}"/>
              </a:ext>
            </a:extLst>
          </p:cNvPr>
          <p:cNvSpPr txBox="1"/>
          <p:nvPr/>
        </p:nvSpPr>
        <p:spPr>
          <a:xfrm>
            <a:off x="11964326" y="7200900"/>
            <a:ext cx="3504274" cy="14160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The Swiss Cheese Model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GB" dirty="0" err="1"/>
              <a:t>Carthey</a:t>
            </a:r>
            <a:r>
              <a:rPr lang="en-GB" dirty="0"/>
              <a:t> </a:t>
            </a:r>
            <a:r>
              <a:rPr lang="en-GB" i="1" dirty="0"/>
              <a:t>et al.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2013)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8399"/>
              </a:lnSpc>
            </a:pPr>
            <a:endParaRPr lang="en-US" dirty="0">
              <a:solidFill>
                <a:srgbClr val="090001"/>
              </a:solidFill>
              <a:latin typeface="Times New Roman" panose="02020603050405020304" pitchFamily="18" charset="0"/>
              <a:ea typeface="Adore The World"/>
              <a:cs typeface="Times New Roman" panose="02020603050405020304" pitchFamily="18" charset="0"/>
              <a:sym typeface="Adore The World"/>
            </a:endParaRPr>
          </a:p>
        </p:txBody>
      </p:sp>
      <p:sp>
        <p:nvSpPr>
          <p:cNvPr id="10" name="Freeform 5"/>
          <p:cNvSpPr/>
          <p:nvPr/>
        </p:nvSpPr>
        <p:spPr>
          <a:xfrm rot="-304941">
            <a:off x="870964" y="8233321"/>
            <a:ext cx="2244065" cy="1538204"/>
          </a:xfrm>
          <a:custGeom>
            <a:avLst/>
            <a:gdLst/>
            <a:ahLst/>
            <a:cxnLst/>
            <a:rect l="l" t="t" r="r" b="b"/>
            <a:pathLst>
              <a:path w="2244065" h="1538204">
                <a:moveTo>
                  <a:pt x="0" y="0"/>
                </a:moveTo>
                <a:lnTo>
                  <a:pt x="2244065" y="0"/>
                </a:lnTo>
                <a:lnTo>
                  <a:pt x="2244065" y="1538204"/>
                </a:lnTo>
                <a:lnTo>
                  <a:pt x="0" y="15382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Freeform 9"/>
          <p:cNvSpPr/>
          <p:nvPr/>
        </p:nvSpPr>
        <p:spPr>
          <a:xfrm rot="991588">
            <a:off x="15973922" y="7640369"/>
            <a:ext cx="1784857" cy="2081222"/>
          </a:xfrm>
          <a:custGeom>
            <a:avLst/>
            <a:gdLst/>
            <a:ahLst/>
            <a:cxnLst/>
            <a:rect l="l" t="t" r="r" b="b"/>
            <a:pathLst>
              <a:path w="2276031" h="3083294">
                <a:moveTo>
                  <a:pt x="0" y="0"/>
                </a:moveTo>
                <a:lnTo>
                  <a:pt x="2276032" y="0"/>
                </a:lnTo>
                <a:lnTo>
                  <a:pt x="2276032" y="3083294"/>
                </a:lnTo>
                <a:lnTo>
                  <a:pt x="0" y="308329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D89F8B5A-8F27-E452-F9E1-6366B5819A6A}"/>
              </a:ext>
            </a:extLst>
          </p:cNvPr>
          <p:cNvSpPr/>
          <p:nvPr/>
        </p:nvSpPr>
        <p:spPr>
          <a:xfrm>
            <a:off x="4800600" y="1409700"/>
            <a:ext cx="8655591" cy="304800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8D798906-DD89-F9BE-92DA-37D46390F94E}"/>
              </a:ext>
            </a:extLst>
          </p:cNvPr>
          <p:cNvSpPr/>
          <p:nvPr/>
        </p:nvSpPr>
        <p:spPr>
          <a:xfrm flipH="1">
            <a:off x="13094237" y="198262"/>
            <a:ext cx="1078963" cy="982838"/>
          </a:xfrm>
          <a:custGeom>
            <a:avLst/>
            <a:gdLst/>
            <a:ahLst/>
            <a:cxnLst/>
            <a:rect l="l" t="t" r="r" b="b"/>
            <a:pathLst>
              <a:path w="1078963" h="982838">
                <a:moveTo>
                  <a:pt x="1078963" y="0"/>
                </a:moveTo>
                <a:lnTo>
                  <a:pt x="0" y="0"/>
                </a:lnTo>
                <a:lnTo>
                  <a:pt x="0" y="982838"/>
                </a:lnTo>
                <a:lnTo>
                  <a:pt x="1078963" y="982838"/>
                </a:lnTo>
                <a:lnTo>
                  <a:pt x="1078963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51C007F-A4B8-AF1E-83A3-CB601F97C1C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695757" y="2933700"/>
            <a:ext cx="6220643" cy="3726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212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9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26362" y="38100"/>
            <a:ext cx="11732638" cy="1623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5000"/>
              </a:lnSpc>
            </a:pP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Failures Identified</a:t>
            </a:r>
            <a:endParaRPr lang="en-US" sz="6000" spc="434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228600" y="3168033"/>
            <a:ext cx="10439400" cy="6776067"/>
          </a:xfrm>
          <a:custGeom>
            <a:avLst/>
            <a:gdLst/>
            <a:ahLst/>
            <a:cxnLst/>
            <a:rect l="l" t="t" r="r" b="b"/>
            <a:pathLst>
              <a:path w="16021462" h="6408585">
                <a:moveTo>
                  <a:pt x="0" y="0"/>
                </a:moveTo>
                <a:lnTo>
                  <a:pt x="16021462" y="0"/>
                </a:lnTo>
                <a:lnTo>
                  <a:pt x="16021462" y="6408584"/>
                </a:lnTo>
                <a:lnTo>
                  <a:pt x="0" y="64085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TextBox 4"/>
          <p:cNvSpPr txBox="1"/>
          <p:nvPr/>
        </p:nvSpPr>
        <p:spPr>
          <a:xfrm>
            <a:off x="1297562" y="4329097"/>
            <a:ext cx="9162776" cy="4616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Francis Inquiry revealed that the leadership at the hospital did not react appropriately to the deteriorating standards of care in Stafford Hospital (Lynas 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2025).</a:t>
            </a:r>
            <a:endParaRPr lang="en-GB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Trust Board was more focused on financial results and foundation trust status than on the safety of patient care.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problem of staff shortages and ineffective clinical governance decreased the capacity of the hospital to provide relevant medical care (Smith </a:t>
            </a:r>
            <a:r>
              <a:rPr lang="en-GB" sz="3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2019).</a:t>
            </a:r>
            <a:endParaRPr lang="en-US" sz="3000" dirty="0">
              <a:solidFill>
                <a:srgbClr val="000000"/>
              </a:solidFill>
              <a:latin typeface="Times New Roman" panose="02020603050405020304" pitchFamily="18" charset="0"/>
              <a:ea typeface="Harmattan"/>
              <a:cs typeface="Times New Roman" panose="02020603050405020304" pitchFamily="18" charset="0"/>
              <a:sym typeface="Harmattan"/>
            </a:endParaRPr>
          </a:p>
        </p:txBody>
      </p:sp>
      <p:sp>
        <p:nvSpPr>
          <p:cNvPr id="5" name="Freeform 5"/>
          <p:cNvSpPr/>
          <p:nvPr/>
        </p:nvSpPr>
        <p:spPr>
          <a:xfrm rot="-894390">
            <a:off x="9606276" y="7533855"/>
            <a:ext cx="1938911" cy="2662866"/>
          </a:xfrm>
          <a:custGeom>
            <a:avLst/>
            <a:gdLst/>
            <a:ahLst/>
            <a:cxnLst/>
            <a:rect l="l" t="t" r="r" b="b"/>
            <a:pathLst>
              <a:path w="7477666" h="8514940">
                <a:moveTo>
                  <a:pt x="0" y="0"/>
                </a:moveTo>
                <a:lnTo>
                  <a:pt x="7477666" y="0"/>
                </a:lnTo>
                <a:lnTo>
                  <a:pt x="7477666" y="8514940"/>
                </a:lnTo>
                <a:lnTo>
                  <a:pt x="0" y="851494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74028230-B5B2-DE38-7E21-09DED26062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1" y="2824084"/>
            <a:ext cx="7315200" cy="4605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7D9C31D-3728-4E5A-08C3-FC8DCDED1DC8}"/>
              </a:ext>
            </a:extLst>
          </p:cNvPr>
          <p:cNvSpPr txBox="1"/>
          <p:nvPr/>
        </p:nvSpPr>
        <p:spPr>
          <a:xfrm>
            <a:off x="12325350" y="8030170"/>
            <a:ext cx="57340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3: Survey of NHS top leaders' participants reporting on the climate they experience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Lynas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2025)</a:t>
            </a:r>
          </a:p>
        </p:txBody>
      </p:sp>
      <p:sp>
        <p:nvSpPr>
          <p:cNvPr id="8" name="Freeform 12">
            <a:extLst>
              <a:ext uri="{FF2B5EF4-FFF2-40B4-BE49-F238E27FC236}">
                <a16:creationId xmlns:a16="http://schemas.microsoft.com/office/drawing/2014/main" id="{3EA81FC4-85DD-827E-A8BB-31653BB5E29A}"/>
              </a:ext>
            </a:extLst>
          </p:cNvPr>
          <p:cNvSpPr/>
          <p:nvPr/>
        </p:nvSpPr>
        <p:spPr>
          <a:xfrm>
            <a:off x="3200400" y="1527071"/>
            <a:ext cx="11201400" cy="416029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6">
            <a:extLst>
              <a:ext uri="{FF2B5EF4-FFF2-40B4-BE49-F238E27FC236}">
                <a16:creationId xmlns:a16="http://schemas.microsoft.com/office/drawing/2014/main" id="{C0A0E161-65BD-C14F-3A2C-362700CDE14E}"/>
              </a:ext>
            </a:extLst>
          </p:cNvPr>
          <p:cNvSpPr/>
          <p:nvPr/>
        </p:nvSpPr>
        <p:spPr>
          <a:xfrm>
            <a:off x="14027559" y="272543"/>
            <a:ext cx="1134079" cy="984757"/>
          </a:xfrm>
          <a:custGeom>
            <a:avLst/>
            <a:gdLst/>
            <a:ahLst/>
            <a:cxnLst/>
            <a:rect l="l" t="t" r="r" b="b"/>
            <a:pathLst>
              <a:path w="2329631" h="1944183">
                <a:moveTo>
                  <a:pt x="0" y="0"/>
                </a:moveTo>
                <a:lnTo>
                  <a:pt x="2329631" y="0"/>
                </a:lnTo>
                <a:lnTo>
                  <a:pt x="2329631" y="1944183"/>
                </a:lnTo>
                <a:lnTo>
                  <a:pt x="0" y="194418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D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 flipH="1">
            <a:off x="15087600" y="114300"/>
            <a:ext cx="1078963" cy="982838"/>
          </a:xfrm>
          <a:custGeom>
            <a:avLst/>
            <a:gdLst/>
            <a:ahLst/>
            <a:cxnLst/>
            <a:rect l="l" t="t" r="r" b="b"/>
            <a:pathLst>
              <a:path w="1078963" h="982838">
                <a:moveTo>
                  <a:pt x="1078963" y="0"/>
                </a:moveTo>
                <a:lnTo>
                  <a:pt x="0" y="0"/>
                </a:lnTo>
                <a:lnTo>
                  <a:pt x="0" y="982838"/>
                </a:lnTo>
                <a:lnTo>
                  <a:pt x="1078963" y="982838"/>
                </a:lnTo>
                <a:lnTo>
                  <a:pt x="107896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" name="TextBox 6"/>
          <p:cNvSpPr txBox="1"/>
          <p:nvPr/>
        </p:nvSpPr>
        <p:spPr>
          <a:xfrm>
            <a:off x="685800" y="-38100"/>
            <a:ext cx="16535400" cy="14307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999"/>
              </a:lnSpc>
            </a:pP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Benchmarking Gaps in Maternity Care</a:t>
            </a:r>
            <a:endParaRPr lang="en-US" sz="6000" spc="376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3B8E3359-5D7D-8BD8-C542-F76BB3E2D0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6888" y="2354263"/>
            <a:ext cx="26779968" cy="8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" name="Freeform 12">
            <a:extLst>
              <a:ext uri="{FF2B5EF4-FFF2-40B4-BE49-F238E27FC236}">
                <a16:creationId xmlns:a16="http://schemas.microsoft.com/office/drawing/2014/main" id="{5F45961F-96B3-1DD3-3B49-56F2EF427A79}"/>
              </a:ext>
            </a:extLst>
          </p:cNvPr>
          <p:cNvSpPr/>
          <p:nvPr/>
        </p:nvSpPr>
        <p:spPr>
          <a:xfrm>
            <a:off x="2438400" y="1409700"/>
            <a:ext cx="13182600" cy="304800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E629052-9FC0-5451-FD34-A618F471B1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084241"/>
              </p:ext>
            </p:extLst>
          </p:nvPr>
        </p:nvGraphicFramePr>
        <p:xfrm>
          <a:off x="2057400" y="1714500"/>
          <a:ext cx="14754225" cy="8458200"/>
        </p:xfrm>
        <a:graphic>
          <a:graphicData uri="http://schemas.openxmlformats.org/drawingml/2006/table">
            <a:tbl>
              <a:tblPr/>
              <a:tblGrid>
                <a:gridCol w="2855656">
                  <a:extLst>
                    <a:ext uri="{9D8B030D-6E8A-4147-A177-3AD203B41FA5}">
                      <a16:colId xmlns:a16="http://schemas.microsoft.com/office/drawing/2014/main" val="718141691"/>
                    </a:ext>
                  </a:extLst>
                </a:gridCol>
                <a:gridCol w="5360619">
                  <a:extLst>
                    <a:ext uri="{9D8B030D-6E8A-4147-A177-3AD203B41FA5}">
                      <a16:colId xmlns:a16="http://schemas.microsoft.com/office/drawing/2014/main" val="3160806608"/>
                    </a:ext>
                  </a:extLst>
                </a:gridCol>
                <a:gridCol w="6537950">
                  <a:extLst>
                    <a:ext uri="{9D8B030D-6E8A-4147-A177-3AD203B41FA5}">
                      <a16:colId xmlns:a16="http://schemas.microsoft.com/office/drawing/2014/main" val="2391568631"/>
                    </a:ext>
                  </a:extLst>
                </a:gridCol>
              </a:tblGrid>
              <a:tr h="900854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Benchmark Domain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National NHS Standard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Mid Staffordshire Reality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5696712"/>
                  </a:ext>
                </a:extLst>
              </a:tr>
              <a:tr h="1645537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Patient Safety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The hospitals should have safe standards of care and proper staffing (Udina </a:t>
                      </a:r>
                      <a:r>
                        <a:rPr lang="en-GB" sz="2500" b="0" i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et al. </a:t>
                      </a: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2025).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The extreme shortfalls in staffing decreased the capacity to deliver safe patient care (Dall’Ora et al. 2022).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2535892"/>
                  </a:ext>
                </a:extLst>
              </a:tr>
              <a:tr h="1645537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Basic Patient Care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The patients should be properly hydrated, hygienic, and fed (Chodkowski </a:t>
                      </a:r>
                      <a:r>
                        <a:rPr lang="en-GB" sz="2500" b="0" i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et al.</a:t>
                      </a: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 2024).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Patients would be left without assistance with basic needs like water, feeding, and toileting (Mainz </a:t>
                      </a:r>
                      <a:r>
                        <a:rPr lang="en-GB" sz="2500" b="0" i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et al</a:t>
                      </a: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. 2024).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4963624"/>
                  </a:ext>
                </a:extLst>
              </a:tr>
              <a:tr h="1645537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Incident Reporting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Grievances and safety issues need to be investigated and resolved (Reader </a:t>
                      </a:r>
                      <a:r>
                        <a:rPr lang="en-GB" sz="2500" b="0" i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et al.</a:t>
                      </a: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 2014).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The hospital management did not heed or address various patient complaints appropriately (Hastuti </a:t>
                      </a:r>
                      <a:r>
                        <a:rPr lang="en-GB" sz="2500" b="0" i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et al</a:t>
                      </a: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. 2022).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3703362"/>
                  </a:ext>
                </a:extLst>
              </a:tr>
              <a:tr h="1645537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Quality Monitoring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High mortality rates should trigger investigation and corrective action (Stewart </a:t>
                      </a:r>
                      <a:r>
                        <a:rPr lang="en-GB" sz="2500" b="0" i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et al.</a:t>
                      </a:r>
                      <a:r>
                        <a:rPr lang="en-GB" sz="25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 2016).</a:t>
                      </a:r>
                      <a:endParaRPr lang="en-GB" sz="250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25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High mortality indicators were not addressed effectively for several years (Tiwari </a:t>
                      </a:r>
                      <a:r>
                        <a:rPr lang="en-GB" sz="2500" b="0" i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et al.</a:t>
                      </a:r>
                      <a:r>
                        <a:rPr lang="en-GB" sz="25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 2020).</a:t>
                      </a:r>
                      <a:endParaRPr lang="en-GB" sz="2500" dirty="0">
                        <a:effectLst/>
                      </a:endParaRPr>
                    </a:p>
                  </a:txBody>
                  <a:tcPr marL="63500" marR="63500">
                    <a:lnL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9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06005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F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49830" y="2839123"/>
            <a:ext cx="12793112" cy="2580756"/>
            <a:chOff x="0" y="0"/>
            <a:chExt cx="2650482" cy="6797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650482" cy="679705"/>
            </a:xfrm>
            <a:custGeom>
              <a:avLst/>
              <a:gdLst/>
              <a:ahLst/>
              <a:cxnLst/>
              <a:rect l="l" t="t" r="r" b="b"/>
              <a:pathLst>
                <a:path w="2650482" h="679705">
                  <a:moveTo>
                    <a:pt x="39234" y="0"/>
                  </a:moveTo>
                  <a:lnTo>
                    <a:pt x="2611248" y="0"/>
                  </a:lnTo>
                  <a:cubicBezTo>
                    <a:pt x="2621653" y="0"/>
                    <a:pt x="2631633" y="4134"/>
                    <a:pt x="2638990" y="11492"/>
                  </a:cubicBezTo>
                  <a:cubicBezTo>
                    <a:pt x="2646348" y="18849"/>
                    <a:pt x="2650482" y="28829"/>
                    <a:pt x="2650482" y="39234"/>
                  </a:cubicBezTo>
                  <a:lnTo>
                    <a:pt x="2650482" y="640471"/>
                  </a:lnTo>
                  <a:cubicBezTo>
                    <a:pt x="2650482" y="650877"/>
                    <a:pt x="2646348" y="660856"/>
                    <a:pt x="2638990" y="668214"/>
                  </a:cubicBezTo>
                  <a:cubicBezTo>
                    <a:pt x="2631633" y="675572"/>
                    <a:pt x="2621653" y="679705"/>
                    <a:pt x="2611248" y="679705"/>
                  </a:cubicBezTo>
                  <a:lnTo>
                    <a:pt x="39234" y="679705"/>
                  </a:lnTo>
                  <a:cubicBezTo>
                    <a:pt x="28829" y="679705"/>
                    <a:pt x="18849" y="675572"/>
                    <a:pt x="11492" y="668214"/>
                  </a:cubicBezTo>
                  <a:cubicBezTo>
                    <a:pt x="4134" y="660856"/>
                    <a:pt x="0" y="650877"/>
                    <a:pt x="0" y="640471"/>
                  </a:cubicBezTo>
                  <a:lnTo>
                    <a:pt x="0" y="39234"/>
                  </a:lnTo>
                  <a:cubicBezTo>
                    <a:pt x="0" y="28829"/>
                    <a:pt x="4134" y="18849"/>
                    <a:pt x="11492" y="11492"/>
                  </a:cubicBezTo>
                  <a:cubicBezTo>
                    <a:pt x="18849" y="4134"/>
                    <a:pt x="28829" y="0"/>
                    <a:pt x="39234" y="0"/>
                  </a:cubicBezTo>
                  <a:close/>
                </a:path>
              </a:pathLst>
            </a:custGeom>
            <a:solidFill>
              <a:srgbClr val="B4DCCC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2650482" cy="7082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8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49830" y="6286888"/>
            <a:ext cx="12547867" cy="2580756"/>
            <a:chOff x="0" y="0"/>
            <a:chExt cx="2650482" cy="67970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650482" cy="679705"/>
            </a:xfrm>
            <a:custGeom>
              <a:avLst/>
              <a:gdLst/>
              <a:ahLst/>
              <a:cxnLst/>
              <a:rect l="l" t="t" r="r" b="b"/>
              <a:pathLst>
                <a:path w="2650482" h="679705">
                  <a:moveTo>
                    <a:pt x="39234" y="0"/>
                  </a:moveTo>
                  <a:lnTo>
                    <a:pt x="2611248" y="0"/>
                  </a:lnTo>
                  <a:cubicBezTo>
                    <a:pt x="2621653" y="0"/>
                    <a:pt x="2631633" y="4134"/>
                    <a:pt x="2638990" y="11492"/>
                  </a:cubicBezTo>
                  <a:cubicBezTo>
                    <a:pt x="2646348" y="18849"/>
                    <a:pt x="2650482" y="28829"/>
                    <a:pt x="2650482" y="39234"/>
                  </a:cubicBezTo>
                  <a:lnTo>
                    <a:pt x="2650482" y="640471"/>
                  </a:lnTo>
                  <a:cubicBezTo>
                    <a:pt x="2650482" y="650877"/>
                    <a:pt x="2646348" y="660856"/>
                    <a:pt x="2638990" y="668214"/>
                  </a:cubicBezTo>
                  <a:cubicBezTo>
                    <a:pt x="2631633" y="675572"/>
                    <a:pt x="2621653" y="679705"/>
                    <a:pt x="2611248" y="679705"/>
                  </a:cubicBezTo>
                  <a:lnTo>
                    <a:pt x="39234" y="679705"/>
                  </a:lnTo>
                  <a:cubicBezTo>
                    <a:pt x="28829" y="679705"/>
                    <a:pt x="18849" y="675572"/>
                    <a:pt x="11492" y="668214"/>
                  </a:cubicBezTo>
                  <a:cubicBezTo>
                    <a:pt x="4134" y="660856"/>
                    <a:pt x="0" y="650877"/>
                    <a:pt x="0" y="640471"/>
                  </a:cubicBezTo>
                  <a:lnTo>
                    <a:pt x="0" y="39234"/>
                  </a:lnTo>
                  <a:cubicBezTo>
                    <a:pt x="0" y="28829"/>
                    <a:pt x="4134" y="18849"/>
                    <a:pt x="11492" y="11492"/>
                  </a:cubicBezTo>
                  <a:cubicBezTo>
                    <a:pt x="18849" y="4134"/>
                    <a:pt x="28829" y="0"/>
                    <a:pt x="39234" y="0"/>
                  </a:cubicBezTo>
                  <a:close/>
                </a:path>
              </a:pathLst>
            </a:custGeom>
            <a:solidFill>
              <a:srgbClr val="B4DCCC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2650482" cy="7082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8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1734800" y="2490881"/>
            <a:ext cx="7162800" cy="7521657"/>
          </a:xfrm>
          <a:custGeom>
            <a:avLst/>
            <a:gdLst/>
            <a:ahLst/>
            <a:cxnLst/>
            <a:rect l="l" t="t" r="r" b="b"/>
            <a:pathLst>
              <a:path w="4337075" h="4114800">
                <a:moveTo>
                  <a:pt x="0" y="0"/>
                </a:moveTo>
                <a:lnTo>
                  <a:pt x="4337075" y="0"/>
                </a:lnTo>
                <a:lnTo>
                  <a:pt x="43370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2" name="TextBox 12"/>
          <p:cNvSpPr txBox="1"/>
          <p:nvPr/>
        </p:nvSpPr>
        <p:spPr>
          <a:xfrm>
            <a:off x="3200400" y="403230"/>
            <a:ext cx="10820400" cy="123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999"/>
              </a:lnSpc>
            </a:pP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Theoretical Framework</a:t>
            </a:r>
            <a:endParaRPr lang="en-US" sz="6000" spc="318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533400" y="3009900"/>
            <a:ext cx="12409542" cy="22392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Donabedian Model is a model used to assess the quality of healthcare in terms of structure, process, and outcomes (Yang </a:t>
            </a:r>
            <a:r>
              <a:rPr lang="en-GB" sz="2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2025).</a:t>
            </a:r>
          </a:p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poor governance systems and insufficient number of staff were considered as structural weaknesses in Mid Staffordshire.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33400" y="6362700"/>
            <a:ext cx="12547866" cy="23084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failures pertaining to processes included poor clinical monitoring and not taking proper care of the patient.</a:t>
            </a:r>
          </a:p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organisational and systematic gaps led to such adverse consequences as high rates of mortality and unsafe medical care </a:t>
            </a:r>
            <a:r>
              <a:rPr lang="en-GB" sz="2800" dirty="0"/>
              <a:t>delivery (Rafferty </a:t>
            </a:r>
            <a:r>
              <a:rPr lang="en-GB" sz="2800" i="1" dirty="0"/>
              <a:t>et al</a:t>
            </a:r>
            <a:r>
              <a:rPr lang="en-GB" sz="2800" dirty="0"/>
              <a:t>. 2023). </a:t>
            </a:r>
            <a:endParaRPr lang="en-GB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Freeform 12">
            <a:extLst>
              <a:ext uri="{FF2B5EF4-FFF2-40B4-BE49-F238E27FC236}">
                <a16:creationId xmlns:a16="http://schemas.microsoft.com/office/drawing/2014/main" id="{4F50DA03-9E7E-2319-D286-21092CF2D0A6}"/>
              </a:ext>
            </a:extLst>
          </p:cNvPr>
          <p:cNvSpPr/>
          <p:nvPr/>
        </p:nvSpPr>
        <p:spPr>
          <a:xfrm>
            <a:off x="4495801" y="1562100"/>
            <a:ext cx="8153400" cy="301518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6" name="Freeform 7"/>
          <p:cNvSpPr/>
          <p:nvPr/>
        </p:nvSpPr>
        <p:spPr>
          <a:xfrm>
            <a:off x="14935200" y="702210"/>
            <a:ext cx="3160392" cy="1867504"/>
          </a:xfrm>
          <a:custGeom>
            <a:avLst/>
            <a:gdLst/>
            <a:ahLst/>
            <a:cxnLst/>
            <a:rect l="l" t="t" r="r" b="b"/>
            <a:pathLst>
              <a:path w="3160392" h="1867504">
                <a:moveTo>
                  <a:pt x="0" y="0"/>
                </a:moveTo>
                <a:lnTo>
                  <a:pt x="3160392" y="0"/>
                </a:lnTo>
                <a:lnTo>
                  <a:pt x="3160392" y="1867504"/>
                </a:lnTo>
                <a:lnTo>
                  <a:pt x="0" y="18675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5A23484E-0968-3969-95CD-1CF965A62A0F}"/>
              </a:ext>
            </a:extLst>
          </p:cNvPr>
          <p:cNvSpPr/>
          <p:nvPr/>
        </p:nvSpPr>
        <p:spPr>
          <a:xfrm flipH="1">
            <a:off x="12408437" y="274462"/>
            <a:ext cx="1078963" cy="982838"/>
          </a:xfrm>
          <a:custGeom>
            <a:avLst/>
            <a:gdLst/>
            <a:ahLst/>
            <a:cxnLst/>
            <a:rect l="l" t="t" r="r" b="b"/>
            <a:pathLst>
              <a:path w="1078963" h="982838">
                <a:moveTo>
                  <a:pt x="1078963" y="0"/>
                </a:moveTo>
                <a:lnTo>
                  <a:pt x="0" y="0"/>
                </a:lnTo>
                <a:lnTo>
                  <a:pt x="0" y="982838"/>
                </a:lnTo>
                <a:lnTo>
                  <a:pt x="1078963" y="982838"/>
                </a:lnTo>
                <a:lnTo>
                  <a:pt x="1078963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F69B4EC-AB3F-93C0-944E-EA026168846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037821" y="4152900"/>
            <a:ext cx="5097779" cy="41148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B8A2AD9-661C-D7B4-B58D-BAA752B680CC}"/>
              </a:ext>
            </a:extLst>
          </p:cNvPr>
          <p:cNvSpPr txBox="1"/>
          <p:nvPr/>
        </p:nvSpPr>
        <p:spPr>
          <a:xfrm>
            <a:off x="13209779" y="8496300"/>
            <a:ext cx="484962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4: Donabedian Structure-Process-Outcome framework.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Tossaint-Schoenmakers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2021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2971800" y="3086100"/>
            <a:ext cx="11658600" cy="5638800"/>
          </a:xfrm>
          <a:custGeom>
            <a:avLst/>
            <a:gdLst/>
            <a:ahLst/>
            <a:cxnLst/>
            <a:rect l="l" t="t" r="r" b="b"/>
            <a:pathLst>
              <a:path w="10244858" h="4097943">
                <a:moveTo>
                  <a:pt x="0" y="0"/>
                </a:moveTo>
                <a:lnTo>
                  <a:pt x="10244858" y="0"/>
                </a:lnTo>
                <a:lnTo>
                  <a:pt x="10244858" y="4097943"/>
                </a:lnTo>
                <a:lnTo>
                  <a:pt x="0" y="40979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TextBox 4"/>
          <p:cNvSpPr txBox="1"/>
          <p:nvPr/>
        </p:nvSpPr>
        <p:spPr>
          <a:xfrm>
            <a:off x="4153660" y="3467100"/>
            <a:ext cx="10171940" cy="4616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policies at the national level focused on performance goals, financial effectiveness, and being a foundation trust.</a:t>
            </a:r>
          </a:p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Mid Staffordshire, the management focused on achieving these targets instead of enhancing the quality of patient care.</a:t>
            </a:r>
          </a:p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Lax regulatory controls led to postponed intervention even though there was an increasing mortality trend </a:t>
            </a:r>
            <a:r>
              <a:rPr lang="en-GB" sz="2800" dirty="0"/>
              <a:t>(While </a:t>
            </a:r>
            <a:r>
              <a:rPr lang="en-GB" sz="2800" i="1" dirty="0"/>
              <a:t>et al, </a:t>
            </a:r>
            <a:r>
              <a:rPr lang="en-GB" sz="2800" dirty="0"/>
              <a:t>2025).</a:t>
            </a:r>
            <a:endParaRPr lang="en-GB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complaint systems did not allow patient concerns to affect the decision-making process in an organisation.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672020FB-8648-7B9D-136A-C338F0009F65}"/>
              </a:ext>
            </a:extLst>
          </p:cNvPr>
          <p:cNvSpPr txBox="1"/>
          <p:nvPr/>
        </p:nvSpPr>
        <p:spPr>
          <a:xfrm>
            <a:off x="685800" y="-38100"/>
            <a:ext cx="16535400" cy="14307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999"/>
              </a:lnSpc>
            </a:pPr>
            <a:r>
              <a:rPr lang="en-GB" sz="6000" b="1" spc="376" dirty="0">
                <a:solidFill>
                  <a:srgbClr val="090001"/>
                </a:solidFill>
                <a:latin typeface="Times New Roman" panose="02020603050405020304" pitchFamily="18" charset="0"/>
                <a:ea typeface="Sweet Apricot"/>
                <a:cs typeface="Times New Roman" panose="02020603050405020304" pitchFamily="18" charset="0"/>
                <a:sym typeface="Sweet Apricot"/>
              </a:rPr>
              <a:t>Policy Issues Contributing to Failures</a:t>
            </a:r>
            <a:endParaRPr lang="en-US" sz="6000" spc="376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10" name="Freeform 12">
            <a:extLst>
              <a:ext uri="{FF2B5EF4-FFF2-40B4-BE49-F238E27FC236}">
                <a16:creationId xmlns:a16="http://schemas.microsoft.com/office/drawing/2014/main" id="{6150803F-3207-251C-B83C-6967C1A7D7FC}"/>
              </a:ext>
            </a:extLst>
          </p:cNvPr>
          <p:cNvSpPr/>
          <p:nvPr/>
        </p:nvSpPr>
        <p:spPr>
          <a:xfrm>
            <a:off x="1676400" y="1358994"/>
            <a:ext cx="14478000" cy="414618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Freeform 8"/>
          <p:cNvSpPr/>
          <p:nvPr/>
        </p:nvSpPr>
        <p:spPr>
          <a:xfrm rot="923191">
            <a:off x="16520834" y="7131957"/>
            <a:ext cx="1667491" cy="2987362"/>
          </a:xfrm>
          <a:custGeom>
            <a:avLst/>
            <a:gdLst/>
            <a:ahLst/>
            <a:cxnLst/>
            <a:rect l="l" t="t" r="r" b="b"/>
            <a:pathLst>
              <a:path w="1667491" h="2987362">
                <a:moveTo>
                  <a:pt x="0" y="0"/>
                </a:moveTo>
                <a:lnTo>
                  <a:pt x="1667491" y="0"/>
                </a:lnTo>
                <a:lnTo>
                  <a:pt x="1667491" y="2987362"/>
                </a:lnTo>
                <a:lnTo>
                  <a:pt x="0" y="298736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9B7350CC-F5B7-E567-0823-3BCDBDC2F18F}"/>
              </a:ext>
            </a:extLst>
          </p:cNvPr>
          <p:cNvSpPr/>
          <p:nvPr/>
        </p:nvSpPr>
        <p:spPr>
          <a:xfrm>
            <a:off x="15773400" y="114300"/>
            <a:ext cx="1134079" cy="984757"/>
          </a:xfrm>
          <a:custGeom>
            <a:avLst/>
            <a:gdLst/>
            <a:ahLst/>
            <a:cxnLst/>
            <a:rect l="l" t="t" r="r" b="b"/>
            <a:pathLst>
              <a:path w="2329631" h="1944183">
                <a:moveTo>
                  <a:pt x="0" y="0"/>
                </a:moveTo>
                <a:lnTo>
                  <a:pt x="2329631" y="0"/>
                </a:lnTo>
                <a:lnTo>
                  <a:pt x="2329631" y="1944183"/>
                </a:lnTo>
                <a:lnTo>
                  <a:pt x="0" y="194418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9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600200" y="342900"/>
            <a:ext cx="14738419" cy="1045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99"/>
              </a:lnSpc>
            </a:pP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Quality of Care </a:t>
            </a:r>
            <a:endParaRPr lang="en-US" sz="6000" spc="260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16898689" y="8755412"/>
            <a:ext cx="1389311" cy="1285744"/>
          </a:xfrm>
          <a:custGeom>
            <a:avLst/>
            <a:gdLst/>
            <a:ahLst/>
            <a:cxnLst/>
            <a:rect l="l" t="t" r="r" b="b"/>
            <a:pathLst>
              <a:path w="1389311" h="1285744">
                <a:moveTo>
                  <a:pt x="0" y="0"/>
                </a:moveTo>
                <a:lnTo>
                  <a:pt x="1389311" y="0"/>
                </a:lnTo>
                <a:lnTo>
                  <a:pt x="1389311" y="1285744"/>
                </a:lnTo>
                <a:lnTo>
                  <a:pt x="0" y="128574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4"/>
          <p:cNvSpPr/>
          <p:nvPr/>
        </p:nvSpPr>
        <p:spPr>
          <a:xfrm rot="-1444498">
            <a:off x="990591" y="181156"/>
            <a:ext cx="710360" cy="1369480"/>
          </a:xfrm>
          <a:custGeom>
            <a:avLst/>
            <a:gdLst/>
            <a:ahLst/>
            <a:cxnLst/>
            <a:rect l="l" t="t" r="r" b="b"/>
            <a:pathLst>
              <a:path w="988093" h="2098268">
                <a:moveTo>
                  <a:pt x="0" y="0"/>
                </a:moveTo>
                <a:lnTo>
                  <a:pt x="988093" y="0"/>
                </a:lnTo>
                <a:lnTo>
                  <a:pt x="988093" y="2098268"/>
                </a:lnTo>
                <a:lnTo>
                  <a:pt x="0" y="209826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492CE5EB-8942-D3A6-28F6-589D1DD8ACE1}"/>
              </a:ext>
            </a:extLst>
          </p:cNvPr>
          <p:cNvSpPr/>
          <p:nvPr/>
        </p:nvSpPr>
        <p:spPr>
          <a:xfrm>
            <a:off x="4267201" y="1412038"/>
            <a:ext cx="9143999" cy="378662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43E75158-587A-7D01-A683-97ADF2F70585}"/>
              </a:ext>
            </a:extLst>
          </p:cNvPr>
          <p:cNvSpPr/>
          <p:nvPr/>
        </p:nvSpPr>
        <p:spPr>
          <a:xfrm>
            <a:off x="13182600" y="114300"/>
            <a:ext cx="1134079" cy="984757"/>
          </a:xfrm>
          <a:custGeom>
            <a:avLst/>
            <a:gdLst/>
            <a:ahLst/>
            <a:cxnLst/>
            <a:rect l="l" t="t" r="r" b="b"/>
            <a:pathLst>
              <a:path w="2329631" h="1944183">
                <a:moveTo>
                  <a:pt x="0" y="0"/>
                </a:moveTo>
                <a:lnTo>
                  <a:pt x="2329631" y="0"/>
                </a:lnTo>
                <a:lnTo>
                  <a:pt x="2329631" y="1944183"/>
                </a:lnTo>
                <a:lnTo>
                  <a:pt x="0" y="194418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0A9232DA-A483-7F8A-2A85-9FD6C06E3BD3}"/>
              </a:ext>
            </a:extLst>
          </p:cNvPr>
          <p:cNvSpPr/>
          <p:nvPr/>
        </p:nvSpPr>
        <p:spPr>
          <a:xfrm>
            <a:off x="3124200" y="3009900"/>
            <a:ext cx="11658600" cy="5638800"/>
          </a:xfrm>
          <a:custGeom>
            <a:avLst/>
            <a:gdLst/>
            <a:ahLst/>
            <a:cxnLst/>
            <a:rect l="l" t="t" r="r" b="b"/>
            <a:pathLst>
              <a:path w="10244858" h="4097943">
                <a:moveTo>
                  <a:pt x="0" y="0"/>
                </a:moveTo>
                <a:lnTo>
                  <a:pt x="10244858" y="0"/>
                </a:lnTo>
                <a:lnTo>
                  <a:pt x="10244858" y="4097943"/>
                </a:lnTo>
                <a:lnTo>
                  <a:pt x="0" y="409794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" name="TextBox 11"/>
          <p:cNvSpPr txBox="1"/>
          <p:nvPr/>
        </p:nvSpPr>
        <p:spPr>
          <a:xfrm>
            <a:off x="4724400" y="3314700"/>
            <a:ext cx="8915400" cy="4547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Mid Staffordshire scandal showed that the standards of patient care in Stafford Hospital were abysmal</a:t>
            </a:r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were cases of neglect of the fundamental needs such as hydration, hygiene and assistance in feeding.</a:t>
            </a:r>
          </a:p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Severe clinical governance and patient safety management failures were reflected on high mortality rates.</a:t>
            </a:r>
          </a:p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Such underperformance has greatly decreased the level of trust people had in the services provided at NHS hospitals.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D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981200" y="114300"/>
            <a:ext cx="13990127" cy="123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999"/>
              </a:lnSpc>
            </a:pP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Impact on Efficiency &amp; Equity </a:t>
            </a:r>
            <a:endParaRPr lang="en-US" sz="6000" spc="318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0B4236B3-978C-40D8-974D-6CFD2FB4B77F}"/>
              </a:ext>
            </a:extLst>
          </p:cNvPr>
          <p:cNvSpPr/>
          <p:nvPr/>
        </p:nvSpPr>
        <p:spPr>
          <a:xfrm>
            <a:off x="4038600" y="1412038"/>
            <a:ext cx="10058399" cy="283412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3" name="Freeform 10"/>
          <p:cNvSpPr/>
          <p:nvPr/>
        </p:nvSpPr>
        <p:spPr>
          <a:xfrm>
            <a:off x="549263" y="8625638"/>
            <a:ext cx="941224" cy="1545293"/>
          </a:xfrm>
          <a:custGeom>
            <a:avLst/>
            <a:gdLst/>
            <a:ahLst/>
            <a:cxnLst/>
            <a:rect l="l" t="t" r="r" b="b"/>
            <a:pathLst>
              <a:path w="941224" h="1545293">
                <a:moveTo>
                  <a:pt x="0" y="0"/>
                </a:moveTo>
                <a:lnTo>
                  <a:pt x="941224" y="0"/>
                </a:lnTo>
                <a:lnTo>
                  <a:pt x="941224" y="1545293"/>
                </a:lnTo>
                <a:lnTo>
                  <a:pt x="0" y="154529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B1BEF39E-664F-AC2C-838F-B8C448DD0623}"/>
              </a:ext>
            </a:extLst>
          </p:cNvPr>
          <p:cNvSpPr/>
          <p:nvPr/>
        </p:nvSpPr>
        <p:spPr>
          <a:xfrm flipH="1">
            <a:off x="13932437" y="38100"/>
            <a:ext cx="1078963" cy="982838"/>
          </a:xfrm>
          <a:custGeom>
            <a:avLst/>
            <a:gdLst/>
            <a:ahLst/>
            <a:cxnLst/>
            <a:rect l="l" t="t" r="r" b="b"/>
            <a:pathLst>
              <a:path w="1078963" h="982838">
                <a:moveTo>
                  <a:pt x="1078963" y="0"/>
                </a:moveTo>
                <a:lnTo>
                  <a:pt x="0" y="0"/>
                </a:lnTo>
                <a:lnTo>
                  <a:pt x="0" y="982838"/>
                </a:lnTo>
                <a:lnTo>
                  <a:pt x="1078963" y="982838"/>
                </a:lnTo>
                <a:lnTo>
                  <a:pt x="1078963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6" name="Freeform 10">
            <a:extLst>
              <a:ext uri="{FF2B5EF4-FFF2-40B4-BE49-F238E27FC236}">
                <a16:creationId xmlns:a16="http://schemas.microsoft.com/office/drawing/2014/main" id="{60BA3D9B-35AE-D28C-D04D-75D2345F4403}"/>
              </a:ext>
            </a:extLst>
          </p:cNvPr>
          <p:cNvSpPr/>
          <p:nvPr/>
        </p:nvSpPr>
        <p:spPr>
          <a:xfrm>
            <a:off x="17068800" y="8712572"/>
            <a:ext cx="941224" cy="1545293"/>
          </a:xfrm>
          <a:custGeom>
            <a:avLst/>
            <a:gdLst/>
            <a:ahLst/>
            <a:cxnLst/>
            <a:rect l="l" t="t" r="r" b="b"/>
            <a:pathLst>
              <a:path w="941224" h="1545293">
                <a:moveTo>
                  <a:pt x="0" y="0"/>
                </a:moveTo>
                <a:lnTo>
                  <a:pt x="941224" y="0"/>
                </a:lnTo>
                <a:lnTo>
                  <a:pt x="941224" y="1545293"/>
                </a:lnTo>
                <a:lnTo>
                  <a:pt x="0" y="154529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1C4A2DA3-A41C-AAE0-D66C-53D18D50E03E}"/>
              </a:ext>
            </a:extLst>
          </p:cNvPr>
          <p:cNvSpPr/>
          <p:nvPr/>
        </p:nvSpPr>
        <p:spPr>
          <a:xfrm>
            <a:off x="3124200" y="3009900"/>
            <a:ext cx="11658600" cy="5638800"/>
          </a:xfrm>
          <a:custGeom>
            <a:avLst/>
            <a:gdLst/>
            <a:ahLst/>
            <a:cxnLst/>
            <a:rect l="l" t="t" r="r" b="b"/>
            <a:pathLst>
              <a:path w="10244858" h="4097943">
                <a:moveTo>
                  <a:pt x="0" y="0"/>
                </a:moveTo>
                <a:lnTo>
                  <a:pt x="10244858" y="0"/>
                </a:lnTo>
                <a:lnTo>
                  <a:pt x="10244858" y="4097943"/>
                </a:lnTo>
                <a:lnTo>
                  <a:pt x="0" y="40979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TextBox 7"/>
          <p:cNvSpPr txBox="1"/>
          <p:nvPr/>
        </p:nvSpPr>
        <p:spPr>
          <a:xfrm>
            <a:off x="3886200" y="3771900"/>
            <a:ext cx="10790345" cy="39704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was a waste of resources in healthcare because of poor management and reaction to crises.</a:t>
            </a:r>
          </a:p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scandal caused the NHS to incur high financial expenses in the form of investigations and lawsuits.</a:t>
            </a:r>
          </a:p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standards of care were disproportionately applied to vulnerable patients.</a:t>
            </a:r>
          </a:p>
          <a:p>
            <a:pPr marL="342900" indent="-3429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and confidence among the people in the NHS healthcare system were seriously lost.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F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28600" y="1724624"/>
            <a:ext cx="18516600" cy="8752876"/>
          </a:xfrm>
          <a:custGeom>
            <a:avLst/>
            <a:gdLst/>
            <a:ahLst/>
            <a:cxnLst/>
            <a:rect l="l" t="t" r="r" b="b"/>
            <a:pathLst>
              <a:path w="15222977" h="6089191">
                <a:moveTo>
                  <a:pt x="0" y="0"/>
                </a:moveTo>
                <a:lnTo>
                  <a:pt x="15222976" y="0"/>
                </a:lnTo>
                <a:lnTo>
                  <a:pt x="15222976" y="6089190"/>
                </a:lnTo>
                <a:lnTo>
                  <a:pt x="0" y="60891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4"/>
          <p:cNvSpPr/>
          <p:nvPr/>
        </p:nvSpPr>
        <p:spPr>
          <a:xfrm>
            <a:off x="16497300" y="8392751"/>
            <a:ext cx="1485900" cy="1414904"/>
          </a:xfrm>
          <a:custGeom>
            <a:avLst/>
            <a:gdLst/>
            <a:ahLst/>
            <a:cxnLst/>
            <a:rect l="l" t="t" r="r" b="b"/>
            <a:pathLst>
              <a:path w="2111684" h="2187244">
                <a:moveTo>
                  <a:pt x="0" y="0"/>
                </a:moveTo>
                <a:lnTo>
                  <a:pt x="2111684" y="0"/>
                </a:lnTo>
                <a:lnTo>
                  <a:pt x="2111684" y="2187244"/>
                </a:lnTo>
                <a:lnTo>
                  <a:pt x="0" y="218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5"/>
          <p:cNvSpPr/>
          <p:nvPr/>
        </p:nvSpPr>
        <p:spPr>
          <a:xfrm rot="-1125185" flipH="1">
            <a:off x="541442" y="1885839"/>
            <a:ext cx="672731" cy="1790923"/>
          </a:xfrm>
          <a:custGeom>
            <a:avLst/>
            <a:gdLst/>
            <a:ahLst/>
            <a:cxnLst/>
            <a:rect l="l" t="t" r="r" b="b"/>
            <a:pathLst>
              <a:path w="2168914" h="3885676">
                <a:moveTo>
                  <a:pt x="2168914" y="0"/>
                </a:moveTo>
                <a:lnTo>
                  <a:pt x="0" y="0"/>
                </a:lnTo>
                <a:lnTo>
                  <a:pt x="0" y="3885676"/>
                </a:lnTo>
                <a:lnTo>
                  <a:pt x="2168914" y="3885676"/>
                </a:lnTo>
                <a:lnTo>
                  <a:pt x="2168914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5" name="Freeform 6"/>
          <p:cNvSpPr/>
          <p:nvPr/>
        </p:nvSpPr>
        <p:spPr>
          <a:xfrm>
            <a:off x="407893" y="8527194"/>
            <a:ext cx="1207221" cy="1250417"/>
          </a:xfrm>
          <a:custGeom>
            <a:avLst/>
            <a:gdLst/>
            <a:ahLst/>
            <a:cxnLst/>
            <a:rect l="l" t="t" r="r" b="b"/>
            <a:pathLst>
              <a:path w="1207221" h="1250417">
                <a:moveTo>
                  <a:pt x="0" y="0"/>
                </a:moveTo>
                <a:lnTo>
                  <a:pt x="1207220" y="0"/>
                </a:lnTo>
                <a:lnTo>
                  <a:pt x="1207220" y="1250417"/>
                </a:lnTo>
                <a:lnTo>
                  <a:pt x="0" y="125041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6" name="TextBox 3">
            <a:extLst>
              <a:ext uri="{FF2B5EF4-FFF2-40B4-BE49-F238E27FC236}">
                <a16:creationId xmlns:a16="http://schemas.microsoft.com/office/drawing/2014/main" id="{E27F8E83-B8E7-36E5-76AF-AF6C69D2FCE2}"/>
              </a:ext>
            </a:extLst>
          </p:cNvPr>
          <p:cNvSpPr txBox="1"/>
          <p:nvPr/>
        </p:nvSpPr>
        <p:spPr>
          <a:xfrm>
            <a:off x="1600200" y="323748"/>
            <a:ext cx="15468600" cy="123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999"/>
              </a:lnSpc>
            </a:pPr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the Written Report(Component 2)</a:t>
            </a:r>
            <a:endParaRPr lang="en-US" sz="6000" spc="318" dirty="0">
              <a:solidFill>
                <a:srgbClr val="090001"/>
              </a:solidFill>
              <a:latin typeface="Times New Roman" panose="02020603050405020304" pitchFamily="18" charset="0"/>
              <a:ea typeface="Sweet Apricot"/>
              <a:cs typeface="Times New Roman" panose="02020603050405020304" pitchFamily="18" charset="0"/>
              <a:sym typeface="Sweet Apricot"/>
            </a:endParaRPr>
          </a:p>
        </p:txBody>
      </p:sp>
      <p:sp>
        <p:nvSpPr>
          <p:cNvPr id="17" name="Freeform 12">
            <a:extLst>
              <a:ext uri="{FF2B5EF4-FFF2-40B4-BE49-F238E27FC236}">
                <a16:creationId xmlns:a16="http://schemas.microsoft.com/office/drawing/2014/main" id="{858BB58E-1D5A-3E86-F914-40B76ABB824F}"/>
              </a:ext>
            </a:extLst>
          </p:cNvPr>
          <p:cNvSpPr/>
          <p:nvPr/>
        </p:nvSpPr>
        <p:spPr>
          <a:xfrm>
            <a:off x="1371600" y="1485900"/>
            <a:ext cx="15697200" cy="425378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1D96061-EED2-6BB7-9075-E28B4EEFCC02}"/>
              </a:ext>
            </a:extLst>
          </p:cNvPr>
          <p:cNvSpPr/>
          <p:nvPr/>
        </p:nvSpPr>
        <p:spPr>
          <a:xfrm flipH="1">
            <a:off x="16599437" y="114300"/>
            <a:ext cx="1078963" cy="982838"/>
          </a:xfrm>
          <a:custGeom>
            <a:avLst/>
            <a:gdLst/>
            <a:ahLst/>
            <a:cxnLst/>
            <a:rect l="l" t="t" r="r" b="b"/>
            <a:pathLst>
              <a:path w="1078963" h="982838">
                <a:moveTo>
                  <a:pt x="1078963" y="0"/>
                </a:moveTo>
                <a:lnTo>
                  <a:pt x="0" y="0"/>
                </a:lnTo>
                <a:lnTo>
                  <a:pt x="0" y="982838"/>
                </a:lnTo>
                <a:lnTo>
                  <a:pt x="1078963" y="982838"/>
                </a:lnTo>
                <a:lnTo>
                  <a:pt x="1078963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4952E0A-214A-5218-288B-08423CF46165}"/>
              </a:ext>
            </a:extLst>
          </p:cNvPr>
          <p:cNvSpPr txBox="1"/>
          <p:nvPr/>
        </p:nvSpPr>
        <p:spPr>
          <a:xfrm>
            <a:off x="1143000" y="2781300"/>
            <a:ext cx="16306799" cy="6371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and Overview of the Mid Staffordshire Scandal: 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part presents the Mid Staffordshire NHS Foundation Trust case and justifies its relevance to the discussion of the quality management of healthcare and patient safety in the NHS.</a:t>
            </a: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Framework: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section uses the healthcare quality models, such as the Donabedian Model and the Root Cause Analysis, to discuss how structural and organisational vulnerabilities compromised service failures</a:t>
            </a:r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and Governance Analysis: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Project Management and the CIU management will collaborate with the health policy and governance analysis</a:t>
            </a:r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Healthcare Service Provision: 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section examines the impact of these failures on healthcare quality and efficiency and equity of service delivery.</a:t>
            </a:r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and Conclusion: </a:t>
            </a: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report also ends with evidence-based recommendations that will be used to enhance the quality of governance, improve patient safety culture, and enhance sustainable healthcare quality improvement.</a:t>
            </a:r>
            <a:endParaRPr lang="en-GB" sz="2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9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5300219" y="-362052"/>
            <a:ext cx="6129781" cy="123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999"/>
              </a:lnSpc>
            </a:pPr>
            <a:r>
              <a:rPr lang="en-US" sz="6000" spc="318" dirty="0">
                <a:solidFill>
                  <a:srgbClr val="090001"/>
                </a:solidFill>
                <a:latin typeface="Times New Roman" panose="02020603050405020304" pitchFamily="18" charset="0"/>
                <a:ea typeface="Sweet Apricot"/>
                <a:cs typeface="Times New Roman" panose="02020603050405020304" pitchFamily="18" charset="0"/>
                <a:sym typeface="Sweet Apricot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872422"/>
            <a:ext cx="18288000" cy="93764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dirty="0"/>
              <a:t> </a:t>
            </a: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Carthey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(2013). Understanding safety in healthcare: the system evolution, erosion and enhancement model.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Public Health Research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2(3), p.25.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://doi.org/10.4081/jphr.2013.e25.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Chodkowski, J. (2024). Role of Nutrition and Hydration in Injury Prevention and Recovery: A Review.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 Health and Sport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71, pp.56117–56117.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://doi.org/10.12775/jehs.2024.71.56117.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Dall’Ora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Saville, C., Rubbo, B., Turner, L., Jones, J. and Griffiths, P. (2022). Nurse Staffing Levels and Patient Outcomes: A Systematic Review of Longitudinal Studies.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Nursing Studies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134(104311).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://doi.org/10.1016/j.ijnurstu.2022.104311.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Hastuti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S.K.W.,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Baginda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N.C. and Anda, S.A. (2022). A QUALITATIVE STUDY: HOSPITAL PATIENT COMPLAINT MANAGEMENT. </a:t>
            </a:r>
            <a:r>
              <a:rPr lang="en-GB" sz="15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5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Administrasi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Kesehatan Indonesia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10(1), pp.31–40.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://doi.org/10.20473/jaki.v10i1.2022.31-40.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HoldtheFrontPage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(2013).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Stafford Hospital scandal makes splash &amp; supplement for Express &amp; Star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https://www.holdthefrontpage.co.uk/2013/news/daily-which-exposed-health-scandal-is-first-with-report/.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Lynas, K. (2015). The leadership response to the Francis report.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Hospital Journal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2(3), pp.203–208.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://doi.org/10.7861/futurehosp.2-3-203.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Mainz, H., Tei, R., Karen Vestergaard Andersen, Lisby, M. and Gregersen, M. (2024). Prevalence of Missed Nursing Care and Its Association with Work experience: a cross-sectional Survey.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Nursing Studies Advances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6(6), pp.100196–100196.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://doi.org/10.1016/j.ijnsa.2024.100196.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Rafferty, A.M. and Leary, A. (2023). Nursing notes on a scandal.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Healthcare Journal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10(1), pp.3–6.</a:t>
            </a:r>
            <a:r>
              <a:rPr lang="en-GB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https://doi.org/10.7861/fhj.2023-FR102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Reader, T.W., Gillespie, A. and Roberts, J. (2014). Patient complaints in healthcare systems: A systematic review and coding taxonomy.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Quality &amp; Safety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23(8), pp.678–689.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://doi.org/10.1136/bmjqs-2013-002437.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Roberts, D.J. (2013). The Francis report on the Mid-Staffordshire NHS Foundation Trust: putting patients first.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Transfusion Medicine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23(2), pp.73–76.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://doi.org/10.1111/tme.12032.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J. and Chambers, N. (2019). Mid Staffordshire: a Case Study of Failed Governance and Leadership?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Political Quarterly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90(2), pp.194–201.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://doi.org/10.1111/1467-923x.12698.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Stewart, K., Choudry, M.I. and Buckingham, R. (2016). Learning from hospital mortality.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Medicine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16(6), pp.530–534.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://doi.org/10.7861/clinmedicine.16-6-530.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Tiwari, D., O’Donnell, A., Renaut, R., Richardson, T. and Allen, S. (2020). Reducing hospital mortality: Incremental change informed by structured mortality review is effective.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Healthcare Journal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7(2), pp.143–148.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://doi.org/10.7861/fhj.2019-0022.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Tossaint-Schoenmakers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Versluis, A., Chavannes, N.,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Talboom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-Kamp, E. and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Kasteleyn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(2021). The Challenge of Integrating eHealth Into Health Care: Systematic Literature Review of the Donabedian Model of Structure, Process, and Outcome (Preprint).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://doi.org/10.2196/preprints.27180.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Udina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M.-E.J.,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Adamuz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Samartino, M.G., Pérez, M.T., Martínez, E.J., Morello, C.B.,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Merchanskaya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O.P.,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Zabalegui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Jiménez, M.-M.L. (2025). Association Between Nurse Staffing Coverage and Patient Outcomes in a Context of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Prepandemic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Structural Understaffing: A Patient‐Unit‐Level Analysis.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Nursing Management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2025(1).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://doi.org/10.1155/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jonm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/8003569.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While, A. (2015). Can We Learn from the Mid-Staffordshire Inquiry or Is It Always Someone Else’s problem?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 Journal of Primary Care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7(2), pp.23–24.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://doi.org/10.1080/17571472.2015.11493431.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Wiegmann, D.A., J. Wood, L., N. Cohen, T. and Shappell, S.A. (2022). Understanding the ‘Swiss cheese model’ and its application to patient safety.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Patient Safety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18(2), pp.119–123. Available at: https://www.ncbi.nlm.nih.gov/pmc/articles/PMC8514562/.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Yang, J., Liu, F., Yang, C., Wei, J., Ma, Y., Xu, L., Xie, J. and Wang, J. (2025). Application of Donabedian Three‐Dimensional Model in Outpatient Care Quality: A Scoping Review.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Nursing Management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2025(1).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://doi.org/10.1155/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jonm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/6893336.</a:t>
            </a:r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16DCD055-2E3C-1FCC-A8E0-05EAB0175BD6}"/>
              </a:ext>
            </a:extLst>
          </p:cNvPr>
          <p:cNvSpPr/>
          <p:nvPr/>
        </p:nvSpPr>
        <p:spPr>
          <a:xfrm>
            <a:off x="10058400" y="-342900"/>
            <a:ext cx="1134079" cy="984757"/>
          </a:xfrm>
          <a:custGeom>
            <a:avLst/>
            <a:gdLst/>
            <a:ahLst/>
            <a:cxnLst/>
            <a:rect l="l" t="t" r="r" b="b"/>
            <a:pathLst>
              <a:path w="2329631" h="1944183">
                <a:moveTo>
                  <a:pt x="0" y="0"/>
                </a:moveTo>
                <a:lnTo>
                  <a:pt x="2329631" y="0"/>
                </a:lnTo>
                <a:lnTo>
                  <a:pt x="2329631" y="1944183"/>
                </a:lnTo>
                <a:lnTo>
                  <a:pt x="0" y="194418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12">
            <a:extLst>
              <a:ext uri="{FF2B5EF4-FFF2-40B4-BE49-F238E27FC236}">
                <a16:creationId xmlns:a16="http://schemas.microsoft.com/office/drawing/2014/main" id="{23E5AC79-3A6E-8DE9-F79D-19A30998C5CE}"/>
              </a:ext>
            </a:extLst>
          </p:cNvPr>
          <p:cNvSpPr/>
          <p:nvPr/>
        </p:nvSpPr>
        <p:spPr>
          <a:xfrm>
            <a:off x="5867400" y="723900"/>
            <a:ext cx="5105400" cy="304800"/>
          </a:xfrm>
          <a:custGeom>
            <a:avLst/>
            <a:gdLst/>
            <a:ahLst/>
            <a:cxnLst/>
            <a:rect l="l" t="t" r="r" b="b"/>
            <a:pathLst>
              <a:path w="7315200" h="159604">
                <a:moveTo>
                  <a:pt x="0" y="0"/>
                </a:moveTo>
                <a:lnTo>
                  <a:pt x="7315200" y="0"/>
                </a:lnTo>
                <a:lnTo>
                  <a:pt x="7315200" y="159605"/>
                </a:lnTo>
                <a:lnTo>
                  <a:pt x="0" y="15960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D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326543" y="-241750"/>
            <a:ext cx="11352305" cy="10770499"/>
          </a:xfrm>
          <a:custGeom>
            <a:avLst/>
            <a:gdLst/>
            <a:ahLst/>
            <a:cxnLst/>
            <a:rect l="l" t="t" r="r" b="b"/>
            <a:pathLst>
              <a:path w="11352305" h="10770499">
                <a:moveTo>
                  <a:pt x="0" y="0"/>
                </a:moveTo>
                <a:lnTo>
                  <a:pt x="11352305" y="0"/>
                </a:lnTo>
                <a:lnTo>
                  <a:pt x="11352305" y="10770500"/>
                </a:lnTo>
                <a:lnTo>
                  <a:pt x="0" y="10770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" name="TextBox 3"/>
          <p:cNvSpPr txBox="1"/>
          <p:nvPr/>
        </p:nvSpPr>
        <p:spPr>
          <a:xfrm>
            <a:off x="746091" y="2417901"/>
            <a:ext cx="16513209" cy="5448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99"/>
              </a:lnSpc>
            </a:pPr>
            <a:r>
              <a:rPr lang="en-US" sz="20999" spc="608">
                <a:solidFill>
                  <a:srgbClr val="090001"/>
                </a:solidFill>
                <a:latin typeface="Sweet Apricot"/>
                <a:ea typeface="Sweet Apricot"/>
                <a:cs typeface="Sweet Apricot"/>
                <a:sym typeface="Sweet Apricot"/>
              </a:rPr>
              <a:t>THANK</a:t>
            </a:r>
          </a:p>
          <a:p>
            <a:pPr algn="ctr">
              <a:lnSpc>
                <a:spcPts val="20999"/>
              </a:lnSpc>
            </a:pPr>
            <a:r>
              <a:rPr lang="en-US" sz="20999" spc="608">
                <a:solidFill>
                  <a:srgbClr val="090001"/>
                </a:solidFill>
                <a:latin typeface="Sweet Apricot"/>
                <a:ea typeface="Sweet Apricot"/>
                <a:cs typeface="Sweet Apricot"/>
                <a:sym typeface="Sweet Apricot"/>
              </a:rPr>
              <a:t>YOU!</a:t>
            </a:r>
          </a:p>
        </p:txBody>
      </p:sp>
      <p:sp>
        <p:nvSpPr>
          <p:cNvPr id="4" name="Freeform 4"/>
          <p:cNvSpPr/>
          <p:nvPr/>
        </p:nvSpPr>
        <p:spPr>
          <a:xfrm>
            <a:off x="12198456" y="668985"/>
            <a:ext cx="5534025" cy="13291326"/>
          </a:xfrm>
          <a:custGeom>
            <a:avLst/>
            <a:gdLst/>
            <a:ahLst/>
            <a:cxnLst/>
            <a:rect l="l" t="t" r="r" b="b"/>
            <a:pathLst>
              <a:path w="5534025" h="13291326">
                <a:moveTo>
                  <a:pt x="0" y="0"/>
                </a:moveTo>
                <a:lnTo>
                  <a:pt x="5534025" y="0"/>
                </a:lnTo>
                <a:lnTo>
                  <a:pt x="5534025" y="13291326"/>
                </a:lnTo>
                <a:lnTo>
                  <a:pt x="0" y="132913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5"/>
          <p:cNvSpPr/>
          <p:nvPr/>
        </p:nvSpPr>
        <p:spPr>
          <a:xfrm>
            <a:off x="1028700" y="668985"/>
            <a:ext cx="4535146" cy="12726174"/>
          </a:xfrm>
          <a:custGeom>
            <a:avLst/>
            <a:gdLst/>
            <a:ahLst/>
            <a:cxnLst/>
            <a:rect l="l" t="t" r="r" b="b"/>
            <a:pathLst>
              <a:path w="4535146" h="12726174">
                <a:moveTo>
                  <a:pt x="0" y="0"/>
                </a:moveTo>
                <a:lnTo>
                  <a:pt x="4535146" y="0"/>
                </a:lnTo>
                <a:lnTo>
                  <a:pt x="4535146" y="12726174"/>
                </a:lnTo>
                <a:lnTo>
                  <a:pt x="0" y="12726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2089</Words>
  <Application>Microsoft Office PowerPoint</Application>
  <PresentationFormat>Custom</PresentationFormat>
  <Paragraphs>100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Sweet Apricot</vt:lpstr>
      <vt:lpstr>Times New Roman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2026-03-17T08:38:34Z</dcterms:created>
  <dcterms:modified xsi:type="dcterms:W3CDTF">2026-03-23T09:16:24Z</dcterms:modified>
  <dc:identifier/>
</cp:coreProperties>
</file>