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6858000" cy="9144000"/>
  <p:embeddedFontLst>
    <p:embeddedFont>
      <p:font typeface="Dosis" pitchFamily="2" charset="0"/>
      <p:regular r:id="rId15"/>
      <p:bold r:id="rId16"/>
    </p:embeddedFont>
    <p:embeddedFont>
      <p:font typeface="Lato" panose="020F0502020204030203" pitchFamily="34" charset="0"/>
      <p:regular r:id="rId17"/>
      <p:bold r:id="rId18"/>
      <p:italic r:id="rId19"/>
      <p:boldItalic r:id="rId20"/>
    </p:embeddedFont>
    <p:embeddedFont>
      <p:font typeface="Roboto" panose="02000000000000000000" pitchFamily="2"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5" roundtripDataSignature="AMtx7mgQCzz0ENJsxomGPqAAOV0bn4K9MQ=="/>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EEE891-FD1E-3043-2854-F19676F27ABE}" v="63" dt="2024-06-18T22:32:09.4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customschemas.google.com/relationships/presentationmetadata" Target="meta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viewProps" Target="viewProps.xml"/><Relationship Id="rId3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1pPr>
            <a:lvl2pPr marL="914400" marR="0" lvl="1"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2pPr>
            <a:lvl3pPr marL="1371600" marR="0" lvl="2"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3pPr>
            <a:lvl4pPr marL="1828800" marR="0" lvl="3"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4pPr>
            <a:lvl5pPr marL="2286000" marR="0" lvl="4"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5pPr>
            <a:lvl6pPr marL="2743200" marR="0" lvl="5"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6pPr>
            <a:lvl7pPr marL="3200400" marR="0" lvl="6"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7pPr>
            <a:lvl8pPr marL="3657600" marR="0" lvl="7"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8pPr>
            <a:lvl9pPr marL="4114800" marR="0" lvl="8"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 name="Google Shape;5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7" name="Google Shape;57;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6" name="Google Shape;66;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26fa64dd229_0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7" name="Google Shape;77;g26fa64dd229_0_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2e45bc356e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8" name="Google Shape;88;g2e45bc356ec_0_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2e45bc356ec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9" name="Google Shape;99;g2e45bc356ec_0_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2e45bc356ec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0" name="Google Shape;110;g2e45bc356ec_0_2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2e45bc356ec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1" name="Google Shape;121;g2e45bc356ec_0_3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2e45bc356ec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2" name="Google Shape;132;g2e45bc356ec_0_4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2e45bc356ec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2" name="Google Shape;142;g2e45bc356ec_0_5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g2e45bc356ec_0_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2" name="Google Shape;152;g2e45bc356ec_0_5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26fa64dd229_0_1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2" name="Google Shape;162;g26fa64dd229_0_19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g26fa64dd229_0_144"/>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1" name="Google Shape;11;g26fa64dd229_0_144"/>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g26fa64dd229_0_14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3"/>
        <p:cNvGrpSpPr/>
        <p:nvPr/>
      </p:nvGrpSpPr>
      <p:grpSpPr>
        <a:xfrm>
          <a:off x="0" y="0"/>
          <a:ext cx="0" cy="0"/>
          <a:chOff x="0" y="0"/>
          <a:chExt cx="0" cy="0"/>
        </a:xfrm>
      </p:grpSpPr>
      <p:sp>
        <p:nvSpPr>
          <p:cNvPr id="14" name="Google Shape;14;g26fa64dd229_0_15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5" name="Google Shape;15;g26fa64dd229_0_155"/>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16" name="Google Shape;16;g26fa64dd229_0_155"/>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17" name="Google Shape;17;g26fa64dd229_0_15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8"/>
        <p:cNvGrpSpPr/>
        <p:nvPr/>
      </p:nvGrpSpPr>
      <p:grpSpPr>
        <a:xfrm>
          <a:off x="0" y="0"/>
          <a:ext cx="0" cy="0"/>
          <a:chOff x="0" y="0"/>
          <a:chExt cx="0" cy="0"/>
        </a:xfrm>
      </p:grpSpPr>
      <p:sp>
        <p:nvSpPr>
          <p:cNvPr id="19" name="Google Shape;19;g26fa64dd229_0_148"/>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20" name="Google Shape;20;g26fa64dd229_0_14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1"/>
        <p:cNvGrpSpPr/>
        <p:nvPr/>
      </p:nvGrpSpPr>
      <p:grpSpPr>
        <a:xfrm>
          <a:off x="0" y="0"/>
          <a:ext cx="0" cy="0"/>
          <a:chOff x="0" y="0"/>
          <a:chExt cx="0" cy="0"/>
        </a:xfrm>
      </p:grpSpPr>
      <p:sp>
        <p:nvSpPr>
          <p:cNvPr id="22" name="Google Shape;22;g26fa64dd229_0_15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3" name="Google Shape;23;g26fa64dd229_0_15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24" name="Google Shape;24;g26fa64dd229_0_15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g26fa64dd229_0_16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7" name="Google Shape;27;g26fa64dd229_0_16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g26fa64dd229_0_163"/>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0" name="Google Shape;30;g26fa64dd229_0_163"/>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1" name="Google Shape;31;g26fa64dd229_0_16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g26fa64dd229_0_167"/>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34" name="Google Shape;34;g26fa64dd229_0_16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g26fa64dd229_0_170"/>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g26fa64dd229_0_170"/>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38" name="Google Shape;38;g26fa64dd229_0_170"/>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g26fa64dd229_0_170"/>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40" name="Google Shape;40;g26fa64dd229_0_17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g26fa64dd229_0_176"/>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43" name="Google Shape;43;g26fa64dd229_0_17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g26fa64dd229_0_179"/>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g26fa64dd229_0_179"/>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47" name="Google Shape;47;g26fa64dd229_0_17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g26fa64dd229_0_18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gradFill>
          <a:gsLst>
            <a:gs pos="0">
              <a:srgbClr val="51AB2A"/>
            </a:gs>
            <a:gs pos="100000">
              <a:srgbClr val="203E13"/>
            </a:gs>
          </a:gsLst>
          <a:path path="circle">
            <a:fillToRect l="50000" t="50000" r="50000" b="50000"/>
          </a:path>
          <a:tileRect/>
        </a:gradFill>
        <a:effectLst/>
      </p:bgPr>
    </p:bg>
    <p:spTree>
      <p:nvGrpSpPr>
        <p:cNvPr id="1" name="Shape 5"/>
        <p:cNvGrpSpPr/>
        <p:nvPr/>
      </p:nvGrpSpPr>
      <p:grpSpPr>
        <a:xfrm>
          <a:off x="0" y="0"/>
          <a:ext cx="0" cy="0"/>
          <a:chOff x="0" y="0"/>
          <a:chExt cx="0" cy="0"/>
        </a:xfrm>
      </p:grpSpPr>
      <p:sp>
        <p:nvSpPr>
          <p:cNvPr id="6" name="Google Shape;6;g26fa64dd229_0_14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g26fa64dd229_0_140"/>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Google Shape;8;g26fa64dd229_0_14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
          <p:cNvSpPr txBox="1">
            <a:spLocks noGrp="1"/>
          </p:cNvSpPr>
          <p:nvPr>
            <p:ph type="ctrTitle"/>
          </p:nvPr>
        </p:nvSpPr>
        <p:spPr>
          <a:xfrm>
            <a:off x="2078025" y="-131605"/>
            <a:ext cx="5529600" cy="4303736"/>
          </a:xfrm>
          <a:prstGeom prst="rect">
            <a:avLst/>
          </a:prstGeom>
          <a:noFill/>
          <a:ln>
            <a:noFill/>
          </a:ln>
        </p:spPr>
        <p:txBody>
          <a:bodyPr spcFirstLastPara="1" wrap="square" lIns="91425" tIns="91425" rIns="91425" bIns="91425" anchor="b" anchorCtr="0">
            <a:noAutofit/>
          </a:bodyPr>
          <a:lstStyle/>
          <a:p>
            <a:br>
              <a:rPr lang="en-GB" sz="2200" dirty="0">
                <a:solidFill>
                  <a:schemeClr val="lt1"/>
                </a:solidFill>
                <a:latin typeface="Times New Roman"/>
                <a:cs typeface="Times New Roman"/>
              </a:rPr>
            </a:br>
            <a:br>
              <a:rPr lang="en-GB" sz="2200" dirty="0">
                <a:latin typeface="Times New Roman"/>
                <a:cs typeface="Times New Roman"/>
              </a:rPr>
            </a:br>
            <a:br>
              <a:rPr lang="en-GB" sz="2200" dirty="0">
                <a:latin typeface="Times New Roman"/>
                <a:cs typeface="Times New Roman"/>
              </a:rPr>
            </a:br>
            <a:br>
              <a:rPr lang="en-GB" sz="2200" dirty="0">
                <a:latin typeface="Times New Roman"/>
                <a:cs typeface="Times New Roman"/>
              </a:rPr>
            </a:br>
            <a:br>
              <a:rPr lang="en-GB" sz="2200" dirty="0">
                <a:latin typeface="Times New Roman"/>
                <a:cs typeface="Times New Roman"/>
              </a:rPr>
            </a:br>
            <a:r>
              <a:rPr lang="en-GB" sz="2800" dirty="0">
                <a:solidFill>
                  <a:schemeClr val="lt1"/>
                </a:solidFill>
                <a:latin typeface="Times New Roman"/>
                <a:cs typeface="Times New Roman"/>
              </a:rPr>
              <a:t>Managing People</a:t>
            </a:r>
          </a:p>
          <a:p>
            <a:r>
              <a:rPr lang="en-GB" sz="2800" dirty="0">
                <a:solidFill>
                  <a:schemeClr val="lt1"/>
                </a:solidFill>
                <a:latin typeface="Times New Roman"/>
                <a:cs typeface="Times New Roman"/>
              </a:rPr>
              <a:t>LCBB5004</a:t>
            </a:r>
            <a:br>
              <a:rPr lang="en-GB" sz="2800" dirty="0">
                <a:solidFill>
                  <a:schemeClr val="lt1"/>
                </a:solidFill>
                <a:latin typeface="Times New Roman"/>
                <a:cs typeface="Times New Roman"/>
              </a:rPr>
            </a:br>
            <a:endParaRPr lang="en-GB" sz="2800" dirty="0">
              <a:solidFill>
                <a:schemeClr val="lt1"/>
              </a:solidFill>
              <a:latin typeface="Times New Roman"/>
              <a:cs typeface="Times New Roman"/>
            </a:endParaRPr>
          </a:p>
          <a:p>
            <a:r>
              <a:rPr lang="en-GB" sz="2800" dirty="0">
                <a:solidFill>
                  <a:schemeClr val="lt1"/>
                </a:solidFill>
                <a:latin typeface="Times New Roman"/>
                <a:cs typeface="Times New Roman"/>
              </a:rPr>
              <a:t>Component 1</a:t>
            </a:r>
          </a:p>
          <a:p>
            <a:r>
              <a:rPr lang="en-GB" sz="2000" b="1" dirty="0">
                <a:solidFill>
                  <a:srgbClr val="000000"/>
                </a:solidFill>
              </a:rPr>
              <a:t>STUDENT NAME: Alin Florin </a:t>
            </a:r>
            <a:r>
              <a:rPr lang="en-GB" sz="2000" b="1" err="1">
                <a:solidFill>
                  <a:srgbClr val="000000"/>
                </a:solidFill>
              </a:rPr>
              <a:t>Carare</a:t>
            </a:r>
            <a:endParaRPr lang="en-GB" sz="2000">
              <a:solidFill>
                <a:srgbClr val="000000"/>
              </a:solidFill>
            </a:endParaRPr>
          </a:p>
          <a:p>
            <a:r>
              <a:rPr lang="en-GB" sz="2000" b="1" dirty="0">
                <a:solidFill>
                  <a:srgbClr val="000000"/>
                </a:solidFill>
              </a:rPr>
              <a:t>STUDENT NUMBER: 2246440</a:t>
            </a:r>
            <a:br>
              <a:rPr lang="en-GB" sz="2800" b="1" dirty="0"/>
            </a:br>
            <a:r>
              <a:rPr lang="en-GB" sz="2000" b="1" dirty="0">
                <a:solidFill>
                  <a:srgbClr val="000000"/>
                </a:solidFill>
              </a:rPr>
              <a:t>LECTURER’S NAME: Aderemi </a:t>
            </a:r>
            <a:r>
              <a:rPr lang="en-GB" sz="2000" b="1" dirty="0" err="1">
                <a:solidFill>
                  <a:srgbClr val="000000"/>
                </a:solidFill>
              </a:rPr>
              <a:t>Ojebode</a:t>
            </a:r>
            <a:endParaRPr lang="en-GB" sz="2000" dirty="0" err="1">
              <a:solidFill>
                <a:srgbClr val="000000"/>
              </a:solidFill>
            </a:endParaRPr>
          </a:p>
          <a:p>
            <a:pPr marL="0" lvl="0" indent="0" algn="ctr">
              <a:lnSpc>
                <a:spcPct val="100000"/>
              </a:lnSpc>
              <a:spcBef>
                <a:spcPts val="0"/>
              </a:spcBef>
              <a:spcAft>
                <a:spcPts val="0"/>
              </a:spcAft>
              <a:buSzPts val="5200"/>
              <a:buNone/>
            </a:pPr>
            <a:endParaRPr lang="en-GB" sz="2800" b="1" dirty="0">
              <a:solidFill>
                <a:schemeClr val="lt1"/>
              </a:solidFill>
              <a:latin typeface="Times New Roman"/>
              <a:cs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2"/>
          <p:cNvSpPr txBox="1">
            <a:spLocks noGrp="1"/>
          </p:cNvSpPr>
          <p:nvPr>
            <p:ph type="title"/>
          </p:nvPr>
        </p:nvSpPr>
        <p:spPr>
          <a:xfrm>
            <a:off x="2686692" y="246112"/>
            <a:ext cx="3331500" cy="749100"/>
          </a:xfrm>
          <a:prstGeom prst="rect">
            <a:avLst/>
          </a:prstGeom>
          <a:noFill/>
          <a:ln>
            <a:noFill/>
          </a:ln>
        </p:spPr>
        <p:txBody>
          <a:bodyPr spcFirstLastPara="1" wrap="square" lIns="91425" tIns="91425" rIns="91425" bIns="91425" anchor="ctr" anchorCtr="0">
            <a:noAutofit/>
          </a:bodyPr>
          <a:lstStyle/>
          <a:p>
            <a:pPr marL="0" lvl="0" indent="0" algn="ctr" rtl="0">
              <a:lnSpc>
                <a:spcPct val="150000"/>
              </a:lnSpc>
              <a:spcBef>
                <a:spcPts val="0"/>
              </a:spcBef>
              <a:spcAft>
                <a:spcPts val="0"/>
              </a:spcAft>
              <a:buSzPts val="2400"/>
              <a:buNone/>
            </a:pPr>
            <a:r>
              <a:rPr lang="en-GB" sz="2800" b="1">
                <a:latin typeface="Times New Roman"/>
                <a:ea typeface="Times New Roman"/>
                <a:cs typeface="Times New Roman"/>
                <a:sym typeface="Times New Roman"/>
              </a:rPr>
              <a:t>I</a:t>
            </a:r>
            <a:r>
              <a:rPr lang="en-GB" b="1">
                <a:latin typeface="Times New Roman"/>
                <a:ea typeface="Times New Roman"/>
                <a:cs typeface="Times New Roman"/>
                <a:sym typeface="Times New Roman"/>
              </a:rPr>
              <a:t>ntroduction</a:t>
            </a:r>
            <a:r>
              <a:rPr lang="en-GB" sz="2800" b="1">
                <a:latin typeface="Times New Roman"/>
                <a:ea typeface="Times New Roman"/>
                <a:cs typeface="Times New Roman"/>
                <a:sym typeface="Times New Roman"/>
              </a:rPr>
              <a:t> </a:t>
            </a:r>
            <a:endParaRPr sz="2800" b="1">
              <a:latin typeface="Times New Roman"/>
              <a:ea typeface="Times New Roman"/>
              <a:cs typeface="Times New Roman"/>
              <a:sym typeface="Times New Roman"/>
            </a:endParaRPr>
          </a:p>
        </p:txBody>
      </p:sp>
      <p:sp>
        <p:nvSpPr>
          <p:cNvPr id="60" name="Google Shape;60;p2"/>
          <p:cNvSpPr txBox="1">
            <a:spLocks noGrp="1"/>
          </p:cNvSpPr>
          <p:nvPr>
            <p:ph type="body" idx="2"/>
          </p:nvPr>
        </p:nvSpPr>
        <p:spPr>
          <a:xfrm>
            <a:off x="1" y="960450"/>
            <a:ext cx="4686600" cy="3222600"/>
          </a:xfrm>
          <a:prstGeom prst="rect">
            <a:avLst/>
          </a:prstGeom>
          <a:noFill/>
          <a:ln>
            <a:noFill/>
          </a:ln>
        </p:spPr>
        <p:txBody>
          <a:bodyPr spcFirstLastPara="1" wrap="square" lIns="91425" tIns="91425" rIns="91425" bIns="91425" anchor="t" anchorCtr="0">
            <a:noAutofit/>
          </a:bodyPr>
          <a:lstStyle/>
          <a:p>
            <a:pPr marL="457200" lvl="0" indent="0" algn="just" rtl="0">
              <a:lnSpc>
                <a:spcPct val="115000"/>
              </a:lnSpc>
              <a:spcBef>
                <a:spcPts val="0"/>
              </a:spcBef>
              <a:spcAft>
                <a:spcPts val="0"/>
              </a:spcAft>
              <a:buSzPts val="1300"/>
              <a:buNone/>
            </a:pPr>
            <a:endParaRPr sz="1200">
              <a:solidFill>
                <a:schemeClr val="lt1"/>
              </a:solidFill>
              <a:latin typeface="Arial"/>
              <a:ea typeface="Arial"/>
              <a:cs typeface="Arial"/>
              <a:sym typeface="Arial"/>
            </a:endParaRPr>
          </a:p>
          <a:p>
            <a:pPr marL="0" lvl="0" indent="0" algn="just" rtl="0">
              <a:spcBef>
                <a:spcPts val="0"/>
              </a:spcBef>
              <a:spcAft>
                <a:spcPts val="0"/>
              </a:spcAft>
              <a:buClr>
                <a:schemeClr val="dk1"/>
              </a:buClr>
              <a:buSzPts val="1100"/>
              <a:buFont typeface="Arial"/>
              <a:buNone/>
            </a:pPr>
            <a:r>
              <a:rPr lang="en-GB" sz="1300" dirty="0">
                <a:solidFill>
                  <a:schemeClr val="lt1"/>
                </a:solidFill>
                <a:highlight>
                  <a:srgbClr val="3D7E21"/>
                </a:highlight>
                <a:latin typeface="Times New Roman"/>
                <a:ea typeface="Times New Roman"/>
                <a:cs typeface="Times New Roman"/>
                <a:sym typeface="Times New Roman"/>
              </a:rPr>
              <a:t>The focus of this presentation is to discuss in detail what it means to be an HR manager and how the managerial position is a complex one owing to the hybrids nature of human capital management. This paper examines two major theories for this critical work, namely the Social Exchange Theory and the Resource-Based View of HRM to understand how the HR managers contribute to the development of good relations, culture, and performance of the workforce positively. The presentation focuses on the practical real-life job activities, area of influence within the organization, and responsibility levels that are placed on the Line and Strategic managers of the HRM in order to establish the basic tenet of the current and future successful management of the quickly changing human capital resource in the complex business environment of the present day organizations.</a:t>
            </a:r>
            <a:endParaRPr dirty="0">
              <a:solidFill>
                <a:schemeClr val="lt1"/>
              </a:solidFill>
              <a:highlight>
                <a:srgbClr val="3D7E21"/>
              </a:highlight>
              <a:latin typeface="Times New Roman"/>
              <a:ea typeface="Times New Roman"/>
              <a:cs typeface="Times New Roman"/>
              <a:sym typeface="Times New Roman"/>
            </a:endParaRPr>
          </a:p>
        </p:txBody>
      </p:sp>
      <p:sp>
        <p:nvSpPr>
          <p:cNvPr id="61" name="Google Shape;61;p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p>
            <a:pPr marL="0" lvl="0" indent="0" algn="r" rtl="0">
              <a:lnSpc>
                <a:spcPct val="100000"/>
              </a:lnSpc>
              <a:spcBef>
                <a:spcPts val="0"/>
              </a:spcBef>
              <a:spcAft>
                <a:spcPts val="0"/>
              </a:spcAft>
              <a:buSzPts val="1000"/>
              <a:buNone/>
            </a:pPr>
            <a:fld id="{00000000-1234-1234-1234-123412341234}" type="slidenum">
              <a:rPr lang="en-GB">
                <a:solidFill>
                  <a:schemeClr val="dk2"/>
                </a:solidFill>
                <a:latin typeface="Arial"/>
                <a:ea typeface="Arial"/>
                <a:cs typeface="Arial"/>
                <a:sym typeface="Arial"/>
              </a:rPr>
              <a:t>2</a:t>
            </a:fld>
            <a:endParaRPr>
              <a:solidFill>
                <a:schemeClr val="dk2"/>
              </a:solidFill>
              <a:latin typeface="Arial"/>
              <a:ea typeface="Arial"/>
              <a:cs typeface="Arial"/>
              <a:sym typeface="Arial"/>
            </a:endParaRPr>
          </a:p>
        </p:txBody>
      </p:sp>
      <p:sp>
        <p:nvSpPr>
          <p:cNvPr id="62" name="Google Shape;62;p2"/>
          <p:cNvSpPr/>
          <p:nvPr/>
        </p:nvSpPr>
        <p:spPr>
          <a:xfrm>
            <a:off x="4572000" y="3946157"/>
            <a:ext cx="4572000" cy="315856"/>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rgbClr val="000000"/>
              </a:buClr>
              <a:buSzPts val="1050"/>
              <a:buFont typeface="Arial"/>
              <a:buNone/>
            </a:pPr>
            <a:endParaRPr sz="1050" b="0" i="0" u="none" strike="noStrike" cap="none">
              <a:solidFill>
                <a:srgbClr val="000000"/>
              </a:solidFill>
              <a:latin typeface="Times New Roman"/>
              <a:ea typeface="Times New Roman"/>
              <a:cs typeface="Times New Roman"/>
              <a:sym typeface="Times New Roman"/>
            </a:endParaRPr>
          </a:p>
        </p:txBody>
      </p:sp>
      <p:pic>
        <p:nvPicPr>
          <p:cNvPr id="63" name="Google Shape;63;p2"/>
          <p:cNvPicPr preferRelativeResize="0"/>
          <p:nvPr/>
        </p:nvPicPr>
        <p:blipFill>
          <a:blip r:embed="rId3">
            <a:alphaModFix/>
          </a:blip>
          <a:stretch>
            <a:fillRect/>
          </a:stretch>
        </p:blipFill>
        <p:spPr>
          <a:xfrm>
            <a:off x="4839000" y="1147598"/>
            <a:ext cx="4152600" cy="27985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3"/>
          <p:cNvSpPr txBox="1">
            <a:spLocks noGrp="1"/>
          </p:cNvSpPr>
          <p:nvPr>
            <p:ph type="ctrTitle" idx="4294967295"/>
          </p:nvPr>
        </p:nvSpPr>
        <p:spPr>
          <a:xfrm>
            <a:off x="1908157" y="-78305"/>
            <a:ext cx="7598700" cy="1141200"/>
          </a:xfrm>
          <a:prstGeom prst="rect">
            <a:avLst/>
          </a:prstGeom>
          <a:no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chemeClr val="lt1"/>
              </a:buClr>
              <a:buSzPts val="2400"/>
              <a:buFont typeface="Dosis"/>
              <a:buNone/>
            </a:pPr>
            <a:r>
              <a:rPr lang="en-GB" sz="3200" b="1" i="0" u="none" strike="noStrike" cap="none">
                <a:solidFill>
                  <a:schemeClr val="dk1"/>
                </a:solidFill>
                <a:latin typeface="Times New Roman"/>
                <a:ea typeface="Times New Roman"/>
                <a:cs typeface="Times New Roman"/>
                <a:sym typeface="Times New Roman"/>
              </a:rPr>
              <a:t> </a:t>
            </a:r>
            <a:r>
              <a:rPr lang="en-GB" sz="3800" b="1" i="0" u="none" strike="noStrike" cap="none">
                <a:solidFill>
                  <a:schemeClr val="dk1"/>
                </a:solidFill>
                <a:latin typeface="Times New Roman"/>
                <a:ea typeface="Times New Roman"/>
                <a:cs typeface="Times New Roman"/>
                <a:sym typeface="Times New Roman"/>
              </a:rPr>
              <a:t> </a:t>
            </a:r>
            <a:r>
              <a:rPr lang="en-GB" sz="2500" b="1">
                <a:latin typeface="Times New Roman"/>
                <a:ea typeface="Times New Roman"/>
                <a:cs typeface="Times New Roman"/>
                <a:sym typeface="Times New Roman"/>
              </a:rPr>
              <a:t>Key Responsibilities of a HR Manager</a:t>
            </a:r>
            <a:endParaRPr sz="2500" b="1">
              <a:latin typeface="Times New Roman"/>
              <a:ea typeface="Times New Roman"/>
              <a:cs typeface="Times New Roman"/>
              <a:sym typeface="Times New Roman"/>
            </a:endParaRPr>
          </a:p>
          <a:p>
            <a:pPr marL="0" marR="0" lvl="0" indent="0" algn="l" rtl="0">
              <a:lnSpc>
                <a:spcPct val="100000"/>
              </a:lnSpc>
              <a:spcBef>
                <a:spcPts val="0"/>
              </a:spcBef>
              <a:spcAft>
                <a:spcPts val="0"/>
              </a:spcAft>
              <a:buClr>
                <a:schemeClr val="lt1"/>
              </a:buClr>
              <a:buSzPts val="2400"/>
              <a:buFont typeface="Dosis"/>
              <a:buNone/>
            </a:pPr>
            <a:endParaRPr sz="3200" b="1">
              <a:latin typeface="Times New Roman"/>
              <a:ea typeface="Times New Roman"/>
              <a:cs typeface="Times New Roman"/>
              <a:sym typeface="Times New Roman"/>
            </a:endParaRPr>
          </a:p>
        </p:txBody>
      </p:sp>
      <p:sp>
        <p:nvSpPr>
          <p:cNvPr id="69" name="Google Shape;69;p3"/>
          <p:cNvSpPr txBox="1">
            <a:spLocks noGrp="1"/>
          </p:cNvSpPr>
          <p:nvPr>
            <p:ph type="subTitle" idx="4294967295"/>
          </p:nvPr>
        </p:nvSpPr>
        <p:spPr>
          <a:xfrm>
            <a:off x="246730" y="1309448"/>
            <a:ext cx="4736400" cy="35796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Clr>
                <a:schemeClr val="dk1"/>
              </a:buClr>
              <a:buSzPts val="1100"/>
              <a:buFont typeface="Arial"/>
              <a:buNone/>
            </a:pPr>
            <a:r>
              <a:rPr lang="en-GB" sz="1300">
                <a:solidFill>
                  <a:schemeClr val="lt1"/>
                </a:solidFill>
                <a:highlight>
                  <a:srgbClr val="3D7E21"/>
                </a:highlight>
                <a:latin typeface="Times New Roman"/>
                <a:ea typeface="Times New Roman"/>
                <a:cs typeface="Times New Roman"/>
                <a:sym typeface="Times New Roman"/>
              </a:rPr>
              <a:t>The responsibilities of an HR manager include the specific work assignments that are central to the management of human capital. Informing the use of Social Exchange Theory, the HR manager develops rapport with the employees to guarantee humane treatment and reciprocation. Recruitment and selection are some of the active roles in the social exchange where the HR manager is involved in presenting employment opportunities and incentives to potential employees while having to ensure that they deliver what is needed in the organisation (Armstrong and Taylor, 2020). Furthermore, managing subordinate employees, especially in addressing their complaints or complains involves fair trade of favours or remedies by the HR manager. Training and development are typical social exchanges that seek to increase the quality of the human capital of an organization as an investment towards the desired increased performance and increased organizational tenure. </a:t>
            </a:r>
            <a:endParaRPr sz="1400" b="1" i="0" u="none" strike="noStrike" cap="none">
              <a:solidFill>
                <a:schemeClr val="lt1"/>
              </a:solidFill>
              <a:highlight>
                <a:srgbClr val="3D7E21"/>
              </a:highlight>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0" marR="0" lvl="0" indent="0" algn="just" rtl="0">
              <a:lnSpc>
                <a:spcPct val="115000"/>
              </a:lnSpc>
              <a:spcBef>
                <a:spcPts val="1200"/>
              </a:spcBef>
              <a:spcAft>
                <a:spcPts val="0"/>
              </a:spcAft>
              <a:buClr>
                <a:schemeClr val="dk2"/>
              </a:buClr>
              <a:buSzPts val="1800"/>
              <a:buFont typeface="Arial"/>
              <a:buNone/>
            </a:pPr>
            <a:r>
              <a:rPr lang="en-GB" sz="1200" b="1" i="0" u="none" strike="noStrike" cap="none">
                <a:solidFill>
                  <a:srgbClr val="FFFF00"/>
                </a:solidFill>
                <a:latin typeface="Times New Roman"/>
                <a:ea typeface="Times New Roman"/>
                <a:cs typeface="Times New Roman"/>
                <a:sym typeface="Times New Roman"/>
              </a:rPr>
              <a:t>      </a:t>
            </a: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1200"/>
              </a:spcAft>
              <a:buClr>
                <a:schemeClr val="lt1"/>
              </a:buClr>
              <a:buSzPts val="1300"/>
              <a:buFont typeface="Lato"/>
              <a:buNone/>
            </a:pPr>
            <a:endParaRPr sz="1200" b="0" i="0" u="none" strike="noStrike" cap="none">
              <a:solidFill>
                <a:schemeClr val="dk1"/>
              </a:solidFill>
              <a:latin typeface="Roboto"/>
              <a:ea typeface="Roboto"/>
              <a:cs typeface="Roboto"/>
              <a:sym typeface="Roboto"/>
            </a:endParaRPr>
          </a:p>
        </p:txBody>
      </p:sp>
      <p:sp>
        <p:nvSpPr>
          <p:cNvPr id="70" name="Google Shape;70;p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p>
            <a:pPr marL="0" lvl="0" indent="0" algn="r" rtl="0">
              <a:lnSpc>
                <a:spcPct val="100000"/>
              </a:lnSpc>
              <a:spcBef>
                <a:spcPts val="0"/>
              </a:spcBef>
              <a:spcAft>
                <a:spcPts val="0"/>
              </a:spcAft>
              <a:buSzPts val="1000"/>
              <a:buNone/>
            </a:pPr>
            <a:fld id="{00000000-1234-1234-1234-123412341234}" type="slidenum">
              <a:rPr lang="en-GB">
                <a:solidFill>
                  <a:schemeClr val="dk2"/>
                </a:solidFill>
                <a:latin typeface="Arial"/>
                <a:ea typeface="Arial"/>
                <a:cs typeface="Arial"/>
                <a:sym typeface="Arial"/>
              </a:rPr>
              <a:t>3</a:t>
            </a:fld>
            <a:endParaRPr>
              <a:solidFill>
                <a:schemeClr val="dk2"/>
              </a:solidFill>
              <a:latin typeface="Arial"/>
              <a:ea typeface="Arial"/>
              <a:cs typeface="Arial"/>
              <a:sym typeface="Arial"/>
            </a:endParaRPr>
          </a:p>
        </p:txBody>
      </p:sp>
      <p:sp>
        <p:nvSpPr>
          <p:cNvPr id="71" name="Google Shape;71;p3"/>
          <p:cNvSpPr/>
          <p:nvPr/>
        </p:nvSpPr>
        <p:spPr>
          <a:xfrm>
            <a:off x="5133180" y="4011404"/>
            <a:ext cx="3947025" cy="784830"/>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rgbClr val="000000"/>
              </a:buClr>
              <a:buSzPts val="1000"/>
              <a:buFont typeface="Arial"/>
              <a:buNone/>
            </a:pPr>
            <a:endParaRPr sz="1000" b="0" i="0" u="none" strike="noStrike" cap="none">
              <a:solidFill>
                <a:schemeClr val="lt1"/>
              </a:solidFill>
              <a:latin typeface="Times New Roman"/>
              <a:ea typeface="Times New Roman"/>
              <a:cs typeface="Times New Roman"/>
              <a:sym typeface="Times New Roman"/>
            </a:endParaRPr>
          </a:p>
        </p:txBody>
      </p:sp>
      <p:sp>
        <p:nvSpPr>
          <p:cNvPr id="72" name="Google Shape;72;p3"/>
          <p:cNvSpPr txBox="1">
            <a:spLocks noGrp="1"/>
          </p:cNvSpPr>
          <p:nvPr>
            <p:ph type="title"/>
          </p:nvPr>
        </p:nvSpPr>
        <p:spPr>
          <a:xfrm>
            <a:off x="1365850" y="824413"/>
            <a:ext cx="7038900" cy="914100"/>
          </a:xfrm>
          <a:prstGeom prst="rect">
            <a:avLst/>
          </a:prstGeom>
          <a:noFill/>
          <a:ln>
            <a:noFill/>
          </a:ln>
        </p:spPr>
        <p:txBody>
          <a:bodyPr spcFirstLastPara="1" wrap="square" lIns="91425" tIns="91425" rIns="91425" bIns="91425" anchor="t" anchorCtr="0">
            <a:normAutofit/>
          </a:bodyPr>
          <a:lstStyle/>
          <a:p>
            <a:pPr marL="0" lvl="0" indent="0" algn="just" rtl="0">
              <a:lnSpc>
                <a:spcPct val="115000"/>
              </a:lnSpc>
              <a:spcBef>
                <a:spcPts val="0"/>
              </a:spcBef>
              <a:spcAft>
                <a:spcPts val="0"/>
              </a:spcAft>
              <a:buClr>
                <a:schemeClr val="dk1"/>
              </a:buClr>
              <a:buSzPts val="1100"/>
              <a:buFont typeface="Arial"/>
              <a:buNone/>
            </a:pPr>
            <a:r>
              <a:rPr lang="en-GB" sz="1600" b="1">
                <a:latin typeface="Times New Roman"/>
                <a:ea typeface="Times New Roman"/>
                <a:cs typeface="Times New Roman"/>
                <a:sym typeface="Times New Roman"/>
              </a:rPr>
              <a:t>The Day-to-Day Work</a:t>
            </a:r>
            <a:endParaRPr sz="1600" b="1">
              <a:latin typeface="Times New Roman"/>
              <a:ea typeface="Times New Roman"/>
              <a:cs typeface="Times New Roman"/>
              <a:sym typeface="Times New Roman"/>
            </a:endParaRPr>
          </a:p>
          <a:p>
            <a:pPr marL="0" lvl="0" indent="0" algn="l" rtl="0">
              <a:lnSpc>
                <a:spcPct val="100000"/>
              </a:lnSpc>
              <a:spcBef>
                <a:spcPts val="0"/>
              </a:spcBef>
              <a:spcAft>
                <a:spcPts val="0"/>
              </a:spcAft>
              <a:buSzPts val="2400"/>
              <a:buNone/>
            </a:pPr>
            <a:endParaRPr/>
          </a:p>
        </p:txBody>
      </p:sp>
      <p:sp>
        <p:nvSpPr>
          <p:cNvPr id="73" name="Google Shape;73;p3"/>
          <p:cNvSpPr txBox="1">
            <a:spLocks noGrp="1"/>
          </p:cNvSpPr>
          <p:nvPr>
            <p:ph type="body" idx="2"/>
          </p:nvPr>
        </p:nvSpPr>
        <p:spPr>
          <a:xfrm>
            <a:off x="6016746" y="4439550"/>
            <a:ext cx="3403200" cy="29112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1200"/>
              </a:spcAft>
              <a:buSzPts val="1300"/>
              <a:buNone/>
            </a:pPr>
            <a:endParaRPr/>
          </a:p>
        </p:txBody>
      </p:sp>
      <p:pic>
        <p:nvPicPr>
          <p:cNvPr id="74" name="Google Shape;74;p3"/>
          <p:cNvPicPr preferRelativeResize="0"/>
          <p:nvPr/>
        </p:nvPicPr>
        <p:blipFill>
          <a:blip r:embed="rId3">
            <a:alphaModFix/>
          </a:blip>
          <a:stretch>
            <a:fillRect/>
          </a:stretch>
        </p:blipFill>
        <p:spPr>
          <a:xfrm>
            <a:off x="5069136" y="1390896"/>
            <a:ext cx="3951557" cy="3046548"/>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79" name="Google Shape;79;g26fa64dd229_0_9"/>
          <p:cNvSpPr txBox="1">
            <a:spLocks noGrp="1"/>
          </p:cNvSpPr>
          <p:nvPr>
            <p:ph type="ctrTitle" idx="4294967295"/>
          </p:nvPr>
        </p:nvSpPr>
        <p:spPr>
          <a:xfrm>
            <a:off x="1422457" y="-117030"/>
            <a:ext cx="7598700" cy="11412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Clr>
                <a:schemeClr val="lt1"/>
              </a:buClr>
              <a:buSzPts val="2400"/>
              <a:buFont typeface="Dosis"/>
              <a:buNone/>
            </a:pPr>
            <a:r>
              <a:rPr lang="en-GB" sz="2500" b="1">
                <a:latin typeface="Times New Roman"/>
                <a:ea typeface="Times New Roman"/>
                <a:cs typeface="Times New Roman"/>
                <a:sym typeface="Times New Roman"/>
              </a:rPr>
              <a:t>Key Responsibilities of a HR Manager</a:t>
            </a:r>
            <a:endParaRPr sz="2500" b="1">
              <a:latin typeface="Times New Roman"/>
              <a:ea typeface="Times New Roman"/>
              <a:cs typeface="Times New Roman"/>
              <a:sym typeface="Times New Roman"/>
            </a:endParaRPr>
          </a:p>
          <a:p>
            <a:pPr marL="0" marR="0" lvl="0" indent="0" algn="ctr" rtl="0">
              <a:lnSpc>
                <a:spcPct val="100000"/>
              </a:lnSpc>
              <a:spcBef>
                <a:spcPts val="0"/>
              </a:spcBef>
              <a:spcAft>
                <a:spcPts val="0"/>
              </a:spcAft>
              <a:buClr>
                <a:schemeClr val="lt1"/>
              </a:buClr>
              <a:buSzPts val="2400"/>
              <a:buFont typeface="Dosis"/>
              <a:buNone/>
            </a:pPr>
            <a:endParaRPr sz="3200" b="1">
              <a:latin typeface="Times New Roman"/>
              <a:ea typeface="Times New Roman"/>
              <a:cs typeface="Times New Roman"/>
              <a:sym typeface="Times New Roman"/>
            </a:endParaRPr>
          </a:p>
        </p:txBody>
      </p:sp>
      <p:sp>
        <p:nvSpPr>
          <p:cNvPr id="80" name="Google Shape;80;g26fa64dd229_0_9"/>
          <p:cNvSpPr txBox="1">
            <a:spLocks noGrp="1"/>
          </p:cNvSpPr>
          <p:nvPr>
            <p:ph type="subTitle" idx="4294967295"/>
          </p:nvPr>
        </p:nvSpPr>
        <p:spPr>
          <a:xfrm>
            <a:off x="246730" y="1205023"/>
            <a:ext cx="4736400" cy="3579600"/>
          </a:xfrm>
          <a:prstGeom prst="rect">
            <a:avLst/>
          </a:prstGeom>
          <a:noFill/>
          <a:ln>
            <a:noFill/>
          </a:ln>
        </p:spPr>
        <p:txBody>
          <a:bodyPr spcFirstLastPara="1" wrap="square" lIns="91425" tIns="91425" rIns="91425" bIns="91425" anchor="t" anchorCtr="0">
            <a:noAutofit/>
          </a:bodyPr>
          <a:lstStyle/>
          <a:p>
            <a:pPr marL="457200" lvl="0" indent="0" algn="just" rtl="0">
              <a:spcBef>
                <a:spcPts val="1200"/>
              </a:spcBef>
              <a:spcAft>
                <a:spcPts val="0"/>
              </a:spcAft>
              <a:buNone/>
            </a:pPr>
            <a:r>
              <a:rPr lang="en-GB" sz="1300">
                <a:solidFill>
                  <a:schemeClr val="lt1"/>
                </a:solidFill>
                <a:highlight>
                  <a:srgbClr val="3D7E21"/>
                </a:highlight>
                <a:latin typeface="Times New Roman"/>
                <a:ea typeface="Times New Roman"/>
                <a:cs typeface="Times New Roman"/>
                <a:sym typeface="Times New Roman"/>
              </a:rPr>
              <a:t>In addition to serving as facilitators and administrators in employee relations, HR managers have significant influence in regard to organizational culture and output. They maintain the aspects of trust and respect and practicing open communication and equal treatment based on the Social Exchange Theory. This entails developing organizational policies that address company objectives and expectations while maintaining a two-way flow of value between the firm and its personnel (Stewart and Brown, 2019). Here, the Resource-Based View principle is reflected as HR managers attempt to optimize value from human resources and match employees’ strengths and weaknesses to organizational needs. The resources engage in spearheading talent management, succession, and workforce planning to help manage the human capital in the organization. </a:t>
            </a:r>
            <a:endParaRPr sz="1300">
              <a:solidFill>
                <a:schemeClr val="lt1"/>
              </a:solidFill>
              <a:highlight>
                <a:srgbClr val="3D7E21"/>
              </a:highlight>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None/>
            </a:pPr>
            <a:endParaRPr sz="900" b="1" i="0" u="none" strike="noStrike" cap="none">
              <a:solidFill>
                <a:srgbClr val="FFFF00"/>
              </a:solidFill>
              <a:latin typeface="Times New Roman"/>
              <a:ea typeface="Times New Roman"/>
              <a:cs typeface="Times New Roman"/>
              <a:sym typeface="Times New Roman"/>
            </a:endParaRPr>
          </a:p>
          <a:p>
            <a:pPr marL="0" marR="0" lvl="0" indent="0" algn="just" rtl="0">
              <a:lnSpc>
                <a:spcPct val="115000"/>
              </a:lnSpc>
              <a:spcBef>
                <a:spcPts val="1200"/>
              </a:spcBef>
              <a:spcAft>
                <a:spcPts val="0"/>
              </a:spcAft>
              <a:buClr>
                <a:schemeClr val="dk2"/>
              </a:buClr>
              <a:buSzPts val="1800"/>
              <a:buFont typeface="Arial"/>
              <a:buNone/>
            </a:pPr>
            <a:endParaRPr sz="1000" b="1" i="0" u="none" strike="noStrike" cap="none">
              <a:solidFill>
                <a:srgbClr val="FFFF00"/>
              </a:solidFill>
              <a:latin typeface="Times New Roman"/>
              <a:ea typeface="Times New Roman"/>
              <a:cs typeface="Times New Roman"/>
              <a:sym typeface="Times New Roman"/>
            </a:endParaRPr>
          </a:p>
          <a:p>
            <a:pPr marL="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0" marR="0" lvl="0" indent="0" algn="just" rtl="0">
              <a:lnSpc>
                <a:spcPct val="115000"/>
              </a:lnSpc>
              <a:spcBef>
                <a:spcPts val="1200"/>
              </a:spcBef>
              <a:spcAft>
                <a:spcPts val="0"/>
              </a:spcAft>
              <a:buClr>
                <a:schemeClr val="dk2"/>
              </a:buClr>
              <a:buSzPts val="1800"/>
              <a:buFont typeface="Arial"/>
              <a:buNone/>
            </a:pPr>
            <a:r>
              <a:rPr lang="en-GB" sz="1200" b="1" i="0" u="none" strike="noStrike" cap="none">
                <a:solidFill>
                  <a:srgbClr val="FFFF00"/>
                </a:solidFill>
                <a:latin typeface="Times New Roman"/>
                <a:ea typeface="Times New Roman"/>
                <a:cs typeface="Times New Roman"/>
                <a:sym typeface="Times New Roman"/>
              </a:rPr>
              <a:t>      </a:t>
            </a: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1200"/>
              </a:spcAft>
              <a:buClr>
                <a:schemeClr val="lt1"/>
              </a:buClr>
              <a:buSzPts val="1300"/>
              <a:buFont typeface="Lato"/>
              <a:buNone/>
            </a:pPr>
            <a:endParaRPr sz="1200" b="0" i="0" u="none" strike="noStrike" cap="none">
              <a:solidFill>
                <a:schemeClr val="dk1"/>
              </a:solidFill>
              <a:latin typeface="Roboto"/>
              <a:ea typeface="Roboto"/>
              <a:cs typeface="Roboto"/>
              <a:sym typeface="Roboto"/>
            </a:endParaRPr>
          </a:p>
        </p:txBody>
      </p:sp>
      <p:sp>
        <p:nvSpPr>
          <p:cNvPr id="81" name="Google Shape;81;g26fa64dd229_0_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p>
            <a:pPr marL="0" lvl="0" indent="0" algn="r" rtl="0">
              <a:lnSpc>
                <a:spcPct val="100000"/>
              </a:lnSpc>
              <a:spcBef>
                <a:spcPts val="0"/>
              </a:spcBef>
              <a:spcAft>
                <a:spcPts val="0"/>
              </a:spcAft>
              <a:buSzPts val="1000"/>
              <a:buNone/>
            </a:pPr>
            <a:fld id="{00000000-1234-1234-1234-123412341234}" type="slidenum">
              <a:rPr lang="en-GB">
                <a:solidFill>
                  <a:schemeClr val="dk2"/>
                </a:solidFill>
                <a:latin typeface="Arial"/>
                <a:ea typeface="Arial"/>
                <a:cs typeface="Arial"/>
                <a:sym typeface="Arial"/>
              </a:rPr>
              <a:t>4</a:t>
            </a:fld>
            <a:endParaRPr>
              <a:solidFill>
                <a:schemeClr val="dk2"/>
              </a:solidFill>
              <a:latin typeface="Arial"/>
              <a:ea typeface="Arial"/>
              <a:cs typeface="Arial"/>
              <a:sym typeface="Arial"/>
            </a:endParaRPr>
          </a:p>
        </p:txBody>
      </p:sp>
      <p:sp>
        <p:nvSpPr>
          <p:cNvPr id="82" name="Google Shape;82;g26fa64dd229_0_9"/>
          <p:cNvSpPr/>
          <p:nvPr/>
        </p:nvSpPr>
        <p:spPr>
          <a:xfrm>
            <a:off x="5133180" y="4011404"/>
            <a:ext cx="3947100" cy="784800"/>
          </a:xfrm>
          <a:prstGeom prst="rect">
            <a:avLst/>
          </a:prstGeom>
          <a:noFill/>
          <a:ln>
            <a:noFill/>
          </a:ln>
        </p:spPr>
        <p:txBody>
          <a:bodyPr spcFirstLastPara="1" wrap="square" lIns="91425" tIns="45700" rIns="91425" bIns="45700" anchor="t" anchorCtr="0">
            <a:noAutofit/>
          </a:bodyPr>
          <a:lstStyle/>
          <a:p>
            <a:pPr marL="0" marR="0" lvl="0" indent="0" algn="ctr" rtl="0">
              <a:lnSpc>
                <a:spcPct val="150000"/>
              </a:lnSpc>
              <a:spcBef>
                <a:spcPts val="0"/>
              </a:spcBef>
              <a:spcAft>
                <a:spcPts val="0"/>
              </a:spcAft>
              <a:buClr>
                <a:srgbClr val="000000"/>
              </a:buClr>
              <a:buSzPts val="1000"/>
              <a:buFont typeface="Arial"/>
              <a:buNone/>
            </a:pPr>
            <a:endParaRPr sz="1000" b="0" i="0" u="none" strike="noStrike" cap="none">
              <a:solidFill>
                <a:schemeClr val="lt1"/>
              </a:solidFill>
              <a:latin typeface="Times New Roman"/>
              <a:ea typeface="Times New Roman"/>
              <a:cs typeface="Times New Roman"/>
              <a:sym typeface="Times New Roman"/>
            </a:endParaRPr>
          </a:p>
        </p:txBody>
      </p:sp>
      <p:sp>
        <p:nvSpPr>
          <p:cNvPr id="83" name="Google Shape;83;g26fa64dd229_0_9"/>
          <p:cNvSpPr txBox="1">
            <a:spLocks noGrp="1"/>
          </p:cNvSpPr>
          <p:nvPr>
            <p:ph type="title"/>
          </p:nvPr>
        </p:nvSpPr>
        <p:spPr>
          <a:xfrm>
            <a:off x="1513850" y="759113"/>
            <a:ext cx="7038900" cy="914100"/>
          </a:xfrm>
          <a:prstGeom prst="rect">
            <a:avLst/>
          </a:prstGeom>
          <a:noFill/>
          <a:ln>
            <a:noFill/>
          </a:ln>
        </p:spPr>
        <p:txBody>
          <a:bodyPr spcFirstLastPara="1" wrap="square" lIns="91425" tIns="91425" rIns="91425" bIns="91425" anchor="t" anchorCtr="0">
            <a:normAutofit/>
          </a:bodyPr>
          <a:lstStyle/>
          <a:p>
            <a:pPr marL="0" lvl="0" indent="0" algn="just" rtl="0">
              <a:lnSpc>
                <a:spcPct val="115000"/>
              </a:lnSpc>
              <a:spcBef>
                <a:spcPts val="1200"/>
              </a:spcBef>
              <a:spcAft>
                <a:spcPts val="0"/>
              </a:spcAft>
              <a:buClr>
                <a:schemeClr val="dk1"/>
              </a:buClr>
              <a:buSzPts val="1100"/>
              <a:buFont typeface="Arial"/>
              <a:buNone/>
            </a:pPr>
            <a:r>
              <a:rPr lang="en-GB" sz="1500" b="1">
                <a:latin typeface="Times New Roman"/>
                <a:ea typeface="Times New Roman"/>
                <a:cs typeface="Times New Roman"/>
                <a:sym typeface="Times New Roman"/>
              </a:rPr>
              <a:t>Wider Remit of the Role</a:t>
            </a:r>
            <a:endParaRPr sz="1500" b="1">
              <a:latin typeface="Times New Roman"/>
              <a:ea typeface="Times New Roman"/>
              <a:cs typeface="Times New Roman"/>
              <a:sym typeface="Times New Roman"/>
            </a:endParaRPr>
          </a:p>
          <a:p>
            <a:pPr marL="0" lvl="0" indent="0" algn="l" rtl="0">
              <a:lnSpc>
                <a:spcPct val="100000"/>
              </a:lnSpc>
              <a:spcBef>
                <a:spcPts val="200"/>
              </a:spcBef>
              <a:spcAft>
                <a:spcPts val="0"/>
              </a:spcAft>
              <a:buSzPts val="2400"/>
              <a:buNone/>
            </a:pPr>
            <a:endParaRPr/>
          </a:p>
        </p:txBody>
      </p:sp>
      <p:sp>
        <p:nvSpPr>
          <p:cNvPr id="84" name="Google Shape;84;g26fa64dd229_0_9"/>
          <p:cNvSpPr txBox="1">
            <a:spLocks noGrp="1"/>
          </p:cNvSpPr>
          <p:nvPr>
            <p:ph type="body" idx="2"/>
          </p:nvPr>
        </p:nvSpPr>
        <p:spPr>
          <a:xfrm>
            <a:off x="6016746" y="4439550"/>
            <a:ext cx="3403200" cy="29112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1200"/>
              </a:spcAft>
              <a:buSzPts val="1300"/>
              <a:buNone/>
            </a:pPr>
            <a:endParaRPr/>
          </a:p>
        </p:txBody>
      </p:sp>
      <p:pic>
        <p:nvPicPr>
          <p:cNvPr id="85" name="Google Shape;85;g26fa64dd229_0_9"/>
          <p:cNvPicPr preferRelativeResize="0"/>
          <p:nvPr/>
        </p:nvPicPr>
        <p:blipFill rotWithShape="1">
          <a:blip r:embed="rId3">
            <a:alphaModFix/>
          </a:blip>
          <a:srcRect/>
          <a:stretch/>
        </p:blipFill>
        <p:spPr>
          <a:xfrm>
            <a:off x="5135525" y="1284501"/>
            <a:ext cx="3856075" cy="24665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g2e45bc356ec_0_0"/>
          <p:cNvSpPr txBox="1">
            <a:spLocks noGrp="1"/>
          </p:cNvSpPr>
          <p:nvPr>
            <p:ph type="ctrTitle" idx="4294967295"/>
          </p:nvPr>
        </p:nvSpPr>
        <p:spPr>
          <a:xfrm>
            <a:off x="1422457" y="-117030"/>
            <a:ext cx="7598700" cy="11412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Clr>
                <a:schemeClr val="lt1"/>
              </a:buClr>
              <a:buSzPts val="2400"/>
              <a:buFont typeface="Dosis"/>
              <a:buNone/>
            </a:pPr>
            <a:r>
              <a:rPr lang="en-GB" sz="2500" b="1">
                <a:latin typeface="Times New Roman"/>
                <a:ea typeface="Times New Roman"/>
                <a:cs typeface="Times New Roman"/>
                <a:sym typeface="Times New Roman"/>
              </a:rPr>
              <a:t>Key Responsibilities of a HR Manager</a:t>
            </a:r>
            <a:endParaRPr sz="2500" b="1">
              <a:latin typeface="Times New Roman"/>
              <a:ea typeface="Times New Roman"/>
              <a:cs typeface="Times New Roman"/>
              <a:sym typeface="Times New Roman"/>
            </a:endParaRPr>
          </a:p>
          <a:p>
            <a:pPr marL="0" marR="0" lvl="0" indent="0" algn="ctr" rtl="0">
              <a:lnSpc>
                <a:spcPct val="100000"/>
              </a:lnSpc>
              <a:spcBef>
                <a:spcPts val="0"/>
              </a:spcBef>
              <a:spcAft>
                <a:spcPts val="0"/>
              </a:spcAft>
              <a:buClr>
                <a:schemeClr val="lt1"/>
              </a:buClr>
              <a:buSzPts val="2400"/>
              <a:buFont typeface="Dosis"/>
              <a:buNone/>
            </a:pPr>
            <a:endParaRPr sz="3200" b="1">
              <a:latin typeface="Times New Roman"/>
              <a:ea typeface="Times New Roman"/>
              <a:cs typeface="Times New Roman"/>
              <a:sym typeface="Times New Roman"/>
            </a:endParaRPr>
          </a:p>
        </p:txBody>
      </p:sp>
      <p:sp>
        <p:nvSpPr>
          <p:cNvPr id="91" name="Google Shape;91;g2e45bc356ec_0_0"/>
          <p:cNvSpPr txBox="1">
            <a:spLocks noGrp="1"/>
          </p:cNvSpPr>
          <p:nvPr>
            <p:ph type="subTitle" idx="4294967295"/>
          </p:nvPr>
        </p:nvSpPr>
        <p:spPr>
          <a:xfrm>
            <a:off x="246730" y="1205023"/>
            <a:ext cx="4736400" cy="3579600"/>
          </a:xfrm>
          <a:prstGeom prst="rect">
            <a:avLst/>
          </a:prstGeom>
          <a:noFill/>
          <a:ln>
            <a:noFill/>
          </a:ln>
        </p:spPr>
        <p:txBody>
          <a:bodyPr spcFirstLastPara="1" wrap="square" lIns="91425" tIns="91425" rIns="91425" bIns="91425" anchor="t" anchorCtr="0">
            <a:noAutofit/>
          </a:bodyPr>
          <a:lstStyle/>
          <a:p>
            <a:pPr marL="0" lvl="0" indent="0" algn="just" rtl="0">
              <a:spcBef>
                <a:spcPts val="1200"/>
              </a:spcBef>
              <a:spcAft>
                <a:spcPts val="0"/>
              </a:spcAft>
              <a:buClr>
                <a:schemeClr val="dk1"/>
              </a:buClr>
              <a:buSzPts val="1100"/>
              <a:buFont typeface="Arial"/>
              <a:buNone/>
            </a:pPr>
            <a:r>
              <a:rPr lang="en-GB" sz="1100">
                <a:solidFill>
                  <a:schemeClr val="lt1"/>
                </a:solidFill>
                <a:highlight>
                  <a:srgbClr val="3D7E21"/>
                </a:highlight>
                <a:latin typeface="Times New Roman"/>
                <a:ea typeface="Times New Roman"/>
                <a:cs typeface="Times New Roman"/>
                <a:sym typeface="Times New Roman"/>
              </a:rPr>
              <a:t>The organizations’ management expects the HR managers to play various roles and be responsible for various activities for the benefit of the organization. In light of the Social Exchange Theory, it is predicted that the HR managers will engage the employees in a positive exchange where they develop trust and mutual obligation. It entails listening and attending to employees’ grievances as well as maintaining organisational equity in Human Resource management. In the context of the Resource-Based View, organisations expect human resource managers to properly manage human capital, match human resources with organisational requirements for the purpose of organisational performance improvement (Barney, 2018.). Another aspect of the managerial role that comes with being an HR manager is that one has to update themselves with the legal and regulatory demands and avoid or minimize any legal implications (Anwar and Abdullah,  2021). Furthermore, they are supposed to initiate and spearhead applicable programs that support the meaning engagement, retention and development of employees in compliance to the culture and vision for sustainable workplace. By satisfying such expectations, the HR managers provide significant support to organizations and organizational performance with regard to competitive advantage.</a:t>
            </a:r>
            <a:endParaRPr sz="1100">
              <a:solidFill>
                <a:schemeClr val="lt1"/>
              </a:solidFill>
              <a:highlight>
                <a:srgbClr val="3D7E21"/>
              </a:highlight>
              <a:latin typeface="Times New Roman"/>
              <a:ea typeface="Times New Roman"/>
              <a:cs typeface="Times New Roman"/>
              <a:sym typeface="Times New Roman"/>
            </a:endParaRPr>
          </a:p>
          <a:p>
            <a:pPr marL="457200" lvl="0" indent="0" algn="just" rtl="0">
              <a:spcBef>
                <a:spcPts val="1200"/>
              </a:spcBef>
              <a:spcAft>
                <a:spcPts val="0"/>
              </a:spcAft>
              <a:buNone/>
            </a:pPr>
            <a:endParaRPr sz="1300">
              <a:solidFill>
                <a:schemeClr val="dk1"/>
              </a:solidFill>
              <a:highlight>
                <a:srgbClr val="02909F"/>
              </a:highlight>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None/>
            </a:pPr>
            <a:endParaRPr sz="900" b="1" i="0" u="none" strike="noStrike" cap="none">
              <a:solidFill>
                <a:srgbClr val="FFFF00"/>
              </a:solidFill>
              <a:latin typeface="Times New Roman"/>
              <a:ea typeface="Times New Roman"/>
              <a:cs typeface="Times New Roman"/>
              <a:sym typeface="Times New Roman"/>
            </a:endParaRPr>
          </a:p>
          <a:p>
            <a:pPr marL="0" marR="0" lvl="0" indent="0" algn="just" rtl="0">
              <a:lnSpc>
                <a:spcPct val="115000"/>
              </a:lnSpc>
              <a:spcBef>
                <a:spcPts val="1200"/>
              </a:spcBef>
              <a:spcAft>
                <a:spcPts val="0"/>
              </a:spcAft>
              <a:buClr>
                <a:schemeClr val="dk2"/>
              </a:buClr>
              <a:buSzPts val="1800"/>
              <a:buFont typeface="Arial"/>
              <a:buNone/>
            </a:pPr>
            <a:endParaRPr sz="1000" b="1" i="0" u="none" strike="noStrike" cap="none">
              <a:solidFill>
                <a:srgbClr val="FFFF00"/>
              </a:solidFill>
              <a:latin typeface="Times New Roman"/>
              <a:ea typeface="Times New Roman"/>
              <a:cs typeface="Times New Roman"/>
              <a:sym typeface="Times New Roman"/>
            </a:endParaRPr>
          </a:p>
          <a:p>
            <a:pPr marL="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0" marR="0" lvl="0" indent="0" algn="just" rtl="0">
              <a:lnSpc>
                <a:spcPct val="115000"/>
              </a:lnSpc>
              <a:spcBef>
                <a:spcPts val="1200"/>
              </a:spcBef>
              <a:spcAft>
                <a:spcPts val="0"/>
              </a:spcAft>
              <a:buClr>
                <a:schemeClr val="dk2"/>
              </a:buClr>
              <a:buSzPts val="1800"/>
              <a:buFont typeface="Arial"/>
              <a:buNone/>
            </a:pPr>
            <a:r>
              <a:rPr lang="en-GB" sz="1200" b="1" i="0" u="none" strike="noStrike" cap="none">
                <a:solidFill>
                  <a:srgbClr val="FFFF00"/>
                </a:solidFill>
                <a:latin typeface="Times New Roman"/>
                <a:ea typeface="Times New Roman"/>
                <a:cs typeface="Times New Roman"/>
                <a:sym typeface="Times New Roman"/>
              </a:rPr>
              <a:t>      </a:t>
            </a: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1200"/>
              </a:spcAft>
              <a:buClr>
                <a:schemeClr val="lt1"/>
              </a:buClr>
              <a:buSzPts val="1300"/>
              <a:buFont typeface="Lato"/>
              <a:buNone/>
            </a:pPr>
            <a:endParaRPr sz="1200" b="0" i="0" u="none" strike="noStrike" cap="none">
              <a:solidFill>
                <a:schemeClr val="dk1"/>
              </a:solidFill>
              <a:latin typeface="Roboto"/>
              <a:ea typeface="Roboto"/>
              <a:cs typeface="Roboto"/>
              <a:sym typeface="Roboto"/>
            </a:endParaRPr>
          </a:p>
        </p:txBody>
      </p:sp>
      <p:sp>
        <p:nvSpPr>
          <p:cNvPr id="92" name="Google Shape;92;g2e45bc356ec_0_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p>
            <a:pPr marL="0" lvl="0" indent="0" algn="r" rtl="0">
              <a:lnSpc>
                <a:spcPct val="100000"/>
              </a:lnSpc>
              <a:spcBef>
                <a:spcPts val="0"/>
              </a:spcBef>
              <a:spcAft>
                <a:spcPts val="0"/>
              </a:spcAft>
              <a:buSzPts val="1000"/>
              <a:buNone/>
            </a:pPr>
            <a:fld id="{00000000-1234-1234-1234-123412341234}" type="slidenum">
              <a:rPr lang="en-GB">
                <a:solidFill>
                  <a:schemeClr val="dk2"/>
                </a:solidFill>
                <a:latin typeface="Arial"/>
                <a:ea typeface="Arial"/>
                <a:cs typeface="Arial"/>
                <a:sym typeface="Arial"/>
              </a:rPr>
              <a:t>5</a:t>
            </a:fld>
            <a:endParaRPr>
              <a:solidFill>
                <a:schemeClr val="dk2"/>
              </a:solidFill>
              <a:latin typeface="Arial"/>
              <a:ea typeface="Arial"/>
              <a:cs typeface="Arial"/>
              <a:sym typeface="Arial"/>
            </a:endParaRPr>
          </a:p>
        </p:txBody>
      </p:sp>
      <p:sp>
        <p:nvSpPr>
          <p:cNvPr id="93" name="Google Shape;93;g2e45bc356ec_0_0"/>
          <p:cNvSpPr/>
          <p:nvPr/>
        </p:nvSpPr>
        <p:spPr>
          <a:xfrm>
            <a:off x="5133180" y="4011404"/>
            <a:ext cx="3947100" cy="784800"/>
          </a:xfrm>
          <a:prstGeom prst="rect">
            <a:avLst/>
          </a:prstGeom>
          <a:noFill/>
          <a:ln>
            <a:noFill/>
          </a:ln>
        </p:spPr>
        <p:txBody>
          <a:bodyPr spcFirstLastPara="1" wrap="square" lIns="91425" tIns="45700" rIns="91425" bIns="45700" anchor="t" anchorCtr="0">
            <a:noAutofit/>
          </a:bodyPr>
          <a:lstStyle/>
          <a:p>
            <a:pPr marL="0" marR="0" lvl="0" indent="0" algn="ctr" rtl="0">
              <a:lnSpc>
                <a:spcPct val="150000"/>
              </a:lnSpc>
              <a:spcBef>
                <a:spcPts val="0"/>
              </a:spcBef>
              <a:spcAft>
                <a:spcPts val="0"/>
              </a:spcAft>
              <a:buClr>
                <a:srgbClr val="000000"/>
              </a:buClr>
              <a:buSzPts val="1000"/>
              <a:buFont typeface="Arial"/>
              <a:buNone/>
            </a:pPr>
            <a:endParaRPr sz="1000" b="0" i="0" u="none" strike="noStrike" cap="none">
              <a:solidFill>
                <a:schemeClr val="lt1"/>
              </a:solidFill>
              <a:latin typeface="Times New Roman"/>
              <a:ea typeface="Times New Roman"/>
              <a:cs typeface="Times New Roman"/>
              <a:sym typeface="Times New Roman"/>
            </a:endParaRPr>
          </a:p>
        </p:txBody>
      </p:sp>
      <p:sp>
        <p:nvSpPr>
          <p:cNvPr id="94" name="Google Shape;94;g2e45bc356ec_0_0"/>
          <p:cNvSpPr txBox="1">
            <a:spLocks noGrp="1"/>
          </p:cNvSpPr>
          <p:nvPr>
            <p:ph type="title"/>
          </p:nvPr>
        </p:nvSpPr>
        <p:spPr>
          <a:xfrm>
            <a:off x="1052550" y="785213"/>
            <a:ext cx="7038900" cy="9141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15000"/>
              </a:lnSpc>
              <a:spcBef>
                <a:spcPts val="1200"/>
              </a:spcBef>
              <a:spcAft>
                <a:spcPts val="0"/>
              </a:spcAft>
              <a:buSzPct val="71223"/>
              <a:buNone/>
            </a:pPr>
            <a:r>
              <a:rPr lang="en-GB" sz="1544" b="1">
                <a:latin typeface="Times New Roman"/>
                <a:ea typeface="Times New Roman"/>
                <a:cs typeface="Times New Roman"/>
                <a:sym typeface="Times New Roman"/>
              </a:rPr>
              <a:t>Expectations from the HR Manager</a:t>
            </a:r>
            <a:endParaRPr sz="1544" b="1">
              <a:latin typeface="Times New Roman"/>
              <a:ea typeface="Times New Roman"/>
              <a:cs typeface="Times New Roman"/>
              <a:sym typeface="Times New Roman"/>
            </a:endParaRPr>
          </a:p>
          <a:p>
            <a:pPr marL="0" lvl="0" indent="0" algn="just" rtl="0">
              <a:lnSpc>
                <a:spcPct val="115000"/>
              </a:lnSpc>
              <a:spcBef>
                <a:spcPts val="1200"/>
              </a:spcBef>
              <a:spcAft>
                <a:spcPts val="0"/>
              </a:spcAft>
              <a:buSzPct val="73333"/>
              <a:buNone/>
            </a:pPr>
            <a:endParaRPr sz="1500" b="1">
              <a:latin typeface="Times New Roman"/>
              <a:ea typeface="Times New Roman"/>
              <a:cs typeface="Times New Roman"/>
              <a:sym typeface="Times New Roman"/>
            </a:endParaRPr>
          </a:p>
          <a:p>
            <a:pPr marL="0" lvl="0" indent="0" algn="l" rtl="0">
              <a:lnSpc>
                <a:spcPct val="100000"/>
              </a:lnSpc>
              <a:spcBef>
                <a:spcPts val="200"/>
              </a:spcBef>
              <a:spcAft>
                <a:spcPts val="0"/>
              </a:spcAft>
              <a:buSzPct val="85714"/>
              <a:buNone/>
            </a:pPr>
            <a:endParaRPr>
              <a:latin typeface="Times New Roman"/>
              <a:ea typeface="Times New Roman"/>
              <a:cs typeface="Times New Roman"/>
              <a:sym typeface="Times New Roman"/>
            </a:endParaRPr>
          </a:p>
        </p:txBody>
      </p:sp>
      <p:sp>
        <p:nvSpPr>
          <p:cNvPr id="95" name="Google Shape;95;g2e45bc356ec_0_0"/>
          <p:cNvSpPr txBox="1">
            <a:spLocks noGrp="1"/>
          </p:cNvSpPr>
          <p:nvPr>
            <p:ph type="body" idx="2"/>
          </p:nvPr>
        </p:nvSpPr>
        <p:spPr>
          <a:xfrm>
            <a:off x="6016746" y="4439550"/>
            <a:ext cx="3403200" cy="29112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1200"/>
              </a:spcAft>
              <a:buSzPts val="1300"/>
              <a:buNone/>
            </a:pPr>
            <a:endParaRPr/>
          </a:p>
        </p:txBody>
      </p:sp>
      <p:pic>
        <p:nvPicPr>
          <p:cNvPr id="96" name="Google Shape;96;g2e45bc356ec_0_0"/>
          <p:cNvPicPr preferRelativeResize="0"/>
          <p:nvPr/>
        </p:nvPicPr>
        <p:blipFill>
          <a:blip r:embed="rId3">
            <a:alphaModFix/>
          </a:blip>
          <a:stretch>
            <a:fillRect/>
          </a:stretch>
        </p:blipFill>
        <p:spPr>
          <a:xfrm>
            <a:off x="5133175" y="1188163"/>
            <a:ext cx="3947100" cy="26592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g2e45bc356ec_0_10"/>
          <p:cNvSpPr txBox="1">
            <a:spLocks noGrp="1"/>
          </p:cNvSpPr>
          <p:nvPr>
            <p:ph type="ctrTitle" idx="4294967295"/>
          </p:nvPr>
        </p:nvSpPr>
        <p:spPr>
          <a:xfrm>
            <a:off x="939432" y="63820"/>
            <a:ext cx="7598700" cy="1141200"/>
          </a:xfrm>
          <a:prstGeom prst="rect">
            <a:avLst/>
          </a:prstGeom>
          <a:noFill/>
          <a:ln>
            <a:noFill/>
          </a:ln>
        </p:spPr>
        <p:txBody>
          <a:bodyPr spcFirstLastPara="1" wrap="square" lIns="91425" tIns="91425" rIns="91425" bIns="91425" anchor="ctr" anchorCtr="0">
            <a:noAutofit/>
          </a:bodyPr>
          <a:lstStyle/>
          <a:p>
            <a:pPr marL="0" lvl="0" indent="0" algn="ctr" rtl="0">
              <a:lnSpc>
                <a:spcPct val="115000"/>
              </a:lnSpc>
              <a:spcBef>
                <a:spcPts val="0"/>
              </a:spcBef>
              <a:spcAft>
                <a:spcPts val="0"/>
              </a:spcAft>
              <a:buClr>
                <a:schemeClr val="dk1"/>
              </a:buClr>
              <a:buSzPts val="1100"/>
              <a:buFont typeface="Arial"/>
              <a:buNone/>
            </a:pPr>
            <a:r>
              <a:rPr lang="en-GB" sz="1600" b="1">
                <a:latin typeface="Times New Roman"/>
                <a:ea typeface="Times New Roman"/>
                <a:cs typeface="Times New Roman"/>
                <a:sym typeface="Times New Roman"/>
              </a:rPr>
              <a:t> HR department in facilitating a positive relationship between</a:t>
            </a:r>
            <a:endParaRPr sz="1600" b="1">
              <a:latin typeface="Times New Roman"/>
              <a:ea typeface="Times New Roman"/>
              <a:cs typeface="Times New Roman"/>
              <a:sym typeface="Times New Roman"/>
            </a:endParaRPr>
          </a:p>
          <a:p>
            <a:pPr marL="0" lvl="0" indent="0" algn="ctr" rtl="0">
              <a:lnSpc>
                <a:spcPct val="115000"/>
              </a:lnSpc>
              <a:spcBef>
                <a:spcPts val="0"/>
              </a:spcBef>
              <a:spcAft>
                <a:spcPts val="0"/>
              </a:spcAft>
              <a:buClr>
                <a:schemeClr val="dk1"/>
              </a:buClr>
              <a:buSzPts val="1100"/>
              <a:buFont typeface="Arial"/>
              <a:buNone/>
            </a:pPr>
            <a:r>
              <a:rPr lang="en-GB" sz="1600" b="1">
                <a:latin typeface="Times New Roman"/>
                <a:ea typeface="Times New Roman"/>
                <a:cs typeface="Times New Roman"/>
                <a:sym typeface="Times New Roman"/>
              </a:rPr>
              <a:t>employees at different levels</a:t>
            </a:r>
            <a:endParaRPr sz="3000" b="1">
              <a:latin typeface="Times New Roman"/>
              <a:ea typeface="Times New Roman"/>
              <a:cs typeface="Times New Roman"/>
              <a:sym typeface="Times New Roman"/>
            </a:endParaRPr>
          </a:p>
          <a:p>
            <a:pPr marL="0" marR="0" lvl="0" indent="0" algn="ctr" rtl="0">
              <a:lnSpc>
                <a:spcPct val="100000"/>
              </a:lnSpc>
              <a:spcBef>
                <a:spcPts val="0"/>
              </a:spcBef>
              <a:spcAft>
                <a:spcPts val="0"/>
              </a:spcAft>
              <a:buClr>
                <a:schemeClr val="lt1"/>
              </a:buClr>
              <a:buSzPts val="2400"/>
              <a:buFont typeface="Dosis"/>
              <a:buNone/>
            </a:pPr>
            <a:endParaRPr sz="3200" b="1">
              <a:latin typeface="Times New Roman"/>
              <a:ea typeface="Times New Roman"/>
              <a:cs typeface="Times New Roman"/>
              <a:sym typeface="Times New Roman"/>
            </a:endParaRPr>
          </a:p>
        </p:txBody>
      </p:sp>
      <p:sp>
        <p:nvSpPr>
          <p:cNvPr id="102" name="Google Shape;102;g2e45bc356ec_0_10"/>
          <p:cNvSpPr txBox="1">
            <a:spLocks noGrp="1"/>
          </p:cNvSpPr>
          <p:nvPr>
            <p:ph type="subTitle" idx="4294967295"/>
          </p:nvPr>
        </p:nvSpPr>
        <p:spPr>
          <a:xfrm>
            <a:off x="246730" y="1563898"/>
            <a:ext cx="4736400" cy="3579600"/>
          </a:xfrm>
          <a:prstGeom prst="rect">
            <a:avLst/>
          </a:prstGeom>
          <a:noFill/>
          <a:ln>
            <a:noFill/>
          </a:ln>
        </p:spPr>
        <p:txBody>
          <a:bodyPr spcFirstLastPara="1" wrap="square" lIns="91425" tIns="91425" rIns="91425" bIns="91425" anchor="t" anchorCtr="0">
            <a:noAutofit/>
          </a:bodyPr>
          <a:lstStyle/>
          <a:p>
            <a:pPr marL="0" lvl="0" indent="0" algn="just" rtl="0">
              <a:spcBef>
                <a:spcPts val="1200"/>
              </a:spcBef>
              <a:spcAft>
                <a:spcPts val="0"/>
              </a:spcAft>
              <a:buNone/>
            </a:pPr>
            <a:r>
              <a:rPr lang="en-GB" sz="1700" b="1">
                <a:solidFill>
                  <a:schemeClr val="dk1"/>
                </a:solidFill>
                <a:highlight>
                  <a:srgbClr val="3D7E21"/>
                </a:highlight>
                <a:latin typeface="Times New Roman"/>
                <a:ea typeface="Times New Roman"/>
                <a:cs typeface="Times New Roman"/>
                <a:sym typeface="Times New Roman"/>
              </a:rPr>
              <a:t>Transactional Relationships</a:t>
            </a:r>
            <a:endParaRPr sz="1700" b="1">
              <a:solidFill>
                <a:schemeClr val="dk1"/>
              </a:solidFill>
              <a:highlight>
                <a:srgbClr val="3D7E21"/>
              </a:highlight>
              <a:latin typeface="Times New Roman"/>
              <a:ea typeface="Times New Roman"/>
              <a:cs typeface="Times New Roman"/>
              <a:sym typeface="Times New Roman"/>
            </a:endParaRPr>
          </a:p>
          <a:p>
            <a:pPr marL="0" lvl="0" indent="0" algn="just" rtl="0">
              <a:spcBef>
                <a:spcPts val="1200"/>
              </a:spcBef>
              <a:spcAft>
                <a:spcPts val="0"/>
              </a:spcAft>
              <a:buNone/>
            </a:pPr>
            <a:r>
              <a:rPr lang="en-GB" sz="1100">
                <a:solidFill>
                  <a:schemeClr val="lt1"/>
                </a:solidFill>
                <a:highlight>
                  <a:srgbClr val="3D7E21"/>
                </a:highlight>
                <a:latin typeface="Times New Roman"/>
                <a:ea typeface="Times New Roman"/>
                <a:cs typeface="Times New Roman"/>
                <a:sym typeface="Times New Roman"/>
              </a:rPr>
              <a:t>Working relationships with a predominantly transactional element are mainly characterised by business like exchanges where performer delivers a service in exchange for remuneration. In this case, SE Theory postulates that relational dynamics are devoid of significant emotional connections and are based on a strict businesslike exchange of favors (Cropanzano et al, 2017). For instance, employees working in an organization where targets are set, and employees rely on bonuses would do just that to achieve the targets. They leave out commitment from their employees and support relationships since employees would switch sides to better offers from competitors at any one time. From RBV, attracting and retaining talent depend on compensation and benefits that place the organization among competitors, but the critical aspects may not be guaranteed merely by increasing pay and offering perks.</a:t>
            </a:r>
            <a:endParaRPr sz="1100">
              <a:solidFill>
                <a:schemeClr val="lt1"/>
              </a:solidFill>
              <a:highlight>
                <a:srgbClr val="3D7E21"/>
              </a:highlight>
              <a:latin typeface="Times New Roman"/>
              <a:ea typeface="Times New Roman"/>
              <a:cs typeface="Times New Roman"/>
              <a:sym typeface="Times New Roman"/>
            </a:endParaRPr>
          </a:p>
          <a:p>
            <a:pPr marL="457200" lvl="0" indent="0" algn="just" rtl="0">
              <a:spcBef>
                <a:spcPts val="1200"/>
              </a:spcBef>
              <a:spcAft>
                <a:spcPts val="0"/>
              </a:spcAft>
              <a:buNone/>
            </a:pPr>
            <a:endParaRPr sz="1300">
              <a:solidFill>
                <a:schemeClr val="dk1"/>
              </a:solidFill>
              <a:highlight>
                <a:srgbClr val="02909F"/>
              </a:highlight>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None/>
            </a:pPr>
            <a:endParaRPr sz="900" b="1" i="0" u="none" strike="noStrike" cap="none">
              <a:solidFill>
                <a:srgbClr val="FFFF00"/>
              </a:solidFill>
              <a:latin typeface="Times New Roman"/>
              <a:ea typeface="Times New Roman"/>
              <a:cs typeface="Times New Roman"/>
              <a:sym typeface="Times New Roman"/>
            </a:endParaRPr>
          </a:p>
          <a:p>
            <a:pPr marL="0" marR="0" lvl="0" indent="0" algn="just" rtl="0">
              <a:lnSpc>
                <a:spcPct val="115000"/>
              </a:lnSpc>
              <a:spcBef>
                <a:spcPts val="1200"/>
              </a:spcBef>
              <a:spcAft>
                <a:spcPts val="0"/>
              </a:spcAft>
              <a:buClr>
                <a:schemeClr val="dk2"/>
              </a:buClr>
              <a:buSzPts val="1800"/>
              <a:buFont typeface="Arial"/>
              <a:buNone/>
            </a:pPr>
            <a:endParaRPr sz="1000" b="1" i="0" u="none" strike="noStrike" cap="none">
              <a:solidFill>
                <a:srgbClr val="FFFF00"/>
              </a:solidFill>
              <a:latin typeface="Times New Roman"/>
              <a:ea typeface="Times New Roman"/>
              <a:cs typeface="Times New Roman"/>
              <a:sym typeface="Times New Roman"/>
            </a:endParaRPr>
          </a:p>
          <a:p>
            <a:pPr marL="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0" marR="0" lvl="0" indent="0" algn="just" rtl="0">
              <a:lnSpc>
                <a:spcPct val="115000"/>
              </a:lnSpc>
              <a:spcBef>
                <a:spcPts val="1200"/>
              </a:spcBef>
              <a:spcAft>
                <a:spcPts val="0"/>
              </a:spcAft>
              <a:buClr>
                <a:schemeClr val="dk2"/>
              </a:buClr>
              <a:buSzPts val="1800"/>
              <a:buFont typeface="Arial"/>
              <a:buNone/>
            </a:pPr>
            <a:r>
              <a:rPr lang="en-GB" sz="1200" b="1" i="0" u="none" strike="noStrike" cap="none">
                <a:solidFill>
                  <a:srgbClr val="FFFF00"/>
                </a:solidFill>
                <a:latin typeface="Times New Roman"/>
                <a:ea typeface="Times New Roman"/>
                <a:cs typeface="Times New Roman"/>
                <a:sym typeface="Times New Roman"/>
              </a:rPr>
              <a:t>      </a:t>
            </a: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1200"/>
              </a:spcAft>
              <a:buClr>
                <a:schemeClr val="lt1"/>
              </a:buClr>
              <a:buSzPts val="1300"/>
              <a:buFont typeface="Lato"/>
              <a:buNone/>
            </a:pPr>
            <a:endParaRPr sz="1200" b="0" i="0" u="none" strike="noStrike" cap="none">
              <a:solidFill>
                <a:schemeClr val="dk1"/>
              </a:solidFill>
              <a:latin typeface="Roboto"/>
              <a:ea typeface="Roboto"/>
              <a:cs typeface="Roboto"/>
              <a:sym typeface="Roboto"/>
            </a:endParaRPr>
          </a:p>
        </p:txBody>
      </p:sp>
      <p:sp>
        <p:nvSpPr>
          <p:cNvPr id="103" name="Google Shape;103;g2e45bc356ec_0_1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p>
            <a:pPr marL="0" lvl="0" indent="0" algn="r" rtl="0">
              <a:lnSpc>
                <a:spcPct val="100000"/>
              </a:lnSpc>
              <a:spcBef>
                <a:spcPts val="0"/>
              </a:spcBef>
              <a:spcAft>
                <a:spcPts val="0"/>
              </a:spcAft>
              <a:buSzPts val="1000"/>
              <a:buNone/>
            </a:pPr>
            <a:fld id="{00000000-1234-1234-1234-123412341234}" type="slidenum">
              <a:rPr lang="en-GB">
                <a:solidFill>
                  <a:schemeClr val="dk2"/>
                </a:solidFill>
                <a:latin typeface="Arial"/>
                <a:ea typeface="Arial"/>
                <a:cs typeface="Arial"/>
                <a:sym typeface="Arial"/>
              </a:rPr>
              <a:t>6</a:t>
            </a:fld>
            <a:endParaRPr>
              <a:solidFill>
                <a:schemeClr val="dk2"/>
              </a:solidFill>
              <a:latin typeface="Arial"/>
              <a:ea typeface="Arial"/>
              <a:cs typeface="Arial"/>
              <a:sym typeface="Arial"/>
            </a:endParaRPr>
          </a:p>
        </p:txBody>
      </p:sp>
      <p:sp>
        <p:nvSpPr>
          <p:cNvPr id="104" name="Google Shape;104;g2e45bc356ec_0_10"/>
          <p:cNvSpPr/>
          <p:nvPr/>
        </p:nvSpPr>
        <p:spPr>
          <a:xfrm>
            <a:off x="5133180" y="4011404"/>
            <a:ext cx="3947100" cy="784800"/>
          </a:xfrm>
          <a:prstGeom prst="rect">
            <a:avLst/>
          </a:prstGeom>
          <a:noFill/>
          <a:ln>
            <a:noFill/>
          </a:ln>
        </p:spPr>
        <p:txBody>
          <a:bodyPr spcFirstLastPara="1" wrap="square" lIns="91425" tIns="45700" rIns="91425" bIns="45700" anchor="t" anchorCtr="0">
            <a:noAutofit/>
          </a:bodyPr>
          <a:lstStyle/>
          <a:p>
            <a:pPr marL="0" marR="0" lvl="0" indent="0" algn="ctr" rtl="0">
              <a:lnSpc>
                <a:spcPct val="150000"/>
              </a:lnSpc>
              <a:spcBef>
                <a:spcPts val="0"/>
              </a:spcBef>
              <a:spcAft>
                <a:spcPts val="0"/>
              </a:spcAft>
              <a:buClr>
                <a:srgbClr val="000000"/>
              </a:buClr>
              <a:buSzPts val="1000"/>
              <a:buFont typeface="Arial"/>
              <a:buNone/>
            </a:pPr>
            <a:endParaRPr sz="1000" b="0" i="0" u="none" strike="noStrike" cap="none">
              <a:solidFill>
                <a:schemeClr val="lt1"/>
              </a:solidFill>
              <a:latin typeface="Times New Roman"/>
              <a:ea typeface="Times New Roman"/>
              <a:cs typeface="Times New Roman"/>
              <a:sym typeface="Times New Roman"/>
            </a:endParaRPr>
          </a:p>
        </p:txBody>
      </p:sp>
      <p:sp>
        <p:nvSpPr>
          <p:cNvPr id="105" name="Google Shape;105;g2e45bc356ec_0_10"/>
          <p:cNvSpPr txBox="1">
            <a:spLocks noGrp="1"/>
          </p:cNvSpPr>
          <p:nvPr>
            <p:ph type="title"/>
          </p:nvPr>
        </p:nvSpPr>
        <p:spPr>
          <a:xfrm>
            <a:off x="1624025" y="798313"/>
            <a:ext cx="7038900" cy="9141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15000"/>
              </a:lnSpc>
              <a:spcBef>
                <a:spcPts val="1200"/>
              </a:spcBef>
              <a:spcAft>
                <a:spcPts val="0"/>
              </a:spcAft>
              <a:buSzPct val="58579"/>
              <a:buNone/>
            </a:pPr>
            <a:r>
              <a:rPr lang="en-GB" sz="1877" b="1">
                <a:latin typeface="Times New Roman"/>
                <a:ea typeface="Times New Roman"/>
                <a:cs typeface="Times New Roman"/>
                <a:sym typeface="Times New Roman"/>
              </a:rPr>
              <a:t>Types of Relationships</a:t>
            </a:r>
            <a:endParaRPr sz="1877" b="1">
              <a:latin typeface="Times New Roman"/>
              <a:ea typeface="Times New Roman"/>
              <a:cs typeface="Times New Roman"/>
              <a:sym typeface="Times New Roman"/>
            </a:endParaRPr>
          </a:p>
          <a:p>
            <a:pPr marL="0" lvl="0" indent="0" algn="just" rtl="0">
              <a:lnSpc>
                <a:spcPct val="115000"/>
              </a:lnSpc>
              <a:spcBef>
                <a:spcPts val="1200"/>
              </a:spcBef>
              <a:spcAft>
                <a:spcPts val="0"/>
              </a:spcAft>
              <a:buSzPct val="71223"/>
              <a:buNone/>
            </a:pPr>
            <a:endParaRPr sz="1544" b="1">
              <a:latin typeface="Times New Roman"/>
              <a:ea typeface="Times New Roman"/>
              <a:cs typeface="Times New Roman"/>
              <a:sym typeface="Times New Roman"/>
            </a:endParaRPr>
          </a:p>
          <a:p>
            <a:pPr marL="0" lvl="0" indent="0" algn="just" rtl="0">
              <a:lnSpc>
                <a:spcPct val="115000"/>
              </a:lnSpc>
              <a:spcBef>
                <a:spcPts val="1200"/>
              </a:spcBef>
              <a:spcAft>
                <a:spcPts val="0"/>
              </a:spcAft>
              <a:buSzPct val="73333"/>
              <a:buNone/>
            </a:pPr>
            <a:endParaRPr sz="1500" b="1">
              <a:latin typeface="Times New Roman"/>
              <a:ea typeface="Times New Roman"/>
              <a:cs typeface="Times New Roman"/>
              <a:sym typeface="Times New Roman"/>
            </a:endParaRPr>
          </a:p>
          <a:p>
            <a:pPr marL="0" lvl="0" indent="0" algn="l" rtl="0">
              <a:lnSpc>
                <a:spcPct val="100000"/>
              </a:lnSpc>
              <a:spcBef>
                <a:spcPts val="200"/>
              </a:spcBef>
              <a:spcAft>
                <a:spcPts val="0"/>
              </a:spcAft>
              <a:buSzPct val="85714"/>
              <a:buNone/>
            </a:pPr>
            <a:endParaRPr>
              <a:latin typeface="Times New Roman"/>
              <a:ea typeface="Times New Roman"/>
              <a:cs typeface="Times New Roman"/>
              <a:sym typeface="Times New Roman"/>
            </a:endParaRPr>
          </a:p>
        </p:txBody>
      </p:sp>
      <p:sp>
        <p:nvSpPr>
          <p:cNvPr id="106" name="Google Shape;106;g2e45bc356ec_0_10"/>
          <p:cNvSpPr txBox="1">
            <a:spLocks noGrp="1"/>
          </p:cNvSpPr>
          <p:nvPr>
            <p:ph type="body" idx="2"/>
          </p:nvPr>
        </p:nvSpPr>
        <p:spPr>
          <a:xfrm>
            <a:off x="6016746" y="4439550"/>
            <a:ext cx="3403200" cy="29112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1200"/>
              </a:spcAft>
              <a:buSzPts val="1300"/>
              <a:buNone/>
            </a:pPr>
            <a:endParaRPr/>
          </a:p>
        </p:txBody>
      </p:sp>
      <p:pic>
        <p:nvPicPr>
          <p:cNvPr id="107" name="Google Shape;107;g2e45bc356ec_0_10"/>
          <p:cNvPicPr preferRelativeResize="0"/>
          <p:nvPr/>
        </p:nvPicPr>
        <p:blipFill>
          <a:blip r:embed="rId3">
            <a:alphaModFix/>
          </a:blip>
          <a:stretch>
            <a:fillRect/>
          </a:stretch>
        </p:blipFill>
        <p:spPr>
          <a:xfrm>
            <a:off x="5135530" y="1864813"/>
            <a:ext cx="3856070" cy="1823629"/>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g2e45bc356ec_0_20"/>
          <p:cNvSpPr txBox="1">
            <a:spLocks noGrp="1"/>
          </p:cNvSpPr>
          <p:nvPr>
            <p:ph type="ctrTitle" idx="4294967295"/>
          </p:nvPr>
        </p:nvSpPr>
        <p:spPr>
          <a:xfrm>
            <a:off x="939432" y="63820"/>
            <a:ext cx="7598700" cy="1141200"/>
          </a:xfrm>
          <a:prstGeom prst="rect">
            <a:avLst/>
          </a:prstGeom>
          <a:noFill/>
          <a:ln>
            <a:noFill/>
          </a:ln>
        </p:spPr>
        <p:txBody>
          <a:bodyPr spcFirstLastPara="1" wrap="square" lIns="91425" tIns="91425" rIns="91425" bIns="91425" anchor="ctr" anchorCtr="0">
            <a:noAutofit/>
          </a:bodyPr>
          <a:lstStyle/>
          <a:p>
            <a:pPr marL="0" lvl="0" indent="0" algn="ctr" rtl="0">
              <a:lnSpc>
                <a:spcPct val="115000"/>
              </a:lnSpc>
              <a:spcBef>
                <a:spcPts val="0"/>
              </a:spcBef>
              <a:spcAft>
                <a:spcPts val="0"/>
              </a:spcAft>
              <a:buClr>
                <a:schemeClr val="dk1"/>
              </a:buClr>
              <a:buSzPts val="1100"/>
              <a:buFont typeface="Arial"/>
              <a:buNone/>
            </a:pPr>
            <a:r>
              <a:rPr lang="en-GB" sz="1600" b="1">
                <a:latin typeface="Times New Roman"/>
                <a:ea typeface="Times New Roman"/>
                <a:cs typeface="Times New Roman"/>
                <a:sym typeface="Times New Roman"/>
              </a:rPr>
              <a:t> HR department in facilitating a positive relationship between</a:t>
            </a:r>
            <a:endParaRPr sz="1600" b="1">
              <a:latin typeface="Times New Roman"/>
              <a:ea typeface="Times New Roman"/>
              <a:cs typeface="Times New Roman"/>
              <a:sym typeface="Times New Roman"/>
            </a:endParaRPr>
          </a:p>
          <a:p>
            <a:pPr marL="0" lvl="0" indent="0" algn="ctr" rtl="0">
              <a:lnSpc>
                <a:spcPct val="115000"/>
              </a:lnSpc>
              <a:spcBef>
                <a:spcPts val="0"/>
              </a:spcBef>
              <a:spcAft>
                <a:spcPts val="0"/>
              </a:spcAft>
              <a:buClr>
                <a:schemeClr val="dk1"/>
              </a:buClr>
              <a:buSzPts val="1100"/>
              <a:buFont typeface="Arial"/>
              <a:buNone/>
            </a:pPr>
            <a:r>
              <a:rPr lang="en-GB" sz="1600" b="1">
                <a:latin typeface="Times New Roman"/>
                <a:ea typeface="Times New Roman"/>
                <a:cs typeface="Times New Roman"/>
                <a:sym typeface="Times New Roman"/>
              </a:rPr>
              <a:t>employees at different levels</a:t>
            </a:r>
            <a:endParaRPr sz="3000" b="1">
              <a:latin typeface="Times New Roman"/>
              <a:ea typeface="Times New Roman"/>
              <a:cs typeface="Times New Roman"/>
              <a:sym typeface="Times New Roman"/>
            </a:endParaRPr>
          </a:p>
          <a:p>
            <a:pPr marL="0" marR="0" lvl="0" indent="0" algn="ctr" rtl="0">
              <a:lnSpc>
                <a:spcPct val="100000"/>
              </a:lnSpc>
              <a:spcBef>
                <a:spcPts val="0"/>
              </a:spcBef>
              <a:spcAft>
                <a:spcPts val="0"/>
              </a:spcAft>
              <a:buClr>
                <a:schemeClr val="lt1"/>
              </a:buClr>
              <a:buSzPts val="2400"/>
              <a:buFont typeface="Dosis"/>
              <a:buNone/>
            </a:pPr>
            <a:endParaRPr sz="3200" b="1">
              <a:latin typeface="Times New Roman"/>
              <a:ea typeface="Times New Roman"/>
              <a:cs typeface="Times New Roman"/>
              <a:sym typeface="Times New Roman"/>
            </a:endParaRPr>
          </a:p>
        </p:txBody>
      </p:sp>
      <p:sp>
        <p:nvSpPr>
          <p:cNvPr id="113" name="Google Shape;113;g2e45bc356ec_0_20"/>
          <p:cNvSpPr txBox="1">
            <a:spLocks noGrp="1"/>
          </p:cNvSpPr>
          <p:nvPr>
            <p:ph type="subTitle" idx="4294967295"/>
          </p:nvPr>
        </p:nvSpPr>
        <p:spPr>
          <a:xfrm>
            <a:off x="396780" y="1083623"/>
            <a:ext cx="4736400" cy="3579600"/>
          </a:xfrm>
          <a:prstGeom prst="rect">
            <a:avLst/>
          </a:prstGeom>
          <a:noFill/>
          <a:ln>
            <a:noFill/>
          </a:ln>
        </p:spPr>
        <p:txBody>
          <a:bodyPr spcFirstLastPara="1" wrap="square" lIns="91425" tIns="91425" rIns="91425" bIns="91425" anchor="t" anchorCtr="0">
            <a:noAutofit/>
          </a:bodyPr>
          <a:lstStyle/>
          <a:p>
            <a:pPr marL="0" lvl="0" indent="0" algn="just" rtl="0">
              <a:spcBef>
                <a:spcPts val="1200"/>
              </a:spcBef>
              <a:spcAft>
                <a:spcPts val="0"/>
              </a:spcAft>
              <a:buNone/>
            </a:pPr>
            <a:r>
              <a:rPr lang="en-GB" sz="1400" b="1">
                <a:solidFill>
                  <a:schemeClr val="dk1"/>
                </a:solidFill>
                <a:highlight>
                  <a:srgbClr val="3D7E21"/>
                </a:highlight>
                <a:latin typeface="Times New Roman"/>
                <a:ea typeface="Times New Roman"/>
                <a:cs typeface="Times New Roman"/>
                <a:sym typeface="Times New Roman"/>
              </a:rPr>
              <a:t>Relational Relationships</a:t>
            </a:r>
            <a:endParaRPr sz="1400" b="1">
              <a:solidFill>
                <a:schemeClr val="dk1"/>
              </a:solidFill>
              <a:highlight>
                <a:srgbClr val="3D7E21"/>
              </a:highlight>
              <a:latin typeface="Times New Roman"/>
              <a:ea typeface="Times New Roman"/>
              <a:cs typeface="Times New Roman"/>
              <a:sym typeface="Times New Roman"/>
            </a:endParaRPr>
          </a:p>
          <a:p>
            <a:pPr marL="0" lvl="0" indent="0" algn="just" rtl="0">
              <a:spcBef>
                <a:spcPts val="1200"/>
              </a:spcBef>
              <a:spcAft>
                <a:spcPts val="0"/>
              </a:spcAft>
              <a:buNone/>
            </a:pPr>
            <a:r>
              <a:rPr lang="en-GB" sz="1100">
                <a:solidFill>
                  <a:schemeClr val="lt1"/>
                </a:solidFill>
                <a:highlight>
                  <a:srgbClr val="3D7E21"/>
                </a:highlight>
                <a:latin typeface="Times New Roman"/>
                <a:ea typeface="Times New Roman"/>
                <a:cs typeface="Times New Roman"/>
                <a:sym typeface="Times New Roman"/>
              </a:rPr>
              <a:t>Relational relationships involve affective and social ties between the employee and the employer not necessarily in terms of financial obligations. In these relationships, respect, trust, and commitment are evident, and these relations are long-term. For instance, while working in companies such as Google, workers are rewarded not only with monetary incentives but also with a sense of belonging to a supportive group. According to Social Exchange Theory, such deeper contacts can help create organizational commitment and hence decrease employees’ turnover rate (Ahmad et al, 2023). In light of the ideas presented in the Resource-Based View, expenditures in ways such as the well-being and satisfaction of employees are translated into a valuable resource, thereby contributing to increased morale and cohesiveness, leading to improved organizational performance.</a:t>
            </a:r>
            <a:endParaRPr sz="1700" b="1">
              <a:solidFill>
                <a:schemeClr val="lt1"/>
              </a:solidFill>
              <a:highlight>
                <a:srgbClr val="3D7E21"/>
              </a:highlight>
              <a:latin typeface="Times New Roman"/>
              <a:ea typeface="Times New Roman"/>
              <a:cs typeface="Times New Roman"/>
              <a:sym typeface="Times New Roman"/>
            </a:endParaRPr>
          </a:p>
          <a:p>
            <a:pPr marL="457200" lvl="0" indent="0" algn="just" rtl="0">
              <a:spcBef>
                <a:spcPts val="1200"/>
              </a:spcBef>
              <a:spcAft>
                <a:spcPts val="0"/>
              </a:spcAft>
              <a:buNone/>
            </a:pPr>
            <a:endParaRPr sz="1300">
              <a:solidFill>
                <a:schemeClr val="dk1"/>
              </a:solidFill>
              <a:highlight>
                <a:srgbClr val="02909F"/>
              </a:highlight>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None/>
            </a:pPr>
            <a:endParaRPr sz="900" b="1" i="0" u="none" strike="noStrike" cap="none">
              <a:solidFill>
                <a:srgbClr val="FFFF00"/>
              </a:solidFill>
              <a:latin typeface="Times New Roman"/>
              <a:ea typeface="Times New Roman"/>
              <a:cs typeface="Times New Roman"/>
              <a:sym typeface="Times New Roman"/>
            </a:endParaRPr>
          </a:p>
          <a:p>
            <a:pPr marL="0" marR="0" lvl="0" indent="0" algn="just" rtl="0">
              <a:lnSpc>
                <a:spcPct val="115000"/>
              </a:lnSpc>
              <a:spcBef>
                <a:spcPts val="1200"/>
              </a:spcBef>
              <a:spcAft>
                <a:spcPts val="0"/>
              </a:spcAft>
              <a:buClr>
                <a:schemeClr val="dk2"/>
              </a:buClr>
              <a:buSzPts val="1800"/>
              <a:buFont typeface="Arial"/>
              <a:buNone/>
            </a:pPr>
            <a:endParaRPr sz="1000" b="1" i="0" u="none" strike="noStrike" cap="none">
              <a:solidFill>
                <a:srgbClr val="FFFF00"/>
              </a:solidFill>
              <a:latin typeface="Times New Roman"/>
              <a:ea typeface="Times New Roman"/>
              <a:cs typeface="Times New Roman"/>
              <a:sym typeface="Times New Roman"/>
            </a:endParaRPr>
          </a:p>
          <a:p>
            <a:pPr marL="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0" marR="0" lvl="0" indent="0" algn="just" rtl="0">
              <a:lnSpc>
                <a:spcPct val="115000"/>
              </a:lnSpc>
              <a:spcBef>
                <a:spcPts val="1200"/>
              </a:spcBef>
              <a:spcAft>
                <a:spcPts val="0"/>
              </a:spcAft>
              <a:buClr>
                <a:schemeClr val="dk2"/>
              </a:buClr>
              <a:buSzPts val="1800"/>
              <a:buFont typeface="Arial"/>
              <a:buNone/>
            </a:pPr>
            <a:r>
              <a:rPr lang="en-GB" sz="1200" b="1" i="0" u="none" strike="noStrike" cap="none">
                <a:solidFill>
                  <a:srgbClr val="FFFF00"/>
                </a:solidFill>
                <a:latin typeface="Times New Roman"/>
                <a:ea typeface="Times New Roman"/>
                <a:cs typeface="Times New Roman"/>
                <a:sym typeface="Times New Roman"/>
              </a:rPr>
              <a:t>      </a:t>
            </a: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1200"/>
              </a:spcAft>
              <a:buClr>
                <a:schemeClr val="lt1"/>
              </a:buClr>
              <a:buSzPts val="1300"/>
              <a:buFont typeface="Lato"/>
              <a:buNone/>
            </a:pPr>
            <a:endParaRPr sz="1200" b="0" i="0" u="none" strike="noStrike" cap="none">
              <a:solidFill>
                <a:schemeClr val="dk1"/>
              </a:solidFill>
              <a:latin typeface="Roboto"/>
              <a:ea typeface="Roboto"/>
              <a:cs typeface="Roboto"/>
              <a:sym typeface="Roboto"/>
            </a:endParaRPr>
          </a:p>
        </p:txBody>
      </p:sp>
      <p:sp>
        <p:nvSpPr>
          <p:cNvPr id="114" name="Google Shape;114;g2e45bc356ec_0_2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p>
            <a:pPr marL="0" lvl="0" indent="0" algn="r" rtl="0">
              <a:lnSpc>
                <a:spcPct val="100000"/>
              </a:lnSpc>
              <a:spcBef>
                <a:spcPts val="0"/>
              </a:spcBef>
              <a:spcAft>
                <a:spcPts val="0"/>
              </a:spcAft>
              <a:buSzPts val="1000"/>
              <a:buNone/>
            </a:pPr>
            <a:fld id="{00000000-1234-1234-1234-123412341234}" type="slidenum">
              <a:rPr lang="en-GB">
                <a:solidFill>
                  <a:schemeClr val="dk2"/>
                </a:solidFill>
                <a:latin typeface="Arial"/>
                <a:ea typeface="Arial"/>
                <a:cs typeface="Arial"/>
                <a:sym typeface="Arial"/>
              </a:rPr>
              <a:t>7</a:t>
            </a:fld>
            <a:endParaRPr>
              <a:solidFill>
                <a:schemeClr val="dk2"/>
              </a:solidFill>
              <a:latin typeface="Arial"/>
              <a:ea typeface="Arial"/>
              <a:cs typeface="Arial"/>
              <a:sym typeface="Arial"/>
            </a:endParaRPr>
          </a:p>
        </p:txBody>
      </p:sp>
      <p:sp>
        <p:nvSpPr>
          <p:cNvPr id="115" name="Google Shape;115;g2e45bc356ec_0_20"/>
          <p:cNvSpPr/>
          <p:nvPr/>
        </p:nvSpPr>
        <p:spPr>
          <a:xfrm>
            <a:off x="5133180" y="4011404"/>
            <a:ext cx="3947100" cy="784800"/>
          </a:xfrm>
          <a:prstGeom prst="rect">
            <a:avLst/>
          </a:prstGeom>
          <a:noFill/>
          <a:ln>
            <a:noFill/>
          </a:ln>
        </p:spPr>
        <p:txBody>
          <a:bodyPr spcFirstLastPara="1" wrap="square" lIns="91425" tIns="45700" rIns="91425" bIns="45700" anchor="t" anchorCtr="0">
            <a:noAutofit/>
          </a:bodyPr>
          <a:lstStyle/>
          <a:p>
            <a:pPr marL="0" marR="0" lvl="0" indent="0" algn="ctr" rtl="0">
              <a:lnSpc>
                <a:spcPct val="150000"/>
              </a:lnSpc>
              <a:spcBef>
                <a:spcPts val="0"/>
              </a:spcBef>
              <a:spcAft>
                <a:spcPts val="0"/>
              </a:spcAft>
              <a:buClr>
                <a:srgbClr val="000000"/>
              </a:buClr>
              <a:buSzPts val="1000"/>
              <a:buFont typeface="Arial"/>
              <a:buNone/>
            </a:pPr>
            <a:endParaRPr sz="1000" b="0" i="0" u="none" strike="noStrike" cap="none">
              <a:solidFill>
                <a:schemeClr val="lt1"/>
              </a:solidFill>
              <a:latin typeface="Times New Roman"/>
              <a:ea typeface="Times New Roman"/>
              <a:cs typeface="Times New Roman"/>
              <a:sym typeface="Times New Roman"/>
            </a:endParaRPr>
          </a:p>
        </p:txBody>
      </p:sp>
      <p:sp>
        <p:nvSpPr>
          <p:cNvPr id="116" name="Google Shape;116;g2e45bc356ec_0_20"/>
          <p:cNvSpPr txBox="1">
            <a:spLocks noGrp="1"/>
          </p:cNvSpPr>
          <p:nvPr>
            <p:ph type="title"/>
          </p:nvPr>
        </p:nvSpPr>
        <p:spPr>
          <a:xfrm>
            <a:off x="1624025" y="798313"/>
            <a:ext cx="7038900" cy="9141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15000"/>
              </a:lnSpc>
              <a:spcBef>
                <a:spcPts val="1200"/>
              </a:spcBef>
              <a:spcAft>
                <a:spcPts val="0"/>
              </a:spcAft>
              <a:buSzPct val="58579"/>
              <a:buNone/>
            </a:pPr>
            <a:r>
              <a:rPr lang="en-GB" sz="1877" b="1">
                <a:latin typeface="Times New Roman"/>
                <a:ea typeface="Times New Roman"/>
                <a:cs typeface="Times New Roman"/>
                <a:sym typeface="Times New Roman"/>
              </a:rPr>
              <a:t>Types of Relationships</a:t>
            </a:r>
            <a:endParaRPr sz="1877" b="1">
              <a:latin typeface="Times New Roman"/>
              <a:ea typeface="Times New Roman"/>
              <a:cs typeface="Times New Roman"/>
              <a:sym typeface="Times New Roman"/>
            </a:endParaRPr>
          </a:p>
          <a:p>
            <a:pPr marL="0" lvl="0" indent="0" algn="just" rtl="0">
              <a:lnSpc>
                <a:spcPct val="115000"/>
              </a:lnSpc>
              <a:spcBef>
                <a:spcPts val="1200"/>
              </a:spcBef>
              <a:spcAft>
                <a:spcPts val="0"/>
              </a:spcAft>
              <a:buSzPct val="71223"/>
              <a:buNone/>
            </a:pPr>
            <a:endParaRPr sz="1544" b="1">
              <a:latin typeface="Times New Roman"/>
              <a:ea typeface="Times New Roman"/>
              <a:cs typeface="Times New Roman"/>
              <a:sym typeface="Times New Roman"/>
            </a:endParaRPr>
          </a:p>
          <a:p>
            <a:pPr marL="0" lvl="0" indent="0" algn="just" rtl="0">
              <a:lnSpc>
                <a:spcPct val="115000"/>
              </a:lnSpc>
              <a:spcBef>
                <a:spcPts val="1200"/>
              </a:spcBef>
              <a:spcAft>
                <a:spcPts val="0"/>
              </a:spcAft>
              <a:buSzPct val="73333"/>
              <a:buNone/>
            </a:pPr>
            <a:endParaRPr sz="1500" b="1">
              <a:latin typeface="Times New Roman"/>
              <a:ea typeface="Times New Roman"/>
              <a:cs typeface="Times New Roman"/>
              <a:sym typeface="Times New Roman"/>
            </a:endParaRPr>
          </a:p>
          <a:p>
            <a:pPr marL="0" lvl="0" indent="0" algn="l" rtl="0">
              <a:lnSpc>
                <a:spcPct val="100000"/>
              </a:lnSpc>
              <a:spcBef>
                <a:spcPts val="200"/>
              </a:spcBef>
              <a:spcAft>
                <a:spcPts val="0"/>
              </a:spcAft>
              <a:buSzPct val="85714"/>
              <a:buNone/>
            </a:pPr>
            <a:endParaRPr>
              <a:latin typeface="Times New Roman"/>
              <a:ea typeface="Times New Roman"/>
              <a:cs typeface="Times New Roman"/>
              <a:sym typeface="Times New Roman"/>
            </a:endParaRPr>
          </a:p>
        </p:txBody>
      </p:sp>
      <p:sp>
        <p:nvSpPr>
          <p:cNvPr id="117" name="Google Shape;117;g2e45bc356ec_0_20"/>
          <p:cNvSpPr txBox="1">
            <a:spLocks noGrp="1"/>
          </p:cNvSpPr>
          <p:nvPr>
            <p:ph type="body" idx="2"/>
          </p:nvPr>
        </p:nvSpPr>
        <p:spPr>
          <a:xfrm>
            <a:off x="6016746" y="4439550"/>
            <a:ext cx="3403200" cy="29112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1200"/>
              </a:spcAft>
              <a:buSzPts val="1300"/>
              <a:buNone/>
            </a:pPr>
            <a:endParaRPr/>
          </a:p>
        </p:txBody>
      </p:sp>
      <p:pic>
        <p:nvPicPr>
          <p:cNvPr id="118" name="Google Shape;118;g2e45bc356ec_0_20"/>
          <p:cNvPicPr preferRelativeResize="0"/>
          <p:nvPr/>
        </p:nvPicPr>
        <p:blipFill>
          <a:blip r:embed="rId3">
            <a:alphaModFix/>
          </a:blip>
          <a:stretch>
            <a:fillRect/>
          </a:stretch>
        </p:blipFill>
        <p:spPr>
          <a:xfrm>
            <a:off x="5280550" y="1531650"/>
            <a:ext cx="3492125" cy="25613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g2e45bc356ec_0_30"/>
          <p:cNvSpPr txBox="1">
            <a:spLocks noGrp="1"/>
          </p:cNvSpPr>
          <p:nvPr>
            <p:ph type="ctrTitle" idx="4294967295"/>
          </p:nvPr>
        </p:nvSpPr>
        <p:spPr>
          <a:xfrm>
            <a:off x="939432" y="63820"/>
            <a:ext cx="7598700" cy="1141200"/>
          </a:xfrm>
          <a:prstGeom prst="rect">
            <a:avLst/>
          </a:prstGeom>
          <a:noFill/>
          <a:ln>
            <a:noFill/>
          </a:ln>
        </p:spPr>
        <p:txBody>
          <a:bodyPr spcFirstLastPara="1" wrap="square" lIns="91425" tIns="91425" rIns="91425" bIns="91425" anchor="ctr" anchorCtr="0">
            <a:noAutofit/>
          </a:bodyPr>
          <a:lstStyle/>
          <a:p>
            <a:pPr marL="0" lvl="0" indent="0" algn="ctr" rtl="0">
              <a:lnSpc>
                <a:spcPct val="115000"/>
              </a:lnSpc>
              <a:spcBef>
                <a:spcPts val="0"/>
              </a:spcBef>
              <a:spcAft>
                <a:spcPts val="0"/>
              </a:spcAft>
              <a:buClr>
                <a:schemeClr val="dk1"/>
              </a:buClr>
              <a:buSzPts val="1100"/>
              <a:buFont typeface="Arial"/>
              <a:buNone/>
            </a:pPr>
            <a:r>
              <a:rPr lang="en-GB" sz="1600" b="1">
                <a:latin typeface="Times New Roman"/>
                <a:ea typeface="Times New Roman"/>
                <a:cs typeface="Times New Roman"/>
                <a:sym typeface="Times New Roman"/>
              </a:rPr>
              <a:t> HR department in facilitating a positive relationship between</a:t>
            </a:r>
            <a:endParaRPr sz="1600" b="1">
              <a:latin typeface="Times New Roman"/>
              <a:ea typeface="Times New Roman"/>
              <a:cs typeface="Times New Roman"/>
              <a:sym typeface="Times New Roman"/>
            </a:endParaRPr>
          </a:p>
          <a:p>
            <a:pPr marL="0" lvl="0" indent="0" algn="ctr" rtl="0">
              <a:lnSpc>
                <a:spcPct val="115000"/>
              </a:lnSpc>
              <a:spcBef>
                <a:spcPts val="0"/>
              </a:spcBef>
              <a:spcAft>
                <a:spcPts val="0"/>
              </a:spcAft>
              <a:buClr>
                <a:schemeClr val="dk1"/>
              </a:buClr>
              <a:buSzPts val="1100"/>
              <a:buFont typeface="Arial"/>
              <a:buNone/>
            </a:pPr>
            <a:r>
              <a:rPr lang="en-GB" sz="1600" b="1">
                <a:latin typeface="Times New Roman"/>
                <a:ea typeface="Times New Roman"/>
                <a:cs typeface="Times New Roman"/>
                <a:sym typeface="Times New Roman"/>
              </a:rPr>
              <a:t>employees at different levels</a:t>
            </a:r>
            <a:endParaRPr sz="3000" b="1">
              <a:latin typeface="Times New Roman"/>
              <a:ea typeface="Times New Roman"/>
              <a:cs typeface="Times New Roman"/>
              <a:sym typeface="Times New Roman"/>
            </a:endParaRPr>
          </a:p>
          <a:p>
            <a:pPr marL="0" marR="0" lvl="0" indent="0" algn="ctr" rtl="0">
              <a:lnSpc>
                <a:spcPct val="100000"/>
              </a:lnSpc>
              <a:spcBef>
                <a:spcPts val="0"/>
              </a:spcBef>
              <a:spcAft>
                <a:spcPts val="0"/>
              </a:spcAft>
              <a:buClr>
                <a:schemeClr val="lt1"/>
              </a:buClr>
              <a:buSzPts val="2400"/>
              <a:buFont typeface="Dosis"/>
              <a:buNone/>
            </a:pPr>
            <a:endParaRPr sz="3200" b="1">
              <a:latin typeface="Times New Roman"/>
              <a:ea typeface="Times New Roman"/>
              <a:cs typeface="Times New Roman"/>
              <a:sym typeface="Times New Roman"/>
            </a:endParaRPr>
          </a:p>
        </p:txBody>
      </p:sp>
      <p:sp>
        <p:nvSpPr>
          <p:cNvPr id="124" name="Google Shape;124;g2e45bc356ec_0_30"/>
          <p:cNvSpPr txBox="1">
            <a:spLocks noGrp="1"/>
          </p:cNvSpPr>
          <p:nvPr>
            <p:ph type="subTitle" idx="4294967295"/>
          </p:nvPr>
        </p:nvSpPr>
        <p:spPr>
          <a:xfrm>
            <a:off x="187905" y="1477223"/>
            <a:ext cx="4736400" cy="3579600"/>
          </a:xfrm>
          <a:prstGeom prst="rect">
            <a:avLst/>
          </a:prstGeom>
          <a:noFill/>
          <a:ln>
            <a:noFill/>
          </a:ln>
        </p:spPr>
        <p:txBody>
          <a:bodyPr spcFirstLastPara="1" wrap="square" lIns="91425" tIns="91425" rIns="91425" bIns="91425" anchor="t" anchorCtr="0">
            <a:noAutofit/>
          </a:bodyPr>
          <a:lstStyle/>
          <a:p>
            <a:pPr marL="0" lvl="0" indent="0" algn="just" rtl="0">
              <a:spcBef>
                <a:spcPts val="1200"/>
              </a:spcBef>
              <a:spcAft>
                <a:spcPts val="0"/>
              </a:spcAft>
              <a:buNone/>
            </a:pPr>
            <a:r>
              <a:rPr lang="en-GB" sz="1400" b="1">
                <a:solidFill>
                  <a:schemeClr val="dk1"/>
                </a:solidFill>
                <a:highlight>
                  <a:srgbClr val="3D7E21"/>
                </a:highlight>
                <a:latin typeface="Times New Roman"/>
                <a:ea typeface="Times New Roman"/>
                <a:cs typeface="Times New Roman"/>
                <a:sym typeface="Times New Roman"/>
              </a:rPr>
              <a:t>Developmental Relationships</a:t>
            </a:r>
            <a:endParaRPr sz="1400" b="1">
              <a:solidFill>
                <a:schemeClr val="dk1"/>
              </a:solidFill>
              <a:highlight>
                <a:srgbClr val="3D7E21"/>
              </a:highlight>
              <a:latin typeface="Times New Roman"/>
              <a:ea typeface="Times New Roman"/>
              <a:cs typeface="Times New Roman"/>
              <a:sym typeface="Times New Roman"/>
            </a:endParaRPr>
          </a:p>
          <a:p>
            <a:pPr marL="0" lvl="0" indent="0" algn="just" rtl="0">
              <a:spcBef>
                <a:spcPts val="1200"/>
              </a:spcBef>
              <a:spcAft>
                <a:spcPts val="0"/>
              </a:spcAft>
              <a:buNone/>
            </a:pPr>
            <a:r>
              <a:rPr lang="en-GB" sz="1100">
                <a:solidFill>
                  <a:schemeClr val="lt1"/>
                </a:solidFill>
                <a:highlight>
                  <a:srgbClr val="3D7E21"/>
                </a:highlight>
                <a:latin typeface="Times New Roman"/>
                <a:ea typeface="Times New Roman"/>
                <a:cs typeface="Times New Roman"/>
                <a:sym typeface="Times New Roman"/>
              </a:rPr>
              <a:t>Developmental relationships mainly involve the use of training, tutoring, and learning processes in order to facilitate the growth of personnel. Many big firms, for instance, General Electric (GE) have leadership development initiatives that cultivate talent within an organization, enabling them to grow continually (Boon et al, 2018). Social Exchange Theory also postulates that employees are loyal and productive to the organization in equal proportion to the company’s investment in their development. such relationships fosters a sturdy internal management talent pool, which often puts the organization in a better stead than competitors since it has a ready, highly skilled, and malleable workforce on hand.</a:t>
            </a:r>
            <a:endParaRPr sz="1400" b="1">
              <a:solidFill>
                <a:schemeClr val="lt1"/>
              </a:solidFill>
              <a:highlight>
                <a:srgbClr val="3D7E21"/>
              </a:highlight>
              <a:latin typeface="Times New Roman"/>
              <a:ea typeface="Times New Roman"/>
              <a:cs typeface="Times New Roman"/>
              <a:sym typeface="Times New Roman"/>
            </a:endParaRPr>
          </a:p>
          <a:p>
            <a:pPr marL="457200" lvl="0" indent="0" algn="just" rtl="0">
              <a:spcBef>
                <a:spcPts val="1200"/>
              </a:spcBef>
              <a:spcAft>
                <a:spcPts val="0"/>
              </a:spcAft>
              <a:buNone/>
            </a:pPr>
            <a:endParaRPr sz="1300">
              <a:solidFill>
                <a:schemeClr val="dk1"/>
              </a:solidFill>
              <a:highlight>
                <a:srgbClr val="02909F"/>
              </a:highlight>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None/>
            </a:pPr>
            <a:endParaRPr sz="900" b="1" i="0" u="none" strike="noStrike" cap="none">
              <a:solidFill>
                <a:srgbClr val="FFFF00"/>
              </a:solidFill>
              <a:latin typeface="Times New Roman"/>
              <a:ea typeface="Times New Roman"/>
              <a:cs typeface="Times New Roman"/>
              <a:sym typeface="Times New Roman"/>
            </a:endParaRPr>
          </a:p>
          <a:p>
            <a:pPr marL="0" marR="0" lvl="0" indent="0" algn="just" rtl="0">
              <a:lnSpc>
                <a:spcPct val="115000"/>
              </a:lnSpc>
              <a:spcBef>
                <a:spcPts val="1200"/>
              </a:spcBef>
              <a:spcAft>
                <a:spcPts val="0"/>
              </a:spcAft>
              <a:buClr>
                <a:schemeClr val="dk2"/>
              </a:buClr>
              <a:buSzPts val="1800"/>
              <a:buFont typeface="Arial"/>
              <a:buNone/>
            </a:pPr>
            <a:endParaRPr sz="1000" b="1" i="0" u="none" strike="noStrike" cap="none">
              <a:solidFill>
                <a:srgbClr val="FFFF00"/>
              </a:solidFill>
              <a:latin typeface="Times New Roman"/>
              <a:ea typeface="Times New Roman"/>
              <a:cs typeface="Times New Roman"/>
              <a:sym typeface="Times New Roman"/>
            </a:endParaRPr>
          </a:p>
          <a:p>
            <a:pPr marL="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0" marR="0" lvl="0" indent="0" algn="just" rtl="0">
              <a:lnSpc>
                <a:spcPct val="115000"/>
              </a:lnSpc>
              <a:spcBef>
                <a:spcPts val="1200"/>
              </a:spcBef>
              <a:spcAft>
                <a:spcPts val="0"/>
              </a:spcAft>
              <a:buClr>
                <a:schemeClr val="dk2"/>
              </a:buClr>
              <a:buSzPts val="1800"/>
              <a:buFont typeface="Arial"/>
              <a:buNone/>
            </a:pPr>
            <a:r>
              <a:rPr lang="en-GB" sz="1200" b="1" i="0" u="none" strike="noStrike" cap="none">
                <a:solidFill>
                  <a:srgbClr val="FFFF00"/>
                </a:solidFill>
                <a:latin typeface="Times New Roman"/>
                <a:ea typeface="Times New Roman"/>
                <a:cs typeface="Times New Roman"/>
                <a:sym typeface="Times New Roman"/>
              </a:rPr>
              <a:t>      </a:t>
            </a: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1200"/>
              </a:spcAft>
              <a:buClr>
                <a:schemeClr val="lt1"/>
              </a:buClr>
              <a:buSzPts val="1300"/>
              <a:buFont typeface="Lato"/>
              <a:buNone/>
            </a:pPr>
            <a:endParaRPr sz="1200" b="0" i="0" u="none" strike="noStrike" cap="none">
              <a:solidFill>
                <a:schemeClr val="dk1"/>
              </a:solidFill>
              <a:latin typeface="Roboto"/>
              <a:ea typeface="Roboto"/>
              <a:cs typeface="Roboto"/>
              <a:sym typeface="Roboto"/>
            </a:endParaRPr>
          </a:p>
        </p:txBody>
      </p:sp>
      <p:sp>
        <p:nvSpPr>
          <p:cNvPr id="125" name="Google Shape;125;g2e45bc356ec_0_3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p>
            <a:pPr marL="0" lvl="0" indent="0" algn="r" rtl="0">
              <a:lnSpc>
                <a:spcPct val="100000"/>
              </a:lnSpc>
              <a:spcBef>
                <a:spcPts val="0"/>
              </a:spcBef>
              <a:spcAft>
                <a:spcPts val="0"/>
              </a:spcAft>
              <a:buSzPts val="1000"/>
              <a:buNone/>
            </a:pPr>
            <a:fld id="{00000000-1234-1234-1234-123412341234}" type="slidenum">
              <a:rPr lang="en-GB">
                <a:solidFill>
                  <a:schemeClr val="dk2"/>
                </a:solidFill>
                <a:latin typeface="Arial"/>
                <a:ea typeface="Arial"/>
                <a:cs typeface="Arial"/>
                <a:sym typeface="Arial"/>
              </a:rPr>
              <a:t>8</a:t>
            </a:fld>
            <a:endParaRPr>
              <a:solidFill>
                <a:schemeClr val="dk2"/>
              </a:solidFill>
              <a:latin typeface="Arial"/>
              <a:ea typeface="Arial"/>
              <a:cs typeface="Arial"/>
              <a:sym typeface="Arial"/>
            </a:endParaRPr>
          </a:p>
        </p:txBody>
      </p:sp>
      <p:sp>
        <p:nvSpPr>
          <p:cNvPr id="126" name="Google Shape;126;g2e45bc356ec_0_30"/>
          <p:cNvSpPr/>
          <p:nvPr/>
        </p:nvSpPr>
        <p:spPr>
          <a:xfrm>
            <a:off x="5133180" y="4011404"/>
            <a:ext cx="3947100" cy="784800"/>
          </a:xfrm>
          <a:prstGeom prst="rect">
            <a:avLst/>
          </a:prstGeom>
          <a:noFill/>
          <a:ln>
            <a:noFill/>
          </a:ln>
        </p:spPr>
        <p:txBody>
          <a:bodyPr spcFirstLastPara="1" wrap="square" lIns="91425" tIns="45700" rIns="91425" bIns="45700" anchor="t" anchorCtr="0">
            <a:noAutofit/>
          </a:bodyPr>
          <a:lstStyle/>
          <a:p>
            <a:pPr marL="0" marR="0" lvl="0" indent="0" algn="ctr" rtl="0">
              <a:lnSpc>
                <a:spcPct val="150000"/>
              </a:lnSpc>
              <a:spcBef>
                <a:spcPts val="0"/>
              </a:spcBef>
              <a:spcAft>
                <a:spcPts val="0"/>
              </a:spcAft>
              <a:buClr>
                <a:srgbClr val="000000"/>
              </a:buClr>
              <a:buSzPts val="1000"/>
              <a:buFont typeface="Arial"/>
              <a:buNone/>
            </a:pPr>
            <a:endParaRPr sz="1000" b="0" i="0" u="none" strike="noStrike" cap="none">
              <a:solidFill>
                <a:schemeClr val="lt1"/>
              </a:solidFill>
              <a:latin typeface="Times New Roman"/>
              <a:ea typeface="Times New Roman"/>
              <a:cs typeface="Times New Roman"/>
              <a:sym typeface="Times New Roman"/>
            </a:endParaRPr>
          </a:p>
        </p:txBody>
      </p:sp>
      <p:sp>
        <p:nvSpPr>
          <p:cNvPr id="127" name="Google Shape;127;g2e45bc356ec_0_30"/>
          <p:cNvSpPr txBox="1">
            <a:spLocks noGrp="1"/>
          </p:cNvSpPr>
          <p:nvPr>
            <p:ph type="title"/>
          </p:nvPr>
        </p:nvSpPr>
        <p:spPr>
          <a:xfrm>
            <a:off x="1624025" y="798313"/>
            <a:ext cx="7038900" cy="9141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15000"/>
              </a:lnSpc>
              <a:spcBef>
                <a:spcPts val="1200"/>
              </a:spcBef>
              <a:spcAft>
                <a:spcPts val="0"/>
              </a:spcAft>
              <a:buSzPct val="58579"/>
              <a:buNone/>
            </a:pPr>
            <a:r>
              <a:rPr lang="en-GB" sz="1877" b="1">
                <a:latin typeface="Times New Roman"/>
                <a:ea typeface="Times New Roman"/>
                <a:cs typeface="Times New Roman"/>
                <a:sym typeface="Times New Roman"/>
              </a:rPr>
              <a:t>Types of Relationships</a:t>
            </a:r>
            <a:endParaRPr sz="1877" b="1">
              <a:latin typeface="Times New Roman"/>
              <a:ea typeface="Times New Roman"/>
              <a:cs typeface="Times New Roman"/>
              <a:sym typeface="Times New Roman"/>
            </a:endParaRPr>
          </a:p>
          <a:p>
            <a:pPr marL="0" lvl="0" indent="0" algn="just" rtl="0">
              <a:lnSpc>
                <a:spcPct val="115000"/>
              </a:lnSpc>
              <a:spcBef>
                <a:spcPts val="1200"/>
              </a:spcBef>
              <a:spcAft>
                <a:spcPts val="0"/>
              </a:spcAft>
              <a:buSzPct val="71223"/>
              <a:buNone/>
            </a:pPr>
            <a:endParaRPr sz="1544" b="1">
              <a:latin typeface="Times New Roman"/>
              <a:ea typeface="Times New Roman"/>
              <a:cs typeface="Times New Roman"/>
              <a:sym typeface="Times New Roman"/>
            </a:endParaRPr>
          </a:p>
          <a:p>
            <a:pPr marL="0" lvl="0" indent="0" algn="just" rtl="0">
              <a:lnSpc>
                <a:spcPct val="115000"/>
              </a:lnSpc>
              <a:spcBef>
                <a:spcPts val="1200"/>
              </a:spcBef>
              <a:spcAft>
                <a:spcPts val="0"/>
              </a:spcAft>
              <a:buSzPct val="73333"/>
              <a:buNone/>
            </a:pPr>
            <a:endParaRPr sz="1500" b="1">
              <a:latin typeface="Times New Roman"/>
              <a:ea typeface="Times New Roman"/>
              <a:cs typeface="Times New Roman"/>
              <a:sym typeface="Times New Roman"/>
            </a:endParaRPr>
          </a:p>
          <a:p>
            <a:pPr marL="0" lvl="0" indent="0" algn="l" rtl="0">
              <a:lnSpc>
                <a:spcPct val="100000"/>
              </a:lnSpc>
              <a:spcBef>
                <a:spcPts val="200"/>
              </a:spcBef>
              <a:spcAft>
                <a:spcPts val="0"/>
              </a:spcAft>
              <a:buSzPct val="85714"/>
              <a:buNone/>
            </a:pPr>
            <a:endParaRPr>
              <a:latin typeface="Times New Roman"/>
              <a:ea typeface="Times New Roman"/>
              <a:cs typeface="Times New Roman"/>
              <a:sym typeface="Times New Roman"/>
            </a:endParaRPr>
          </a:p>
        </p:txBody>
      </p:sp>
      <p:sp>
        <p:nvSpPr>
          <p:cNvPr id="128" name="Google Shape;128;g2e45bc356ec_0_30"/>
          <p:cNvSpPr txBox="1">
            <a:spLocks noGrp="1"/>
          </p:cNvSpPr>
          <p:nvPr>
            <p:ph type="body" idx="2"/>
          </p:nvPr>
        </p:nvSpPr>
        <p:spPr>
          <a:xfrm>
            <a:off x="6016746" y="4439550"/>
            <a:ext cx="3403200" cy="29112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1200"/>
              </a:spcAft>
              <a:buSzPts val="1300"/>
              <a:buNone/>
            </a:pPr>
            <a:endParaRPr/>
          </a:p>
        </p:txBody>
      </p:sp>
      <p:pic>
        <p:nvPicPr>
          <p:cNvPr id="129" name="Google Shape;129;g2e45bc356ec_0_30"/>
          <p:cNvPicPr preferRelativeResize="0"/>
          <p:nvPr/>
        </p:nvPicPr>
        <p:blipFill>
          <a:blip r:embed="rId3">
            <a:alphaModFix/>
          </a:blip>
          <a:stretch>
            <a:fillRect/>
          </a:stretch>
        </p:blipFill>
        <p:spPr>
          <a:xfrm>
            <a:off x="5021400" y="1396925"/>
            <a:ext cx="3947100" cy="27152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g2e45bc356ec_0_40"/>
          <p:cNvSpPr txBox="1">
            <a:spLocks noGrp="1"/>
          </p:cNvSpPr>
          <p:nvPr>
            <p:ph type="ctrTitle" idx="4294967295"/>
          </p:nvPr>
        </p:nvSpPr>
        <p:spPr>
          <a:xfrm>
            <a:off x="873757" y="76895"/>
            <a:ext cx="7598700" cy="1141200"/>
          </a:xfrm>
          <a:prstGeom prst="rect">
            <a:avLst/>
          </a:prstGeom>
          <a:noFill/>
          <a:ln>
            <a:noFill/>
          </a:ln>
        </p:spPr>
        <p:txBody>
          <a:bodyPr spcFirstLastPara="1" wrap="square" lIns="91425" tIns="91425" rIns="91425" bIns="91425" anchor="ctr" anchorCtr="0">
            <a:noAutofit/>
          </a:bodyPr>
          <a:lstStyle/>
          <a:p>
            <a:pPr marL="0" lvl="0" indent="0" algn="ctr" rtl="0">
              <a:lnSpc>
                <a:spcPct val="115000"/>
              </a:lnSpc>
              <a:spcBef>
                <a:spcPts val="0"/>
              </a:spcBef>
              <a:spcAft>
                <a:spcPts val="0"/>
              </a:spcAft>
              <a:buClr>
                <a:schemeClr val="dk1"/>
              </a:buClr>
              <a:buSzPts val="1100"/>
              <a:buFont typeface="Arial"/>
              <a:buNone/>
            </a:pPr>
            <a:r>
              <a:rPr lang="en-GB" sz="1600" b="1">
                <a:latin typeface="Times New Roman"/>
                <a:ea typeface="Times New Roman"/>
                <a:cs typeface="Times New Roman"/>
                <a:sym typeface="Times New Roman"/>
              </a:rPr>
              <a:t> HR department in facilitating a positive relationship between</a:t>
            </a:r>
            <a:endParaRPr sz="1600" b="1">
              <a:latin typeface="Times New Roman"/>
              <a:ea typeface="Times New Roman"/>
              <a:cs typeface="Times New Roman"/>
              <a:sym typeface="Times New Roman"/>
            </a:endParaRPr>
          </a:p>
          <a:p>
            <a:pPr marL="0" lvl="0" indent="0" algn="ctr" rtl="0">
              <a:lnSpc>
                <a:spcPct val="115000"/>
              </a:lnSpc>
              <a:spcBef>
                <a:spcPts val="0"/>
              </a:spcBef>
              <a:spcAft>
                <a:spcPts val="0"/>
              </a:spcAft>
              <a:buClr>
                <a:schemeClr val="dk1"/>
              </a:buClr>
              <a:buSzPts val="1100"/>
              <a:buFont typeface="Arial"/>
              <a:buNone/>
            </a:pPr>
            <a:r>
              <a:rPr lang="en-GB" sz="1600" b="1">
                <a:latin typeface="Times New Roman"/>
                <a:ea typeface="Times New Roman"/>
                <a:cs typeface="Times New Roman"/>
                <a:sym typeface="Times New Roman"/>
              </a:rPr>
              <a:t>employees at different levels</a:t>
            </a:r>
            <a:endParaRPr sz="3000" b="1">
              <a:latin typeface="Times New Roman"/>
              <a:ea typeface="Times New Roman"/>
              <a:cs typeface="Times New Roman"/>
              <a:sym typeface="Times New Roman"/>
            </a:endParaRPr>
          </a:p>
          <a:p>
            <a:pPr marL="0" marR="0" lvl="0" indent="0" algn="ctr" rtl="0">
              <a:lnSpc>
                <a:spcPct val="100000"/>
              </a:lnSpc>
              <a:spcBef>
                <a:spcPts val="0"/>
              </a:spcBef>
              <a:spcAft>
                <a:spcPts val="0"/>
              </a:spcAft>
              <a:buClr>
                <a:schemeClr val="lt1"/>
              </a:buClr>
              <a:buSzPts val="2400"/>
              <a:buFont typeface="Dosis"/>
              <a:buNone/>
            </a:pPr>
            <a:endParaRPr sz="3200" b="1">
              <a:latin typeface="Times New Roman"/>
              <a:ea typeface="Times New Roman"/>
              <a:cs typeface="Times New Roman"/>
              <a:sym typeface="Times New Roman"/>
            </a:endParaRPr>
          </a:p>
        </p:txBody>
      </p:sp>
      <p:sp>
        <p:nvSpPr>
          <p:cNvPr id="135" name="Google Shape;135;g2e45bc356ec_0_40"/>
          <p:cNvSpPr txBox="1">
            <a:spLocks noGrp="1"/>
          </p:cNvSpPr>
          <p:nvPr>
            <p:ph type="subTitle" idx="4294967295"/>
          </p:nvPr>
        </p:nvSpPr>
        <p:spPr>
          <a:xfrm>
            <a:off x="357600" y="1318600"/>
            <a:ext cx="8266200" cy="3579600"/>
          </a:xfrm>
          <a:prstGeom prst="rect">
            <a:avLst/>
          </a:prstGeom>
          <a:noFill/>
          <a:ln>
            <a:noFill/>
          </a:ln>
        </p:spPr>
        <p:txBody>
          <a:bodyPr spcFirstLastPara="1" wrap="square" lIns="91425" tIns="91425" rIns="91425" bIns="91425" anchor="t" anchorCtr="0">
            <a:noAutofit/>
          </a:bodyPr>
          <a:lstStyle/>
          <a:p>
            <a:pPr marL="0" lvl="0" indent="0" algn="just" rtl="0">
              <a:spcBef>
                <a:spcPts val="1200"/>
              </a:spcBef>
              <a:spcAft>
                <a:spcPts val="0"/>
              </a:spcAft>
              <a:buClr>
                <a:schemeClr val="dk1"/>
              </a:buClr>
              <a:buSzPts val="1100"/>
              <a:buFont typeface="Arial"/>
              <a:buNone/>
            </a:pPr>
            <a:r>
              <a:rPr lang="en-GB" sz="1200">
                <a:solidFill>
                  <a:schemeClr val="lt1"/>
                </a:solidFill>
                <a:highlight>
                  <a:srgbClr val="3D7E21"/>
                </a:highlight>
                <a:latin typeface="Times New Roman"/>
                <a:ea typeface="Times New Roman"/>
                <a:cs typeface="Times New Roman"/>
                <a:sym typeface="Times New Roman"/>
              </a:rPr>
              <a:t>In terms of quality of employment relations, the HR department can manage the relationships of employees at various organisational levels and from different departments and/or functions by encouraging appropriate forms of communication, cooperation and participation. For instance, in case of HR, one can arrange for cross-Functional meetings as well as group activities in order to break barriers and effective bridging to occur. Such tactics as cross-organizational or cross-departmental buddy systems, where a senior employee is paired with a junior one for the purpose of guidance, can serve to help establish better relations and understanding (Delery and Roumpi, 2017). Moreover, they have the option to set up a culture of recognition to incite desirable behaviors through the acknowledgement of collaborative actions: After the fashion of Microsoft, for instance, where cross-functional teams regularly enjoy public appreciation for timely incubation of new ideas. There are various aspects that explain relations between people in organizations. Other areas are the communication channels, where using transparent and openly communicative approaches, as used by organisations like Buffer, can help to establish trust and avoid misinterpretations. It shows that relationship is greatly influenced by the manner in which leaders behave; for instance, transformational leaders who provide guidance and encouragement as well as provide resources, such as Elon Musk at Tesla, foster more positive relations (Ho and Kuvaas, 2020). Also, it has been seen that the goals and objectives can be common to the external environment; for example, at NASA, employees may have different roles but each works in exploring space.</a:t>
            </a:r>
            <a:endParaRPr sz="1200">
              <a:solidFill>
                <a:schemeClr val="lt1"/>
              </a:solidFill>
              <a:highlight>
                <a:srgbClr val="3D7E21"/>
              </a:highlight>
              <a:latin typeface="Times New Roman"/>
              <a:ea typeface="Times New Roman"/>
              <a:cs typeface="Times New Roman"/>
              <a:sym typeface="Times New Roman"/>
            </a:endParaRPr>
          </a:p>
          <a:p>
            <a:pPr marL="457200" lvl="0" indent="0" algn="just" rtl="0">
              <a:spcBef>
                <a:spcPts val="1200"/>
              </a:spcBef>
              <a:spcAft>
                <a:spcPts val="0"/>
              </a:spcAft>
              <a:buNone/>
            </a:pPr>
            <a:endParaRPr sz="1100">
              <a:solidFill>
                <a:schemeClr val="dk1"/>
              </a:solidFill>
              <a:highlight>
                <a:srgbClr val="02909F"/>
              </a:highlight>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None/>
            </a:pPr>
            <a:endParaRPr sz="900" b="1" i="0" u="none" strike="noStrike" cap="none">
              <a:solidFill>
                <a:srgbClr val="FFFF00"/>
              </a:solidFill>
              <a:latin typeface="Times New Roman"/>
              <a:ea typeface="Times New Roman"/>
              <a:cs typeface="Times New Roman"/>
              <a:sym typeface="Times New Roman"/>
            </a:endParaRPr>
          </a:p>
          <a:p>
            <a:pPr marL="0" marR="0" lvl="0" indent="0" algn="just" rtl="0">
              <a:lnSpc>
                <a:spcPct val="115000"/>
              </a:lnSpc>
              <a:spcBef>
                <a:spcPts val="1200"/>
              </a:spcBef>
              <a:spcAft>
                <a:spcPts val="0"/>
              </a:spcAft>
              <a:buClr>
                <a:schemeClr val="dk2"/>
              </a:buClr>
              <a:buSzPts val="1800"/>
              <a:buFont typeface="Arial"/>
              <a:buNone/>
            </a:pPr>
            <a:endParaRPr sz="1000" b="1" i="0" u="none" strike="noStrike" cap="none">
              <a:solidFill>
                <a:srgbClr val="FFFF00"/>
              </a:solidFill>
              <a:latin typeface="Times New Roman"/>
              <a:ea typeface="Times New Roman"/>
              <a:cs typeface="Times New Roman"/>
              <a:sym typeface="Times New Roman"/>
            </a:endParaRPr>
          </a:p>
          <a:p>
            <a:pPr marL="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0" marR="0" lvl="0" indent="0" algn="just" rtl="0">
              <a:lnSpc>
                <a:spcPct val="115000"/>
              </a:lnSpc>
              <a:spcBef>
                <a:spcPts val="1200"/>
              </a:spcBef>
              <a:spcAft>
                <a:spcPts val="0"/>
              </a:spcAft>
              <a:buClr>
                <a:schemeClr val="dk2"/>
              </a:buClr>
              <a:buSzPts val="1800"/>
              <a:buFont typeface="Arial"/>
              <a:buNone/>
            </a:pPr>
            <a:r>
              <a:rPr lang="en-GB" sz="1200" b="1" i="0" u="none" strike="noStrike" cap="none">
                <a:solidFill>
                  <a:srgbClr val="FFFF00"/>
                </a:solidFill>
                <a:latin typeface="Times New Roman"/>
                <a:ea typeface="Times New Roman"/>
                <a:cs typeface="Times New Roman"/>
                <a:sym typeface="Times New Roman"/>
              </a:rPr>
              <a:t>      </a:t>
            </a: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1200"/>
              </a:spcAft>
              <a:buClr>
                <a:schemeClr val="lt1"/>
              </a:buClr>
              <a:buSzPts val="1300"/>
              <a:buFont typeface="Lato"/>
              <a:buNone/>
            </a:pPr>
            <a:endParaRPr sz="1200" b="0" i="0" u="none" strike="noStrike" cap="none">
              <a:solidFill>
                <a:schemeClr val="dk1"/>
              </a:solidFill>
              <a:latin typeface="Roboto"/>
              <a:ea typeface="Roboto"/>
              <a:cs typeface="Roboto"/>
              <a:sym typeface="Roboto"/>
            </a:endParaRPr>
          </a:p>
        </p:txBody>
      </p:sp>
      <p:sp>
        <p:nvSpPr>
          <p:cNvPr id="136" name="Google Shape;136;g2e45bc356ec_0_4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p>
            <a:pPr marL="0" lvl="0" indent="0" algn="r" rtl="0">
              <a:lnSpc>
                <a:spcPct val="100000"/>
              </a:lnSpc>
              <a:spcBef>
                <a:spcPts val="0"/>
              </a:spcBef>
              <a:spcAft>
                <a:spcPts val="0"/>
              </a:spcAft>
              <a:buSzPts val="1000"/>
              <a:buNone/>
            </a:pPr>
            <a:fld id="{00000000-1234-1234-1234-123412341234}" type="slidenum">
              <a:rPr lang="en-GB">
                <a:solidFill>
                  <a:schemeClr val="dk2"/>
                </a:solidFill>
                <a:latin typeface="Arial"/>
                <a:ea typeface="Arial"/>
                <a:cs typeface="Arial"/>
                <a:sym typeface="Arial"/>
              </a:rPr>
              <a:t>9</a:t>
            </a:fld>
            <a:endParaRPr>
              <a:solidFill>
                <a:schemeClr val="dk2"/>
              </a:solidFill>
              <a:latin typeface="Arial"/>
              <a:ea typeface="Arial"/>
              <a:cs typeface="Arial"/>
              <a:sym typeface="Arial"/>
            </a:endParaRPr>
          </a:p>
        </p:txBody>
      </p:sp>
      <p:sp>
        <p:nvSpPr>
          <p:cNvPr id="137" name="Google Shape;137;g2e45bc356ec_0_40"/>
          <p:cNvSpPr/>
          <p:nvPr/>
        </p:nvSpPr>
        <p:spPr>
          <a:xfrm>
            <a:off x="4525355" y="5143504"/>
            <a:ext cx="3947100" cy="784800"/>
          </a:xfrm>
          <a:prstGeom prst="rect">
            <a:avLst/>
          </a:prstGeom>
          <a:noFill/>
          <a:ln>
            <a:noFill/>
          </a:ln>
        </p:spPr>
        <p:txBody>
          <a:bodyPr spcFirstLastPara="1" wrap="square" lIns="91425" tIns="45700" rIns="91425" bIns="45700" anchor="t" anchorCtr="0">
            <a:noAutofit/>
          </a:bodyPr>
          <a:lstStyle/>
          <a:p>
            <a:pPr marL="0" marR="0" lvl="0" indent="0" algn="ctr" rtl="0">
              <a:lnSpc>
                <a:spcPct val="150000"/>
              </a:lnSpc>
              <a:spcBef>
                <a:spcPts val="0"/>
              </a:spcBef>
              <a:spcAft>
                <a:spcPts val="0"/>
              </a:spcAft>
              <a:buClr>
                <a:srgbClr val="000000"/>
              </a:buClr>
              <a:buSzPts val="1000"/>
              <a:buFont typeface="Arial"/>
              <a:buNone/>
            </a:pPr>
            <a:endParaRPr sz="1000" b="0" i="0" u="none" strike="noStrike" cap="none">
              <a:solidFill>
                <a:schemeClr val="lt1"/>
              </a:solidFill>
              <a:latin typeface="Times New Roman"/>
              <a:ea typeface="Times New Roman"/>
              <a:cs typeface="Times New Roman"/>
              <a:sym typeface="Times New Roman"/>
            </a:endParaRPr>
          </a:p>
        </p:txBody>
      </p:sp>
      <p:sp>
        <p:nvSpPr>
          <p:cNvPr id="138" name="Google Shape;138;g2e45bc356ec_0_40"/>
          <p:cNvSpPr txBox="1">
            <a:spLocks noGrp="1"/>
          </p:cNvSpPr>
          <p:nvPr>
            <p:ph type="title"/>
          </p:nvPr>
        </p:nvSpPr>
        <p:spPr>
          <a:xfrm>
            <a:off x="2472575" y="811363"/>
            <a:ext cx="7038900" cy="9141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15000"/>
              </a:lnSpc>
              <a:spcBef>
                <a:spcPts val="0"/>
              </a:spcBef>
              <a:spcAft>
                <a:spcPts val="0"/>
              </a:spcAft>
              <a:buSzPct val="55307"/>
              <a:buNone/>
            </a:pPr>
            <a:r>
              <a:rPr lang="en-GB" sz="1988" b="1">
                <a:latin typeface="Times New Roman"/>
                <a:ea typeface="Times New Roman"/>
                <a:cs typeface="Times New Roman"/>
                <a:sym typeface="Times New Roman"/>
              </a:rPr>
              <a:t>Factors that can influence the relationships</a:t>
            </a:r>
            <a:endParaRPr sz="2766" b="1">
              <a:latin typeface="Times New Roman"/>
              <a:ea typeface="Times New Roman"/>
              <a:cs typeface="Times New Roman"/>
              <a:sym typeface="Times New Roman"/>
            </a:endParaRPr>
          </a:p>
          <a:p>
            <a:pPr marL="0" lvl="0" indent="0" algn="just" rtl="0">
              <a:lnSpc>
                <a:spcPct val="115000"/>
              </a:lnSpc>
              <a:spcBef>
                <a:spcPts val="1200"/>
              </a:spcBef>
              <a:spcAft>
                <a:spcPts val="0"/>
              </a:spcAft>
              <a:buSzPct val="71223"/>
              <a:buNone/>
            </a:pPr>
            <a:endParaRPr sz="1544" b="1">
              <a:latin typeface="Times New Roman"/>
              <a:ea typeface="Times New Roman"/>
              <a:cs typeface="Times New Roman"/>
              <a:sym typeface="Times New Roman"/>
            </a:endParaRPr>
          </a:p>
          <a:p>
            <a:pPr marL="0" lvl="0" indent="0" algn="just" rtl="0">
              <a:lnSpc>
                <a:spcPct val="115000"/>
              </a:lnSpc>
              <a:spcBef>
                <a:spcPts val="1200"/>
              </a:spcBef>
              <a:spcAft>
                <a:spcPts val="0"/>
              </a:spcAft>
              <a:buSzPct val="73333"/>
              <a:buNone/>
            </a:pPr>
            <a:endParaRPr sz="1500" b="1">
              <a:latin typeface="Times New Roman"/>
              <a:ea typeface="Times New Roman"/>
              <a:cs typeface="Times New Roman"/>
              <a:sym typeface="Times New Roman"/>
            </a:endParaRPr>
          </a:p>
          <a:p>
            <a:pPr marL="0" lvl="0" indent="0" algn="l" rtl="0">
              <a:lnSpc>
                <a:spcPct val="100000"/>
              </a:lnSpc>
              <a:spcBef>
                <a:spcPts val="200"/>
              </a:spcBef>
              <a:spcAft>
                <a:spcPts val="0"/>
              </a:spcAft>
              <a:buSzPct val="85714"/>
              <a:buNone/>
            </a:pPr>
            <a:endParaRPr>
              <a:latin typeface="Times New Roman"/>
              <a:ea typeface="Times New Roman"/>
              <a:cs typeface="Times New Roman"/>
              <a:sym typeface="Times New Roman"/>
            </a:endParaRPr>
          </a:p>
        </p:txBody>
      </p:sp>
      <p:sp>
        <p:nvSpPr>
          <p:cNvPr id="139" name="Google Shape;139;g2e45bc356ec_0_40"/>
          <p:cNvSpPr txBox="1">
            <a:spLocks noGrp="1"/>
          </p:cNvSpPr>
          <p:nvPr>
            <p:ph type="body" idx="2"/>
          </p:nvPr>
        </p:nvSpPr>
        <p:spPr>
          <a:xfrm>
            <a:off x="6016746" y="4439550"/>
            <a:ext cx="3403200" cy="29112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1200"/>
              </a:spcAft>
              <a:buSzPts val="1300"/>
              <a:buNone/>
            </a:pP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g2e45bc356ec_0_50"/>
          <p:cNvSpPr txBox="1">
            <a:spLocks noGrp="1"/>
          </p:cNvSpPr>
          <p:nvPr>
            <p:ph type="ctrTitle" idx="4294967295"/>
          </p:nvPr>
        </p:nvSpPr>
        <p:spPr>
          <a:xfrm>
            <a:off x="873757" y="76895"/>
            <a:ext cx="7598700" cy="1141200"/>
          </a:xfrm>
          <a:prstGeom prst="rect">
            <a:avLst/>
          </a:prstGeom>
          <a:noFill/>
          <a:ln>
            <a:noFill/>
          </a:ln>
        </p:spPr>
        <p:txBody>
          <a:bodyPr spcFirstLastPara="1" wrap="square" lIns="91425" tIns="91425" rIns="91425" bIns="91425" anchor="ctr" anchorCtr="0">
            <a:noAutofit/>
          </a:bodyPr>
          <a:lstStyle/>
          <a:p>
            <a:pPr marL="0" lvl="0" indent="0" algn="ctr" rtl="0">
              <a:lnSpc>
                <a:spcPct val="115000"/>
              </a:lnSpc>
              <a:spcBef>
                <a:spcPts val="0"/>
              </a:spcBef>
              <a:spcAft>
                <a:spcPts val="0"/>
              </a:spcAft>
              <a:buClr>
                <a:schemeClr val="dk1"/>
              </a:buClr>
              <a:buSzPts val="1100"/>
              <a:buFont typeface="Arial"/>
              <a:buNone/>
            </a:pPr>
            <a:r>
              <a:rPr lang="en-GB" sz="1600" b="1">
                <a:latin typeface="Times New Roman"/>
                <a:ea typeface="Times New Roman"/>
                <a:cs typeface="Times New Roman"/>
                <a:sym typeface="Times New Roman"/>
              </a:rPr>
              <a:t> HR department in facilitating a positive relationship between</a:t>
            </a:r>
            <a:endParaRPr sz="1600" b="1">
              <a:latin typeface="Times New Roman"/>
              <a:ea typeface="Times New Roman"/>
              <a:cs typeface="Times New Roman"/>
              <a:sym typeface="Times New Roman"/>
            </a:endParaRPr>
          </a:p>
          <a:p>
            <a:pPr marL="0" lvl="0" indent="0" algn="ctr" rtl="0">
              <a:lnSpc>
                <a:spcPct val="115000"/>
              </a:lnSpc>
              <a:spcBef>
                <a:spcPts val="0"/>
              </a:spcBef>
              <a:spcAft>
                <a:spcPts val="0"/>
              </a:spcAft>
              <a:buClr>
                <a:schemeClr val="dk1"/>
              </a:buClr>
              <a:buSzPts val="1100"/>
              <a:buFont typeface="Arial"/>
              <a:buNone/>
            </a:pPr>
            <a:r>
              <a:rPr lang="en-GB" sz="1600" b="1">
                <a:latin typeface="Times New Roman"/>
                <a:ea typeface="Times New Roman"/>
                <a:cs typeface="Times New Roman"/>
                <a:sym typeface="Times New Roman"/>
              </a:rPr>
              <a:t>employees at different levels</a:t>
            </a:r>
            <a:endParaRPr sz="3000" b="1">
              <a:latin typeface="Times New Roman"/>
              <a:ea typeface="Times New Roman"/>
              <a:cs typeface="Times New Roman"/>
              <a:sym typeface="Times New Roman"/>
            </a:endParaRPr>
          </a:p>
          <a:p>
            <a:pPr marL="0" marR="0" lvl="0" indent="0" algn="ctr" rtl="0">
              <a:lnSpc>
                <a:spcPct val="100000"/>
              </a:lnSpc>
              <a:spcBef>
                <a:spcPts val="0"/>
              </a:spcBef>
              <a:spcAft>
                <a:spcPts val="0"/>
              </a:spcAft>
              <a:buClr>
                <a:schemeClr val="lt1"/>
              </a:buClr>
              <a:buSzPts val="2400"/>
              <a:buFont typeface="Dosis"/>
              <a:buNone/>
            </a:pPr>
            <a:endParaRPr sz="3200" b="1">
              <a:latin typeface="Times New Roman"/>
              <a:ea typeface="Times New Roman"/>
              <a:cs typeface="Times New Roman"/>
              <a:sym typeface="Times New Roman"/>
            </a:endParaRPr>
          </a:p>
        </p:txBody>
      </p:sp>
      <p:sp>
        <p:nvSpPr>
          <p:cNvPr id="145" name="Google Shape;145;g2e45bc356ec_0_50"/>
          <p:cNvSpPr txBox="1">
            <a:spLocks noGrp="1"/>
          </p:cNvSpPr>
          <p:nvPr>
            <p:ph type="subTitle" idx="4294967295"/>
          </p:nvPr>
        </p:nvSpPr>
        <p:spPr>
          <a:xfrm>
            <a:off x="357600" y="1318600"/>
            <a:ext cx="8266200" cy="3579600"/>
          </a:xfrm>
          <a:prstGeom prst="rect">
            <a:avLst/>
          </a:prstGeom>
          <a:noFill/>
          <a:ln>
            <a:noFill/>
          </a:ln>
        </p:spPr>
        <p:txBody>
          <a:bodyPr spcFirstLastPara="1" wrap="square" lIns="91425" tIns="91425" rIns="91425" bIns="91425" anchor="t" anchorCtr="0">
            <a:noAutofit/>
          </a:bodyPr>
          <a:lstStyle/>
          <a:p>
            <a:pPr marL="0" lvl="0" indent="0" algn="just" rtl="0">
              <a:spcBef>
                <a:spcPts val="1200"/>
              </a:spcBef>
              <a:spcAft>
                <a:spcPts val="0"/>
              </a:spcAft>
              <a:buNone/>
            </a:pPr>
            <a:r>
              <a:rPr lang="en-GB" sz="1200">
                <a:solidFill>
                  <a:schemeClr val="lt1"/>
                </a:solidFill>
                <a:highlight>
                  <a:srgbClr val="3D7E21"/>
                </a:highlight>
                <a:latin typeface="Times New Roman"/>
                <a:ea typeface="Times New Roman"/>
                <a:cs typeface="Times New Roman"/>
                <a:sym typeface="Times New Roman"/>
              </a:rPr>
              <a:t>As from my experience, communication is basic in nature and has importantly influenced the improvement of friendly relations among teams. At my previous workplace, the department head shared a similar view with that of Tony Hsieh focusing on open and clear communication. Finding and overcoming problems, normative daily meetings, and an open-door policy make it possible to share ideas and feelings, which created a culture of trust. This practice works well with the Social Exchange Theory, which expects that openness leads to boost in levels of trust and cooperation. Another area related to workplace relationships was on leadership style which played a great role in our work environment. I once worked in a company where the manager was almost as autocratic as Elon Musk of Tesla, who provides vision for the company and is always involved in the day-to-day operations. Organizational culture can also be seen as the factor that has helped much in the process. In one role the management saw the culture as positive and unique similar to Netflix. It was suggested that all performing members should be prepared to take certain risks and also try to be innovative in how we did things, all of which helped cement our relationships and foster a spirit of team work in us. This scenario also shows Resource-Based View, due to the arguing that unique organizational culture is the key asset. Finally, the support provided towards work-life balance like we saw from Patagonia had a very big impact to the workplace (Dubey et al, 2019). Others which include facility in framing working hours, fitness for work, family friendly policies and organization of work enhanced a relationship and commitment. The above stated practices ensured that organisations offered a healthy work environment that was conducive for work.</a:t>
            </a:r>
            <a:endParaRPr sz="1300">
              <a:solidFill>
                <a:schemeClr val="lt1"/>
              </a:solidFill>
              <a:highlight>
                <a:srgbClr val="3D7E21"/>
              </a:highlight>
              <a:latin typeface="Times New Roman"/>
              <a:ea typeface="Times New Roman"/>
              <a:cs typeface="Times New Roman"/>
              <a:sym typeface="Times New Roman"/>
            </a:endParaRPr>
          </a:p>
          <a:p>
            <a:pPr marL="457200" lvl="0" indent="0" algn="just" rtl="0">
              <a:spcBef>
                <a:spcPts val="1200"/>
              </a:spcBef>
              <a:spcAft>
                <a:spcPts val="0"/>
              </a:spcAft>
              <a:buNone/>
            </a:pPr>
            <a:endParaRPr sz="1100">
              <a:solidFill>
                <a:schemeClr val="dk1"/>
              </a:solidFill>
              <a:highlight>
                <a:srgbClr val="02909F"/>
              </a:highlight>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None/>
            </a:pPr>
            <a:endParaRPr sz="900" b="1" i="0" u="none" strike="noStrike" cap="none">
              <a:solidFill>
                <a:srgbClr val="FFFF00"/>
              </a:solidFill>
              <a:latin typeface="Times New Roman"/>
              <a:ea typeface="Times New Roman"/>
              <a:cs typeface="Times New Roman"/>
              <a:sym typeface="Times New Roman"/>
            </a:endParaRPr>
          </a:p>
          <a:p>
            <a:pPr marL="0" marR="0" lvl="0" indent="0" algn="just" rtl="0">
              <a:lnSpc>
                <a:spcPct val="115000"/>
              </a:lnSpc>
              <a:spcBef>
                <a:spcPts val="1200"/>
              </a:spcBef>
              <a:spcAft>
                <a:spcPts val="0"/>
              </a:spcAft>
              <a:buClr>
                <a:schemeClr val="dk2"/>
              </a:buClr>
              <a:buSzPts val="1800"/>
              <a:buFont typeface="Arial"/>
              <a:buNone/>
            </a:pPr>
            <a:endParaRPr sz="1000" b="1" i="0" u="none" strike="noStrike" cap="none">
              <a:solidFill>
                <a:srgbClr val="FFFF00"/>
              </a:solidFill>
              <a:latin typeface="Times New Roman"/>
              <a:ea typeface="Times New Roman"/>
              <a:cs typeface="Times New Roman"/>
              <a:sym typeface="Times New Roman"/>
            </a:endParaRPr>
          </a:p>
          <a:p>
            <a:pPr marL="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0" marR="0" lvl="0" indent="0" algn="just" rtl="0">
              <a:lnSpc>
                <a:spcPct val="115000"/>
              </a:lnSpc>
              <a:spcBef>
                <a:spcPts val="1200"/>
              </a:spcBef>
              <a:spcAft>
                <a:spcPts val="0"/>
              </a:spcAft>
              <a:buClr>
                <a:schemeClr val="dk2"/>
              </a:buClr>
              <a:buSzPts val="1800"/>
              <a:buFont typeface="Arial"/>
              <a:buNone/>
            </a:pPr>
            <a:r>
              <a:rPr lang="en-GB" sz="1200" b="1" i="0" u="none" strike="noStrike" cap="none">
                <a:solidFill>
                  <a:srgbClr val="FFFF00"/>
                </a:solidFill>
                <a:latin typeface="Times New Roman"/>
                <a:ea typeface="Times New Roman"/>
                <a:cs typeface="Times New Roman"/>
                <a:sym typeface="Times New Roman"/>
              </a:rPr>
              <a:t>      </a:t>
            </a: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1200"/>
              </a:spcAft>
              <a:buClr>
                <a:schemeClr val="lt1"/>
              </a:buClr>
              <a:buSzPts val="1300"/>
              <a:buFont typeface="Lato"/>
              <a:buNone/>
            </a:pPr>
            <a:endParaRPr sz="1200" b="0" i="0" u="none" strike="noStrike" cap="none">
              <a:solidFill>
                <a:schemeClr val="dk1"/>
              </a:solidFill>
              <a:latin typeface="Roboto"/>
              <a:ea typeface="Roboto"/>
              <a:cs typeface="Roboto"/>
              <a:sym typeface="Roboto"/>
            </a:endParaRPr>
          </a:p>
        </p:txBody>
      </p:sp>
      <p:sp>
        <p:nvSpPr>
          <p:cNvPr id="146" name="Google Shape;146;g2e45bc356ec_0_5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p>
            <a:pPr marL="0" lvl="0" indent="0" algn="r" rtl="0">
              <a:lnSpc>
                <a:spcPct val="100000"/>
              </a:lnSpc>
              <a:spcBef>
                <a:spcPts val="0"/>
              </a:spcBef>
              <a:spcAft>
                <a:spcPts val="0"/>
              </a:spcAft>
              <a:buSzPts val="1000"/>
              <a:buNone/>
            </a:pPr>
            <a:fld id="{00000000-1234-1234-1234-123412341234}" type="slidenum">
              <a:rPr lang="en-GB">
                <a:solidFill>
                  <a:schemeClr val="dk2"/>
                </a:solidFill>
                <a:latin typeface="Arial"/>
                <a:ea typeface="Arial"/>
                <a:cs typeface="Arial"/>
                <a:sym typeface="Arial"/>
              </a:rPr>
              <a:t>10</a:t>
            </a:fld>
            <a:endParaRPr>
              <a:solidFill>
                <a:schemeClr val="dk2"/>
              </a:solidFill>
              <a:latin typeface="Arial"/>
              <a:ea typeface="Arial"/>
              <a:cs typeface="Arial"/>
              <a:sym typeface="Arial"/>
            </a:endParaRPr>
          </a:p>
        </p:txBody>
      </p:sp>
      <p:sp>
        <p:nvSpPr>
          <p:cNvPr id="147" name="Google Shape;147;g2e45bc356ec_0_50"/>
          <p:cNvSpPr/>
          <p:nvPr/>
        </p:nvSpPr>
        <p:spPr>
          <a:xfrm>
            <a:off x="4525355" y="5143504"/>
            <a:ext cx="3947100" cy="784800"/>
          </a:xfrm>
          <a:prstGeom prst="rect">
            <a:avLst/>
          </a:prstGeom>
          <a:noFill/>
          <a:ln>
            <a:noFill/>
          </a:ln>
        </p:spPr>
        <p:txBody>
          <a:bodyPr spcFirstLastPara="1" wrap="square" lIns="91425" tIns="45700" rIns="91425" bIns="45700" anchor="t" anchorCtr="0">
            <a:noAutofit/>
          </a:bodyPr>
          <a:lstStyle/>
          <a:p>
            <a:pPr marL="0" marR="0" lvl="0" indent="0" algn="ctr" rtl="0">
              <a:lnSpc>
                <a:spcPct val="150000"/>
              </a:lnSpc>
              <a:spcBef>
                <a:spcPts val="0"/>
              </a:spcBef>
              <a:spcAft>
                <a:spcPts val="0"/>
              </a:spcAft>
              <a:buClr>
                <a:srgbClr val="000000"/>
              </a:buClr>
              <a:buSzPts val="1000"/>
              <a:buFont typeface="Arial"/>
              <a:buNone/>
            </a:pPr>
            <a:endParaRPr sz="1000" b="0" i="0" u="none" strike="noStrike" cap="none">
              <a:solidFill>
                <a:schemeClr val="lt1"/>
              </a:solidFill>
              <a:latin typeface="Times New Roman"/>
              <a:ea typeface="Times New Roman"/>
              <a:cs typeface="Times New Roman"/>
              <a:sym typeface="Times New Roman"/>
            </a:endParaRPr>
          </a:p>
        </p:txBody>
      </p:sp>
      <p:sp>
        <p:nvSpPr>
          <p:cNvPr id="148" name="Google Shape;148;g2e45bc356ec_0_50"/>
          <p:cNvSpPr txBox="1">
            <a:spLocks noGrp="1"/>
          </p:cNvSpPr>
          <p:nvPr>
            <p:ph type="title"/>
          </p:nvPr>
        </p:nvSpPr>
        <p:spPr>
          <a:xfrm>
            <a:off x="1153650" y="798313"/>
            <a:ext cx="7038900" cy="9141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SzPts val="990"/>
              <a:buNone/>
            </a:pPr>
            <a:r>
              <a:rPr lang="en-GB" sz="1790" b="1">
                <a:latin typeface="Times New Roman"/>
                <a:ea typeface="Times New Roman"/>
                <a:cs typeface="Times New Roman"/>
                <a:sym typeface="Times New Roman"/>
              </a:rPr>
              <a:t>Application of personal experiences to outline some positive practice</a:t>
            </a:r>
            <a:endParaRPr sz="3290" b="1">
              <a:latin typeface="Times New Roman"/>
              <a:ea typeface="Times New Roman"/>
              <a:cs typeface="Times New Roman"/>
              <a:sym typeface="Times New Roman"/>
            </a:endParaRPr>
          </a:p>
          <a:p>
            <a:pPr marL="0" lvl="0" indent="0" algn="just" rtl="0">
              <a:lnSpc>
                <a:spcPct val="115000"/>
              </a:lnSpc>
              <a:spcBef>
                <a:spcPts val="1200"/>
              </a:spcBef>
              <a:spcAft>
                <a:spcPts val="0"/>
              </a:spcAft>
              <a:buSzPts val="990"/>
              <a:buNone/>
            </a:pPr>
            <a:endParaRPr sz="1690" b="1">
              <a:latin typeface="Times New Roman"/>
              <a:ea typeface="Times New Roman"/>
              <a:cs typeface="Times New Roman"/>
              <a:sym typeface="Times New Roman"/>
            </a:endParaRPr>
          </a:p>
          <a:p>
            <a:pPr marL="0" lvl="0" indent="0" algn="just" rtl="0">
              <a:lnSpc>
                <a:spcPct val="115000"/>
              </a:lnSpc>
              <a:spcBef>
                <a:spcPts val="1200"/>
              </a:spcBef>
              <a:spcAft>
                <a:spcPts val="0"/>
              </a:spcAft>
              <a:buSzPts val="990"/>
              <a:buNone/>
            </a:pPr>
            <a:endParaRPr sz="1650" b="1">
              <a:latin typeface="Times New Roman"/>
              <a:ea typeface="Times New Roman"/>
              <a:cs typeface="Times New Roman"/>
              <a:sym typeface="Times New Roman"/>
            </a:endParaRPr>
          </a:p>
          <a:p>
            <a:pPr marL="0" lvl="0" indent="0" algn="l" rtl="0">
              <a:lnSpc>
                <a:spcPct val="100000"/>
              </a:lnSpc>
              <a:spcBef>
                <a:spcPts val="200"/>
              </a:spcBef>
              <a:spcAft>
                <a:spcPts val="0"/>
              </a:spcAft>
              <a:buSzPts val="2160"/>
              <a:buNone/>
            </a:pPr>
            <a:endParaRPr sz="2820">
              <a:latin typeface="Times New Roman"/>
              <a:ea typeface="Times New Roman"/>
              <a:cs typeface="Times New Roman"/>
              <a:sym typeface="Times New Roman"/>
            </a:endParaRPr>
          </a:p>
        </p:txBody>
      </p:sp>
      <p:sp>
        <p:nvSpPr>
          <p:cNvPr id="149" name="Google Shape;149;g2e45bc356ec_0_50"/>
          <p:cNvSpPr txBox="1">
            <a:spLocks noGrp="1"/>
          </p:cNvSpPr>
          <p:nvPr>
            <p:ph type="body" idx="2"/>
          </p:nvPr>
        </p:nvSpPr>
        <p:spPr>
          <a:xfrm>
            <a:off x="6016746" y="4439550"/>
            <a:ext cx="3403200" cy="29112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1200"/>
              </a:spcAft>
              <a:buSzPts val="1300"/>
              <a:buNone/>
            </a:pP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g2e45bc356ec_0_59"/>
          <p:cNvSpPr txBox="1">
            <a:spLocks noGrp="1"/>
          </p:cNvSpPr>
          <p:nvPr>
            <p:ph type="ctrTitle" idx="4294967295"/>
          </p:nvPr>
        </p:nvSpPr>
        <p:spPr>
          <a:xfrm>
            <a:off x="873757" y="177395"/>
            <a:ext cx="7598700" cy="1141200"/>
          </a:xfrm>
          <a:prstGeom prst="rect">
            <a:avLst/>
          </a:prstGeom>
          <a:noFill/>
          <a:ln>
            <a:noFill/>
          </a:ln>
        </p:spPr>
        <p:txBody>
          <a:bodyPr spcFirstLastPara="1" wrap="square" lIns="91425" tIns="91425" rIns="91425" bIns="91425" anchor="ctr" anchorCtr="0">
            <a:noAutofit/>
          </a:bodyPr>
          <a:lstStyle/>
          <a:p>
            <a:pPr marL="0" lvl="0" indent="0" algn="ctr" rtl="0">
              <a:lnSpc>
                <a:spcPct val="115000"/>
              </a:lnSpc>
              <a:spcBef>
                <a:spcPts val="0"/>
              </a:spcBef>
              <a:spcAft>
                <a:spcPts val="0"/>
              </a:spcAft>
              <a:buClr>
                <a:schemeClr val="dk1"/>
              </a:buClr>
              <a:buSzPts val="1100"/>
              <a:buFont typeface="Arial"/>
              <a:buNone/>
            </a:pPr>
            <a:r>
              <a:rPr lang="en-GB" sz="3200" b="1">
                <a:latin typeface="Times New Roman"/>
                <a:ea typeface="Times New Roman"/>
                <a:cs typeface="Times New Roman"/>
                <a:sym typeface="Times New Roman"/>
              </a:rPr>
              <a:t> </a:t>
            </a:r>
            <a:r>
              <a:rPr lang="en-GB" sz="2700" b="1">
                <a:latin typeface="Times New Roman"/>
                <a:ea typeface="Times New Roman"/>
                <a:cs typeface="Times New Roman"/>
                <a:sym typeface="Times New Roman"/>
              </a:rPr>
              <a:t>Conclusion</a:t>
            </a:r>
            <a:endParaRPr sz="2700" b="1">
              <a:latin typeface="Times New Roman"/>
              <a:ea typeface="Times New Roman"/>
              <a:cs typeface="Times New Roman"/>
              <a:sym typeface="Times New Roman"/>
            </a:endParaRPr>
          </a:p>
          <a:p>
            <a:pPr marL="0" lvl="0" indent="0" algn="ctr" rtl="0">
              <a:lnSpc>
                <a:spcPct val="115000"/>
              </a:lnSpc>
              <a:spcBef>
                <a:spcPts val="0"/>
              </a:spcBef>
              <a:spcAft>
                <a:spcPts val="0"/>
              </a:spcAft>
              <a:buClr>
                <a:schemeClr val="dk1"/>
              </a:buClr>
              <a:buSzPts val="1100"/>
              <a:buFont typeface="Arial"/>
              <a:buNone/>
            </a:pPr>
            <a:endParaRPr sz="1600" b="1">
              <a:latin typeface="Times New Roman"/>
              <a:ea typeface="Times New Roman"/>
              <a:cs typeface="Times New Roman"/>
              <a:sym typeface="Times New Roman"/>
            </a:endParaRPr>
          </a:p>
          <a:p>
            <a:pPr marL="0" marR="0" lvl="0" indent="0" algn="ctr" rtl="0">
              <a:lnSpc>
                <a:spcPct val="100000"/>
              </a:lnSpc>
              <a:spcBef>
                <a:spcPts val="0"/>
              </a:spcBef>
              <a:spcAft>
                <a:spcPts val="0"/>
              </a:spcAft>
              <a:buClr>
                <a:schemeClr val="lt1"/>
              </a:buClr>
              <a:buSzPts val="2400"/>
              <a:buFont typeface="Dosis"/>
              <a:buNone/>
            </a:pPr>
            <a:endParaRPr sz="3200" b="1">
              <a:latin typeface="Times New Roman"/>
              <a:ea typeface="Times New Roman"/>
              <a:cs typeface="Times New Roman"/>
              <a:sym typeface="Times New Roman"/>
            </a:endParaRPr>
          </a:p>
        </p:txBody>
      </p:sp>
      <p:sp>
        <p:nvSpPr>
          <p:cNvPr id="155" name="Google Shape;155;g2e45bc356ec_0_59"/>
          <p:cNvSpPr txBox="1">
            <a:spLocks noGrp="1"/>
          </p:cNvSpPr>
          <p:nvPr>
            <p:ph type="subTitle" idx="4294967295"/>
          </p:nvPr>
        </p:nvSpPr>
        <p:spPr>
          <a:xfrm>
            <a:off x="438900" y="1188050"/>
            <a:ext cx="8266200" cy="3579600"/>
          </a:xfrm>
          <a:prstGeom prst="rect">
            <a:avLst/>
          </a:prstGeom>
          <a:noFill/>
          <a:ln>
            <a:noFill/>
          </a:ln>
        </p:spPr>
        <p:txBody>
          <a:bodyPr spcFirstLastPara="1" wrap="square" lIns="91425" tIns="91425" rIns="91425" bIns="91425" anchor="t" anchorCtr="0">
            <a:noAutofit/>
          </a:bodyPr>
          <a:lstStyle/>
          <a:p>
            <a:pPr marL="0" lvl="0" indent="0" algn="just" rtl="0">
              <a:spcBef>
                <a:spcPts val="0"/>
              </a:spcBef>
              <a:spcAft>
                <a:spcPts val="0"/>
              </a:spcAft>
              <a:buNone/>
            </a:pPr>
            <a:r>
              <a:rPr lang="en-GB" sz="1200">
                <a:solidFill>
                  <a:schemeClr val="lt1"/>
                </a:solidFill>
                <a:highlight>
                  <a:srgbClr val="3D7E21"/>
                </a:highlight>
                <a:latin typeface="Times New Roman"/>
                <a:ea typeface="Times New Roman"/>
                <a:cs typeface="Times New Roman"/>
                <a:sym typeface="Times New Roman"/>
              </a:rPr>
              <a:t>In conclusion, this paper has stressed on the fact that HR managers are strategic in organization as the master builders of success. Through a discussion of these three papers, this paper have discussed how research based on the Social Exchange Theory and the Resource-Based View of the firm advances understanding of how HR practices impact employee relations, the culture of the workplace, and organizational performance. Identifying and selecting talents, developing potential leaders, and ensuring a positive work climate are keys which enable any HR manager to optimise human resources. It establishes that through fair, transparent and, continuously improving methodologies for which it is possible to organize for sustainable competitive advantage in the increasingly complex and dynamic business environment.</a:t>
            </a:r>
            <a:endParaRPr sz="1400">
              <a:solidFill>
                <a:schemeClr val="lt1"/>
              </a:solidFill>
              <a:highlight>
                <a:srgbClr val="3D7E21"/>
              </a:highlight>
              <a:latin typeface="Times New Roman"/>
              <a:ea typeface="Times New Roman"/>
              <a:cs typeface="Times New Roman"/>
              <a:sym typeface="Times New Roman"/>
            </a:endParaRPr>
          </a:p>
          <a:p>
            <a:pPr marL="457200" lvl="0" indent="0" algn="just" rtl="0">
              <a:spcBef>
                <a:spcPts val="1200"/>
              </a:spcBef>
              <a:spcAft>
                <a:spcPts val="0"/>
              </a:spcAft>
              <a:buNone/>
            </a:pPr>
            <a:endParaRPr sz="1100">
              <a:solidFill>
                <a:schemeClr val="dk1"/>
              </a:solidFill>
              <a:highlight>
                <a:srgbClr val="02909F"/>
              </a:highlight>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None/>
            </a:pPr>
            <a:endParaRPr sz="900" b="1" i="0" u="none" strike="noStrike" cap="none">
              <a:solidFill>
                <a:srgbClr val="FFFF00"/>
              </a:solidFill>
              <a:latin typeface="Times New Roman"/>
              <a:ea typeface="Times New Roman"/>
              <a:cs typeface="Times New Roman"/>
              <a:sym typeface="Times New Roman"/>
            </a:endParaRPr>
          </a:p>
          <a:p>
            <a:pPr marL="0" marR="0" lvl="0" indent="0" algn="just" rtl="0">
              <a:lnSpc>
                <a:spcPct val="115000"/>
              </a:lnSpc>
              <a:spcBef>
                <a:spcPts val="1200"/>
              </a:spcBef>
              <a:spcAft>
                <a:spcPts val="0"/>
              </a:spcAft>
              <a:buClr>
                <a:schemeClr val="dk2"/>
              </a:buClr>
              <a:buSzPts val="1800"/>
              <a:buFont typeface="Arial"/>
              <a:buNone/>
            </a:pPr>
            <a:endParaRPr sz="1000" b="1" i="0" u="none" strike="noStrike" cap="none">
              <a:solidFill>
                <a:srgbClr val="FFFF00"/>
              </a:solidFill>
              <a:latin typeface="Times New Roman"/>
              <a:ea typeface="Times New Roman"/>
              <a:cs typeface="Times New Roman"/>
              <a:sym typeface="Times New Roman"/>
            </a:endParaRPr>
          </a:p>
          <a:p>
            <a:pPr marL="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0" marR="0" lvl="0" indent="0" algn="just" rtl="0">
              <a:lnSpc>
                <a:spcPct val="115000"/>
              </a:lnSpc>
              <a:spcBef>
                <a:spcPts val="1200"/>
              </a:spcBef>
              <a:spcAft>
                <a:spcPts val="0"/>
              </a:spcAft>
              <a:buClr>
                <a:schemeClr val="dk2"/>
              </a:buClr>
              <a:buSzPts val="1800"/>
              <a:buFont typeface="Arial"/>
              <a:buNone/>
            </a:pPr>
            <a:r>
              <a:rPr lang="en-GB" sz="1200" b="1" i="0" u="none" strike="noStrike" cap="none">
                <a:solidFill>
                  <a:srgbClr val="FFFF00"/>
                </a:solidFill>
                <a:latin typeface="Times New Roman"/>
                <a:ea typeface="Times New Roman"/>
                <a:cs typeface="Times New Roman"/>
                <a:sym typeface="Times New Roman"/>
              </a:rPr>
              <a:t>      </a:t>
            </a: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0"/>
              </a:spcAft>
              <a:buClr>
                <a:schemeClr val="dk2"/>
              </a:buClr>
              <a:buSzPts val="1800"/>
              <a:buFont typeface="Arial"/>
              <a:buNone/>
            </a:pPr>
            <a:endParaRPr sz="1200" b="1" i="0" u="none" strike="noStrike" cap="none">
              <a:solidFill>
                <a:srgbClr val="FFFF00"/>
              </a:solidFill>
              <a:latin typeface="Times New Roman"/>
              <a:ea typeface="Times New Roman"/>
              <a:cs typeface="Times New Roman"/>
              <a:sym typeface="Times New Roman"/>
            </a:endParaRPr>
          </a:p>
          <a:p>
            <a:pPr marL="457200" marR="0" lvl="0" indent="0" algn="just" rtl="0">
              <a:lnSpc>
                <a:spcPct val="115000"/>
              </a:lnSpc>
              <a:spcBef>
                <a:spcPts val="1200"/>
              </a:spcBef>
              <a:spcAft>
                <a:spcPts val="1200"/>
              </a:spcAft>
              <a:buClr>
                <a:schemeClr val="lt1"/>
              </a:buClr>
              <a:buSzPts val="1300"/>
              <a:buFont typeface="Lato"/>
              <a:buNone/>
            </a:pPr>
            <a:endParaRPr sz="1200" b="0" i="0" u="none" strike="noStrike" cap="none">
              <a:solidFill>
                <a:schemeClr val="dk1"/>
              </a:solidFill>
              <a:latin typeface="Roboto"/>
              <a:ea typeface="Roboto"/>
              <a:cs typeface="Roboto"/>
              <a:sym typeface="Roboto"/>
            </a:endParaRPr>
          </a:p>
        </p:txBody>
      </p:sp>
      <p:sp>
        <p:nvSpPr>
          <p:cNvPr id="156" name="Google Shape;156;g2e45bc356ec_0_5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p>
            <a:pPr marL="0" lvl="0" indent="0" algn="r" rtl="0">
              <a:lnSpc>
                <a:spcPct val="100000"/>
              </a:lnSpc>
              <a:spcBef>
                <a:spcPts val="0"/>
              </a:spcBef>
              <a:spcAft>
                <a:spcPts val="0"/>
              </a:spcAft>
              <a:buSzPts val="1000"/>
              <a:buNone/>
            </a:pPr>
            <a:fld id="{00000000-1234-1234-1234-123412341234}" type="slidenum">
              <a:rPr lang="en-GB">
                <a:solidFill>
                  <a:schemeClr val="dk2"/>
                </a:solidFill>
                <a:latin typeface="Arial"/>
                <a:ea typeface="Arial"/>
                <a:cs typeface="Arial"/>
                <a:sym typeface="Arial"/>
              </a:rPr>
              <a:t>11</a:t>
            </a:fld>
            <a:endParaRPr>
              <a:solidFill>
                <a:schemeClr val="dk2"/>
              </a:solidFill>
              <a:latin typeface="Arial"/>
              <a:ea typeface="Arial"/>
              <a:cs typeface="Arial"/>
              <a:sym typeface="Arial"/>
            </a:endParaRPr>
          </a:p>
        </p:txBody>
      </p:sp>
      <p:sp>
        <p:nvSpPr>
          <p:cNvPr id="157" name="Google Shape;157;g2e45bc356ec_0_59"/>
          <p:cNvSpPr/>
          <p:nvPr/>
        </p:nvSpPr>
        <p:spPr>
          <a:xfrm>
            <a:off x="4525355" y="5143504"/>
            <a:ext cx="3947100" cy="784800"/>
          </a:xfrm>
          <a:prstGeom prst="rect">
            <a:avLst/>
          </a:prstGeom>
          <a:noFill/>
          <a:ln>
            <a:noFill/>
          </a:ln>
        </p:spPr>
        <p:txBody>
          <a:bodyPr spcFirstLastPara="1" wrap="square" lIns="91425" tIns="45700" rIns="91425" bIns="45700" anchor="t" anchorCtr="0">
            <a:noAutofit/>
          </a:bodyPr>
          <a:lstStyle/>
          <a:p>
            <a:pPr marL="0" marR="0" lvl="0" indent="0" algn="ctr" rtl="0">
              <a:lnSpc>
                <a:spcPct val="150000"/>
              </a:lnSpc>
              <a:spcBef>
                <a:spcPts val="0"/>
              </a:spcBef>
              <a:spcAft>
                <a:spcPts val="0"/>
              </a:spcAft>
              <a:buClr>
                <a:srgbClr val="000000"/>
              </a:buClr>
              <a:buSzPts val="1000"/>
              <a:buFont typeface="Arial"/>
              <a:buNone/>
            </a:pPr>
            <a:endParaRPr sz="1000" b="0" i="0" u="none" strike="noStrike" cap="none">
              <a:solidFill>
                <a:schemeClr val="lt1"/>
              </a:solidFill>
              <a:latin typeface="Times New Roman"/>
              <a:ea typeface="Times New Roman"/>
              <a:cs typeface="Times New Roman"/>
              <a:sym typeface="Times New Roman"/>
            </a:endParaRPr>
          </a:p>
        </p:txBody>
      </p:sp>
      <p:sp>
        <p:nvSpPr>
          <p:cNvPr id="158" name="Google Shape;158;g2e45bc356ec_0_59"/>
          <p:cNvSpPr txBox="1">
            <a:spLocks noGrp="1"/>
          </p:cNvSpPr>
          <p:nvPr>
            <p:ph type="title"/>
          </p:nvPr>
        </p:nvSpPr>
        <p:spPr>
          <a:xfrm>
            <a:off x="8472450" y="404500"/>
            <a:ext cx="208800" cy="914100"/>
          </a:xfrm>
          <a:prstGeom prst="rect">
            <a:avLst/>
          </a:prstGeom>
          <a:noFill/>
          <a:ln>
            <a:noFill/>
          </a:ln>
        </p:spPr>
        <p:txBody>
          <a:bodyPr spcFirstLastPara="1" wrap="square" lIns="91425" tIns="91425" rIns="91425" bIns="91425" anchor="t" anchorCtr="0">
            <a:noAutofit/>
          </a:bodyPr>
          <a:lstStyle/>
          <a:p>
            <a:pPr marL="0" lvl="0" indent="0" algn="just" rtl="0">
              <a:lnSpc>
                <a:spcPct val="115000"/>
              </a:lnSpc>
              <a:spcBef>
                <a:spcPts val="0"/>
              </a:spcBef>
              <a:spcAft>
                <a:spcPts val="0"/>
              </a:spcAft>
              <a:buSzPts val="990"/>
              <a:buNone/>
            </a:pPr>
            <a:endParaRPr sz="3290" b="1">
              <a:latin typeface="Times New Roman"/>
              <a:ea typeface="Times New Roman"/>
              <a:cs typeface="Times New Roman"/>
              <a:sym typeface="Times New Roman"/>
            </a:endParaRPr>
          </a:p>
          <a:p>
            <a:pPr marL="0" lvl="0" indent="0" algn="just" rtl="0">
              <a:lnSpc>
                <a:spcPct val="115000"/>
              </a:lnSpc>
              <a:spcBef>
                <a:spcPts val="1200"/>
              </a:spcBef>
              <a:spcAft>
                <a:spcPts val="0"/>
              </a:spcAft>
              <a:buSzPts val="990"/>
              <a:buNone/>
            </a:pPr>
            <a:endParaRPr sz="1690" b="1">
              <a:latin typeface="Times New Roman"/>
              <a:ea typeface="Times New Roman"/>
              <a:cs typeface="Times New Roman"/>
              <a:sym typeface="Times New Roman"/>
            </a:endParaRPr>
          </a:p>
          <a:p>
            <a:pPr marL="0" lvl="0" indent="0" algn="just" rtl="0">
              <a:lnSpc>
                <a:spcPct val="115000"/>
              </a:lnSpc>
              <a:spcBef>
                <a:spcPts val="1200"/>
              </a:spcBef>
              <a:spcAft>
                <a:spcPts val="0"/>
              </a:spcAft>
              <a:buSzPts val="990"/>
              <a:buNone/>
            </a:pPr>
            <a:endParaRPr sz="1650" b="1">
              <a:latin typeface="Times New Roman"/>
              <a:ea typeface="Times New Roman"/>
              <a:cs typeface="Times New Roman"/>
              <a:sym typeface="Times New Roman"/>
            </a:endParaRPr>
          </a:p>
          <a:p>
            <a:pPr marL="0" lvl="0" indent="0" algn="l" rtl="0">
              <a:lnSpc>
                <a:spcPct val="100000"/>
              </a:lnSpc>
              <a:spcBef>
                <a:spcPts val="200"/>
              </a:spcBef>
              <a:spcAft>
                <a:spcPts val="0"/>
              </a:spcAft>
              <a:buSzPts val="2160"/>
              <a:buNone/>
            </a:pPr>
            <a:endParaRPr sz="2820">
              <a:latin typeface="Times New Roman"/>
              <a:ea typeface="Times New Roman"/>
              <a:cs typeface="Times New Roman"/>
              <a:sym typeface="Times New Roman"/>
            </a:endParaRPr>
          </a:p>
        </p:txBody>
      </p:sp>
      <p:sp>
        <p:nvSpPr>
          <p:cNvPr id="159" name="Google Shape;159;g2e45bc356ec_0_59"/>
          <p:cNvSpPr txBox="1">
            <a:spLocks noGrp="1"/>
          </p:cNvSpPr>
          <p:nvPr>
            <p:ph type="body" idx="2"/>
          </p:nvPr>
        </p:nvSpPr>
        <p:spPr>
          <a:xfrm>
            <a:off x="6016746" y="4439550"/>
            <a:ext cx="3403200" cy="29112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1200"/>
              </a:spcAft>
              <a:buSzPts val="1300"/>
              <a:buNone/>
            </a:pP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g26fa64dd229_0_193"/>
          <p:cNvSpPr txBox="1">
            <a:spLocks noGrp="1"/>
          </p:cNvSpPr>
          <p:nvPr>
            <p:ph type="ctrTitle" idx="4294967295"/>
          </p:nvPr>
        </p:nvSpPr>
        <p:spPr>
          <a:xfrm>
            <a:off x="1011971" y="-12575"/>
            <a:ext cx="7367400" cy="1159800"/>
          </a:xfrm>
          <a:prstGeom prst="rect">
            <a:avLst/>
          </a:prstGeom>
          <a:noFill/>
          <a:ln>
            <a:noFill/>
          </a:ln>
        </p:spPr>
        <p:txBody>
          <a:bodyPr spcFirstLastPara="1" wrap="square" lIns="91425" tIns="91425" rIns="91425" bIns="91425" anchor="ctr" anchorCtr="0">
            <a:noAutofit/>
          </a:bodyPr>
          <a:lstStyle/>
          <a:p>
            <a:pPr marL="0" marR="0" lvl="0" indent="0" algn="just" rtl="0">
              <a:lnSpc>
                <a:spcPct val="150000"/>
              </a:lnSpc>
              <a:spcBef>
                <a:spcPts val="0"/>
              </a:spcBef>
              <a:spcAft>
                <a:spcPts val="0"/>
              </a:spcAft>
              <a:buClr>
                <a:schemeClr val="lt1"/>
              </a:buClr>
              <a:buSzPts val="2400"/>
              <a:buFont typeface="Dosis"/>
              <a:buNone/>
            </a:pPr>
            <a:r>
              <a:rPr lang="en-GB" sz="3600" b="1" i="0" u="none" strike="noStrike" cap="none">
                <a:solidFill>
                  <a:schemeClr val="dk1"/>
                </a:solidFill>
                <a:latin typeface="Times New Roman"/>
                <a:ea typeface="Times New Roman"/>
                <a:cs typeface="Times New Roman"/>
                <a:sym typeface="Times New Roman"/>
              </a:rPr>
              <a:t>                    </a:t>
            </a:r>
            <a:r>
              <a:rPr lang="en-GB" sz="3300" b="1" i="0" u="none" strike="noStrike" cap="none">
                <a:solidFill>
                  <a:schemeClr val="dk1"/>
                </a:solidFill>
                <a:latin typeface="Times New Roman"/>
                <a:ea typeface="Times New Roman"/>
                <a:cs typeface="Times New Roman"/>
                <a:sym typeface="Times New Roman"/>
              </a:rPr>
              <a:t>   References</a:t>
            </a:r>
            <a:endParaRPr sz="3300" b="1" i="0" u="none" strike="noStrike" cap="none">
              <a:solidFill>
                <a:schemeClr val="lt1"/>
              </a:solidFill>
              <a:latin typeface="Times New Roman"/>
              <a:ea typeface="Times New Roman"/>
              <a:cs typeface="Times New Roman"/>
              <a:sym typeface="Times New Roman"/>
            </a:endParaRPr>
          </a:p>
        </p:txBody>
      </p:sp>
      <p:sp>
        <p:nvSpPr>
          <p:cNvPr id="165" name="Google Shape;165;g26fa64dd229_0_193"/>
          <p:cNvSpPr txBox="1">
            <a:spLocks noGrp="1"/>
          </p:cNvSpPr>
          <p:nvPr>
            <p:ph type="subTitle" idx="4294967295"/>
          </p:nvPr>
        </p:nvSpPr>
        <p:spPr>
          <a:xfrm>
            <a:off x="556649" y="856925"/>
            <a:ext cx="8464500" cy="3159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sz="1100">
                <a:solidFill>
                  <a:schemeClr val="lt1"/>
                </a:solidFill>
                <a:highlight>
                  <a:srgbClr val="3D7E21"/>
                </a:highlight>
                <a:latin typeface="Times New Roman"/>
                <a:ea typeface="Times New Roman"/>
                <a:cs typeface="Times New Roman"/>
                <a:sym typeface="Times New Roman"/>
              </a:rPr>
              <a:t>Ahmad, R., Nawaz, M.R., Ishaq, M.I., Khan, M.M. and Ashraf, H.A., 2023. Social exchange theory: Systematic review and future directions. </a:t>
            </a:r>
            <a:r>
              <a:rPr lang="en-GB" sz="1100" i="1">
                <a:solidFill>
                  <a:schemeClr val="lt1"/>
                </a:solidFill>
                <a:highlight>
                  <a:srgbClr val="3D7E21"/>
                </a:highlight>
                <a:latin typeface="Times New Roman"/>
                <a:ea typeface="Times New Roman"/>
                <a:cs typeface="Times New Roman"/>
                <a:sym typeface="Times New Roman"/>
              </a:rPr>
              <a:t>Frontiers in Psychology</a:t>
            </a:r>
            <a:r>
              <a:rPr lang="en-GB" sz="1100">
                <a:solidFill>
                  <a:schemeClr val="lt1"/>
                </a:solidFill>
                <a:highlight>
                  <a:srgbClr val="3D7E21"/>
                </a:highlight>
                <a:latin typeface="Times New Roman"/>
                <a:ea typeface="Times New Roman"/>
                <a:cs typeface="Times New Roman"/>
                <a:sym typeface="Times New Roman"/>
              </a:rPr>
              <a:t>, </a:t>
            </a:r>
            <a:r>
              <a:rPr lang="en-GB" sz="1100" i="1">
                <a:solidFill>
                  <a:schemeClr val="lt1"/>
                </a:solidFill>
                <a:highlight>
                  <a:srgbClr val="3D7E21"/>
                </a:highlight>
                <a:latin typeface="Times New Roman"/>
                <a:ea typeface="Times New Roman"/>
                <a:cs typeface="Times New Roman"/>
                <a:sym typeface="Times New Roman"/>
              </a:rPr>
              <a:t>13</a:t>
            </a:r>
            <a:r>
              <a:rPr lang="en-GB" sz="1100">
                <a:solidFill>
                  <a:schemeClr val="lt1"/>
                </a:solidFill>
                <a:highlight>
                  <a:srgbClr val="3D7E21"/>
                </a:highlight>
                <a:latin typeface="Times New Roman"/>
                <a:ea typeface="Times New Roman"/>
                <a:cs typeface="Times New Roman"/>
                <a:sym typeface="Times New Roman"/>
              </a:rPr>
              <a:t>, p.1015921.</a:t>
            </a:r>
            <a:endParaRPr sz="1100">
              <a:solidFill>
                <a:schemeClr val="lt1"/>
              </a:solidFill>
              <a:highlight>
                <a:srgbClr val="3D7E21"/>
              </a:highlight>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GB" sz="1100">
                <a:solidFill>
                  <a:schemeClr val="lt1"/>
                </a:solidFill>
                <a:highlight>
                  <a:srgbClr val="3D7E21"/>
                </a:highlight>
                <a:latin typeface="Times New Roman"/>
                <a:ea typeface="Times New Roman"/>
                <a:cs typeface="Times New Roman"/>
                <a:sym typeface="Times New Roman"/>
              </a:rPr>
              <a:t>Anwar, G. and Abdullah, N.N., 2021. The impact of Human resource management practice on Organizational performance. </a:t>
            </a:r>
            <a:r>
              <a:rPr lang="en-GB" sz="1100" i="1">
                <a:solidFill>
                  <a:schemeClr val="lt1"/>
                </a:solidFill>
                <a:highlight>
                  <a:srgbClr val="3D7E21"/>
                </a:highlight>
                <a:latin typeface="Times New Roman"/>
                <a:ea typeface="Times New Roman"/>
                <a:cs typeface="Times New Roman"/>
                <a:sym typeface="Times New Roman"/>
              </a:rPr>
              <a:t>International Journal of Engineering, Business and Management (IJEBM)</a:t>
            </a:r>
            <a:r>
              <a:rPr lang="en-GB" sz="1100">
                <a:solidFill>
                  <a:schemeClr val="lt1"/>
                </a:solidFill>
                <a:highlight>
                  <a:srgbClr val="3D7E21"/>
                </a:highlight>
                <a:latin typeface="Times New Roman"/>
                <a:ea typeface="Times New Roman"/>
                <a:cs typeface="Times New Roman"/>
                <a:sym typeface="Times New Roman"/>
              </a:rPr>
              <a:t>, </a:t>
            </a:r>
            <a:r>
              <a:rPr lang="en-GB" sz="1100" i="1">
                <a:solidFill>
                  <a:schemeClr val="lt1"/>
                </a:solidFill>
                <a:highlight>
                  <a:srgbClr val="3D7E21"/>
                </a:highlight>
                <a:latin typeface="Times New Roman"/>
                <a:ea typeface="Times New Roman"/>
                <a:cs typeface="Times New Roman"/>
                <a:sym typeface="Times New Roman"/>
              </a:rPr>
              <a:t>5</a:t>
            </a:r>
            <a:r>
              <a:rPr lang="en-GB" sz="1100">
                <a:solidFill>
                  <a:schemeClr val="lt1"/>
                </a:solidFill>
                <a:highlight>
                  <a:srgbClr val="3D7E21"/>
                </a:highlight>
                <a:latin typeface="Times New Roman"/>
                <a:ea typeface="Times New Roman"/>
                <a:cs typeface="Times New Roman"/>
                <a:sym typeface="Times New Roman"/>
              </a:rPr>
              <a:t>.</a:t>
            </a:r>
            <a:endParaRPr sz="1100">
              <a:solidFill>
                <a:schemeClr val="lt1"/>
              </a:solidFill>
              <a:highlight>
                <a:srgbClr val="3D7E21"/>
              </a:highlight>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GB" sz="1100">
                <a:solidFill>
                  <a:schemeClr val="lt1"/>
                </a:solidFill>
                <a:highlight>
                  <a:srgbClr val="3D7E21"/>
                </a:highlight>
                <a:latin typeface="Times New Roman"/>
                <a:ea typeface="Times New Roman"/>
                <a:cs typeface="Times New Roman"/>
                <a:sym typeface="Times New Roman"/>
              </a:rPr>
              <a:t>Armstrong, M. and Taylor, S., 2020. </a:t>
            </a:r>
            <a:r>
              <a:rPr lang="en-GB" sz="1100" i="1">
                <a:solidFill>
                  <a:schemeClr val="lt1"/>
                </a:solidFill>
                <a:highlight>
                  <a:srgbClr val="3D7E21"/>
                </a:highlight>
                <a:latin typeface="Times New Roman"/>
                <a:ea typeface="Times New Roman"/>
                <a:cs typeface="Times New Roman"/>
                <a:sym typeface="Times New Roman"/>
              </a:rPr>
              <a:t>Armstrong's handbook of human resource management practice</a:t>
            </a:r>
            <a:r>
              <a:rPr lang="en-GB" sz="1100">
                <a:solidFill>
                  <a:schemeClr val="lt1"/>
                </a:solidFill>
                <a:highlight>
                  <a:srgbClr val="3D7E21"/>
                </a:highlight>
                <a:latin typeface="Times New Roman"/>
                <a:ea typeface="Times New Roman"/>
                <a:cs typeface="Times New Roman"/>
                <a:sym typeface="Times New Roman"/>
              </a:rPr>
              <a:t>. Kogan Page Publishers.</a:t>
            </a:r>
            <a:endParaRPr sz="1100">
              <a:solidFill>
                <a:schemeClr val="lt1"/>
              </a:solidFill>
              <a:highlight>
                <a:srgbClr val="3D7E21"/>
              </a:highlight>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GB" sz="1100">
                <a:solidFill>
                  <a:schemeClr val="lt1"/>
                </a:solidFill>
                <a:highlight>
                  <a:srgbClr val="3D7E21"/>
                </a:highlight>
                <a:latin typeface="Times New Roman"/>
                <a:ea typeface="Times New Roman"/>
                <a:cs typeface="Times New Roman"/>
                <a:sym typeface="Times New Roman"/>
              </a:rPr>
              <a:t>Barney, J.B., 2018. Why resource‐based theory's model of profit appropriation must incorporate a stakeholder perspective. </a:t>
            </a:r>
            <a:r>
              <a:rPr lang="en-GB" sz="1100" i="1">
                <a:solidFill>
                  <a:schemeClr val="lt1"/>
                </a:solidFill>
                <a:highlight>
                  <a:srgbClr val="3D7E21"/>
                </a:highlight>
                <a:latin typeface="Times New Roman"/>
                <a:ea typeface="Times New Roman"/>
                <a:cs typeface="Times New Roman"/>
                <a:sym typeface="Times New Roman"/>
              </a:rPr>
              <a:t>Strategic Management Journal</a:t>
            </a:r>
            <a:r>
              <a:rPr lang="en-GB" sz="1100">
                <a:solidFill>
                  <a:schemeClr val="lt1"/>
                </a:solidFill>
                <a:highlight>
                  <a:srgbClr val="3D7E21"/>
                </a:highlight>
                <a:latin typeface="Times New Roman"/>
                <a:ea typeface="Times New Roman"/>
                <a:cs typeface="Times New Roman"/>
                <a:sym typeface="Times New Roman"/>
              </a:rPr>
              <a:t>, </a:t>
            </a:r>
            <a:r>
              <a:rPr lang="en-GB" sz="1100" i="1">
                <a:solidFill>
                  <a:schemeClr val="lt1"/>
                </a:solidFill>
                <a:highlight>
                  <a:srgbClr val="3D7E21"/>
                </a:highlight>
                <a:latin typeface="Times New Roman"/>
                <a:ea typeface="Times New Roman"/>
                <a:cs typeface="Times New Roman"/>
                <a:sym typeface="Times New Roman"/>
              </a:rPr>
              <a:t>39</a:t>
            </a:r>
            <a:r>
              <a:rPr lang="en-GB" sz="1100">
                <a:solidFill>
                  <a:schemeClr val="lt1"/>
                </a:solidFill>
                <a:highlight>
                  <a:srgbClr val="3D7E21"/>
                </a:highlight>
                <a:latin typeface="Times New Roman"/>
                <a:ea typeface="Times New Roman"/>
                <a:cs typeface="Times New Roman"/>
                <a:sym typeface="Times New Roman"/>
              </a:rPr>
              <a:t>(13), pp.3305-3325.</a:t>
            </a:r>
            <a:endParaRPr sz="1100">
              <a:solidFill>
                <a:schemeClr val="lt1"/>
              </a:solidFill>
              <a:highlight>
                <a:srgbClr val="3D7E21"/>
              </a:highlight>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GB" sz="1100">
                <a:solidFill>
                  <a:schemeClr val="lt1"/>
                </a:solidFill>
                <a:highlight>
                  <a:srgbClr val="3D7E21"/>
                </a:highlight>
                <a:latin typeface="Times New Roman"/>
                <a:ea typeface="Times New Roman"/>
                <a:cs typeface="Times New Roman"/>
                <a:sym typeface="Times New Roman"/>
              </a:rPr>
              <a:t>Boon, C., Eckardt, R., Lepak, D.P. and Boselie, P., 2018. Integrating strategic human capital and strategic human resource management. </a:t>
            </a:r>
            <a:r>
              <a:rPr lang="en-GB" sz="1100" i="1">
                <a:solidFill>
                  <a:schemeClr val="lt1"/>
                </a:solidFill>
                <a:highlight>
                  <a:srgbClr val="3D7E21"/>
                </a:highlight>
                <a:latin typeface="Times New Roman"/>
                <a:ea typeface="Times New Roman"/>
                <a:cs typeface="Times New Roman"/>
                <a:sym typeface="Times New Roman"/>
              </a:rPr>
              <a:t>The International Journal of Human Resource Management</a:t>
            </a:r>
            <a:r>
              <a:rPr lang="en-GB" sz="1100">
                <a:solidFill>
                  <a:schemeClr val="lt1"/>
                </a:solidFill>
                <a:highlight>
                  <a:srgbClr val="3D7E21"/>
                </a:highlight>
                <a:latin typeface="Times New Roman"/>
                <a:ea typeface="Times New Roman"/>
                <a:cs typeface="Times New Roman"/>
                <a:sym typeface="Times New Roman"/>
              </a:rPr>
              <a:t>, </a:t>
            </a:r>
            <a:r>
              <a:rPr lang="en-GB" sz="1100" i="1">
                <a:solidFill>
                  <a:schemeClr val="lt1"/>
                </a:solidFill>
                <a:highlight>
                  <a:srgbClr val="3D7E21"/>
                </a:highlight>
                <a:latin typeface="Times New Roman"/>
                <a:ea typeface="Times New Roman"/>
                <a:cs typeface="Times New Roman"/>
                <a:sym typeface="Times New Roman"/>
              </a:rPr>
              <a:t>29</a:t>
            </a:r>
            <a:r>
              <a:rPr lang="en-GB" sz="1100">
                <a:solidFill>
                  <a:schemeClr val="lt1"/>
                </a:solidFill>
                <a:highlight>
                  <a:srgbClr val="3D7E21"/>
                </a:highlight>
                <a:latin typeface="Times New Roman"/>
                <a:ea typeface="Times New Roman"/>
                <a:cs typeface="Times New Roman"/>
                <a:sym typeface="Times New Roman"/>
              </a:rPr>
              <a:t>(1), pp.34-67.</a:t>
            </a:r>
            <a:endParaRPr sz="1100">
              <a:solidFill>
                <a:schemeClr val="lt1"/>
              </a:solidFill>
              <a:highlight>
                <a:srgbClr val="3D7E21"/>
              </a:highlight>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GB" sz="1100">
                <a:solidFill>
                  <a:schemeClr val="lt1"/>
                </a:solidFill>
                <a:highlight>
                  <a:srgbClr val="3D7E21"/>
                </a:highlight>
                <a:latin typeface="Times New Roman"/>
                <a:ea typeface="Times New Roman"/>
                <a:cs typeface="Times New Roman"/>
                <a:sym typeface="Times New Roman"/>
              </a:rPr>
              <a:t>Cropanzano, R., Anthony, E.L., Daniels, S.R. and Hall, A.V., 2017. Social exchange theory: A critical review with theoretical remedies. </a:t>
            </a:r>
            <a:r>
              <a:rPr lang="en-GB" sz="1100" i="1">
                <a:solidFill>
                  <a:schemeClr val="lt1"/>
                </a:solidFill>
                <a:highlight>
                  <a:srgbClr val="3D7E21"/>
                </a:highlight>
                <a:latin typeface="Times New Roman"/>
                <a:ea typeface="Times New Roman"/>
                <a:cs typeface="Times New Roman"/>
                <a:sym typeface="Times New Roman"/>
              </a:rPr>
              <a:t>Academy of Management Annals</a:t>
            </a:r>
            <a:r>
              <a:rPr lang="en-GB" sz="1100">
                <a:solidFill>
                  <a:schemeClr val="lt1"/>
                </a:solidFill>
                <a:highlight>
                  <a:srgbClr val="3D7E21"/>
                </a:highlight>
                <a:latin typeface="Times New Roman"/>
                <a:ea typeface="Times New Roman"/>
                <a:cs typeface="Times New Roman"/>
                <a:sym typeface="Times New Roman"/>
              </a:rPr>
              <a:t>, </a:t>
            </a:r>
            <a:r>
              <a:rPr lang="en-GB" sz="1100" i="1">
                <a:solidFill>
                  <a:schemeClr val="lt1"/>
                </a:solidFill>
                <a:highlight>
                  <a:srgbClr val="3D7E21"/>
                </a:highlight>
                <a:latin typeface="Times New Roman"/>
                <a:ea typeface="Times New Roman"/>
                <a:cs typeface="Times New Roman"/>
                <a:sym typeface="Times New Roman"/>
              </a:rPr>
              <a:t>11</a:t>
            </a:r>
            <a:r>
              <a:rPr lang="en-GB" sz="1100">
                <a:solidFill>
                  <a:schemeClr val="lt1"/>
                </a:solidFill>
                <a:highlight>
                  <a:srgbClr val="3D7E21"/>
                </a:highlight>
                <a:latin typeface="Times New Roman"/>
                <a:ea typeface="Times New Roman"/>
                <a:cs typeface="Times New Roman"/>
                <a:sym typeface="Times New Roman"/>
              </a:rPr>
              <a:t>(1), pp.479-516.</a:t>
            </a:r>
            <a:endParaRPr sz="1100">
              <a:solidFill>
                <a:schemeClr val="lt1"/>
              </a:solidFill>
              <a:highlight>
                <a:srgbClr val="3D7E21"/>
              </a:highlight>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GB" sz="1100">
                <a:solidFill>
                  <a:schemeClr val="lt1"/>
                </a:solidFill>
                <a:highlight>
                  <a:srgbClr val="3D7E21"/>
                </a:highlight>
                <a:latin typeface="Times New Roman"/>
                <a:ea typeface="Times New Roman"/>
                <a:cs typeface="Times New Roman"/>
                <a:sym typeface="Times New Roman"/>
              </a:rPr>
              <a:t>Delery, J.E. and Roumpi, D., 2017. Strategic human resource management, human capital, and competitive advantage: is the field going in circles? </a:t>
            </a:r>
            <a:r>
              <a:rPr lang="en-GB" sz="1100" i="1">
                <a:solidFill>
                  <a:schemeClr val="lt1"/>
                </a:solidFill>
                <a:highlight>
                  <a:srgbClr val="3D7E21"/>
                </a:highlight>
                <a:latin typeface="Times New Roman"/>
                <a:ea typeface="Times New Roman"/>
                <a:cs typeface="Times New Roman"/>
                <a:sym typeface="Times New Roman"/>
              </a:rPr>
              <a:t>Human Resource Management Journal</a:t>
            </a:r>
            <a:r>
              <a:rPr lang="en-GB" sz="1100">
                <a:solidFill>
                  <a:schemeClr val="lt1"/>
                </a:solidFill>
                <a:highlight>
                  <a:srgbClr val="3D7E21"/>
                </a:highlight>
                <a:latin typeface="Times New Roman"/>
                <a:ea typeface="Times New Roman"/>
                <a:cs typeface="Times New Roman"/>
                <a:sym typeface="Times New Roman"/>
              </a:rPr>
              <a:t>, </a:t>
            </a:r>
            <a:r>
              <a:rPr lang="en-GB" sz="1100" i="1">
                <a:solidFill>
                  <a:schemeClr val="lt1"/>
                </a:solidFill>
                <a:highlight>
                  <a:srgbClr val="3D7E21"/>
                </a:highlight>
                <a:latin typeface="Times New Roman"/>
                <a:ea typeface="Times New Roman"/>
                <a:cs typeface="Times New Roman"/>
                <a:sym typeface="Times New Roman"/>
              </a:rPr>
              <a:t>27</a:t>
            </a:r>
            <a:r>
              <a:rPr lang="en-GB" sz="1100">
                <a:solidFill>
                  <a:schemeClr val="lt1"/>
                </a:solidFill>
                <a:highlight>
                  <a:srgbClr val="3D7E21"/>
                </a:highlight>
                <a:latin typeface="Times New Roman"/>
                <a:ea typeface="Times New Roman"/>
                <a:cs typeface="Times New Roman"/>
                <a:sym typeface="Times New Roman"/>
              </a:rPr>
              <a:t>(1), pp.1-21.</a:t>
            </a:r>
            <a:endParaRPr sz="1100">
              <a:solidFill>
                <a:schemeClr val="lt1"/>
              </a:solidFill>
              <a:highlight>
                <a:srgbClr val="3D7E21"/>
              </a:highlight>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GB" sz="1100">
                <a:solidFill>
                  <a:schemeClr val="lt1"/>
                </a:solidFill>
                <a:highlight>
                  <a:srgbClr val="3D7E21"/>
                </a:highlight>
                <a:latin typeface="Times New Roman"/>
                <a:ea typeface="Times New Roman"/>
                <a:cs typeface="Times New Roman"/>
                <a:sym typeface="Times New Roman"/>
              </a:rPr>
              <a:t>Dubey, R., Gunasekaran, A., Childe, S.J., Blome, C. and Papadopoulos, T., 2019. Big data and predictive analytics and manufacturing performance: integrating institutional theory, resource‐based view and big data culture. </a:t>
            </a:r>
            <a:r>
              <a:rPr lang="en-GB" sz="1100" i="1">
                <a:solidFill>
                  <a:schemeClr val="lt1"/>
                </a:solidFill>
                <a:highlight>
                  <a:srgbClr val="3D7E21"/>
                </a:highlight>
                <a:latin typeface="Times New Roman"/>
                <a:ea typeface="Times New Roman"/>
                <a:cs typeface="Times New Roman"/>
                <a:sym typeface="Times New Roman"/>
              </a:rPr>
              <a:t>British Journal of Management</a:t>
            </a:r>
            <a:r>
              <a:rPr lang="en-GB" sz="1100">
                <a:solidFill>
                  <a:schemeClr val="lt1"/>
                </a:solidFill>
                <a:highlight>
                  <a:srgbClr val="3D7E21"/>
                </a:highlight>
                <a:latin typeface="Times New Roman"/>
                <a:ea typeface="Times New Roman"/>
                <a:cs typeface="Times New Roman"/>
                <a:sym typeface="Times New Roman"/>
              </a:rPr>
              <a:t>, </a:t>
            </a:r>
            <a:r>
              <a:rPr lang="en-GB" sz="1100" i="1">
                <a:solidFill>
                  <a:schemeClr val="lt1"/>
                </a:solidFill>
                <a:highlight>
                  <a:srgbClr val="3D7E21"/>
                </a:highlight>
                <a:latin typeface="Times New Roman"/>
                <a:ea typeface="Times New Roman"/>
                <a:cs typeface="Times New Roman"/>
                <a:sym typeface="Times New Roman"/>
              </a:rPr>
              <a:t>30</a:t>
            </a:r>
            <a:r>
              <a:rPr lang="en-GB" sz="1100">
                <a:solidFill>
                  <a:schemeClr val="lt1"/>
                </a:solidFill>
                <a:highlight>
                  <a:srgbClr val="3D7E21"/>
                </a:highlight>
                <a:latin typeface="Times New Roman"/>
                <a:ea typeface="Times New Roman"/>
                <a:cs typeface="Times New Roman"/>
                <a:sym typeface="Times New Roman"/>
              </a:rPr>
              <a:t>(2), pp.341-361.</a:t>
            </a:r>
            <a:endParaRPr sz="1100">
              <a:solidFill>
                <a:schemeClr val="lt1"/>
              </a:solidFill>
              <a:highlight>
                <a:srgbClr val="3D7E21"/>
              </a:highlight>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GB" sz="1100">
                <a:solidFill>
                  <a:schemeClr val="lt1"/>
                </a:solidFill>
                <a:highlight>
                  <a:srgbClr val="3D7E21"/>
                </a:highlight>
                <a:latin typeface="Times New Roman"/>
                <a:ea typeface="Times New Roman"/>
                <a:cs typeface="Times New Roman"/>
                <a:sym typeface="Times New Roman"/>
              </a:rPr>
              <a:t>Ho, H. and Kuvaas, B., 2020. Human resource management systems, employee well‐being, and firm performance from the mutual gains and critical perspectives: The well‐being paradox. </a:t>
            </a:r>
            <a:r>
              <a:rPr lang="en-GB" sz="1100" i="1">
                <a:solidFill>
                  <a:schemeClr val="lt1"/>
                </a:solidFill>
                <a:highlight>
                  <a:srgbClr val="3D7E21"/>
                </a:highlight>
                <a:latin typeface="Times New Roman"/>
                <a:ea typeface="Times New Roman"/>
                <a:cs typeface="Times New Roman"/>
                <a:sym typeface="Times New Roman"/>
              </a:rPr>
              <a:t>Human Resource Management</a:t>
            </a:r>
            <a:r>
              <a:rPr lang="en-GB" sz="1100">
                <a:solidFill>
                  <a:schemeClr val="lt1"/>
                </a:solidFill>
                <a:highlight>
                  <a:srgbClr val="3D7E21"/>
                </a:highlight>
                <a:latin typeface="Times New Roman"/>
                <a:ea typeface="Times New Roman"/>
                <a:cs typeface="Times New Roman"/>
                <a:sym typeface="Times New Roman"/>
              </a:rPr>
              <a:t>, </a:t>
            </a:r>
            <a:r>
              <a:rPr lang="en-GB" sz="1100" i="1">
                <a:solidFill>
                  <a:schemeClr val="lt1"/>
                </a:solidFill>
                <a:highlight>
                  <a:srgbClr val="3D7E21"/>
                </a:highlight>
                <a:latin typeface="Times New Roman"/>
                <a:ea typeface="Times New Roman"/>
                <a:cs typeface="Times New Roman"/>
                <a:sym typeface="Times New Roman"/>
              </a:rPr>
              <a:t>59</a:t>
            </a:r>
            <a:r>
              <a:rPr lang="en-GB" sz="1100">
                <a:solidFill>
                  <a:schemeClr val="lt1"/>
                </a:solidFill>
                <a:highlight>
                  <a:srgbClr val="3D7E21"/>
                </a:highlight>
                <a:latin typeface="Times New Roman"/>
                <a:ea typeface="Times New Roman"/>
                <a:cs typeface="Times New Roman"/>
                <a:sym typeface="Times New Roman"/>
              </a:rPr>
              <a:t>(3), pp.235-253.</a:t>
            </a:r>
            <a:endParaRPr sz="1100">
              <a:solidFill>
                <a:schemeClr val="lt1"/>
              </a:solidFill>
              <a:highlight>
                <a:srgbClr val="3D7E21"/>
              </a:highlight>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GB" sz="1100">
                <a:solidFill>
                  <a:schemeClr val="lt1"/>
                </a:solidFill>
                <a:highlight>
                  <a:srgbClr val="3D7E21"/>
                </a:highlight>
                <a:latin typeface="Times New Roman"/>
                <a:ea typeface="Times New Roman"/>
                <a:cs typeface="Times New Roman"/>
                <a:sym typeface="Times New Roman"/>
              </a:rPr>
              <a:t>Stewart, G.L. and Brown, K.G., 2019. </a:t>
            </a:r>
            <a:r>
              <a:rPr lang="en-GB" sz="1100" i="1">
                <a:solidFill>
                  <a:schemeClr val="lt1"/>
                </a:solidFill>
                <a:highlight>
                  <a:srgbClr val="3D7E21"/>
                </a:highlight>
                <a:latin typeface="Times New Roman"/>
                <a:ea typeface="Times New Roman"/>
                <a:cs typeface="Times New Roman"/>
                <a:sym typeface="Times New Roman"/>
              </a:rPr>
              <a:t>Human resource management</a:t>
            </a:r>
            <a:r>
              <a:rPr lang="en-GB" sz="1100">
                <a:solidFill>
                  <a:schemeClr val="lt1"/>
                </a:solidFill>
                <a:highlight>
                  <a:srgbClr val="3D7E21"/>
                </a:highlight>
                <a:latin typeface="Times New Roman"/>
                <a:ea typeface="Times New Roman"/>
                <a:cs typeface="Times New Roman"/>
                <a:sym typeface="Times New Roman"/>
              </a:rPr>
              <a:t>. John Wiley &amp; Sons.</a:t>
            </a:r>
            <a:endParaRPr sz="1100">
              <a:solidFill>
                <a:schemeClr val="lt1"/>
              </a:solidFill>
              <a:highlight>
                <a:srgbClr val="3D7E21"/>
              </a:highlight>
              <a:latin typeface="Times New Roman"/>
              <a:ea typeface="Times New Roman"/>
              <a:cs typeface="Times New Roman"/>
              <a:sym typeface="Times New Roman"/>
            </a:endParaRPr>
          </a:p>
          <a:p>
            <a:pPr marL="0" marR="0" lvl="0" indent="0" algn="l" rtl="0">
              <a:lnSpc>
                <a:spcPct val="100000"/>
              </a:lnSpc>
              <a:spcBef>
                <a:spcPts val="1200"/>
              </a:spcBef>
              <a:spcAft>
                <a:spcPts val="0"/>
              </a:spcAft>
              <a:buClr>
                <a:schemeClr val="dk2"/>
              </a:buClr>
              <a:buSzPts val="1800"/>
              <a:buFont typeface="Arial"/>
              <a:buNone/>
            </a:pPr>
            <a:endParaRPr sz="1200">
              <a:solidFill>
                <a:schemeClr val="lt1"/>
              </a:solidFill>
              <a:latin typeface="Times New Roman"/>
              <a:ea typeface="Times New Roman"/>
              <a:cs typeface="Times New Roman"/>
              <a:sym typeface="Times New Roman"/>
            </a:endParaRPr>
          </a:p>
          <a:p>
            <a:pPr marL="0" marR="0" lvl="0" indent="0" algn="l" rtl="0">
              <a:lnSpc>
                <a:spcPct val="100000"/>
              </a:lnSpc>
              <a:spcBef>
                <a:spcPts val="1200"/>
              </a:spcBef>
              <a:spcAft>
                <a:spcPts val="0"/>
              </a:spcAft>
              <a:buClr>
                <a:schemeClr val="dk2"/>
              </a:buClr>
              <a:buSzPts val="1800"/>
              <a:buFont typeface="Arial"/>
              <a:buNone/>
            </a:pPr>
            <a:endParaRPr sz="1200" b="0" i="0" u="none" strike="noStrike" cap="none">
              <a:solidFill>
                <a:schemeClr val="dk1"/>
              </a:solidFill>
              <a:latin typeface="Times New Roman"/>
              <a:ea typeface="Times New Roman"/>
              <a:cs typeface="Times New Roman"/>
              <a:sym typeface="Times New Roman"/>
            </a:endParaRPr>
          </a:p>
          <a:p>
            <a:pPr marL="0" marR="0" lvl="0" indent="0" algn="l" rtl="0">
              <a:lnSpc>
                <a:spcPct val="100000"/>
              </a:lnSpc>
              <a:spcBef>
                <a:spcPts val="1200"/>
              </a:spcBef>
              <a:spcAft>
                <a:spcPts val="0"/>
              </a:spcAft>
              <a:buClr>
                <a:schemeClr val="dk2"/>
              </a:buClr>
              <a:buSzPts val="1800"/>
              <a:buFont typeface="Arial"/>
              <a:buNone/>
            </a:pPr>
            <a:endParaRPr sz="1200" b="0" i="0" u="none" strike="noStrike" cap="none">
              <a:solidFill>
                <a:schemeClr val="dk1"/>
              </a:solidFill>
              <a:latin typeface="Times New Roman"/>
              <a:ea typeface="Times New Roman"/>
              <a:cs typeface="Times New Roman"/>
              <a:sym typeface="Times New Roman"/>
            </a:endParaRPr>
          </a:p>
          <a:p>
            <a:pPr marL="0" marR="0" lvl="0" indent="0" algn="l" rtl="0">
              <a:lnSpc>
                <a:spcPct val="100000"/>
              </a:lnSpc>
              <a:spcBef>
                <a:spcPts val="1200"/>
              </a:spcBef>
              <a:spcAft>
                <a:spcPts val="0"/>
              </a:spcAft>
              <a:buClr>
                <a:schemeClr val="dk2"/>
              </a:buClr>
              <a:buSzPts val="1800"/>
              <a:buFont typeface="Arial"/>
              <a:buNone/>
            </a:pPr>
            <a:endParaRPr sz="1200" b="0" i="0" u="none" strike="noStrike" cap="none">
              <a:solidFill>
                <a:schemeClr val="dk1"/>
              </a:solidFill>
              <a:latin typeface="Times New Roman"/>
              <a:ea typeface="Times New Roman"/>
              <a:cs typeface="Times New Roman"/>
              <a:sym typeface="Times New Roman"/>
            </a:endParaRPr>
          </a:p>
          <a:p>
            <a:pPr marL="0" marR="0" lvl="0" indent="0" algn="l" rtl="0">
              <a:lnSpc>
                <a:spcPct val="100000"/>
              </a:lnSpc>
              <a:spcBef>
                <a:spcPts val="1200"/>
              </a:spcBef>
              <a:spcAft>
                <a:spcPts val="0"/>
              </a:spcAft>
              <a:buClr>
                <a:schemeClr val="dk2"/>
              </a:buClr>
              <a:buSzPts val="1800"/>
              <a:buFont typeface="Arial"/>
              <a:buNone/>
            </a:pPr>
            <a:endParaRPr sz="1200" b="0" i="0" u="none" strike="noStrike" cap="none">
              <a:solidFill>
                <a:schemeClr val="dk1"/>
              </a:solidFill>
              <a:latin typeface="Times New Roman"/>
              <a:ea typeface="Times New Roman"/>
              <a:cs typeface="Times New Roman"/>
              <a:sym typeface="Times New Roman"/>
            </a:endParaRPr>
          </a:p>
          <a:p>
            <a:pPr marL="0" marR="0" lvl="0" indent="0" algn="l" rtl="0">
              <a:lnSpc>
                <a:spcPct val="100000"/>
              </a:lnSpc>
              <a:spcBef>
                <a:spcPts val="1200"/>
              </a:spcBef>
              <a:spcAft>
                <a:spcPts val="0"/>
              </a:spcAft>
              <a:buClr>
                <a:schemeClr val="dk1"/>
              </a:buClr>
              <a:buSzPts val="1100"/>
              <a:buFont typeface="Arial"/>
              <a:buNone/>
            </a:pPr>
            <a:endParaRPr sz="1200" b="0" i="0" u="none" strike="noStrike" cap="none">
              <a:solidFill>
                <a:schemeClr val="dk1"/>
              </a:solidFill>
              <a:latin typeface="Times New Roman"/>
              <a:ea typeface="Times New Roman"/>
              <a:cs typeface="Times New Roman"/>
              <a:sym typeface="Times New Roman"/>
            </a:endParaRPr>
          </a:p>
          <a:p>
            <a:pPr marL="457200" marR="0" lvl="0" indent="0" algn="just" rtl="0">
              <a:lnSpc>
                <a:spcPct val="150000"/>
              </a:lnSpc>
              <a:spcBef>
                <a:spcPts val="1200"/>
              </a:spcBef>
              <a:spcAft>
                <a:spcPts val="0"/>
              </a:spcAft>
              <a:buClr>
                <a:schemeClr val="lt1"/>
              </a:buClr>
              <a:buSzPts val="1300"/>
              <a:buFont typeface="Lato"/>
              <a:buNone/>
            </a:pPr>
            <a:endParaRPr sz="1200" b="0" i="0" u="none" strike="noStrike" cap="none">
              <a:solidFill>
                <a:schemeClr val="dk1"/>
              </a:solidFill>
              <a:latin typeface="Lato"/>
              <a:ea typeface="Lato"/>
              <a:cs typeface="Lato"/>
              <a:sym typeface="Lato"/>
            </a:endParaRPr>
          </a:p>
          <a:p>
            <a:pPr marL="457200" marR="0" lvl="0" indent="0" algn="just" rtl="0">
              <a:lnSpc>
                <a:spcPct val="150000"/>
              </a:lnSpc>
              <a:spcBef>
                <a:spcPts val="600"/>
              </a:spcBef>
              <a:spcAft>
                <a:spcPts val="0"/>
              </a:spcAft>
              <a:buClr>
                <a:schemeClr val="lt1"/>
              </a:buClr>
              <a:buSzPts val="1300"/>
              <a:buFont typeface="Lato"/>
              <a:buNone/>
            </a:pPr>
            <a:endParaRPr sz="1200" b="0" i="0" u="none" strike="noStrike" cap="none">
              <a:solidFill>
                <a:schemeClr val="dk1"/>
              </a:solidFill>
              <a:latin typeface="Lato"/>
              <a:ea typeface="Lato"/>
              <a:cs typeface="Lato"/>
              <a:sym typeface="Lato"/>
            </a:endParaRPr>
          </a:p>
          <a:p>
            <a:pPr marL="457200" marR="0" lvl="0" indent="0" algn="just" rtl="0">
              <a:lnSpc>
                <a:spcPct val="150000"/>
              </a:lnSpc>
              <a:spcBef>
                <a:spcPts val="600"/>
              </a:spcBef>
              <a:spcAft>
                <a:spcPts val="0"/>
              </a:spcAft>
              <a:buClr>
                <a:schemeClr val="lt1"/>
              </a:buClr>
              <a:buSzPts val="1300"/>
              <a:buFont typeface="Lato"/>
              <a:buNone/>
            </a:pPr>
            <a:endParaRPr sz="1200" b="0" i="0" u="none" strike="noStrike" cap="none">
              <a:solidFill>
                <a:schemeClr val="dk1"/>
              </a:solidFill>
              <a:latin typeface="Lato"/>
              <a:ea typeface="Lato"/>
              <a:cs typeface="Lato"/>
              <a:sym typeface="Lato"/>
            </a:endParaRPr>
          </a:p>
          <a:p>
            <a:pPr marL="457200" marR="0" lvl="0" indent="0" algn="just" rtl="0">
              <a:lnSpc>
                <a:spcPct val="150000"/>
              </a:lnSpc>
              <a:spcBef>
                <a:spcPts val="600"/>
              </a:spcBef>
              <a:spcAft>
                <a:spcPts val="0"/>
              </a:spcAft>
              <a:buClr>
                <a:schemeClr val="lt1"/>
              </a:buClr>
              <a:buSzPts val="1300"/>
              <a:buFont typeface="Lato"/>
              <a:buNone/>
            </a:pPr>
            <a:endParaRPr sz="1200" b="0" i="0" u="none" strike="noStrike" cap="none">
              <a:solidFill>
                <a:schemeClr val="dk1"/>
              </a:solidFill>
              <a:latin typeface="Lato"/>
              <a:ea typeface="Lato"/>
              <a:cs typeface="Lato"/>
              <a:sym typeface="Lato"/>
            </a:endParaRPr>
          </a:p>
          <a:p>
            <a:pPr marL="457200" marR="0" lvl="0" indent="0" algn="just" rtl="0">
              <a:lnSpc>
                <a:spcPct val="150000"/>
              </a:lnSpc>
              <a:spcBef>
                <a:spcPts val="600"/>
              </a:spcBef>
              <a:spcAft>
                <a:spcPts val="0"/>
              </a:spcAft>
              <a:buClr>
                <a:schemeClr val="lt1"/>
              </a:buClr>
              <a:buSzPts val="1300"/>
              <a:buFont typeface="Lato"/>
              <a:buNone/>
            </a:pPr>
            <a:endParaRPr sz="1200" b="0" i="0" u="none" strike="noStrike" cap="none">
              <a:solidFill>
                <a:schemeClr val="dk1"/>
              </a:solidFill>
              <a:latin typeface="Lato"/>
              <a:ea typeface="Lato"/>
              <a:cs typeface="Lato"/>
              <a:sym typeface="Lato"/>
            </a:endParaRPr>
          </a:p>
          <a:p>
            <a:pPr marL="457200" marR="0" lvl="0" indent="0" algn="just" rtl="0">
              <a:lnSpc>
                <a:spcPct val="150000"/>
              </a:lnSpc>
              <a:spcBef>
                <a:spcPts val="600"/>
              </a:spcBef>
              <a:spcAft>
                <a:spcPts val="0"/>
              </a:spcAft>
              <a:buClr>
                <a:schemeClr val="lt1"/>
              </a:buClr>
              <a:buSzPts val="1300"/>
              <a:buFont typeface="Lato"/>
              <a:buNone/>
            </a:pPr>
            <a:endParaRPr sz="1200" b="0" i="0" u="none" strike="noStrike" cap="none">
              <a:solidFill>
                <a:schemeClr val="dk1"/>
              </a:solidFill>
              <a:latin typeface="Lato"/>
              <a:ea typeface="Lato"/>
              <a:cs typeface="Lato"/>
              <a:sym typeface="Lato"/>
            </a:endParaRPr>
          </a:p>
          <a:p>
            <a:pPr marL="457200" marR="0" lvl="0" indent="0" algn="just" rtl="0">
              <a:lnSpc>
                <a:spcPct val="150000"/>
              </a:lnSpc>
              <a:spcBef>
                <a:spcPts val="600"/>
              </a:spcBef>
              <a:spcAft>
                <a:spcPts val="0"/>
              </a:spcAft>
              <a:buClr>
                <a:schemeClr val="lt1"/>
              </a:buClr>
              <a:buSzPts val="1300"/>
              <a:buFont typeface="Lato"/>
              <a:buNone/>
            </a:pPr>
            <a:endParaRPr sz="1200" b="0" i="0" u="none" strike="noStrike" cap="none">
              <a:solidFill>
                <a:schemeClr val="dk1"/>
              </a:solidFill>
              <a:latin typeface="Lato"/>
              <a:ea typeface="Lato"/>
              <a:cs typeface="Lato"/>
              <a:sym typeface="Lato"/>
            </a:endParaRPr>
          </a:p>
          <a:p>
            <a:pPr marL="457200" marR="0" lvl="0" indent="0" algn="just" rtl="0">
              <a:lnSpc>
                <a:spcPct val="150000"/>
              </a:lnSpc>
              <a:spcBef>
                <a:spcPts val="600"/>
              </a:spcBef>
              <a:spcAft>
                <a:spcPts val="0"/>
              </a:spcAft>
              <a:buClr>
                <a:schemeClr val="lt1"/>
              </a:buClr>
              <a:buSzPts val="1300"/>
              <a:buFont typeface="Lato"/>
              <a:buNone/>
            </a:pPr>
            <a:endParaRPr sz="1200" b="0" i="0" u="none" strike="noStrike" cap="none">
              <a:solidFill>
                <a:schemeClr val="dk1"/>
              </a:solidFill>
              <a:latin typeface="Lato"/>
              <a:ea typeface="Lato"/>
              <a:cs typeface="Lato"/>
              <a:sym typeface="Lato"/>
            </a:endParaRPr>
          </a:p>
          <a:p>
            <a:pPr marL="457200" marR="0" lvl="0" indent="0" algn="just" rtl="0">
              <a:lnSpc>
                <a:spcPct val="150000"/>
              </a:lnSpc>
              <a:spcBef>
                <a:spcPts val="600"/>
              </a:spcBef>
              <a:spcAft>
                <a:spcPts val="0"/>
              </a:spcAft>
              <a:buClr>
                <a:schemeClr val="lt1"/>
              </a:buClr>
              <a:buSzPts val="1300"/>
              <a:buFont typeface="Lato"/>
              <a:buNone/>
            </a:pPr>
            <a:endParaRPr sz="1200" b="0" i="0" u="none" strike="noStrike" cap="none">
              <a:solidFill>
                <a:schemeClr val="dk1"/>
              </a:solidFill>
              <a:latin typeface="Lato"/>
              <a:ea typeface="Lato"/>
              <a:cs typeface="Lato"/>
              <a:sym typeface="Lato"/>
            </a:endParaRPr>
          </a:p>
          <a:p>
            <a:pPr marL="457200" marR="0" lvl="0" indent="0" algn="just" rtl="0">
              <a:lnSpc>
                <a:spcPct val="150000"/>
              </a:lnSpc>
              <a:spcBef>
                <a:spcPts val="600"/>
              </a:spcBef>
              <a:spcAft>
                <a:spcPts val="0"/>
              </a:spcAft>
              <a:buClr>
                <a:schemeClr val="lt1"/>
              </a:buClr>
              <a:buSzPts val="1300"/>
              <a:buFont typeface="Lato"/>
              <a:buNone/>
            </a:pPr>
            <a:endParaRPr sz="1200" b="0" i="0" u="none" strike="noStrike" cap="none">
              <a:solidFill>
                <a:schemeClr val="dk1"/>
              </a:solidFill>
              <a:latin typeface="Lato"/>
              <a:ea typeface="Lato"/>
              <a:cs typeface="Lato"/>
              <a:sym typeface="Lato"/>
            </a:endParaRPr>
          </a:p>
          <a:p>
            <a:pPr marL="457200" marR="0" lvl="0" indent="0" algn="just" rtl="0">
              <a:lnSpc>
                <a:spcPct val="150000"/>
              </a:lnSpc>
              <a:spcBef>
                <a:spcPts val="600"/>
              </a:spcBef>
              <a:spcAft>
                <a:spcPts val="0"/>
              </a:spcAft>
              <a:buClr>
                <a:schemeClr val="lt1"/>
              </a:buClr>
              <a:buSzPts val="1300"/>
              <a:buFont typeface="Lato"/>
              <a:buNone/>
            </a:pPr>
            <a:endParaRPr sz="1200" b="0" i="0" u="none" strike="noStrike" cap="none">
              <a:solidFill>
                <a:schemeClr val="dk1"/>
              </a:solidFill>
              <a:latin typeface="Lato"/>
              <a:ea typeface="Lato"/>
              <a:cs typeface="Lato"/>
              <a:sym typeface="Lato"/>
            </a:endParaRPr>
          </a:p>
          <a:p>
            <a:pPr marL="457200" marR="0" lvl="0" indent="0" algn="just" rtl="0">
              <a:lnSpc>
                <a:spcPct val="150000"/>
              </a:lnSpc>
              <a:spcBef>
                <a:spcPts val="600"/>
              </a:spcBef>
              <a:spcAft>
                <a:spcPts val="0"/>
              </a:spcAft>
              <a:buClr>
                <a:schemeClr val="lt1"/>
              </a:buClr>
              <a:buSzPts val="1300"/>
              <a:buFont typeface="Lato"/>
              <a:buNone/>
            </a:pPr>
            <a:endParaRPr sz="1200" b="0" i="0" u="none" strike="noStrike" cap="none">
              <a:solidFill>
                <a:schemeClr val="dk1"/>
              </a:solidFill>
              <a:latin typeface="Lato"/>
              <a:ea typeface="Lato"/>
              <a:cs typeface="Lato"/>
              <a:sym typeface="Lato"/>
            </a:endParaRPr>
          </a:p>
          <a:p>
            <a:pPr marL="457200" marR="0" lvl="0" indent="0" algn="just" rtl="0">
              <a:lnSpc>
                <a:spcPct val="150000"/>
              </a:lnSpc>
              <a:spcBef>
                <a:spcPts val="600"/>
              </a:spcBef>
              <a:spcAft>
                <a:spcPts val="0"/>
              </a:spcAft>
              <a:buClr>
                <a:schemeClr val="lt1"/>
              </a:buClr>
              <a:buSzPts val="1300"/>
              <a:buFont typeface="Lato"/>
              <a:buNone/>
            </a:pPr>
            <a:r>
              <a:rPr lang="en-GB" sz="1200" b="0" i="0" u="none" strike="noStrike" cap="none">
                <a:solidFill>
                  <a:schemeClr val="dk1"/>
                </a:solidFill>
                <a:latin typeface="Lato"/>
                <a:ea typeface="Lato"/>
                <a:cs typeface="Lato"/>
                <a:sym typeface="Lato"/>
              </a:rPr>
              <a:t>e.</a:t>
            </a:r>
            <a:endParaRPr sz="1200" b="0" i="0" u="none" strike="noStrike" cap="none">
              <a:solidFill>
                <a:schemeClr val="dk1"/>
              </a:solidFill>
              <a:latin typeface="Lato"/>
              <a:ea typeface="Lato"/>
              <a:cs typeface="Lato"/>
              <a:sym typeface="Lato"/>
            </a:endParaRPr>
          </a:p>
          <a:p>
            <a:pPr marL="457200" marR="0" lvl="0" indent="0" algn="just" rtl="0">
              <a:lnSpc>
                <a:spcPct val="150000"/>
              </a:lnSpc>
              <a:spcBef>
                <a:spcPts val="600"/>
              </a:spcBef>
              <a:spcAft>
                <a:spcPts val="0"/>
              </a:spcAft>
              <a:buClr>
                <a:schemeClr val="lt1"/>
              </a:buClr>
              <a:buSzPts val="1300"/>
              <a:buFont typeface="Lato"/>
              <a:buNone/>
            </a:pPr>
            <a:endParaRPr sz="1200" b="0" i="0" u="none" strike="noStrike" cap="none">
              <a:solidFill>
                <a:schemeClr val="dk1"/>
              </a:solidFill>
              <a:latin typeface="Lato"/>
              <a:ea typeface="Lato"/>
              <a:cs typeface="Lato"/>
              <a:sym typeface="Lato"/>
            </a:endParaRPr>
          </a:p>
          <a:p>
            <a:pPr marL="457200" marR="0" lvl="0" indent="0" algn="just" rtl="0">
              <a:lnSpc>
                <a:spcPct val="150000"/>
              </a:lnSpc>
              <a:spcBef>
                <a:spcPts val="600"/>
              </a:spcBef>
              <a:spcAft>
                <a:spcPts val="0"/>
              </a:spcAft>
              <a:buClr>
                <a:schemeClr val="lt1"/>
              </a:buClr>
              <a:buSzPts val="1300"/>
              <a:buFont typeface="Lato"/>
              <a:buNone/>
            </a:pPr>
            <a:endParaRPr sz="1200" b="0" i="0" u="none" strike="noStrike" cap="none">
              <a:solidFill>
                <a:schemeClr val="dk1"/>
              </a:solidFill>
              <a:latin typeface="Lato"/>
              <a:ea typeface="Lato"/>
              <a:cs typeface="Lato"/>
              <a:sym typeface="Lato"/>
            </a:endParaRPr>
          </a:p>
          <a:p>
            <a:pPr marL="457200" marR="0" lvl="0" indent="0" algn="just" rtl="0">
              <a:lnSpc>
                <a:spcPct val="150000"/>
              </a:lnSpc>
              <a:spcBef>
                <a:spcPts val="600"/>
              </a:spcBef>
              <a:spcAft>
                <a:spcPts val="0"/>
              </a:spcAft>
              <a:buClr>
                <a:schemeClr val="lt1"/>
              </a:buClr>
              <a:buSzPts val="1300"/>
              <a:buFont typeface="Lato"/>
              <a:buNone/>
            </a:pPr>
            <a:endParaRPr sz="1200" b="0" i="0" u="none" strike="noStrike" cap="none">
              <a:solidFill>
                <a:schemeClr val="dk1"/>
              </a:solidFill>
              <a:latin typeface="Lato"/>
              <a:ea typeface="Lato"/>
              <a:cs typeface="Lato"/>
              <a:sym typeface="Lato"/>
            </a:endParaRPr>
          </a:p>
          <a:p>
            <a:pPr marL="457200" marR="0" lvl="0" indent="0" algn="just" rtl="0">
              <a:lnSpc>
                <a:spcPct val="150000"/>
              </a:lnSpc>
              <a:spcBef>
                <a:spcPts val="600"/>
              </a:spcBef>
              <a:spcAft>
                <a:spcPts val="0"/>
              </a:spcAft>
              <a:buClr>
                <a:schemeClr val="lt1"/>
              </a:buClr>
              <a:buSzPts val="1300"/>
              <a:buFont typeface="Lato"/>
              <a:buNone/>
            </a:pPr>
            <a:endParaRPr sz="1200" b="0" i="0" u="none" strike="noStrike" cap="none">
              <a:solidFill>
                <a:schemeClr val="dk1"/>
              </a:solidFill>
              <a:latin typeface="Lato"/>
              <a:ea typeface="Lato"/>
              <a:cs typeface="Lato"/>
              <a:sym typeface="Lato"/>
            </a:endParaRPr>
          </a:p>
          <a:p>
            <a:pPr marL="457200" marR="0" lvl="0" indent="0" algn="just" rtl="0">
              <a:lnSpc>
                <a:spcPct val="150000"/>
              </a:lnSpc>
              <a:spcBef>
                <a:spcPts val="600"/>
              </a:spcBef>
              <a:spcAft>
                <a:spcPts val="0"/>
              </a:spcAft>
              <a:buClr>
                <a:schemeClr val="lt1"/>
              </a:buClr>
              <a:buSzPts val="1300"/>
              <a:buFont typeface="Lato"/>
              <a:buNone/>
            </a:pPr>
            <a:endParaRPr sz="1200" b="0" i="0" u="none" strike="noStrike" cap="none">
              <a:solidFill>
                <a:schemeClr val="dk1"/>
              </a:solidFill>
              <a:latin typeface="Lato"/>
              <a:ea typeface="Lato"/>
              <a:cs typeface="Lato"/>
              <a:sym typeface="Lato"/>
            </a:endParaRPr>
          </a:p>
          <a:p>
            <a:pPr marL="457200" marR="0" lvl="0" indent="0" algn="just" rtl="0">
              <a:lnSpc>
                <a:spcPct val="150000"/>
              </a:lnSpc>
              <a:spcBef>
                <a:spcPts val="600"/>
              </a:spcBef>
              <a:spcAft>
                <a:spcPts val="0"/>
              </a:spcAft>
              <a:buClr>
                <a:schemeClr val="lt1"/>
              </a:buClr>
              <a:buSzPts val="1300"/>
              <a:buFont typeface="Lato"/>
              <a:buNone/>
            </a:pPr>
            <a:endParaRPr sz="1200" b="0" i="0" u="none" strike="noStrike" cap="none">
              <a:solidFill>
                <a:schemeClr val="dk1"/>
              </a:solidFill>
              <a:latin typeface="Lato"/>
              <a:ea typeface="Lato"/>
              <a:cs typeface="Lato"/>
              <a:sym typeface="Lato"/>
            </a:endParaRPr>
          </a:p>
          <a:p>
            <a:pPr marL="457200" marR="0" lvl="0" indent="0" algn="just" rtl="0">
              <a:lnSpc>
                <a:spcPct val="150000"/>
              </a:lnSpc>
              <a:spcBef>
                <a:spcPts val="600"/>
              </a:spcBef>
              <a:spcAft>
                <a:spcPts val="0"/>
              </a:spcAft>
              <a:buClr>
                <a:schemeClr val="lt1"/>
              </a:buClr>
              <a:buSzPts val="1300"/>
              <a:buFont typeface="Lato"/>
              <a:buNone/>
            </a:pPr>
            <a:endParaRPr sz="1200" b="0" i="0" u="none" strike="noStrike" cap="none">
              <a:solidFill>
                <a:schemeClr val="dk1"/>
              </a:solidFill>
              <a:latin typeface="Lato"/>
              <a:ea typeface="Lato"/>
              <a:cs typeface="Lato"/>
              <a:sym typeface="Lato"/>
            </a:endParaRPr>
          </a:p>
          <a:p>
            <a:pPr marL="457200" marR="0" lvl="0" indent="0" algn="just" rtl="0">
              <a:lnSpc>
                <a:spcPct val="150000"/>
              </a:lnSpc>
              <a:spcBef>
                <a:spcPts val="600"/>
              </a:spcBef>
              <a:spcAft>
                <a:spcPts val="0"/>
              </a:spcAft>
              <a:buClr>
                <a:schemeClr val="lt1"/>
              </a:buClr>
              <a:buSzPts val="1300"/>
              <a:buFont typeface="Lato"/>
              <a:buNone/>
            </a:pPr>
            <a:endParaRPr sz="1200" b="0" i="0" u="none" strike="noStrike" cap="none">
              <a:solidFill>
                <a:schemeClr val="dk1"/>
              </a:solidFill>
              <a:latin typeface="Lato"/>
              <a:ea typeface="Lato"/>
              <a:cs typeface="Lato"/>
              <a:sym typeface="Lato"/>
            </a:endParaRPr>
          </a:p>
          <a:p>
            <a:pPr marL="457200" marR="0" lvl="0" indent="0" algn="just" rtl="0">
              <a:lnSpc>
                <a:spcPct val="150000"/>
              </a:lnSpc>
              <a:spcBef>
                <a:spcPts val="600"/>
              </a:spcBef>
              <a:spcAft>
                <a:spcPts val="0"/>
              </a:spcAft>
              <a:buClr>
                <a:schemeClr val="lt1"/>
              </a:buClr>
              <a:buSzPts val="1300"/>
              <a:buFont typeface="Lato"/>
              <a:buNone/>
            </a:pPr>
            <a:endParaRPr sz="1200" b="0" i="0" u="none" strike="noStrike" cap="none">
              <a:solidFill>
                <a:schemeClr val="dk1"/>
              </a:solidFill>
              <a:latin typeface="Lato"/>
              <a:ea typeface="Lato"/>
              <a:cs typeface="Lato"/>
              <a:sym typeface="Lato"/>
            </a:endParaRPr>
          </a:p>
          <a:p>
            <a:pPr marL="457200" marR="0" lvl="0" indent="0" algn="just" rtl="0">
              <a:lnSpc>
                <a:spcPct val="150000"/>
              </a:lnSpc>
              <a:spcBef>
                <a:spcPts val="600"/>
              </a:spcBef>
              <a:spcAft>
                <a:spcPts val="0"/>
              </a:spcAft>
              <a:buClr>
                <a:schemeClr val="lt1"/>
              </a:buClr>
              <a:buSzPts val="1300"/>
              <a:buFont typeface="Lato"/>
              <a:buNone/>
            </a:pPr>
            <a:endParaRPr sz="1200" b="0" i="0" u="none" strike="noStrike" cap="none">
              <a:solidFill>
                <a:schemeClr val="dk1"/>
              </a:solidFill>
              <a:latin typeface="Lato"/>
              <a:ea typeface="Lato"/>
              <a:cs typeface="Lato"/>
              <a:sym typeface="Lato"/>
            </a:endParaRPr>
          </a:p>
          <a:p>
            <a:pPr marL="457200" marR="0" lvl="0" indent="0" algn="just" rtl="0">
              <a:lnSpc>
                <a:spcPct val="150000"/>
              </a:lnSpc>
              <a:spcBef>
                <a:spcPts val="600"/>
              </a:spcBef>
              <a:spcAft>
                <a:spcPts val="0"/>
              </a:spcAft>
              <a:buClr>
                <a:schemeClr val="lt1"/>
              </a:buClr>
              <a:buSzPts val="1300"/>
              <a:buFont typeface="Lato"/>
              <a:buNone/>
            </a:pPr>
            <a:endParaRPr sz="1200" b="0" i="0" u="none" strike="noStrike" cap="none">
              <a:solidFill>
                <a:schemeClr val="dk1"/>
              </a:solidFill>
              <a:latin typeface="Lato"/>
              <a:ea typeface="Lato"/>
              <a:cs typeface="Lato"/>
              <a:sym typeface="Lato"/>
            </a:endParaRPr>
          </a:p>
          <a:p>
            <a:pPr marL="457200" marR="0" lvl="0" indent="0" algn="just" rtl="0">
              <a:lnSpc>
                <a:spcPct val="150000"/>
              </a:lnSpc>
              <a:spcBef>
                <a:spcPts val="600"/>
              </a:spcBef>
              <a:spcAft>
                <a:spcPts val="0"/>
              </a:spcAft>
              <a:buClr>
                <a:schemeClr val="lt1"/>
              </a:buClr>
              <a:buSzPts val="1300"/>
              <a:buFont typeface="Lato"/>
              <a:buNone/>
            </a:pPr>
            <a:endParaRPr sz="1200" b="0" i="0" u="none" strike="noStrike" cap="none">
              <a:solidFill>
                <a:schemeClr val="dk1"/>
              </a:solidFill>
              <a:latin typeface="Lato"/>
              <a:ea typeface="Lato"/>
              <a:cs typeface="Lato"/>
              <a:sym typeface="Lato"/>
            </a:endParaRPr>
          </a:p>
          <a:p>
            <a:pPr marL="457200" marR="0" lvl="0" indent="0" algn="just" rtl="0">
              <a:lnSpc>
                <a:spcPct val="150000"/>
              </a:lnSpc>
              <a:spcBef>
                <a:spcPts val="600"/>
              </a:spcBef>
              <a:spcAft>
                <a:spcPts val="0"/>
              </a:spcAft>
              <a:buClr>
                <a:schemeClr val="lt1"/>
              </a:buClr>
              <a:buSzPts val="1300"/>
              <a:buFont typeface="Lato"/>
              <a:buNone/>
            </a:pPr>
            <a:endParaRPr sz="1200" b="0" i="0" u="none" strike="noStrike" cap="none">
              <a:solidFill>
                <a:schemeClr val="dk1"/>
              </a:solidFill>
              <a:latin typeface="Lato"/>
              <a:ea typeface="Lato"/>
              <a:cs typeface="Lato"/>
              <a:sym typeface="Lato"/>
            </a:endParaRPr>
          </a:p>
        </p:txBody>
      </p:sp>
      <p:sp>
        <p:nvSpPr>
          <p:cNvPr id="166" name="Google Shape;166;g26fa64dd229_0_193"/>
          <p:cNvSpPr/>
          <p:nvPr/>
        </p:nvSpPr>
        <p:spPr>
          <a:xfrm rot="2697896">
            <a:off x="8963838" y="6790"/>
            <a:ext cx="130832" cy="183779"/>
          </a:xfrm>
          <a:custGeom>
            <a:avLst/>
            <a:gdLst/>
            <a:ahLst/>
            <a:cxnLst/>
            <a:rect l="l" t="t" r="r" b="b"/>
            <a:pathLst>
              <a:path w="15101" h="14419" fill="none" extrusionOk="0">
                <a:moveTo>
                  <a:pt x="7234" y="293"/>
                </a:moveTo>
                <a:lnTo>
                  <a:pt x="7234" y="293"/>
                </a:lnTo>
                <a:lnTo>
                  <a:pt x="7307" y="171"/>
                </a:lnTo>
                <a:lnTo>
                  <a:pt x="7380" y="74"/>
                </a:lnTo>
                <a:lnTo>
                  <a:pt x="7477" y="25"/>
                </a:lnTo>
                <a:lnTo>
                  <a:pt x="7550" y="1"/>
                </a:lnTo>
                <a:lnTo>
                  <a:pt x="7623" y="25"/>
                </a:lnTo>
                <a:lnTo>
                  <a:pt x="7721" y="74"/>
                </a:lnTo>
                <a:lnTo>
                  <a:pt x="7794" y="171"/>
                </a:lnTo>
                <a:lnTo>
                  <a:pt x="7867" y="293"/>
                </a:lnTo>
                <a:lnTo>
                  <a:pt x="9523" y="4092"/>
                </a:lnTo>
                <a:lnTo>
                  <a:pt x="9523" y="4092"/>
                </a:lnTo>
                <a:lnTo>
                  <a:pt x="9596" y="4214"/>
                </a:lnTo>
                <a:lnTo>
                  <a:pt x="9718" y="4360"/>
                </a:lnTo>
                <a:lnTo>
                  <a:pt x="9840" y="4482"/>
                </a:lnTo>
                <a:lnTo>
                  <a:pt x="9986" y="4604"/>
                </a:lnTo>
                <a:lnTo>
                  <a:pt x="10132" y="4701"/>
                </a:lnTo>
                <a:lnTo>
                  <a:pt x="10302" y="4774"/>
                </a:lnTo>
                <a:lnTo>
                  <a:pt x="10449" y="4847"/>
                </a:lnTo>
                <a:lnTo>
                  <a:pt x="10619" y="4872"/>
                </a:lnTo>
                <a:lnTo>
                  <a:pt x="14711" y="5286"/>
                </a:lnTo>
                <a:lnTo>
                  <a:pt x="14711" y="5286"/>
                </a:lnTo>
                <a:lnTo>
                  <a:pt x="14857" y="5310"/>
                </a:lnTo>
                <a:lnTo>
                  <a:pt x="14979" y="5359"/>
                </a:lnTo>
                <a:lnTo>
                  <a:pt x="15052" y="5407"/>
                </a:lnTo>
                <a:lnTo>
                  <a:pt x="15100" y="5505"/>
                </a:lnTo>
                <a:lnTo>
                  <a:pt x="15100" y="5578"/>
                </a:lnTo>
                <a:lnTo>
                  <a:pt x="15076" y="5675"/>
                </a:lnTo>
                <a:lnTo>
                  <a:pt x="15027" y="5773"/>
                </a:lnTo>
                <a:lnTo>
                  <a:pt x="14906" y="5895"/>
                </a:lnTo>
                <a:lnTo>
                  <a:pt x="11837" y="8622"/>
                </a:lnTo>
                <a:lnTo>
                  <a:pt x="11837" y="8622"/>
                </a:lnTo>
                <a:lnTo>
                  <a:pt x="11715" y="8744"/>
                </a:lnTo>
                <a:lnTo>
                  <a:pt x="11618" y="8890"/>
                </a:lnTo>
                <a:lnTo>
                  <a:pt x="11545" y="9061"/>
                </a:lnTo>
                <a:lnTo>
                  <a:pt x="11472" y="9231"/>
                </a:lnTo>
                <a:lnTo>
                  <a:pt x="11423" y="9402"/>
                </a:lnTo>
                <a:lnTo>
                  <a:pt x="11398" y="9572"/>
                </a:lnTo>
                <a:lnTo>
                  <a:pt x="11398" y="9743"/>
                </a:lnTo>
                <a:lnTo>
                  <a:pt x="11423" y="9913"/>
                </a:lnTo>
                <a:lnTo>
                  <a:pt x="12300" y="13956"/>
                </a:lnTo>
                <a:lnTo>
                  <a:pt x="12300" y="13956"/>
                </a:lnTo>
                <a:lnTo>
                  <a:pt x="12324" y="14102"/>
                </a:lnTo>
                <a:lnTo>
                  <a:pt x="12300" y="14200"/>
                </a:lnTo>
                <a:lnTo>
                  <a:pt x="12275" y="14297"/>
                </a:lnTo>
                <a:lnTo>
                  <a:pt x="12227" y="14370"/>
                </a:lnTo>
                <a:lnTo>
                  <a:pt x="12129" y="14394"/>
                </a:lnTo>
                <a:lnTo>
                  <a:pt x="12032" y="14419"/>
                </a:lnTo>
                <a:lnTo>
                  <a:pt x="11910" y="14370"/>
                </a:lnTo>
                <a:lnTo>
                  <a:pt x="11788" y="14321"/>
                </a:lnTo>
                <a:lnTo>
                  <a:pt x="8232" y="12227"/>
                </a:lnTo>
                <a:lnTo>
                  <a:pt x="8232" y="12227"/>
                </a:lnTo>
                <a:lnTo>
                  <a:pt x="8086" y="12154"/>
                </a:lnTo>
                <a:lnTo>
                  <a:pt x="7916" y="12105"/>
                </a:lnTo>
                <a:lnTo>
                  <a:pt x="7721" y="12081"/>
                </a:lnTo>
                <a:lnTo>
                  <a:pt x="7550" y="12081"/>
                </a:lnTo>
                <a:lnTo>
                  <a:pt x="7380" y="12081"/>
                </a:lnTo>
                <a:lnTo>
                  <a:pt x="7185" y="12105"/>
                </a:lnTo>
                <a:lnTo>
                  <a:pt x="7015" y="12154"/>
                </a:lnTo>
                <a:lnTo>
                  <a:pt x="6868" y="12227"/>
                </a:lnTo>
                <a:lnTo>
                  <a:pt x="3313" y="14321"/>
                </a:lnTo>
                <a:lnTo>
                  <a:pt x="3313" y="14321"/>
                </a:lnTo>
                <a:lnTo>
                  <a:pt x="3191" y="14370"/>
                </a:lnTo>
                <a:lnTo>
                  <a:pt x="3069" y="14419"/>
                </a:lnTo>
                <a:lnTo>
                  <a:pt x="2972" y="14394"/>
                </a:lnTo>
                <a:lnTo>
                  <a:pt x="2874" y="14370"/>
                </a:lnTo>
                <a:lnTo>
                  <a:pt x="2826" y="14297"/>
                </a:lnTo>
                <a:lnTo>
                  <a:pt x="2801" y="14200"/>
                </a:lnTo>
                <a:lnTo>
                  <a:pt x="2777" y="14102"/>
                </a:lnTo>
                <a:lnTo>
                  <a:pt x="2801" y="13956"/>
                </a:lnTo>
                <a:lnTo>
                  <a:pt x="3678" y="9913"/>
                </a:lnTo>
                <a:lnTo>
                  <a:pt x="3678" y="9913"/>
                </a:lnTo>
                <a:lnTo>
                  <a:pt x="3702" y="9743"/>
                </a:lnTo>
                <a:lnTo>
                  <a:pt x="3702" y="9572"/>
                </a:lnTo>
                <a:lnTo>
                  <a:pt x="3678" y="9402"/>
                </a:lnTo>
                <a:lnTo>
                  <a:pt x="3629" y="9231"/>
                </a:lnTo>
                <a:lnTo>
                  <a:pt x="3556" y="9061"/>
                </a:lnTo>
                <a:lnTo>
                  <a:pt x="3483" y="8890"/>
                </a:lnTo>
                <a:lnTo>
                  <a:pt x="3386" y="8744"/>
                </a:lnTo>
                <a:lnTo>
                  <a:pt x="3264" y="8622"/>
                </a:lnTo>
                <a:lnTo>
                  <a:pt x="195" y="5895"/>
                </a:lnTo>
                <a:lnTo>
                  <a:pt x="195" y="5895"/>
                </a:lnTo>
                <a:lnTo>
                  <a:pt x="73" y="5773"/>
                </a:lnTo>
                <a:lnTo>
                  <a:pt x="25" y="5675"/>
                </a:lnTo>
                <a:lnTo>
                  <a:pt x="0" y="5578"/>
                </a:lnTo>
                <a:lnTo>
                  <a:pt x="0" y="5505"/>
                </a:lnTo>
                <a:lnTo>
                  <a:pt x="49" y="5407"/>
                </a:lnTo>
                <a:lnTo>
                  <a:pt x="122" y="5359"/>
                </a:lnTo>
                <a:lnTo>
                  <a:pt x="244" y="5310"/>
                </a:lnTo>
                <a:lnTo>
                  <a:pt x="390" y="5286"/>
                </a:lnTo>
                <a:lnTo>
                  <a:pt x="4482" y="4872"/>
                </a:lnTo>
                <a:lnTo>
                  <a:pt x="4482" y="4872"/>
                </a:lnTo>
                <a:lnTo>
                  <a:pt x="4652" y="4847"/>
                </a:lnTo>
                <a:lnTo>
                  <a:pt x="4798" y="4774"/>
                </a:lnTo>
                <a:lnTo>
                  <a:pt x="4969" y="4701"/>
                </a:lnTo>
                <a:lnTo>
                  <a:pt x="5115" y="4604"/>
                </a:lnTo>
                <a:lnTo>
                  <a:pt x="5261" y="4482"/>
                </a:lnTo>
                <a:lnTo>
                  <a:pt x="5383" y="4360"/>
                </a:lnTo>
                <a:lnTo>
                  <a:pt x="5505" y="4214"/>
                </a:lnTo>
                <a:lnTo>
                  <a:pt x="5578" y="4092"/>
                </a:lnTo>
                <a:lnTo>
                  <a:pt x="7234" y="293"/>
                </a:lnTo>
                <a:close/>
              </a:path>
            </a:pathLst>
          </a:custGeom>
          <a:noFill/>
          <a:ln w="19050"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7" name="Google Shape;167;g26fa64dd229_0_19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p>
            <a:pPr marL="0" lvl="0" indent="0" algn="r" rtl="0">
              <a:lnSpc>
                <a:spcPct val="100000"/>
              </a:lnSpc>
              <a:spcBef>
                <a:spcPts val="0"/>
              </a:spcBef>
              <a:spcAft>
                <a:spcPts val="0"/>
              </a:spcAft>
              <a:buSzPts val="1000"/>
              <a:buNone/>
            </a:pPr>
            <a:fld id="{00000000-1234-1234-1234-123412341234}" type="slidenum">
              <a:rPr lang="en-GB">
                <a:solidFill>
                  <a:schemeClr val="dk2"/>
                </a:solidFill>
                <a:latin typeface="Arial"/>
                <a:ea typeface="Arial"/>
                <a:cs typeface="Arial"/>
                <a:sym typeface="Arial"/>
              </a:rPr>
              <a:t>12</a:t>
            </a:fld>
            <a:endParaRPr>
              <a:solidFill>
                <a:schemeClr val="dk2"/>
              </a:solidFill>
              <a:latin typeface="Arial"/>
              <a:ea typeface="Arial"/>
              <a:cs typeface="Arial"/>
              <a:sym typeface="Arial"/>
            </a:endParaRPr>
          </a:p>
        </p:txBody>
      </p:sp>
      <p:sp>
        <p:nvSpPr>
          <p:cNvPr id="168" name="Google Shape;168;g26fa64dd229_0_193"/>
          <p:cNvSpPr txBox="1">
            <a:spLocks noGrp="1"/>
          </p:cNvSpPr>
          <p:nvPr>
            <p:ph type="subTitle" idx="1"/>
          </p:nvPr>
        </p:nvSpPr>
        <p:spPr>
          <a:xfrm>
            <a:off x="-3788950" y="1265810"/>
            <a:ext cx="4242600" cy="738300"/>
          </a:xfrm>
          <a:prstGeom prst="rect">
            <a:avLst/>
          </a:prstGeom>
          <a:noFill/>
          <a:ln>
            <a:noFill/>
          </a:ln>
        </p:spPr>
        <p:txBody>
          <a:bodyPr spcFirstLastPara="1" wrap="square" lIns="91425" tIns="91425" rIns="91425" bIns="91425" anchor="t" anchorCtr="0">
            <a:normAutofit/>
          </a:bodyPr>
          <a:lstStyle/>
          <a:p>
            <a:pPr marL="0" lvl="0" indent="0" algn="l" rtl="0">
              <a:lnSpc>
                <a:spcPct val="100000"/>
              </a:lnSpc>
              <a:spcBef>
                <a:spcPts val="0"/>
              </a:spcBef>
              <a:spcAft>
                <a:spcPts val="0"/>
              </a:spcAft>
              <a:buSzPts val="1300"/>
              <a:buNone/>
            </a:pPr>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Expunere pe ecran (16:9)</PresentationFormat>
  <Slides>12</Slides>
  <Notes>12</Notes>
  <HiddenSlides>0</HiddenSlide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Simple Light</vt:lpstr>
      <vt:lpstr>     Managing People LCBB5004  Component 1 STUDENT NAME: Alin Florin Carare STUDENT NUMBER: 2246440 LECTURER’S NAME: Aderemi Ojebode </vt:lpstr>
      <vt:lpstr>Introduction </vt:lpstr>
      <vt:lpstr>  Key Responsibilities of a HR Manager </vt:lpstr>
      <vt:lpstr>Key Responsibilities of a HR Manager </vt:lpstr>
      <vt:lpstr>Key Responsibilities of a HR Manager </vt:lpstr>
      <vt:lpstr> HR department in facilitating a positive relationship between employees at different levels </vt:lpstr>
      <vt:lpstr> HR department in facilitating a positive relationship between employees at different levels </vt:lpstr>
      <vt:lpstr> HR department in facilitating a positive relationship between employees at different levels </vt:lpstr>
      <vt:lpstr> HR department in facilitating a positive relationship between employees at different levels </vt:lpstr>
      <vt:lpstr> HR department in facilitating a positive relationship between employees at different levels </vt:lpstr>
      <vt:lpstr> Conclusion  </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Component 1</dc:title>
  <cp:lastModifiedBy>Alin Carare</cp:lastModifiedBy>
  <cp:revision>48</cp:revision>
  <dcterms:modified xsi:type="dcterms:W3CDTF">2024-06-18T22:44:58Z</dcterms:modified>
</cp:coreProperties>
</file>