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60" r:id="rId2"/>
  </p:sldMasterIdLst>
  <p:notesMasterIdLst>
    <p:notesMasterId r:id="rId27"/>
  </p:notesMasterIdLst>
  <p:handoutMasterIdLst>
    <p:handoutMasterId r:id="rId28"/>
  </p:handoutMasterIdLst>
  <p:sldIdLst>
    <p:sldId id="489" r:id="rId3"/>
    <p:sldId id="484" r:id="rId4"/>
    <p:sldId id="483" r:id="rId5"/>
    <p:sldId id="275" r:id="rId6"/>
    <p:sldId id="462" r:id="rId7"/>
    <p:sldId id="463" r:id="rId8"/>
    <p:sldId id="340" r:id="rId9"/>
    <p:sldId id="415" r:id="rId10"/>
    <p:sldId id="465" r:id="rId11"/>
    <p:sldId id="466" r:id="rId12"/>
    <p:sldId id="467" r:id="rId13"/>
    <p:sldId id="448" r:id="rId14"/>
    <p:sldId id="477" r:id="rId15"/>
    <p:sldId id="492" r:id="rId16"/>
    <p:sldId id="491" r:id="rId17"/>
    <p:sldId id="478" r:id="rId18"/>
    <p:sldId id="494" r:id="rId19"/>
    <p:sldId id="495" r:id="rId20"/>
    <p:sldId id="496" r:id="rId21"/>
    <p:sldId id="493" r:id="rId22"/>
    <p:sldId id="488" r:id="rId23"/>
    <p:sldId id="487" r:id="rId24"/>
    <p:sldId id="485" r:id="rId25"/>
    <p:sldId id="490" r:id="rId26"/>
  </p:sldIdLst>
  <p:sldSz cx="9144000" cy="6858000" type="screen4x3"/>
  <p:notesSz cx="6669088" cy="9753600"/>
  <p:defaultTextStyle>
    <a:defPPr>
      <a:defRPr lang="en-GB"/>
    </a:defPPr>
    <a:lvl1pPr algn="l" rtl="0" eaLnBrk="0" fontAlgn="base" hangingPunct="0">
      <a:spcBef>
        <a:spcPct val="0"/>
      </a:spcBef>
      <a:spcAft>
        <a:spcPct val="0"/>
      </a:spcAft>
      <a:defRPr sz="2400" kern="1200">
        <a:solidFill>
          <a:schemeClr val="tx1"/>
        </a:solidFill>
        <a:latin typeface="Arial" pitchFamily="-112" charset="0"/>
        <a:ea typeface="+mn-ea"/>
        <a:cs typeface="+mn-cs"/>
      </a:defRPr>
    </a:lvl1pPr>
    <a:lvl2pPr marL="457200" algn="l" rtl="0" eaLnBrk="0" fontAlgn="base" hangingPunct="0">
      <a:spcBef>
        <a:spcPct val="0"/>
      </a:spcBef>
      <a:spcAft>
        <a:spcPct val="0"/>
      </a:spcAft>
      <a:defRPr sz="2400" kern="1200">
        <a:solidFill>
          <a:schemeClr val="tx1"/>
        </a:solidFill>
        <a:latin typeface="Arial" pitchFamily="-112" charset="0"/>
        <a:ea typeface="+mn-ea"/>
        <a:cs typeface="+mn-cs"/>
      </a:defRPr>
    </a:lvl2pPr>
    <a:lvl3pPr marL="914400" algn="l" rtl="0" eaLnBrk="0" fontAlgn="base" hangingPunct="0">
      <a:spcBef>
        <a:spcPct val="0"/>
      </a:spcBef>
      <a:spcAft>
        <a:spcPct val="0"/>
      </a:spcAft>
      <a:defRPr sz="2400" kern="1200">
        <a:solidFill>
          <a:schemeClr val="tx1"/>
        </a:solidFill>
        <a:latin typeface="Arial" pitchFamily="-112" charset="0"/>
        <a:ea typeface="+mn-ea"/>
        <a:cs typeface="+mn-cs"/>
      </a:defRPr>
    </a:lvl3pPr>
    <a:lvl4pPr marL="1371600" algn="l" rtl="0" eaLnBrk="0" fontAlgn="base" hangingPunct="0">
      <a:spcBef>
        <a:spcPct val="0"/>
      </a:spcBef>
      <a:spcAft>
        <a:spcPct val="0"/>
      </a:spcAft>
      <a:defRPr sz="2400" kern="1200">
        <a:solidFill>
          <a:schemeClr val="tx1"/>
        </a:solidFill>
        <a:latin typeface="Arial" pitchFamily="-112" charset="0"/>
        <a:ea typeface="+mn-ea"/>
        <a:cs typeface="+mn-cs"/>
      </a:defRPr>
    </a:lvl4pPr>
    <a:lvl5pPr marL="1828800" algn="l" rtl="0" eaLnBrk="0" fontAlgn="base" hangingPunct="0">
      <a:spcBef>
        <a:spcPct val="0"/>
      </a:spcBef>
      <a:spcAft>
        <a:spcPct val="0"/>
      </a:spcAft>
      <a:defRPr sz="2400" kern="1200">
        <a:solidFill>
          <a:schemeClr val="tx1"/>
        </a:solidFill>
        <a:latin typeface="Arial" pitchFamily="-112" charset="0"/>
        <a:ea typeface="+mn-ea"/>
        <a:cs typeface="+mn-cs"/>
      </a:defRPr>
    </a:lvl5pPr>
    <a:lvl6pPr marL="2286000" algn="l" defTabSz="457200" rtl="0" eaLnBrk="1" latinLnBrk="0" hangingPunct="1">
      <a:defRPr sz="2400" kern="1200">
        <a:solidFill>
          <a:schemeClr val="tx1"/>
        </a:solidFill>
        <a:latin typeface="Arial" pitchFamily="-112" charset="0"/>
        <a:ea typeface="+mn-ea"/>
        <a:cs typeface="+mn-cs"/>
      </a:defRPr>
    </a:lvl6pPr>
    <a:lvl7pPr marL="2743200" algn="l" defTabSz="457200" rtl="0" eaLnBrk="1" latinLnBrk="0" hangingPunct="1">
      <a:defRPr sz="2400" kern="1200">
        <a:solidFill>
          <a:schemeClr val="tx1"/>
        </a:solidFill>
        <a:latin typeface="Arial" pitchFamily="-112" charset="0"/>
        <a:ea typeface="+mn-ea"/>
        <a:cs typeface="+mn-cs"/>
      </a:defRPr>
    </a:lvl7pPr>
    <a:lvl8pPr marL="3200400" algn="l" defTabSz="457200" rtl="0" eaLnBrk="1" latinLnBrk="0" hangingPunct="1">
      <a:defRPr sz="2400" kern="1200">
        <a:solidFill>
          <a:schemeClr val="tx1"/>
        </a:solidFill>
        <a:latin typeface="Arial" pitchFamily="-112" charset="0"/>
        <a:ea typeface="+mn-ea"/>
        <a:cs typeface="+mn-cs"/>
      </a:defRPr>
    </a:lvl8pPr>
    <a:lvl9pPr marL="3657600" algn="l" defTabSz="457200" rtl="0" eaLnBrk="1" latinLnBrk="0" hangingPunct="1">
      <a:defRPr sz="2400" kern="1200">
        <a:solidFill>
          <a:schemeClr val="tx1"/>
        </a:solidFill>
        <a:latin typeface="Arial" pitchFamily="-112"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10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3933"/>
    <a:srgbClr val="DCE4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32" autoAdjust="0"/>
    <p:restoredTop sz="92344" autoAdjust="0"/>
  </p:normalViewPr>
  <p:slideViewPr>
    <p:cSldViewPr>
      <p:cViewPr varScale="1">
        <p:scale>
          <a:sx n="120" d="100"/>
          <a:sy n="120" d="100"/>
        </p:scale>
        <p:origin x="1528" y="192"/>
      </p:cViewPr>
      <p:guideLst>
        <p:guide orient="horz" pos="2160"/>
        <p:guide pos="1008"/>
      </p:guideLst>
    </p:cSldViewPr>
  </p:slideViewPr>
  <p:outlineViewPr>
    <p:cViewPr>
      <p:scale>
        <a:sx n="33" d="100"/>
        <a:sy n="33" d="100"/>
      </p:scale>
      <p:origin x="336"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_rels/viewProps.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994"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29" charset="0"/>
              </a:defRPr>
            </a:lvl1pPr>
          </a:lstStyle>
          <a:p>
            <a:pPr>
              <a:defRPr/>
            </a:pPr>
            <a:endParaRPr lang="en-US"/>
          </a:p>
        </p:txBody>
      </p:sp>
      <p:sp>
        <p:nvSpPr>
          <p:cNvPr id="84995" name="Rectangle 3"/>
          <p:cNvSpPr>
            <a:spLocks noGrp="1" noChangeArrowheads="1"/>
          </p:cNvSpPr>
          <p:nvPr>
            <p:ph type="dt" sz="quarter" idx="1"/>
          </p:nvPr>
        </p:nvSpPr>
        <p:spPr bwMode="auto">
          <a:xfrm>
            <a:off x="377915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29" charset="0"/>
              </a:defRPr>
            </a:lvl1pPr>
          </a:lstStyle>
          <a:p>
            <a:pPr>
              <a:defRPr/>
            </a:pPr>
            <a:endParaRPr lang="en-US"/>
          </a:p>
        </p:txBody>
      </p:sp>
      <p:sp>
        <p:nvSpPr>
          <p:cNvPr id="84996" name="Rectangle 4"/>
          <p:cNvSpPr>
            <a:spLocks noGrp="1" noChangeArrowheads="1"/>
          </p:cNvSpPr>
          <p:nvPr>
            <p:ph type="ftr" sz="quarter" idx="2"/>
          </p:nvPr>
        </p:nvSpPr>
        <p:spPr bwMode="auto">
          <a:xfrm>
            <a:off x="0" y="9265920"/>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29" charset="0"/>
              </a:defRPr>
            </a:lvl1pPr>
          </a:lstStyle>
          <a:p>
            <a:pPr>
              <a:defRPr/>
            </a:pPr>
            <a:endParaRPr lang="en-US"/>
          </a:p>
        </p:txBody>
      </p:sp>
      <p:sp>
        <p:nvSpPr>
          <p:cNvPr id="84997" name="Rectangle 5"/>
          <p:cNvSpPr>
            <a:spLocks noGrp="1" noChangeArrowheads="1"/>
          </p:cNvSpPr>
          <p:nvPr>
            <p:ph type="sldNum" sz="quarter" idx="3"/>
          </p:nvPr>
        </p:nvSpPr>
        <p:spPr bwMode="auto">
          <a:xfrm>
            <a:off x="3779150" y="9265920"/>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29" charset="0"/>
              </a:defRPr>
            </a:lvl1pPr>
          </a:lstStyle>
          <a:p>
            <a:pPr>
              <a:defRPr/>
            </a:pPr>
            <a:fld id="{291BECD6-D27F-8D4D-BEBD-ED8CA0DD270B}" type="slidenum">
              <a:rPr lang="en-US"/>
              <a:pPr>
                <a:defRPr/>
              </a:pPr>
              <a:t>‹#›</a:t>
            </a:fld>
            <a:endParaRPr lang="en-US"/>
          </a:p>
        </p:txBody>
      </p:sp>
    </p:spTree>
    <p:extLst>
      <p:ext uri="{BB962C8B-B14F-4D97-AF65-F5344CB8AC3E}">
        <p14:creationId xmlns:p14="http://schemas.microsoft.com/office/powerpoint/2010/main" val="10328897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29" charset="0"/>
              </a:defRPr>
            </a:lvl1pPr>
          </a:lstStyle>
          <a:p>
            <a:pPr>
              <a:defRPr/>
            </a:pPr>
            <a:endParaRPr lang="en-GB"/>
          </a:p>
        </p:txBody>
      </p:sp>
      <p:sp>
        <p:nvSpPr>
          <p:cNvPr id="3075" name="Rectangle 3"/>
          <p:cNvSpPr>
            <a:spLocks noGrp="1" noChangeArrowheads="1"/>
          </p:cNvSpPr>
          <p:nvPr>
            <p:ph type="dt" idx="1"/>
          </p:nvPr>
        </p:nvSpPr>
        <p:spPr bwMode="auto">
          <a:xfrm>
            <a:off x="377915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29" charset="0"/>
              </a:defRPr>
            </a:lvl1pPr>
          </a:lstStyle>
          <a:p>
            <a:pPr>
              <a:defRPr/>
            </a:pPr>
            <a:endParaRPr lang="en-GB"/>
          </a:p>
        </p:txBody>
      </p:sp>
      <p:sp>
        <p:nvSpPr>
          <p:cNvPr id="14340"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889212" y="4632960"/>
            <a:ext cx="4890665" cy="43891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078" name="Rectangle 6"/>
          <p:cNvSpPr>
            <a:spLocks noGrp="1" noChangeArrowheads="1"/>
          </p:cNvSpPr>
          <p:nvPr>
            <p:ph type="ftr" sz="quarter" idx="4"/>
          </p:nvPr>
        </p:nvSpPr>
        <p:spPr bwMode="auto">
          <a:xfrm>
            <a:off x="0" y="9265920"/>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29" charset="0"/>
              </a:defRPr>
            </a:lvl1pPr>
          </a:lstStyle>
          <a:p>
            <a:pPr>
              <a:defRPr/>
            </a:pPr>
            <a:endParaRPr lang="en-GB"/>
          </a:p>
        </p:txBody>
      </p:sp>
      <p:sp>
        <p:nvSpPr>
          <p:cNvPr id="3079" name="Rectangle 7"/>
          <p:cNvSpPr>
            <a:spLocks noGrp="1" noChangeArrowheads="1"/>
          </p:cNvSpPr>
          <p:nvPr>
            <p:ph type="sldNum" sz="quarter" idx="5"/>
          </p:nvPr>
        </p:nvSpPr>
        <p:spPr bwMode="auto">
          <a:xfrm>
            <a:off x="3779150" y="9265920"/>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29" charset="0"/>
              </a:defRPr>
            </a:lvl1pPr>
          </a:lstStyle>
          <a:p>
            <a:pPr>
              <a:defRPr/>
            </a:pPr>
            <a:fld id="{74320227-A3F4-C944-B603-13B190343B53}" type="slidenum">
              <a:rPr lang="en-GB"/>
              <a:pPr>
                <a:defRPr/>
              </a:pPr>
              <a:t>‹#›</a:t>
            </a:fld>
            <a:endParaRPr lang="en-GB"/>
          </a:p>
        </p:txBody>
      </p:sp>
    </p:spTree>
    <p:extLst>
      <p:ext uri="{BB962C8B-B14F-4D97-AF65-F5344CB8AC3E}">
        <p14:creationId xmlns:p14="http://schemas.microsoft.com/office/powerpoint/2010/main" val="25237033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29" charset="0"/>
        <a:ea typeface="ＭＳ Ｐゴシック" pitchFamily="29" charset="-128"/>
        <a:cs typeface="ＭＳ Ｐゴシック" pitchFamily="29" charset="-128"/>
      </a:defRPr>
    </a:lvl1pPr>
    <a:lvl2pPr marL="457200" algn="l" rtl="0" eaLnBrk="0" fontAlgn="base" hangingPunct="0">
      <a:spcBef>
        <a:spcPct val="30000"/>
      </a:spcBef>
      <a:spcAft>
        <a:spcPct val="0"/>
      </a:spcAft>
      <a:defRPr sz="1200" kern="1200">
        <a:solidFill>
          <a:schemeClr val="tx1"/>
        </a:solidFill>
        <a:latin typeface="Times" pitchFamily="29" charset="0"/>
        <a:ea typeface="ＭＳ Ｐゴシック" pitchFamily="29" charset="-128"/>
        <a:cs typeface="+mn-cs"/>
      </a:defRPr>
    </a:lvl2pPr>
    <a:lvl3pPr marL="914400" algn="l" rtl="0" eaLnBrk="0" fontAlgn="base" hangingPunct="0">
      <a:spcBef>
        <a:spcPct val="30000"/>
      </a:spcBef>
      <a:spcAft>
        <a:spcPct val="0"/>
      </a:spcAft>
      <a:defRPr sz="1200" kern="1200">
        <a:solidFill>
          <a:schemeClr val="tx1"/>
        </a:solidFill>
        <a:latin typeface="Times" pitchFamily="29" charset="0"/>
        <a:ea typeface="ＭＳ Ｐゴシック" pitchFamily="29" charset="-128"/>
        <a:cs typeface="+mn-cs"/>
      </a:defRPr>
    </a:lvl3pPr>
    <a:lvl4pPr marL="1371600" algn="l" rtl="0" eaLnBrk="0" fontAlgn="base" hangingPunct="0">
      <a:spcBef>
        <a:spcPct val="30000"/>
      </a:spcBef>
      <a:spcAft>
        <a:spcPct val="0"/>
      </a:spcAft>
      <a:defRPr sz="1200" kern="1200">
        <a:solidFill>
          <a:schemeClr val="tx1"/>
        </a:solidFill>
        <a:latin typeface="Times" pitchFamily="29" charset="0"/>
        <a:ea typeface="ＭＳ Ｐゴシック" pitchFamily="29" charset="-128"/>
        <a:cs typeface="+mn-cs"/>
      </a:defRPr>
    </a:lvl4pPr>
    <a:lvl5pPr marL="1828800" algn="l" rtl="0" eaLnBrk="0" fontAlgn="base" hangingPunct="0">
      <a:spcBef>
        <a:spcPct val="30000"/>
      </a:spcBef>
      <a:spcAft>
        <a:spcPct val="0"/>
      </a:spcAft>
      <a:defRPr sz="1200" kern="1200">
        <a:solidFill>
          <a:schemeClr val="tx1"/>
        </a:solidFill>
        <a:latin typeface="Times" pitchFamily="29" charset="0"/>
        <a:ea typeface="ＭＳ Ｐゴシック" pitchFamily="29"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63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457200" rtl="0" eaLnBrk="1" fontAlgn="base" latinLnBrk="0" hangingPunct="1">
              <a:lnSpc>
                <a:spcPct val="100000"/>
              </a:lnSpc>
              <a:spcBef>
                <a:spcPct val="0"/>
              </a:spcBef>
              <a:spcAft>
                <a:spcPct val="0"/>
              </a:spcAft>
              <a:buClrTx/>
              <a:buSzTx/>
              <a:buFontTx/>
              <a:buNone/>
              <a:tabLst/>
              <a:defRPr/>
            </a:pPr>
            <a:fld id="{EC34E15E-B085-48B5-9265-89261BA39586}" type="slidenum">
              <a:rPr kumimoji="0" lang="en-GB" sz="1200" b="0" i="0" u="none" strike="noStrike" kern="1200" cap="none" spc="0" normalizeH="0" baseline="0" noProof="0">
                <a:ln>
                  <a:noFill/>
                </a:ln>
                <a:solidFill>
                  <a:prstClr val="black"/>
                </a:solidFill>
                <a:effectLst/>
                <a:uLnTx/>
                <a:uFillTx/>
                <a:latin typeface="Calibri"/>
                <a:ea typeface="+mn-ea"/>
                <a:cs typeface="Arial" charset="0"/>
              </a:rPr>
              <a:pPr marL="0" marR="0" lvl="0" indent="0" algn="r" defTabSz="4572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Arial" charset="0"/>
            </a:endParaRPr>
          </a:p>
        </p:txBody>
      </p:sp>
    </p:spTree>
    <p:extLst>
      <p:ext uri="{BB962C8B-B14F-4D97-AF65-F5344CB8AC3E}">
        <p14:creationId xmlns:p14="http://schemas.microsoft.com/office/powerpoint/2010/main" val="525314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A990CBB9-956F-0C48-AB7F-1BB3C92BE9B0}" type="slidenum">
              <a:rPr lang="en-GB">
                <a:latin typeface="Times" pitchFamily="-112" charset="0"/>
              </a:rPr>
              <a:pPr/>
              <a:t>2</a:t>
            </a:fld>
            <a:endParaRPr lang="en-GB">
              <a:latin typeface="Times" pitchFamily="-112" charset="0"/>
            </a:endParaRPr>
          </a:p>
        </p:txBody>
      </p:sp>
      <p:sp>
        <p:nvSpPr>
          <p:cNvPr id="16387" name="Rectangle 2"/>
          <p:cNvSpPr>
            <a:spLocks noGrp="1" noRot="1" noChangeAspect="1" noChangeArrowheads="1"/>
          </p:cNvSpPr>
          <p:nvPr>
            <p:ph type="sldImg"/>
          </p:nvPr>
        </p:nvSpPr>
        <p:spPr>
          <a:solidFill>
            <a:srgbClr val="FFFFFF"/>
          </a:solidFill>
          <a:ln/>
        </p:spPr>
      </p:sp>
      <p:sp>
        <p:nvSpPr>
          <p:cNvPr id="1638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74377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933BCB55-C0F7-CA4F-A1F3-252FCA00F4A6}" type="slidenum">
              <a:rPr lang="en-GB"/>
              <a:pPr/>
              <a:t>5</a:t>
            </a:fld>
            <a:endParaRPr lang="en-GB"/>
          </a:p>
        </p:txBody>
      </p:sp>
      <p:sp>
        <p:nvSpPr>
          <p:cNvPr id="24579" name="Rectangle 2"/>
          <p:cNvSpPr>
            <a:spLocks noGrp="1" noRot="1" noChangeAspect="1" noChangeArrowheads="1"/>
          </p:cNvSpPr>
          <p:nvPr>
            <p:ph type="sldImg"/>
          </p:nvPr>
        </p:nvSpPr>
        <p:spPr>
          <a:solidFill>
            <a:srgbClr val="FFFFFF"/>
          </a:solidFill>
          <a:ln/>
        </p:spPr>
      </p:sp>
      <p:sp>
        <p:nvSpPr>
          <p:cNvPr id="2458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charset="0"/>
            </a:endParaRPr>
          </a:p>
        </p:txBody>
      </p:sp>
    </p:spTree>
    <p:extLst>
      <p:ext uri="{BB962C8B-B14F-4D97-AF65-F5344CB8AC3E}">
        <p14:creationId xmlns:p14="http://schemas.microsoft.com/office/powerpoint/2010/main" val="708222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D1001476-A9C8-9C4B-85C6-777B22658EA2}" type="slidenum">
              <a:rPr lang="en-GB"/>
              <a:pPr/>
              <a:t>6</a:t>
            </a:fld>
            <a:endParaRPr lang="en-GB"/>
          </a:p>
        </p:txBody>
      </p:sp>
      <p:sp>
        <p:nvSpPr>
          <p:cNvPr id="26627" name="Rectangle 2"/>
          <p:cNvSpPr>
            <a:spLocks noGrp="1" noRot="1" noChangeAspect="1" noChangeArrowheads="1"/>
          </p:cNvSpPr>
          <p:nvPr>
            <p:ph type="sldImg"/>
          </p:nvPr>
        </p:nvSpPr>
        <p:spPr>
          <a:solidFill>
            <a:srgbClr val="FFFFFF"/>
          </a:solidFill>
          <a:ln/>
        </p:spPr>
      </p:sp>
      <p:sp>
        <p:nvSpPr>
          <p:cNvPr id="2662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charset="0"/>
            </a:endParaRPr>
          </a:p>
        </p:txBody>
      </p:sp>
    </p:spTree>
    <p:extLst>
      <p:ext uri="{BB962C8B-B14F-4D97-AF65-F5344CB8AC3E}">
        <p14:creationId xmlns:p14="http://schemas.microsoft.com/office/powerpoint/2010/main" val="1352222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7</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641434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2EA1D9BD-1F9A-7E49-8885-0152B37EE03B}" type="slidenum">
              <a:rPr lang="en-GB">
                <a:latin typeface="Times" pitchFamily="-112" charset="0"/>
              </a:rPr>
              <a:pPr/>
              <a:t>8</a:t>
            </a:fld>
            <a:endParaRPr lang="en-GB">
              <a:latin typeface="Times" pitchFamily="-112" charset="0"/>
            </a:endParaRPr>
          </a:p>
        </p:txBody>
      </p:sp>
      <p:sp>
        <p:nvSpPr>
          <p:cNvPr id="82947" name="Rectangle 2"/>
          <p:cNvSpPr>
            <a:spLocks noGrp="1" noRot="1" noChangeAspect="1" noChangeArrowheads="1"/>
          </p:cNvSpPr>
          <p:nvPr>
            <p:ph type="sldImg"/>
          </p:nvPr>
        </p:nvSpPr>
        <p:spPr>
          <a:solidFill>
            <a:srgbClr val="FFFFFF"/>
          </a:solidFill>
          <a:ln/>
        </p:spPr>
      </p:sp>
      <p:sp>
        <p:nvSpPr>
          <p:cNvPr id="8294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431741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9</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274796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10</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3656976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11</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329188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p:spPr>
        <p:txBody>
          <a:bodyPr/>
          <a:lstStyle/>
          <a:p>
            <a:fld id="{DE2FAAE8-66E1-CA4A-A27A-D3E4B0F6115A}" type="slidenum">
              <a:rPr lang="en-GB"/>
              <a:pPr/>
              <a:t>12</a:t>
            </a:fld>
            <a:endParaRPr lang="en-GB"/>
          </a:p>
        </p:txBody>
      </p:sp>
      <p:sp>
        <p:nvSpPr>
          <p:cNvPr id="118787" name="Rectangle 2"/>
          <p:cNvSpPr>
            <a:spLocks noGrp="1" noRot="1" noChangeAspect="1" noChangeArrowheads="1"/>
          </p:cNvSpPr>
          <p:nvPr>
            <p:ph type="sldImg"/>
          </p:nvPr>
        </p:nvSpPr>
        <p:spPr>
          <a:solidFill>
            <a:srgbClr val="FFFFFF"/>
          </a:solidFill>
          <a:ln/>
        </p:spPr>
      </p:sp>
      <p:sp>
        <p:nvSpPr>
          <p:cNvPr id="11878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charset="0"/>
            </a:endParaRPr>
          </a:p>
        </p:txBody>
      </p:sp>
    </p:spTree>
    <p:extLst>
      <p:ext uri="{BB962C8B-B14F-4D97-AF65-F5344CB8AC3E}">
        <p14:creationId xmlns:p14="http://schemas.microsoft.com/office/powerpoint/2010/main" val="4234901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17</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37446095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18</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463229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8237739-49DF-4149-93AE-1382E2920103}" type="slidenum">
              <a:rPr lang="en-GB">
                <a:latin typeface="Times" pitchFamily="-112" charset="0"/>
              </a:rPr>
              <a:pPr/>
              <a:t>19</a:t>
            </a:fld>
            <a:endParaRPr lang="en-GB">
              <a:latin typeface="Times" pitchFamily="-112" charset="0"/>
            </a:endParaRPr>
          </a:p>
        </p:txBody>
      </p:sp>
      <p:sp>
        <p:nvSpPr>
          <p:cNvPr id="29699" name="Rectangle 2"/>
          <p:cNvSpPr>
            <a:spLocks noGrp="1" noRot="1" noChangeAspect="1" noChangeArrowheads="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794452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CBECF2CE-EF00-0C4A-AFCE-8CA73563939A}" type="slidenum">
              <a:rPr lang="en-GB">
                <a:latin typeface="Times" pitchFamily="-112" charset="0"/>
              </a:rPr>
              <a:pPr/>
              <a:t>21</a:t>
            </a:fld>
            <a:endParaRPr lang="en-GB">
              <a:latin typeface="Times" pitchFamily="-112" charset="0"/>
            </a:endParaRPr>
          </a:p>
        </p:txBody>
      </p:sp>
      <p:sp>
        <p:nvSpPr>
          <p:cNvPr id="84995" name="Rectangle 2"/>
          <p:cNvSpPr>
            <a:spLocks noGrp="1" noRot="1" noChangeAspect="1" noChangeArrowheads="1"/>
          </p:cNvSpPr>
          <p:nvPr>
            <p:ph type="sldImg"/>
          </p:nvPr>
        </p:nvSpPr>
        <p:spPr>
          <a:solidFill>
            <a:srgbClr val="FFFFFF"/>
          </a:solidFill>
          <a:ln/>
        </p:spPr>
      </p:sp>
      <p:sp>
        <p:nvSpPr>
          <p:cNvPr id="8499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41547857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CBECF2CE-EF00-0C4A-AFCE-8CA73563939A}" type="slidenum">
              <a:rPr lang="en-GB">
                <a:latin typeface="Times" pitchFamily="-112" charset="0"/>
              </a:rPr>
              <a:pPr/>
              <a:t>22</a:t>
            </a:fld>
            <a:endParaRPr lang="en-GB">
              <a:latin typeface="Times" pitchFamily="-112" charset="0"/>
            </a:endParaRPr>
          </a:p>
        </p:txBody>
      </p:sp>
      <p:sp>
        <p:nvSpPr>
          <p:cNvPr id="84995" name="Rectangle 2"/>
          <p:cNvSpPr>
            <a:spLocks noGrp="1" noRot="1" noChangeAspect="1" noChangeArrowheads="1"/>
          </p:cNvSpPr>
          <p:nvPr>
            <p:ph type="sldImg"/>
          </p:nvPr>
        </p:nvSpPr>
        <p:spPr>
          <a:solidFill>
            <a:srgbClr val="FFFFFF"/>
          </a:solidFill>
          <a:ln/>
        </p:spPr>
      </p:sp>
      <p:sp>
        <p:nvSpPr>
          <p:cNvPr id="8499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41547857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915D8F09-0747-AE45-A93B-E66E66DA4F66}" type="slidenum">
              <a:rPr lang="en-GB">
                <a:latin typeface="Times" pitchFamily="-112" charset="0"/>
              </a:rPr>
              <a:pPr/>
              <a:t>23</a:t>
            </a:fld>
            <a:endParaRPr lang="en-GB">
              <a:latin typeface="Times" pitchFamily="-112" charset="0"/>
            </a:endParaRPr>
          </a:p>
        </p:txBody>
      </p:sp>
      <p:sp>
        <p:nvSpPr>
          <p:cNvPr id="90115" name="Rectangle 2"/>
          <p:cNvSpPr>
            <a:spLocks noGrp="1" noRot="1" noChangeAspect="1" noChangeArrowheads="1"/>
          </p:cNvSpPr>
          <p:nvPr>
            <p:ph type="sldImg"/>
          </p:nvPr>
        </p:nvSpPr>
        <p:spPr>
          <a:solidFill>
            <a:srgbClr val="FFFFFF"/>
          </a:solidFill>
          <a:ln/>
        </p:spPr>
      </p:sp>
      <p:sp>
        <p:nvSpPr>
          <p:cNvPr id="9011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atin typeface="Times" pitchFamily="-112"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1860514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63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457200" rtl="0" eaLnBrk="1" fontAlgn="base" latinLnBrk="0" hangingPunct="1">
              <a:lnSpc>
                <a:spcPct val="100000"/>
              </a:lnSpc>
              <a:spcBef>
                <a:spcPct val="0"/>
              </a:spcBef>
              <a:spcAft>
                <a:spcPct val="0"/>
              </a:spcAft>
              <a:buClrTx/>
              <a:buSzTx/>
              <a:buFontTx/>
              <a:buNone/>
              <a:tabLst/>
              <a:defRPr/>
            </a:pPr>
            <a:fld id="{EC34E15E-B085-48B5-9265-89261BA39586}" type="slidenum">
              <a:rPr kumimoji="0" lang="en-GB" sz="1200" b="0" i="0" u="none" strike="noStrike" kern="1200" cap="none" spc="0" normalizeH="0" baseline="0" noProof="0">
                <a:ln>
                  <a:noFill/>
                </a:ln>
                <a:solidFill>
                  <a:prstClr val="black"/>
                </a:solidFill>
                <a:effectLst/>
                <a:uLnTx/>
                <a:uFillTx/>
                <a:latin typeface="Calibri"/>
                <a:ea typeface="+mn-ea"/>
                <a:cs typeface="Arial" charset="0"/>
              </a:rPr>
              <a:pPr marL="0" marR="0" lvl="0" indent="0" algn="r" defTabSz="457200" rtl="0" eaLnBrk="1" fontAlgn="base" latinLnBrk="0" hangingPunct="1">
                <a:lnSpc>
                  <a:spcPct val="100000"/>
                </a:lnSpc>
                <a:spcBef>
                  <a:spcPct val="0"/>
                </a:spcBef>
                <a:spcAft>
                  <a:spcPct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Arial" charset="0"/>
            </a:endParaRPr>
          </a:p>
        </p:txBody>
      </p:sp>
    </p:spTree>
    <p:extLst>
      <p:ext uri="{BB962C8B-B14F-4D97-AF65-F5344CB8AC3E}">
        <p14:creationId xmlns:p14="http://schemas.microsoft.com/office/powerpoint/2010/main" val="1410725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vert="horz"/>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vert="horz"/>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vert="horz"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vert="horz"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vert="horz"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3" name="Picture 2" descr="BIW Background pages-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562506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BIW Background pages-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685800" y="2130426"/>
            <a:ext cx="7772400" cy="1470025"/>
          </a:xfrm>
        </p:spPr>
        <p:txBody>
          <a:bodyPr/>
          <a:lstStyle/>
          <a:p>
            <a:r>
              <a:rPr lang="en-GB"/>
              <a:t>Click to edit Master title style</a:t>
            </a:r>
            <a:endParaRPr lang="en-US"/>
          </a:p>
        </p:txBody>
      </p:sp>
      <p:sp>
        <p:nvSpPr>
          <p:cNvPr id="4" name="Date Placeholder 3"/>
          <p:cNvSpPr>
            <a:spLocks noGrp="1"/>
          </p:cNvSpPr>
          <p:nvPr>
            <p:ph type="dt" sz="half" idx="10"/>
          </p:nvPr>
        </p:nvSpPr>
        <p:spPr/>
        <p:txBody>
          <a:bodyPr/>
          <a:lstStyle/>
          <a:p>
            <a:fld id="{3960922F-2EAE-B848-9BD2-EBDF9CDBE2D8}" type="datetimeFigureOut">
              <a:rPr lang="en-US" smtClean="0"/>
              <a:t>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t>‹#›</a:t>
            </a:fld>
            <a:endParaRPr lang="en-US"/>
          </a:p>
        </p:txBody>
      </p:sp>
      <p:sp>
        <p:nvSpPr>
          <p:cNvPr id="3" name="Subtitle 2"/>
          <p:cNvSpPr>
            <a:spLocks noGrp="1"/>
          </p:cNvSpPr>
          <p:nvPr>
            <p:ph type="subTitle" idx="1"/>
          </p:nvPr>
        </p:nvSpPr>
        <p:spPr>
          <a:xfrm>
            <a:off x="1371600" y="36830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1724937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9" name="Picture 8" descr="BIW Background pages-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p>
            <a:fld id="{3960922F-2EAE-B848-9BD2-EBDF9CDBE2D8}" type="datetimeFigureOut">
              <a:rPr lang="en-US" smtClean="0"/>
              <a:t>1/6/20</a:t>
            </a:fld>
            <a:endParaRPr lang="en-US"/>
          </a:p>
        </p:txBody>
      </p:sp>
      <p:sp>
        <p:nvSpPr>
          <p:cNvPr id="3" name="Content Placeholder 2"/>
          <p:cNvSpPr>
            <a:spLocks noGrp="1"/>
          </p:cNvSpPr>
          <p:nvPr>
            <p:ph idx="1"/>
          </p:nvPr>
        </p:nvSpPr>
        <p:spPr>
          <a:xfrm>
            <a:off x="457200" y="1598613"/>
            <a:ext cx="8229600" cy="374924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t>‹#›</a:t>
            </a:fld>
            <a:endParaRPr lang="en-US"/>
          </a:p>
        </p:txBody>
      </p:sp>
      <p:sp>
        <p:nvSpPr>
          <p:cNvPr id="2" name="Title 1"/>
          <p:cNvSpPr>
            <a:spLocks noGrp="1"/>
          </p:cNvSpPr>
          <p:nvPr>
            <p:ph type="title"/>
          </p:nvPr>
        </p:nvSpPr>
        <p:spPr>
          <a:xfrm>
            <a:off x="2447636" y="274639"/>
            <a:ext cx="6239164" cy="1092197"/>
          </a:xfrm>
        </p:spPr>
        <p:txBody>
          <a:bodyPr/>
          <a:lstStyle/>
          <a:p>
            <a:r>
              <a:rPr lang="en-GB" dirty="0"/>
              <a:t>Click to edit Master title style</a:t>
            </a:r>
            <a:endParaRPr lang="en-US" dirty="0"/>
          </a:p>
        </p:txBody>
      </p:sp>
    </p:spTree>
    <p:extLst>
      <p:ext uri="{BB962C8B-B14F-4D97-AF65-F5344CB8AC3E}">
        <p14:creationId xmlns:p14="http://schemas.microsoft.com/office/powerpoint/2010/main" val="1086022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BIW Background pages-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2355274" y="274639"/>
            <a:ext cx="6331527" cy="11430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1"/>
            <a:ext cx="4038600" cy="390467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1"/>
            <a:ext cx="4038600" cy="390467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960922F-2EAE-B848-9BD2-EBDF9CDBE2D8}" type="datetimeFigureOut">
              <a:rPr lang="en-US" smtClean="0"/>
              <a:t>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86347F-5D62-F641-BD67-C8328BEAAFE2}" type="slidenum">
              <a:rPr lang="en-US" smtClean="0"/>
              <a:t>‹#›</a:t>
            </a:fld>
            <a:endParaRPr lang="en-US"/>
          </a:p>
        </p:txBody>
      </p:sp>
    </p:spTree>
    <p:extLst>
      <p:ext uri="{BB962C8B-B14F-4D97-AF65-F5344CB8AC3E}">
        <p14:creationId xmlns:p14="http://schemas.microsoft.com/office/powerpoint/2010/main" val="3014856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960922F-2EAE-B848-9BD2-EBDF9CDBE2D8}" type="datetimeFigureOut">
              <a:rPr lang="en-US" smtClean="0"/>
              <a:t>1/6/20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86347F-5D62-F641-BD67-C8328BEAAFE2}" type="slidenum">
              <a:rPr lang="en-US" smtClean="0"/>
              <a:t>‹#›</a:t>
            </a:fld>
            <a:endParaRPr lang="en-US"/>
          </a:p>
        </p:txBody>
      </p:sp>
    </p:spTree>
    <p:extLst>
      <p:ext uri="{BB962C8B-B14F-4D97-AF65-F5344CB8AC3E}">
        <p14:creationId xmlns:p14="http://schemas.microsoft.com/office/powerpoint/2010/main" val="2310146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0922F-2EAE-B848-9BD2-EBDF9CDBE2D8}" type="datetimeFigureOut">
              <a:rPr lang="en-US" smtClean="0"/>
              <a:t>1/6/20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86347F-5D62-F641-BD67-C8328BEAAFE2}" type="slidenum">
              <a:rPr lang="en-US" smtClean="0"/>
              <a:t>‹#›</a:t>
            </a:fld>
            <a:endParaRPr lang="en-US"/>
          </a:p>
        </p:txBody>
      </p:sp>
    </p:spTree>
    <p:extLst>
      <p:ext uri="{BB962C8B-B14F-4D97-AF65-F5344CB8AC3E}">
        <p14:creationId xmlns:p14="http://schemas.microsoft.com/office/powerpoint/2010/main" val="26937987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pic>
        <p:nvPicPr>
          <p:cNvPr id="8" name="Picture 7" descr="BIW Background pages-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dirty="0"/>
              <a:t>Click to edit Master text styles</a:t>
            </a:r>
          </a:p>
        </p:txBody>
      </p:sp>
      <p:sp>
        <p:nvSpPr>
          <p:cNvPr id="5" name="Date Placeholder 4"/>
          <p:cNvSpPr>
            <a:spLocks noGrp="1"/>
          </p:cNvSpPr>
          <p:nvPr>
            <p:ph type="dt" sz="half" idx="10"/>
          </p:nvPr>
        </p:nvSpPr>
        <p:spPr/>
        <p:txBody>
          <a:bodyPr/>
          <a:lstStyle/>
          <a:p>
            <a:fld id="{3960922F-2EAE-B848-9BD2-EBDF9CDBE2D8}" type="datetimeFigureOut">
              <a:rPr lang="en-US" smtClean="0"/>
              <a:t>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86347F-5D62-F641-BD67-C8328BEAAFE2}" type="slidenum">
              <a:rPr lang="en-US" smtClean="0"/>
              <a:t>‹#›</a:t>
            </a:fld>
            <a:endParaRPr lang="en-US"/>
          </a:p>
        </p:txBody>
      </p:sp>
    </p:spTree>
    <p:extLst>
      <p:ext uri="{BB962C8B-B14F-4D97-AF65-F5344CB8AC3E}">
        <p14:creationId xmlns:p14="http://schemas.microsoft.com/office/powerpoint/2010/main" val="18519926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descr="BIW Background pages-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792288" y="4800600"/>
            <a:ext cx="5486400" cy="566739"/>
          </a:xfrm>
        </p:spPr>
        <p:txBody>
          <a:bodyPr anchor="b"/>
          <a:lstStyle>
            <a:lvl1pPr algn="l">
              <a:defRPr sz="1500" b="1"/>
            </a:lvl1pPr>
          </a:lstStyle>
          <a:p>
            <a:r>
              <a:rPr lang="en-GB" dirty="0"/>
              <a:t>Click to edit Master title style</a:t>
            </a:r>
            <a:endParaRPr lang="en-US"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5" name="Date Placeholder 4"/>
          <p:cNvSpPr>
            <a:spLocks noGrp="1"/>
          </p:cNvSpPr>
          <p:nvPr>
            <p:ph type="dt" sz="half" idx="10"/>
          </p:nvPr>
        </p:nvSpPr>
        <p:spPr/>
        <p:txBody>
          <a:bodyPr/>
          <a:lstStyle/>
          <a:p>
            <a:fld id="{3960922F-2EAE-B848-9BD2-EBDF9CDBE2D8}" type="datetimeFigureOut">
              <a:rPr lang="en-US" smtClean="0"/>
              <a:t>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86347F-5D62-F641-BD67-C8328BEAAFE2}" type="slidenum">
              <a:rPr lang="en-US" smtClean="0"/>
              <a:t>‹#›</a:t>
            </a:fld>
            <a:endParaRPr lang="en-US"/>
          </a:p>
        </p:txBody>
      </p:sp>
    </p:spTree>
    <p:extLst>
      <p:ext uri="{BB962C8B-B14F-4D97-AF65-F5344CB8AC3E}">
        <p14:creationId xmlns:p14="http://schemas.microsoft.com/office/powerpoint/2010/main" val="386074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4.jpe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image" Target="../media/image3.jpg"/><Relationship Id="rId5" Type="http://schemas.openxmlformats.org/officeDocument/2006/relationships/slideLayout" Target="../slideLayouts/slideLayout16.xml"/><Relationship Id="rId10" Type="http://schemas.openxmlformats.org/officeDocument/2006/relationships/image" Target="../media/image2.emf"/><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Text Box 7"/>
          <p:cNvSpPr txBox="1">
            <a:spLocks noChangeArrowheads="1"/>
          </p:cNvSpPr>
          <p:nvPr userDrawn="1"/>
        </p:nvSpPr>
        <p:spPr bwMode="auto">
          <a:xfrm>
            <a:off x="990600" y="457200"/>
            <a:ext cx="8153400" cy="338138"/>
          </a:xfrm>
          <a:prstGeom prst="rect">
            <a:avLst/>
          </a:prstGeom>
          <a:solidFill>
            <a:schemeClr val="bg1">
              <a:lumMod val="75000"/>
            </a:schemeClr>
          </a:solidFill>
          <a:ln w="9525">
            <a:noFill/>
            <a:miter lim="800000"/>
            <a:headEnd/>
            <a:tailEnd/>
          </a:ln>
          <a:effectLst/>
        </p:spPr>
        <p:txBody>
          <a:bodyPr>
            <a:prstTxWarp prst="textNoShape">
              <a:avLst/>
            </a:prstTxWarp>
            <a:spAutoFit/>
          </a:bodyPr>
          <a:lstStyle/>
          <a:p>
            <a:pPr>
              <a:spcBef>
                <a:spcPct val="50000"/>
              </a:spcBef>
              <a:defRPr/>
            </a:pPr>
            <a:endParaRPr lang="en-GB" sz="1600" dirty="0">
              <a:latin typeface="Helvetica" pitchFamily="29" charset="0"/>
            </a:endParaRPr>
          </a:p>
        </p:txBody>
      </p:sp>
      <p:sp>
        <p:nvSpPr>
          <p:cNvPr id="5" name="TextBox 4"/>
          <p:cNvSpPr txBox="1"/>
          <p:nvPr userDrawn="1"/>
        </p:nvSpPr>
        <p:spPr>
          <a:xfrm>
            <a:off x="7086600" y="457200"/>
            <a:ext cx="1752600" cy="276225"/>
          </a:xfrm>
          <a:prstGeom prst="rect">
            <a:avLst/>
          </a:prstGeom>
          <a:noFill/>
        </p:spPr>
        <p:txBody>
          <a:bodyPr>
            <a:spAutoFit/>
          </a:bodyPr>
          <a:lstStyle/>
          <a:p>
            <a:pPr algn="r">
              <a:defRPr/>
            </a:pPr>
            <a:r>
              <a:rPr lang="en-US" sz="1200" i="1" dirty="0">
                <a:latin typeface="Arial" pitchFamily="29" charset="0"/>
              </a:rPr>
              <a:t>© A&amp;K Penaluna</a:t>
            </a:r>
          </a:p>
        </p:txBody>
      </p:sp>
      <p:sp>
        <p:nvSpPr>
          <p:cNvPr id="6" name="TextBox 5"/>
          <p:cNvSpPr txBox="1"/>
          <p:nvPr userDrawn="1"/>
        </p:nvSpPr>
        <p:spPr>
          <a:xfrm>
            <a:off x="1143000" y="457200"/>
            <a:ext cx="6096000" cy="276999"/>
          </a:xfrm>
          <a:prstGeom prst="rect">
            <a:avLst/>
          </a:prstGeom>
          <a:noFill/>
        </p:spPr>
        <p:txBody>
          <a:bodyPr wrap="square">
            <a:spAutoFit/>
          </a:bodyPr>
          <a:lstStyle/>
          <a:p>
            <a:pPr>
              <a:defRPr/>
            </a:pPr>
            <a:r>
              <a:rPr lang="en-US" sz="1200" dirty="0">
                <a:latin typeface="Arial" pitchFamily="29" charset="0"/>
              </a:rPr>
              <a:t>The Creativity and Business Intersection:</a:t>
            </a:r>
            <a:r>
              <a:rPr lang="en-US" sz="1200" baseline="0" dirty="0">
                <a:latin typeface="Arial" pitchFamily="29" charset="0"/>
              </a:rPr>
              <a:t> </a:t>
            </a:r>
            <a:r>
              <a:rPr lang="en-US" sz="1200" dirty="0">
                <a:latin typeface="Arial" pitchFamily="29" charset="0"/>
              </a:rPr>
              <a:t>Protecting your rights and avoid being sued</a:t>
            </a:r>
          </a:p>
        </p:txBody>
      </p:sp>
      <p:pic>
        <p:nvPicPr>
          <p:cNvPr id="7" name="Picture 5" descr="Crossroads pole sm.jpg"/>
          <p:cNvPicPr>
            <a:picLocks noChangeAspect="1"/>
          </p:cNvPicPr>
          <p:nvPr userDrawn="1"/>
        </p:nvPicPr>
        <p:blipFill>
          <a:blip r:embed="rId13"/>
          <a:srcRect/>
          <a:stretch>
            <a:fillRect/>
          </a:stretch>
        </p:blipFill>
        <p:spPr bwMode="auto">
          <a:xfrm>
            <a:off x="0" y="0"/>
            <a:ext cx="1158875"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ＭＳ Ｐゴシック" pitchFamily="29" charset="-128"/>
          <a:cs typeface="ＭＳ Ｐゴシック" pitchFamily="29" charset="-128"/>
        </a:defRPr>
      </a:lvl1pPr>
      <a:lvl2pPr algn="ctr" rtl="0" eaLnBrk="0" fontAlgn="base" hangingPunct="0">
        <a:spcBef>
          <a:spcPct val="0"/>
        </a:spcBef>
        <a:spcAft>
          <a:spcPct val="0"/>
        </a:spcAft>
        <a:defRPr sz="4400">
          <a:solidFill>
            <a:schemeClr val="tx2"/>
          </a:solidFill>
          <a:latin typeface="Arial" pitchFamily="29" charset="0"/>
          <a:ea typeface="ＭＳ Ｐゴシック" pitchFamily="29" charset="-128"/>
          <a:cs typeface="ＭＳ Ｐゴシック" pitchFamily="29" charset="-128"/>
        </a:defRPr>
      </a:lvl2pPr>
      <a:lvl3pPr algn="ctr" rtl="0" eaLnBrk="0" fontAlgn="base" hangingPunct="0">
        <a:spcBef>
          <a:spcPct val="0"/>
        </a:spcBef>
        <a:spcAft>
          <a:spcPct val="0"/>
        </a:spcAft>
        <a:defRPr sz="4400">
          <a:solidFill>
            <a:schemeClr val="tx2"/>
          </a:solidFill>
          <a:latin typeface="Arial" pitchFamily="29" charset="0"/>
          <a:ea typeface="ＭＳ Ｐゴシック" pitchFamily="29" charset="-128"/>
          <a:cs typeface="ＭＳ Ｐゴシック" pitchFamily="29" charset="-128"/>
        </a:defRPr>
      </a:lvl3pPr>
      <a:lvl4pPr algn="ctr" rtl="0" eaLnBrk="0" fontAlgn="base" hangingPunct="0">
        <a:spcBef>
          <a:spcPct val="0"/>
        </a:spcBef>
        <a:spcAft>
          <a:spcPct val="0"/>
        </a:spcAft>
        <a:defRPr sz="4400">
          <a:solidFill>
            <a:schemeClr val="tx2"/>
          </a:solidFill>
          <a:latin typeface="Arial" pitchFamily="29" charset="0"/>
          <a:ea typeface="ＭＳ Ｐゴシック" pitchFamily="29" charset="-128"/>
          <a:cs typeface="ＭＳ Ｐゴシック" pitchFamily="29" charset="-128"/>
        </a:defRPr>
      </a:lvl4pPr>
      <a:lvl5pPr algn="ctr" rtl="0" eaLnBrk="0" fontAlgn="base" hangingPunct="0">
        <a:spcBef>
          <a:spcPct val="0"/>
        </a:spcBef>
        <a:spcAft>
          <a:spcPct val="0"/>
        </a:spcAft>
        <a:defRPr sz="4400">
          <a:solidFill>
            <a:schemeClr val="tx2"/>
          </a:solidFill>
          <a:latin typeface="Arial" pitchFamily="29" charset="0"/>
          <a:ea typeface="ＭＳ Ｐゴシック" pitchFamily="29" charset="-128"/>
          <a:cs typeface="ＭＳ Ｐゴシック" pitchFamily="29" charset="-128"/>
        </a:defRPr>
      </a:lvl5pPr>
      <a:lvl6pPr marL="457200" algn="ctr" rtl="0" fontAlgn="base">
        <a:spcBef>
          <a:spcPct val="0"/>
        </a:spcBef>
        <a:spcAft>
          <a:spcPct val="0"/>
        </a:spcAft>
        <a:defRPr sz="4400">
          <a:solidFill>
            <a:schemeClr val="tx2"/>
          </a:solidFill>
          <a:latin typeface="Times" pitchFamily="29" charset="0"/>
        </a:defRPr>
      </a:lvl6pPr>
      <a:lvl7pPr marL="914400" algn="ctr" rtl="0" fontAlgn="base">
        <a:spcBef>
          <a:spcPct val="0"/>
        </a:spcBef>
        <a:spcAft>
          <a:spcPct val="0"/>
        </a:spcAft>
        <a:defRPr sz="4400">
          <a:solidFill>
            <a:schemeClr val="tx2"/>
          </a:solidFill>
          <a:latin typeface="Times" pitchFamily="29" charset="0"/>
        </a:defRPr>
      </a:lvl7pPr>
      <a:lvl8pPr marL="1371600" algn="ctr" rtl="0" fontAlgn="base">
        <a:spcBef>
          <a:spcPct val="0"/>
        </a:spcBef>
        <a:spcAft>
          <a:spcPct val="0"/>
        </a:spcAft>
        <a:defRPr sz="4400">
          <a:solidFill>
            <a:schemeClr val="tx2"/>
          </a:solidFill>
          <a:latin typeface="Times" pitchFamily="29" charset="0"/>
        </a:defRPr>
      </a:lvl8pPr>
      <a:lvl9pPr marL="1828800" algn="ctr" rtl="0" fontAlgn="base">
        <a:spcBef>
          <a:spcPct val="0"/>
        </a:spcBef>
        <a:spcAft>
          <a:spcPct val="0"/>
        </a:spcAft>
        <a:defRPr sz="4400">
          <a:solidFill>
            <a:schemeClr val="tx2"/>
          </a:solidFill>
          <a:latin typeface="Times" pitchFamily="29"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pitchFamily="29" charset="-128"/>
          <a:cs typeface="ＭＳ Ｐゴシック" pitchFamily="29"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pitchFamily="29"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pitchFamily="29"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29"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pitchFamily="29"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29"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29"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29"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29"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0"/>
          <a:srcRect/>
          <a:stretch>
            <a:fillRect/>
          </a:stretch>
        </a:blipFill>
        <a:effectLst/>
      </p:bgPr>
    </p:bg>
    <p:spTree>
      <p:nvGrpSpPr>
        <p:cNvPr id="1" name=""/>
        <p:cNvGrpSpPr/>
        <p:nvPr/>
      </p:nvGrpSpPr>
      <p:grpSpPr>
        <a:xfrm>
          <a:off x="0" y="0"/>
          <a:ext cx="0" cy="0"/>
          <a:chOff x="0" y="0"/>
          <a:chExt cx="0" cy="0"/>
        </a:xfrm>
      </p:grpSpPr>
      <p:pic>
        <p:nvPicPr>
          <p:cNvPr id="9" name="Picture 8" descr="BIW Background pages-2.jpg"/>
          <p:cNvPicPr>
            <a:picLocks noChangeAspect="1"/>
          </p:cNvPicPr>
          <p:nvPr userDrawn="1"/>
        </p:nvPicPr>
        <p:blipFill>
          <a:blip r:embed="rId11">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2327564" y="274639"/>
            <a:ext cx="6359236"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379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960922F-2EAE-B848-9BD2-EBDF9CDBE2D8}" type="datetimeFigureOut">
              <a:rPr lang="en-US" smtClean="0"/>
              <a:t>1/6/20</a:t>
            </a:fld>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86347F-5D62-F641-BD67-C8328BEAAFE2}" type="slidenum">
              <a:rPr lang="en-US" smtClean="0"/>
              <a:t>‹#›</a:t>
            </a:fld>
            <a:endParaRPr lang="en-US"/>
          </a:p>
        </p:txBody>
      </p:sp>
      <p:pic>
        <p:nvPicPr>
          <p:cNvPr id="8" name="Picture 7" descr="WG ERDF logo banner-01.jpg"/>
          <p:cNvPicPr>
            <a:picLocks noChangeAspect="1"/>
          </p:cNvPicPr>
          <p:nvPr userDrawn="1"/>
        </p:nvPicPr>
        <p:blipFill>
          <a:blip r:embed="rId12" cstate="screen">
            <a:extLst>
              <a:ext uri="{28A0092B-C50C-407E-A947-70E740481C1C}">
                <a14:useLocalDpi xmlns:a14="http://schemas.microsoft.com/office/drawing/2010/main"/>
              </a:ext>
            </a:extLst>
          </a:blip>
          <a:stretch>
            <a:fillRect/>
          </a:stretch>
        </p:blipFill>
        <p:spPr>
          <a:xfrm>
            <a:off x="6550927" y="5655060"/>
            <a:ext cx="2185916" cy="942205"/>
          </a:xfrm>
          <a:prstGeom prst="rect">
            <a:avLst/>
          </a:prstGeom>
        </p:spPr>
      </p:pic>
    </p:spTree>
    <p:extLst>
      <p:ext uri="{BB962C8B-B14F-4D97-AF65-F5344CB8AC3E}">
        <p14:creationId xmlns:p14="http://schemas.microsoft.com/office/powerpoint/2010/main" val="3176545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lgn="ctr" defTabSz="3429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4.gif"/><Relationship Id="rId4" Type="http://schemas.openxmlformats.org/officeDocument/2006/relationships/image" Target="../media/image13.gif"/></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gif"/><Relationship Id="rId4" Type="http://schemas.openxmlformats.org/officeDocument/2006/relationships/image" Target="../media/image13.gif"/></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5.jpg"/></Relationships>
</file>

<file path=ppt/slides/_rels/slide1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www.ipo.gov.uk/blogs/iptutor/"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hyperlink" Target="https://search.creativecommons.org/"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950976" y="1390650"/>
            <a:ext cx="7253224" cy="4154984"/>
          </a:xfrm>
          <a:prstGeom prst="rect">
            <a:avLst/>
          </a:prstGeom>
          <a:noFill/>
          <a:ln w="9525">
            <a:noFill/>
            <a:miter lim="800000"/>
            <a:headEnd/>
            <a:tailEnd/>
          </a:ln>
        </p:spPr>
        <p:txBody>
          <a:bodyPr wrap="square">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rPr>
              <a:t>Protecting</a:t>
            </a:r>
            <a:r>
              <a:rPr kumimoji="0" lang="en-GB" sz="4000" b="1" i="0" u="none" strike="noStrike" kern="1200" cap="none" spc="0" normalizeH="0" noProof="0" dirty="0">
                <a:ln>
                  <a:noFill/>
                </a:ln>
                <a:solidFill>
                  <a:prstClr val="black"/>
                </a:solidFill>
                <a:effectLst/>
                <a:uLnTx/>
                <a:uFillTx/>
                <a:latin typeface="Calibri" pitchFamily="34" charset="0"/>
                <a:ea typeface="+mn-ea"/>
                <a:cs typeface="Arial" charset="0"/>
              </a:rPr>
              <a:t> your idea</a:t>
            </a:r>
            <a:br>
              <a:rPr kumimoji="0" lang="en-GB" sz="4000" b="1" i="0" u="none" strike="noStrike" kern="1200" cap="none" spc="0" normalizeH="0" noProof="0" dirty="0">
                <a:ln>
                  <a:noFill/>
                </a:ln>
                <a:solidFill>
                  <a:prstClr val="black"/>
                </a:solidFill>
                <a:effectLst/>
                <a:uLnTx/>
                <a:uFillTx/>
                <a:latin typeface="Calibri" pitchFamily="34" charset="0"/>
                <a:ea typeface="+mn-ea"/>
                <a:cs typeface="Arial" charset="0"/>
              </a:rPr>
            </a:br>
            <a:r>
              <a:rPr kumimoji="0" lang="en-GB" i="1" u="none" strike="noStrike" kern="1200" cap="none" spc="0" normalizeH="0" noProof="0" dirty="0">
                <a:ln>
                  <a:noFill/>
                </a:ln>
                <a:solidFill>
                  <a:prstClr val="black"/>
                </a:solidFill>
                <a:effectLst/>
                <a:uLnTx/>
                <a:uFillTx/>
                <a:latin typeface="Calibri" pitchFamily="34" charset="0"/>
                <a:ea typeface="+mn-ea"/>
                <a:cs typeface="Arial" charset="0"/>
              </a:rPr>
              <a:t>(and avoid being sued)</a:t>
            </a:r>
            <a:endParaRPr kumimoji="0" lang="en-GB" i="1"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rPr>
              <a:t>Andy Penaluna </a:t>
            </a:r>
          </a:p>
        </p:txBody>
      </p:sp>
    </p:spTree>
    <p:extLst>
      <p:ext uri="{BB962C8B-B14F-4D97-AF65-F5344CB8AC3E}">
        <p14:creationId xmlns:p14="http://schemas.microsoft.com/office/powerpoint/2010/main" val="1539759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heckerboard(across)">
                                      <p:cBhvr>
                                        <p:cTn id="7" dur="500"/>
                                        <p:tgtEl>
                                          <p:spTgt spid="3">
                                            <p:txEl>
                                              <p:pRg st="2" end="2"/>
                                            </p:txEl>
                                          </p:spTgt>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checkerboard(across)">
                                      <p:cBhvr>
                                        <p:cTn id="1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8"/>
          <p:cNvSpPr txBox="1">
            <a:spLocks noChangeArrowheads="1"/>
          </p:cNvSpPr>
          <p:nvPr/>
        </p:nvSpPr>
        <p:spPr bwMode="auto">
          <a:xfrm>
            <a:off x="1524000" y="1598612"/>
            <a:ext cx="6934200" cy="1754188"/>
          </a:xfrm>
          <a:prstGeom prst="rect">
            <a:avLst/>
          </a:prstGeom>
          <a:noFill/>
          <a:ln w="9525">
            <a:noFill/>
            <a:miter lim="800000"/>
            <a:headEnd/>
            <a:tailEnd/>
          </a:ln>
        </p:spPr>
        <p:txBody>
          <a:bodyPr>
            <a:prstTxWarp prst="textNoShape">
              <a:avLst/>
            </a:prstTxWarp>
            <a:spAutoFit/>
          </a:bodyPr>
          <a:lstStyle/>
          <a:p>
            <a:pPr>
              <a:spcBef>
                <a:spcPct val="50000"/>
              </a:spcBef>
            </a:pPr>
            <a:r>
              <a:rPr lang="en-GB" sz="3600" dirty="0">
                <a:solidFill>
                  <a:srgbClr val="CC0000"/>
                </a:solidFill>
                <a:ea typeface="Arial" pitchFamily="-112" charset="0"/>
                <a:cs typeface="Arial" pitchFamily="-112" charset="0"/>
              </a:rPr>
              <a:t>Please be seated and make yourselves comfortable… our Jelly Babies will join you shortly.</a:t>
            </a:r>
            <a:endParaRPr lang="en-GB" sz="3600" dirty="0">
              <a:ea typeface="Arial" pitchFamily="-112" charset="0"/>
              <a:cs typeface="Arial" pitchFamily="-112" charset="0"/>
            </a:endParaRPr>
          </a:p>
        </p:txBody>
      </p:sp>
      <p:pic>
        <p:nvPicPr>
          <p:cNvPr id="15363" name="Picture 9" descr="jbabies"/>
          <p:cNvPicPr>
            <a:picLocks noChangeAspect="1" noChangeArrowheads="1"/>
          </p:cNvPicPr>
          <p:nvPr/>
        </p:nvPicPr>
        <p:blipFill>
          <a:blip r:embed="rId3"/>
          <a:srcRect/>
          <a:stretch>
            <a:fillRect/>
          </a:stretch>
        </p:blipFill>
        <p:spPr bwMode="auto">
          <a:xfrm>
            <a:off x="2514600" y="3538538"/>
            <a:ext cx="6854825" cy="3319462"/>
          </a:xfrm>
          <a:prstGeom prst="rect">
            <a:avLst/>
          </a:prstGeom>
          <a:noFill/>
          <a:ln w="9525">
            <a:noFill/>
            <a:miter lim="800000"/>
            <a:headEnd/>
            <a:tailEnd/>
          </a:ln>
        </p:spPr>
      </p:pic>
    </p:spTree>
    <p:extLst>
      <p:ext uri="{BB962C8B-B14F-4D97-AF65-F5344CB8AC3E}">
        <p14:creationId xmlns:p14="http://schemas.microsoft.com/office/powerpoint/2010/main" val="216296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SD_corp_logo2013.pn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899592" y="5661248"/>
            <a:ext cx="1733719" cy="691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english8.jpg">
            <a:extLst>
              <a:ext uri="{FF2B5EF4-FFF2-40B4-BE49-F238E27FC236}">
                <a16:creationId xmlns:a16="http://schemas.microsoft.com/office/drawing/2014/main" id="{7992D4AB-9CE4-3246-B9FB-BD6D06CEA81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15616" y="-284294"/>
            <a:ext cx="8028384" cy="5838375"/>
          </a:xfrm>
          <a:prstGeom prst="rect">
            <a:avLst/>
          </a:prstGeom>
        </p:spPr>
      </p:pic>
      <p:sp>
        <p:nvSpPr>
          <p:cNvPr id="5" name="TextBox 4"/>
          <p:cNvSpPr txBox="1"/>
          <p:nvPr/>
        </p:nvSpPr>
        <p:spPr>
          <a:xfrm rot="16200000">
            <a:off x="7975322" y="4490174"/>
            <a:ext cx="1656184" cy="253916"/>
          </a:xfrm>
          <a:prstGeom prst="rect">
            <a:avLst/>
          </a:prstGeom>
          <a:noFill/>
        </p:spPr>
        <p:txBody>
          <a:bodyPr wrap="square" rtlCol="0">
            <a:spAutoFit/>
          </a:bodyPr>
          <a:lstStyle/>
          <a:p>
            <a:r>
              <a:rPr lang="en-US" sz="1050" dirty="0"/>
              <a:t>© Karl Mountford 2010</a:t>
            </a:r>
            <a:endParaRPr lang="en-GB" sz="1050" dirty="0"/>
          </a:p>
        </p:txBody>
      </p:sp>
      <p:sp>
        <p:nvSpPr>
          <p:cNvPr id="4" name="TextBox 3"/>
          <p:cNvSpPr txBox="1"/>
          <p:nvPr/>
        </p:nvSpPr>
        <p:spPr>
          <a:xfrm>
            <a:off x="2771800" y="5477767"/>
            <a:ext cx="5904656" cy="1384995"/>
          </a:xfrm>
          <a:prstGeom prst="rect">
            <a:avLst/>
          </a:prstGeom>
          <a:noFill/>
        </p:spPr>
        <p:txBody>
          <a:bodyPr wrap="square" rtlCol="0">
            <a:spAutoFit/>
          </a:bodyPr>
          <a:lstStyle/>
          <a:p>
            <a:r>
              <a:rPr lang="en-US" sz="3200" b="1" dirty="0"/>
              <a:t>Andy </a:t>
            </a:r>
            <a:r>
              <a:rPr lang="en-US" sz="3200" b="1" dirty="0" err="1"/>
              <a:t>Penaluna</a:t>
            </a:r>
            <a:endParaRPr lang="en-US" sz="3200" b="1" dirty="0"/>
          </a:p>
          <a:p>
            <a:r>
              <a:rPr lang="en-US" sz="1800" dirty="0"/>
              <a:t>Professor Emeritus / </a:t>
            </a:r>
            <a:br>
              <a:rPr lang="en-US" sz="1800" dirty="0"/>
            </a:br>
            <a:r>
              <a:rPr lang="en-US" sz="1800" dirty="0"/>
              <a:t>Chair QAA Enterprise &amp; Entrepreneurship</a:t>
            </a:r>
          </a:p>
          <a:p>
            <a:pPr algn="ctr"/>
            <a:r>
              <a:rPr lang="en-US" sz="1600" dirty="0"/>
              <a:t>  </a:t>
            </a:r>
          </a:p>
        </p:txBody>
      </p:sp>
      <p:pic>
        <p:nvPicPr>
          <p:cNvPr id="3" name="Picture 2">
            <a:extLst>
              <a:ext uri="{FF2B5EF4-FFF2-40B4-BE49-F238E27FC236}">
                <a16:creationId xmlns:a16="http://schemas.microsoft.com/office/drawing/2014/main" id="{D0E997B3-CEEE-ED44-A052-0D9E161071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76256" y="5751539"/>
            <a:ext cx="1624080" cy="600757"/>
          </a:xfrm>
          <a:prstGeom prst="rect">
            <a:avLst/>
          </a:prstGeom>
        </p:spPr>
      </p:pic>
    </p:spTree>
    <p:extLst>
      <p:ext uri="{BB962C8B-B14F-4D97-AF65-F5344CB8AC3E}">
        <p14:creationId xmlns:p14="http://schemas.microsoft.com/office/powerpoint/2010/main" val="355918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E4B8DD7-5212-674B-BE93-73B34F85F26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86000" y="857250"/>
            <a:ext cx="6858000" cy="5143500"/>
          </a:xfrm>
          <a:prstGeom prst="rect">
            <a:avLst/>
          </a:prstGeom>
        </p:spPr>
      </p:pic>
      <p:pic>
        <p:nvPicPr>
          <p:cNvPr id="9" name="Picture 8">
            <a:extLst>
              <a:ext uri="{FF2B5EF4-FFF2-40B4-BE49-F238E27FC236}">
                <a16:creationId xmlns:a16="http://schemas.microsoft.com/office/drawing/2014/main" id="{3F257839-B389-5D46-B71B-20B99B193D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0913282">
            <a:off x="3930951" y="3509236"/>
            <a:ext cx="1589957" cy="2115590"/>
          </a:xfrm>
          <a:prstGeom prst="rect">
            <a:avLst/>
          </a:prstGeom>
        </p:spPr>
      </p:pic>
      <p:pic>
        <p:nvPicPr>
          <p:cNvPr id="11" name="Picture 10">
            <a:extLst>
              <a:ext uri="{FF2B5EF4-FFF2-40B4-BE49-F238E27FC236}">
                <a16:creationId xmlns:a16="http://schemas.microsoft.com/office/drawing/2014/main" id="{9B015CEF-192F-1E45-A729-FA8E6CEE934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97531">
            <a:off x="5636559" y="3416577"/>
            <a:ext cx="1700941" cy="2300909"/>
          </a:xfrm>
          <a:prstGeom prst="rect">
            <a:avLst/>
          </a:prstGeom>
        </p:spPr>
      </p:pic>
      <p:sp>
        <p:nvSpPr>
          <p:cNvPr id="6" name="TextBox 5">
            <a:extLst>
              <a:ext uri="{FF2B5EF4-FFF2-40B4-BE49-F238E27FC236}">
                <a16:creationId xmlns:a16="http://schemas.microsoft.com/office/drawing/2014/main" id="{31E9C58C-D8A9-B040-A90B-3951D629AC57}"/>
              </a:ext>
            </a:extLst>
          </p:cNvPr>
          <p:cNvSpPr txBox="1"/>
          <p:nvPr/>
        </p:nvSpPr>
        <p:spPr>
          <a:xfrm rot="16200000">
            <a:off x="-828273" y="3055974"/>
            <a:ext cx="4935448" cy="954107"/>
          </a:xfrm>
          <a:prstGeom prst="rect">
            <a:avLst/>
          </a:prstGeom>
          <a:noFill/>
        </p:spPr>
        <p:txBody>
          <a:bodyPr wrap="square" rtlCol="0">
            <a:spAutoFit/>
          </a:bodyPr>
          <a:lstStyle/>
          <a:p>
            <a:r>
              <a:rPr lang="en-US" sz="2800" dirty="0">
                <a:solidFill>
                  <a:schemeClr val="bg1">
                    <a:lumMod val="50000"/>
                  </a:schemeClr>
                </a:solidFill>
              </a:rPr>
              <a:t>International publishing / exhibitions</a:t>
            </a:r>
          </a:p>
        </p:txBody>
      </p:sp>
      <p:sp>
        <p:nvSpPr>
          <p:cNvPr id="2" name="Rounded Rectangular Callout 1">
            <a:extLst>
              <a:ext uri="{FF2B5EF4-FFF2-40B4-BE49-F238E27FC236}">
                <a16:creationId xmlns:a16="http://schemas.microsoft.com/office/drawing/2014/main" id="{EB0246F1-6FCC-3543-903D-CFC3FC613CB4}"/>
              </a:ext>
            </a:extLst>
          </p:cNvPr>
          <p:cNvSpPr/>
          <p:nvPr/>
        </p:nvSpPr>
        <p:spPr>
          <a:xfrm>
            <a:off x="3736858" y="1084037"/>
            <a:ext cx="4686555" cy="608100"/>
          </a:xfrm>
          <a:prstGeom prst="wedgeRoundRectCallout">
            <a:avLst>
              <a:gd name="adj1" fmla="val -56462"/>
              <a:gd name="adj2" fmla="val 148938"/>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rgbClr val="FF0000"/>
                </a:solidFill>
              </a:rPr>
              <a:t>NO - I’m </a:t>
            </a:r>
            <a:r>
              <a:rPr lang="en-US" sz="2000" u="sng" dirty="0">
                <a:solidFill>
                  <a:srgbClr val="FF0000"/>
                </a:solidFill>
              </a:rPr>
              <a:t>NOT</a:t>
            </a:r>
            <a:r>
              <a:rPr lang="en-US" sz="2000" dirty="0">
                <a:solidFill>
                  <a:srgbClr val="FF0000"/>
                </a:solidFill>
              </a:rPr>
              <a:t> an entrepreneur!</a:t>
            </a:r>
          </a:p>
        </p:txBody>
      </p:sp>
    </p:spTree>
    <p:extLst>
      <p:ext uri="{BB962C8B-B14F-4D97-AF65-F5344CB8AC3E}">
        <p14:creationId xmlns:p14="http://schemas.microsoft.com/office/powerpoint/2010/main" val="287165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6" name="Text Box 6"/>
          <p:cNvSpPr txBox="1">
            <a:spLocks noChangeArrowheads="1"/>
          </p:cNvSpPr>
          <p:nvPr/>
        </p:nvSpPr>
        <p:spPr bwMode="auto">
          <a:xfrm>
            <a:off x="1295400" y="1752600"/>
            <a:ext cx="7543800" cy="6096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Paper and pen is given to an artist...</a:t>
            </a:r>
          </a:p>
        </p:txBody>
      </p:sp>
      <p:sp>
        <p:nvSpPr>
          <p:cNvPr id="117767" name="Text Box 7"/>
          <p:cNvSpPr txBox="1">
            <a:spLocks noChangeArrowheads="1"/>
          </p:cNvSpPr>
          <p:nvPr/>
        </p:nvSpPr>
        <p:spPr bwMode="auto">
          <a:xfrm>
            <a:off x="1295400" y="2971800"/>
            <a:ext cx="7391400" cy="6858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The friend discards the drawing (hates it)...</a:t>
            </a:r>
          </a:p>
        </p:txBody>
      </p:sp>
      <p:sp>
        <p:nvSpPr>
          <p:cNvPr id="117768" name="Text Box 8"/>
          <p:cNvSpPr txBox="1">
            <a:spLocks noChangeArrowheads="1"/>
          </p:cNvSpPr>
          <p:nvPr/>
        </p:nvSpPr>
        <p:spPr bwMode="auto">
          <a:xfrm>
            <a:off x="1295400" y="2362200"/>
            <a:ext cx="7391400" cy="3810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Who does a drawing and gives it to a friend...</a:t>
            </a:r>
          </a:p>
        </p:txBody>
      </p:sp>
      <p:sp>
        <p:nvSpPr>
          <p:cNvPr id="117769" name="Text Box 9"/>
          <p:cNvSpPr txBox="1">
            <a:spLocks noChangeArrowheads="1"/>
          </p:cNvSpPr>
          <p:nvPr/>
        </p:nvSpPr>
        <p:spPr bwMode="auto">
          <a:xfrm>
            <a:off x="1295400" y="3657600"/>
            <a:ext cx="7391400" cy="6858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Which is discovered by somebody who appreciates its value...</a:t>
            </a:r>
          </a:p>
        </p:txBody>
      </p:sp>
      <p:sp>
        <p:nvSpPr>
          <p:cNvPr id="117770" name="Text Box 10"/>
          <p:cNvSpPr txBox="1">
            <a:spLocks noChangeArrowheads="1"/>
          </p:cNvSpPr>
          <p:nvPr/>
        </p:nvSpPr>
        <p:spPr bwMode="auto">
          <a:xfrm>
            <a:off x="1295400" y="4572000"/>
            <a:ext cx="7391400" cy="6858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An offer from a print company is accepted..</a:t>
            </a:r>
          </a:p>
        </p:txBody>
      </p:sp>
      <p:sp>
        <p:nvSpPr>
          <p:cNvPr id="117771" name="Text Box 11"/>
          <p:cNvSpPr txBox="1">
            <a:spLocks noChangeArrowheads="1"/>
          </p:cNvSpPr>
          <p:nvPr/>
        </p:nvSpPr>
        <p:spPr bwMode="auto">
          <a:xfrm>
            <a:off x="1295400" y="5334000"/>
            <a:ext cx="7391400" cy="6858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solidFill>
                  <a:srgbClr val="CC0000"/>
                </a:solidFill>
              </a:rPr>
              <a:t>Are they legally entitled to print it?</a:t>
            </a:r>
            <a:endParaRPr lang="en-GB"/>
          </a:p>
        </p:txBody>
      </p:sp>
      <p:sp>
        <p:nvSpPr>
          <p:cNvPr id="23560" name="Text Box 12"/>
          <p:cNvSpPr txBox="1">
            <a:spLocks noChangeArrowheads="1"/>
          </p:cNvSpPr>
          <p:nvPr/>
        </p:nvSpPr>
        <p:spPr bwMode="auto">
          <a:xfrm>
            <a:off x="1295400" y="1143000"/>
            <a:ext cx="73914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a:solidFill>
                  <a:srgbClr val="CC0000"/>
                </a:solidFill>
                <a:latin typeface="Trebuchet MS" charset="0"/>
              </a:rPr>
              <a:t>Question 1</a:t>
            </a:r>
            <a:endParaRPr lang="en-GB">
              <a:latin typeface="Trebuchet MS"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7766"/>
                                        </p:tgtEl>
                                        <p:attrNameLst>
                                          <p:attrName>style.visibility</p:attrName>
                                        </p:attrNameLst>
                                      </p:cBhvr>
                                      <p:to>
                                        <p:strVal val="visible"/>
                                      </p:to>
                                    </p:set>
                                    <p:anim calcmode="lin" valueType="num">
                                      <p:cBhvr additive="base">
                                        <p:cTn id="7" dur="500" fill="hold"/>
                                        <p:tgtEl>
                                          <p:spTgt spid="117766"/>
                                        </p:tgtEl>
                                        <p:attrNameLst>
                                          <p:attrName>ppt_x</p:attrName>
                                        </p:attrNameLst>
                                      </p:cBhvr>
                                      <p:tavLst>
                                        <p:tav tm="0">
                                          <p:val>
                                            <p:strVal val="0-#ppt_w/2"/>
                                          </p:val>
                                        </p:tav>
                                        <p:tav tm="100000">
                                          <p:val>
                                            <p:strVal val="#ppt_x"/>
                                          </p:val>
                                        </p:tav>
                                      </p:tavLst>
                                    </p:anim>
                                    <p:anim calcmode="lin" valueType="num">
                                      <p:cBhvr additive="base">
                                        <p:cTn id="8" dur="500" fill="hold"/>
                                        <p:tgtEl>
                                          <p:spTgt spid="11776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7768"/>
                                        </p:tgtEl>
                                        <p:attrNameLst>
                                          <p:attrName>style.visibility</p:attrName>
                                        </p:attrNameLst>
                                      </p:cBhvr>
                                      <p:to>
                                        <p:strVal val="visible"/>
                                      </p:to>
                                    </p:set>
                                    <p:anim calcmode="lin" valueType="num">
                                      <p:cBhvr additive="base">
                                        <p:cTn id="13" dur="500" fill="hold"/>
                                        <p:tgtEl>
                                          <p:spTgt spid="117768"/>
                                        </p:tgtEl>
                                        <p:attrNameLst>
                                          <p:attrName>ppt_x</p:attrName>
                                        </p:attrNameLst>
                                      </p:cBhvr>
                                      <p:tavLst>
                                        <p:tav tm="0">
                                          <p:val>
                                            <p:strVal val="0-#ppt_w/2"/>
                                          </p:val>
                                        </p:tav>
                                        <p:tav tm="100000">
                                          <p:val>
                                            <p:strVal val="#ppt_x"/>
                                          </p:val>
                                        </p:tav>
                                      </p:tavLst>
                                    </p:anim>
                                    <p:anim calcmode="lin" valueType="num">
                                      <p:cBhvr additive="base">
                                        <p:cTn id="14" dur="500" fill="hold"/>
                                        <p:tgtEl>
                                          <p:spTgt spid="11776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7767"/>
                                        </p:tgtEl>
                                        <p:attrNameLst>
                                          <p:attrName>style.visibility</p:attrName>
                                        </p:attrNameLst>
                                      </p:cBhvr>
                                      <p:to>
                                        <p:strVal val="visible"/>
                                      </p:to>
                                    </p:set>
                                    <p:anim calcmode="lin" valueType="num">
                                      <p:cBhvr additive="base">
                                        <p:cTn id="19" dur="500" fill="hold"/>
                                        <p:tgtEl>
                                          <p:spTgt spid="117767"/>
                                        </p:tgtEl>
                                        <p:attrNameLst>
                                          <p:attrName>ppt_x</p:attrName>
                                        </p:attrNameLst>
                                      </p:cBhvr>
                                      <p:tavLst>
                                        <p:tav tm="0">
                                          <p:val>
                                            <p:strVal val="0-#ppt_w/2"/>
                                          </p:val>
                                        </p:tav>
                                        <p:tav tm="100000">
                                          <p:val>
                                            <p:strVal val="#ppt_x"/>
                                          </p:val>
                                        </p:tav>
                                      </p:tavLst>
                                    </p:anim>
                                    <p:anim calcmode="lin" valueType="num">
                                      <p:cBhvr additive="base">
                                        <p:cTn id="20" dur="500" fill="hold"/>
                                        <p:tgtEl>
                                          <p:spTgt spid="11776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7769"/>
                                        </p:tgtEl>
                                        <p:attrNameLst>
                                          <p:attrName>style.visibility</p:attrName>
                                        </p:attrNameLst>
                                      </p:cBhvr>
                                      <p:to>
                                        <p:strVal val="visible"/>
                                      </p:to>
                                    </p:set>
                                    <p:anim calcmode="lin" valueType="num">
                                      <p:cBhvr additive="base">
                                        <p:cTn id="25" dur="500" fill="hold"/>
                                        <p:tgtEl>
                                          <p:spTgt spid="117769"/>
                                        </p:tgtEl>
                                        <p:attrNameLst>
                                          <p:attrName>ppt_x</p:attrName>
                                        </p:attrNameLst>
                                      </p:cBhvr>
                                      <p:tavLst>
                                        <p:tav tm="0">
                                          <p:val>
                                            <p:strVal val="0-#ppt_w/2"/>
                                          </p:val>
                                        </p:tav>
                                        <p:tav tm="100000">
                                          <p:val>
                                            <p:strVal val="#ppt_x"/>
                                          </p:val>
                                        </p:tav>
                                      </p:tavLst>
                                    </p:anim>
                                    <p:anim calcmode="lin" valueType="num">
                                      <p:cBhvr additive="base">
                                        <p:cTn id="26" dur="500" fill="hold"/>
                                        <p:tgtEl>
                                          <p:spTgt spid="11776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7770"/>
                                        </p:tgtEl>
                                        <p:attrNameLst>
                                          <p:attrName>style.visibility</p:attrName>
                                        </p:attrNameLst>
                                      </p:cBhvr>
                                      <p:to>
                                        <p:strVal val="visible"/>
                                      </p:to>
                                    </p:set>
                                    <p:anim calcmode="lin" valueType="num">
                                      <p:cBhvr additive="base">
                                        <p:cTn id="31" dur="500" fill="hold"/>
                                        <p:tgtEl>
                                          <p:spTgt spid="117770"/>
                                        </p:tgtEl>
                                        <p:attrNameLst>
                                          <p:attrName>ppt_x</p:attrName>
                                        </p:attrNameLst>
                                      </p:cBhvr>
                                      <p:tavLst>
                                        <p:tav tm="0">
                                          <p:val>
                                            <p:strVal val="0-#ppt_w/2"/>
                                          </p:val>
                                        </p:tav>
                                        <p:tav tm="100000">
                                          <p:val>
                                            <p:strVal val="#ppt_x"/>
                                          </p:val>
                                        </p:tav>
                                      </p:tavLst>
                                    </p:anim>
                                    <p:anim calcmode="lin" valueType="num">
                                      <p:cBhvr additive="base">
                                        <p:cTn id="32" dur="500" fill="hold"/>
                                        <p:tgtEl>
                                          <p:spTgt spid="11777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7771"/>
                                        </p:tgtEl>
                                        <p:attrNameLst>
                                          <p:attrName>style.visibility</p:attrName>
                                        </p:attrNameLst>
                                      </p:cBhvr>
                                      <p:to>
                                        <p:strVal val="visible"/>
                                      </p:to>
                                    </p:set>
                                    <p:anim calcmode="lin" valueType="num">
                                      <p:cBhvr additive="base">
                                        <p:cTn id="37" dur="500" fill="hold"/>
                                        <p:tgtEl>
                                          <p:spTgt spid="117771"/>
                                        </p:tgtEl>
                                        <p:attrNameLst>
                                          <p:attrName>ppt_x</p:attrName>
                                        </p:attrNameLst>
                                      </p:cBhvr>
                                      <p:tavLst>
                                        <p:tav tm="0">
                                          <p:val>
                                            <p:strVal val="0-#ppt_w/2"/>
                                          </p:val>
                                        </p:tav>
                                        <p:tav tm="100000">
                                          <p:val>
                                            <p:strVal val="#ppt_x"/>
                                          </p:val>
                                        </p:tav>
                                      </p:tavLst>
                                    </p:anim>
                                    <p:anim calcmode="lin" valueType="num">
                                      <p:cBhvr additive="base">
                                        <p:cTn id="38" dur="500" fill="hold"/>
                                        <p:tgtEl>
                                          <p:spTgt spid="1177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6" grpId="0" autoUpdateAnimBg="0"/>
      <p:bldP spid="117767" grpId="0" autoUpdateAnimBg="0"/>
      <p:bldP spid="117768" grpId="0" autoUpdateAnimBg="0"/>
      <p:bldP spid="117769" grpId="0" autoUpdateAnimBg="0"/>
      <p:bldP spid="117770" grpId="0" autoUpdateAnimBg="0"/>
      <p:bldP spid="117771"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8"/>
          <p:cNvSpPr txBox="1">
            <a:spLocks noChangeArrowheads="1"/>
          </p:cNvSpPr>
          <p:nvPr/>
        </p:nvSpPr>
        <p:spPr bwMode="auto">
          <a:xfrm>
            <a:off x="1600200" y="1143000"/>
            <a:ext cx="70866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a:solidFill>
                  <a:srgbClr val="CC0000"/>
                </a:solidFill>
              </a:rPr>
              <a:t>Question 2</a:t>
            </a:r>
            <a:endParaRPr lang="en-GB" sz="2800"/>
          </a:p>
        </p:txBody>
      </p:sp>
      <p:sp>
        <p:nvSpPr>
          <p:cNvPr id="119817" name="Text Box 9"/>
          <p:cNvSpPr txBox="1">
            <a:spLocks noChangeArrowheads="1"/>
          </p:cNvSpPr>
          <p:nvPr/>
        </p:nvSpPr>
        <p:spPr bwMode="auto">
          <a:xfrm>
            <a:off x="1295400" y="1752600"/>
            <a:ext cx="7543800" cy="6096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A local journalist discovers the story and takes a photo of the drawing with its owner...</a:t>
            </a:r>
          </a:p>
        </p:txBody>
      </p:sp>
      <p:sp>
        <p:nvSpPr>
          <p:cNvPr id="119818" name="Text Box 10"/>
          <p:cNvSpPr txBox="1">
            <a:spLocks noChangeArrowheads="1"/>
          </p:cNvSpPr>
          <p:nvPr/>
        </p:nvSpPr>
        <p:spPr bwMode="auto">
          <a:xfrm>
            <a:off x="1295400" y="3200400"/>
            <a:ext cx="7391400" cy="6858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The photo includes the drawing</a:t>
            </a:r>
          </a:p>
        </p:txBody>
      </p:sp>
      <p:sp>
        <p:nvSpPr>
          <p:cNvPr id="119819" name="Text Box 11"/>
          <p:cNvSpPr txBox="1">
            <a:spLocks noChangeArrowheads="1"/>
          </p:cNvSpPr>
          <p:nvPr/>
        </p:nvSpPr>
        <p:spPr bwMode="auto">
          <a:xfrm>
            <a:off x="1295400" y="2667000"/>
            <a:ext cx="7391400" cy="3810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t>And runs a story in the local paper about it</a:t>
            </a:r>
          </a:p>
        </p:txBody>
      </p:sp>
      <p:sp>
        <p:nvSpPr>
          <p:cNvPr id="119820" name="Text Box 12"/>
          <p:cNvSpPr txBox="1">
            <a:spLocks noChangeArrowheads="1"/>
          </p:cNvSpPr>
          <p:nvPr/>
        </p:nvSpPr>
        <p:spPr bwMode="auto">
          <a:xfrm>
            <a:off x="1295400" y="3733800"/>
            <a:ext cx="7391400" cy="685800"/>
          </a:xfrm>
          <a:prstGeom prst="rect">
            <a:avLst/>
          </a:prstGeom>
          <a:noFill/>
          <a:ln w="9525">
            <a:noFill/>
            <a:miter lim="800000"/>
            <a:headEnd/>
            <a:tailEnd/>
          </a:ln>
        </p:spPr>
        <p:txBody>
          <a:bodyPr>
            <a:prstTxWarp prst="textNoShape">
              <a:avLst/>
            </a:prstTxWarp>
          </a:bodyPr>
          <a:lstStyle/>
          <a:p>
            <a:pPr marL="342900" indent="-342900" eaLnBrk="1" hangingPunct="1">
              <a:spcBef>
                <a:spcPct val="50000"/>
              </a:spcBef>
              <a:buFontTx/>
              <a:buChar char="•"/>
            </a:pPr>
            <a:r>
              <a:rPr lang="en-GB">
                <a:solidFill>
                  <a:srgbClr val="CC0000"/>
                </a:solidFill>
              </a:rPr>
              <a:t>Was this legal?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9817"/>
                                        </p:tgtEl>
                                        <p:attrNameLst>
                                          <p:attrName>style.visibility</p:attrName>
                                        </p:attrNameLst>
                                      </p:cBhvr>
                                      <p:to>
                                        <p:strVal val="visible"/>
                                      </p:to>
                                    </p:set>
                                    <p:anim calcmode="lin" valueType="num">
                                      <p:cBhvr additive="base">
                                        <p:cTn id="7" dur="500" fill="hold"/>
                                        <p:tgtEl>
                                          <p:spTgt spid="119817"/>
                                        </p:tgtEl>
                                        <p:attrNameLst>
                                          <p:attrName>ppt_x</p:attrName>
                                        </p:attrNameLst>
                                      </p:cBhvr>
                                      <p:tavLst>
                                        <p:tav tm="0">
                                          <p:val>
                                            <p:strVal val="0-#ppt_w/2"/>
                                          </p:val>
                                        </p:tav>
                                        <p:tav tm="100000">
                                          <p:val>
                                            <p:strVal val="#ppt_x"/>
                                          </p:val>
                                        </p:tav>
                                      </p:tavLst>
                                    </p:anim>
                                    <p:anim calcmode="lin" valueType="num">
                                      <p:cBhvr additive="base">
                                        <p:cTn id="8" dur="500" fill="hold"/>
                                        <p:tgtEl>
                                          <p:spTgt spid="11981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9819"/>
                                        </p:tgtEl>
                                        <p:attrNameLst>
                                          <p:attrName>style.visibility</p:attrName>
                                        </p:attrNameLst>
                                      </p:cBhvr>
                                      <p:to>
                                        <p:strVal val="visible"/>
                                      </p:to>
                                    </p:set>
                                    <p:anim calcmode="lin" valueType="num">
                                      <p:cBhvr additive="base">
                                        <p:cTn id="13" dur="500" fill="hold"/>
                                        <p:tgtEl>
                                          <p:spTgt spid="119819"/>
                                        </p:tgtEl>
                                        <p:attrNameLst>
                                          <p:attrName>ppt_x</p:attrName>
                                        </p:attrNameLst>
                                      </p:cBhvr>
                                      <p:tavLst>
                                        <p:tav tm="0">
                                          <p:val>
                                            <p:strVal val="0-#ppt_w/2"/>
                                          </p:val>
                                        </p:tav>
                                        <p:tav tm="100000">
                                          <p:val>
                                            <p:strVal val="#ppt_x"/>
                                          </p:val>
                                        </p:tav>
                                      </p:tavLst>
                                    </p:anim>
                                    <p:anim calcmode="lin" valueType="num">
                                      <p:cBhvr additive="base">
                                        <p:cTn id="14" dur="500" fill="hold"/>
                                        <p:tgtEl>
                                          <p:spTgt spid="1198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9818"/>
                                        </p:tgtEl>
                                        <p:attrNameLst>
                                          <p:attrName>style.visibility</p:attrName>
                                        </p:attrNameLst>
                                      </p:cBhvr>
                                      <p:to>
                                        <p:strVal val="visible"/>
                                      </p:to>
                                    </p:set>
                                    <p:anim calcmode="lin" valueType="num">
                                      <p:cBhvr additive="base">
                                        <p:cTn id="19" dur="500" fill="hold"/>
                                        <p:tgtEl>
                                          <p:spTgt spid="119818"/>
                                        </p:tgtEl>
                                        <p:attrNameLst>
                                          <p:attrName>ppt_x</p:attrName>
                                        </p:attrNameLst>
                                      </p:cBhvr>
                                      <p:tavLst>
                                        <p:tav tm="0">
                                          <p:val>
                                            <p:strVal val="0-#ppt_w/2"/>
                                          </p:val>
                                        </p:tav>
                                        <p:tav tm="100000">
                                          <p:val>
                                            <p:strVal val="#ppt_x"/>
                                          </p:val>
                                        </p:tav>
                                      </p:tavLst>
                                    </p:anim>
                                    <p:anim calcmode="lin" valueType="num">
                                      <p:cBhvr additive="base">
                                        <p:cTn id="20" dur="500" fill="hold"/>
                                        <p:tgtEl>
                                          <p:spTgt spid="11981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9820"/>
                                        </p:tgtEl>
                                        <p:attrNameLst>
                                          <p:attrName>style.visibility</p:attrName>
                                        </p:attrNameLst>
                                      </p:cBhvr>
                                      <p:to>
                                        <p:strVal val="visible"/>
                                      </p:to>
                                    </p:set>
                                    <p:anim calcmode="lin" valueType="num">
                                      <p:cBhvr additive="base">
                                        <p:cTn id="25" dur="500" fill="hold"/>
                                        <p:tgtEl>
                                          <p:spTgt spid="119820"/>
                                        </p:tgtEl>
                                        <p:attrNameLst>
                                          <p:attrName>ppt_x</p:attrName>
                                        </p:attrNameLst>
                                      </p:cBhvr>
                                      <p:tavLst>
                                        <p:tav tm="0">
                                          <p:val>
                                            <p:strVal val="0-#ppt_w/2"/>
                                          </p:val>
                                        </p:tav>
                                        <p:tav tm="100000">
                                          <p:val>
                                            <p:strVal val="#ppt_x"/>
                                          </p:val>
                                        </p:tav>
                                      </p:tavLst>
                                    </p:anim>
                                    <p:anim calcmode="lin" valueType="num">
                                      <p:cBhvr additive="base">
                                        <p:cTn id="26" dur="500" fill="hold"/>
                                        <p:tgtEl>
                                          <p:spTgt spid="1198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7" grpId="0" autoUpdateAnimBg="0"/>
      <p:bldP spid="119818" grpId="0" autoUpdateAnimBg="0"/>
      <p:bldP spid="119819" grpId="0" autoUpdateAnimBg="0"/>
      <p:bldP spid="119820"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Text Box 3"/>
          <p:cNvSpPr txBox="1">
            <a:spLocks noChangeArrowheads="1"/>
          </p:cNvSpPr>
          <p:nvPr/>
        </p:nvSpPr>
        <p:spPr bwMode="auto">
          <a:xfrm>
            <a:off x="1295400" y="2133600"/>
            <a:ext cx="7391400" cy="1219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latin typeface="+mj-lt"/>
              </a:rPr>
              <a:t>To fully exploit the potential of IPR you need to understand the range and type of intellectual property rights that are available to you... however</a:t>
            </a:r>
            <a:endParaRPr lang="en-GB" sz="1800" dirty="0">
              <a:latin typeface="+mj-lt"/>
            </a:endParaRPr>
          </a:p>
        </p:txBody>
      </p:sp>
      <p:sp>
        <p:nvSpPr>
          <p:cNvPr id="179204" name="Text Box 4"/>
          <p:cNvSpPr txBox="1">
            <a:spLocks noChangeArrowheads="1"/>
          </p:cNvSpPr>
          <p:nvPr/>
        </p:nvSpPr>
        <p:spPr bwMode="auto">
          <a:xfrm>
            <a:off x="1295400" y="3429000"/>
            <a:ext cx="7543800" cy="6858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latin typeface="+mj-lt"/>
              </a:rPr>
              <a:t>“Because IP assets cannot be seen or touched it is sometimes hard to appreciate their value” </a:t>
            </a:r>
            <a:r>
              <a:rPr lang="en-GB" sz="1200" dirty="0">
                <a:latin typeface="+mj-lt"/>
              </a:rPr>
              <a:t>(UKIPO, 2007)</a:t>
            </a:r>
            <a:endParaRPr lang="en-GB" sz="3200" dirty="0">
              <a:latin typeface="+mj-lt"/>
            </a:endParaRPr>
          </a:p>
        </p:txBody>
      </p:sp>
      <p:sp>
        <p:nvSpPr>
          <p:cNvPr id="179205" name="Text Box 5"/>
          <p:cNvSpPr txBox="1">
            <a:spLocks noChangeArrowheads="1"/>
          </p:cNvSpPr>
          <p:nvPr/>
        </p:nvSpPr>
        <p:spPr bwMode="auto">
          <a:xfrm>
            <a:off x="1295400" y="4419600"/>
            <a:ext cx="7848600" cy="9144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solidFill>
                  <a:srgbClr val="CC0000"/>
                </a:solidFill>
                <a:latin typeface="+mj-lt"/>
              </a:rPr>
              <a:t>In the US, what % of company assets are </a:t>
            </a:r>
            <a:r>
              <a:rPr lang="en-GB" u="sng" dirty="0">
                <a:solidFill>
                  <a:srgbClr val="CC0000"/>
                </a:solidFill>
                <a:latin typeface="+mj-lt"/>
              </a:rPr>
              <a:t>not</a:t>
            </a:r>
            <a:r>
              <a:rPr lang="en-GB" dirty="0">
                <a:solidFill>
                  <a:srgbClr val="CC0000"/>
                </a:solidFill>
                <a:latin typeface="+mj-lt"/>
              </a:rPr>
              <a:t> the factories and other physical and human resources?</a:t>
            </a:r>
            <a:endParaRPr lang="en-GB" sz="3200" dirty="0">
              <a:latin typeface="+mj-lt"/>
            </a:endParaRPr>
          </a:p>
        </p:txBody>
      </p:sp>
      <p:sp>
        <p:nvSpPr>
          <p:cNvPr id="28677" name="Text Box 6"/>
          <p:cNvSpPr txBox="1">
            <a:spLocks noChangeArrowheads="1"/>
          </p:cNvSpPr>
          <p:nvPr/>
        </p:nvSpPr>
        <p:spPr bwMode="auto">
          <a:xfrm>
            <a:off x="1676400" y="1143000"/>
            <a:ext cx="70104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a:solidFill>
                  <a:srgbClr val="CC0000"/>
                </a:solidFill>
              </a:rPr>
              <a:t>Innovation Protection?</a:t>
            </a:r>
            <a:endParaRPr lang="en-GB"/>
          </a:p>
        </p:txBody>
      </p:sp>
      <p:sp>
        <p:nvSpPr>
          <p:cNvPr id="6" name="Text Box 5"/>
          <p:cNvSpPr txBox="1">
            <a:spLocks noChangeArrowheads="1"/>
          </p:cNvSpPr>
          <p:nvPr/>
        </p:nvSpPr>
        <p:spPr bwMode="auto">
          <a:xfrm>
            <a:off x="1295400" y="5486400"/>
            <a:ext cx="7391400" cy="9144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solidFill>
                  <a:srgbClr val="CC0000"/>
                </a:solidFill>
                <a:latin typeface="+mj-lt"/>
              </a:rPr>
              <a:t>“65% of US assets are intellectual property” </a:t>
            </a:r>
            <a:br>
              <a:rPr lang="en-GB" dirty="0">
                <a:solidFill>
                  <a:srgbClr val="CC0000"/>
                </a:solidFill>
                <a:latin typeface="+mj-lt"/>
              </a:rPr>
            </a:br>
            <a:r>
              <a:rPr lang="en-GB" sz="1200" dirty="0">
                <a:solidFill>
                  <a:srgbClr val="CC0000"/>
                </a:solidFill>
                <a:latin typeface="+mj-lt"/>
              </a:rPr>
              <a:t>(</a:t>
            </a:r>
            <a:r>
              <a:rPr lang="en-GB" sz="1200" dirty="0" err="1">
                <a:solidFill>
                  <a:srgbClr val="CC0000"/>
                </a:solidFill>
                <a:latin typeface="+mj-lt"/>
              </a:rPr>
              <a:t>Christobal</a:t>
            </a:r>
            <a:r>
              <a:rPr lang="en-GB" sz="1200" dirty="0">
                <a:solidFill>
                  <a:srgbClr val="CC0000"/>
                </a:solidFill>
                <a:latin typeface="+mj-lt"/>
              </a:rPr>
              <a:t>, 2006)</a:t>
            </a:r>
            <a:endParaRPr lang="en-GB" sz="3200" dirty="0">
              <a:latin typeface="+mj-lt"/>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9204"/>
                                        </p:tgtEl>
                                        <p:attrNameLst>
                                          <p:attrName>style.visibility</p:attrName>
                                        </p:attrNameLst>
                                      </p:cBhvr>
                                      <p:to>
                                        <p:strVal val="visible"/>
                                      </p:to>
                                    </p:set>
                                    <p:anim calcmode="lin" valueType="num">
                                      <p:cBhvr additive="base">
                                        <p:cTn id="7" dur="500" fill="hold"/>
                                        <p:tgtEl>
                                          <p:spTgt spid="179204"/>
                                        </p:tgtEl>
                                        <p:attrNameLst>
                                          <p:attrName>ppt_x</p:attrName>
                                        </p:attrNameLst>
                                      </p:cBhvr>
                                      <p:tavLst>
                                        <p:tav tm="0">
                                          <p:val>
                                            <p:strVal val="0-#ppt_w/2"/>
                                          </p:val>
                                        </p:tav>
                                        <p:tav tm="100000">
                                          <p:val>
                                            <p:strVal val="#ppt_x"/>
                                          </p:val>
                                        </p:tav>
                                      </p:tavLst>
                                    </p:anim>
                                    <p:anim calcmode="lin" valueType="num">
                                      <p:cBhvr additive="base">
                                        <p:cTn id="8" dur="500" fill="hold"/>
                                        <p:tgtEl>
                                          <p:spTgt spid="17920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9205"/>
                                        </p:tgtEl>
                                        <p:attrNameLst>
                                          <p:attrName>style.visibility</p:attrName>
                                        </p:attrNameLst>
                                      </p:cBhvr>
                                      <p:to>
                                        <p:strVal val="visible"/>
                                      </p:to>
                                    </p:set>
                                    <p:anim calcmode="lin" valueType="num">
                                      <p:cBhvr additive="base">
                                        <p:cTn id="13" dur="500" fill="hold"/>
                                        <p:tgtEl>
                                          <p:spTgt spid="179205"/>
                                        </p:tgtEl>
                                        <p:attrNameLst>
                                          <p:attrName>ppt_x</p:attrName>
                                        </p:attrNameLst>
                                      </p:cBhvr>
                                      <p:tavLst>
                                        <p:tav tm="0">
                                          <p:val>
                                            <p:strVal val="0-#ppt_w/2"/>
                                          </p:val>
                                        </p:tav>
                                        <p:tav tm="100000">
                                          <p:val>
                                            <p:strVal val="#ppt_x"/>
                                          </p:val>
                                        </p:tav>
                                      </p:tavLst>
                                    </p:anim>
                                    <p:anim calcmode="lin" valueType="num">
                                      <p:cBhvr additive="base">
                                        <p:cTn id="14" dur="500" fill="hold"/>
                                        <p:tgtEl>
                                          <p:spTgt spid="17920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4" grpId="0" autoUpdateAnimBg="0"/>
      <p:bldP spid="179205" grpId="0" autoUpdateAnimBg="0"/>
      <p:bldP spid="6"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 Box 2"/>
          <p:cNvSpPr txBox="1">
            <a:spLocks noChangeArrowheads="1"/>
          </p:cNvSpPr>
          <p:nvPr/>
        </p:nvSpPr>
        <p:spPr bwMode="auto">
          <a:xfrm>
            <a:off x="1600200" y="1143000"/>
            <a:ext cx="73152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a:solidFill>
                  <a:srgbClr val="003366"/>
                </a:solidFill>
              </a:rPr>
              <a:t>A brief summary of IPR assets:</a:t>
            </a:r>
            <a:endParaRPr lang="en-GB" sz="2800"/>
          </a:p>
        </p:txBody>
      </p:sp>
      <p:sp>
        <p:nvSpPr>
          <p:cNvPr id="381955" name="Text Box 3"/>
          <p:cNvSpPr txBox="1">
            <a:spLocks noChangeArrowheads="1"/>
          </p:cNvSpPr>
          <p:nvPr/>
        </p:nvSpPr>
        <p:spPr bwMode="auto">
          <a:xfrm>
            <a:off x="1600200" y="3519488"/>
            <a:ext cx="2667000" cy="519112"/>
          </a:xfrm>
          <a:prstGeom prst="rect">
            <a:avLst/>
          </a:prstGeom>
          <a:noFill/>
          <a:ln w="9525">
            <a:noFill/>
            <a:miter lim="800000"/>
            <a:headEnd/>
            <a:tailEnd/>
          </a:ln>
        </p:spPr>
        <p:txBody>
          <a:bodyPr>
            <a:prstTxWarp prst="textNoShape">
              <a:avLst/>
            </a:prstTxWarp>
            <a:spAutoFit/>
          </a:bodyPr>
          <a:lstStyle/>
          <a:p>
            <a:pPr>
              <a:spcBef>
                <a:spcPct val="50000"/>
              </a:spcBef>
              <a:buFontTx/>
              <a:buChar char="•"/>
            </a:pPr>
            <a:r>
              <a:rPr lang="en-GB" sz="2800">
                <a:solidFill>
                  <a:srgbClr val="CC0000"/>
                </a:solidFill>
              </a:rPr>
              <a:t> Trademarks</a:t>
            </a:r>
            <a:endParaRPr lang="en-GB" sz="2800"/>
          </a:p>
        </p:txBody>
      </p:sp>
      <p:sp>
        <p:nvSpPr>
          <p:cNvPr id="381956" name="Text Box 4"/>
          <p:cNvSpPr txBox="1">
            <a:spLocks noChangeArrowheads="1"/>
          </p:cNvSpPr>
          <p:nvPr/>
        </p:nvSpPr>
        <p:spPr bwMode="auto">
          <a:xfrm>
            <a:off x="1600200" y="2286000"/>
            <a:ext cx="1905000" cy="519113"/>
          </a:xfrm>
          <a:prstGeom prst="rect">
            <a:avLst/>
          </a:prstGeom>
          <a:noFill/>
          <a:ln w="9525">
            <a:noFill/>
            <a:miter lim="800000"/>
            <a:headEnd/>
            <a:tailEnd/>
          </a:ln>
        </p:spPr>
        <p:txBody>
          <a:bodyPr>
            <a:prstTxWarp prst="textNoShape">
              <a:avLst/>
            </a:prstTxWarp>
            <a:spAutoFit/>
          </a:bodyPr>
          <a:lstStyle/>
          <a:p>
            <a:pPr>
              <a:spcBef>
                <a:spcPct val="50000"/>
              </a:spcBef>
              <a:buFontTx/>
              <a:buChar char="•"/>
            </a:pPr>
            <a:r>
              <a:rPr lang="en-GB" sz="2800">
                <a:solidFill>
                  <a:srgbClr val="CC0000"/>
                </a:solidFill>
              </a:rPr>
              <a:t> Patents</a:t>
            </a:r>
            <a:endParaRPr lang="en-GB" sz="2800"/>
          </a:p>
        </p:txBody>
      </p:sp>
      <p:sp>
        <p:nvSpPr>
          <p:cNvPr id="381957" name="Text Box 5"/>
          <p:cNvSpPr txBox="1">
            <a:spLocks noChangeArrowheads="1"/>
          </p:cNvSpPr>
          <p:nvPr/>
        </p:nvSpPr>
        <p:spPr bwMode="auto">
          <a:xfrm>
            <a:off x="1600200" y="4114800"/>
            <a:ext cx="4038600" cy="519113"/>
          </a:xfrm>
          <a:prstGeom prst="rect">
            <a:avLst/>
          </a:prstGeom>
          <a:noFill/>
          <a:ln w="9525">
            <a:noFill/>
            <a:miter lim="800000"/>
            <a:headEnd/>
            <a:tailEnd/>
          </a:ln>
        </p:spPr>
        <p:txBody>
          <a:bodyPr>
            <a:prstTxWarp prst="textNoShape">
              <a:avLst/>
            </a:prstTxWarp>
            <a:spAutoFit/>
          </a:bodyPr>
          <a:lstStyle/>
          <a:p>
            <a:pPr>
              <a:spcBef>
                <a:spcPct val="50000"/>
              </a:spcBef>
              <a:buFontTx/>
              <a:buChar char="•"/>
            </a:pPr>
            <a:r>
              <a:rPr lang="en-GB" sz="2800">
                <a:solidFill>
                  <a:srgbClr val="CC0000"/>
                </a:solidFill>
              </a:rPr>
              <a:t> Registered Designs</a:t>
            </a:r>
            <a:endParaRPr lang="en-GB" sz="2800"/>
          </a:p>
        </p:txBody>
      </p:sp>
      <p:sp>
        <p:nvSpPr>
          <p:cNvPr id="381958" name="Text Box 6"/>
          <p:cNvSpPr txBox="1">
            <a:spLocks noChangeArrowheads="1"/>
          </p:cNvSpPr>
          <p:nvPr/>
        </p:nvSpPr>
        <p:spPr bwMode="auto">
          <a:xfrm>
            <a:off x="4419600" y="3505200"/>
            <a:ext cx="4419600" cy="519113"/>
          </a:xfrm>
          <a:prstGeom prst="rect">
            <a:avLst/>
          </a:prstGeom>
          <a:noFill/>
          <a:ln w="9525">
            <a:noFill/>
            <a:miter lim="800000"/>
            <a:headEnd/>
            <a:tailEnd/>
          </a:ln>
        </p:spPr>
        <p:txBody>
          <a:bodyPr>
            <a:prstTxWarp prst="textNoShape">
              <a:avLst/>
            </a:prstTxWarp>
            <a:spAutoFit/>
          </a:bodyPr>
          <a:lstStyle/>
          <a:p>
            <a:pPr algn="r">
              <a:spcBef>
                <a:spcPct val="50000"/>
              </a:spcBef>
            </a:pPr>
            <a:r>
              <a:rPr lang="en-GB" sz="2800">
                <a:solidFill>
                  <a:srgbClr val="003366"/>
                </a:solidFill>
              </a:rPr>
              <a:t>...a distinguishing mark</a:t>
            </a:r>
            <a:endParaRPr lang="en-GB" sz="2800"/>
          </a:p>
        </p:txBody>
      </p:sp>
      <p:sp>
        <p:nvSpPr>
          <p:cNvPr id="381959" name="Text Box 7"/>
          <p:cNvSpPr txBox="1">
            <a:spLocks noChangeArrowheads="1"/>
          </p:cNvSpPr>
          <p:nvPr/>
        </p:nvSpPr>
        <p:spPr bwMode="auto">
          <a:xfrm>
            <a:off x="5105400" y="4114800"/>
            <a:ext cx="3810000" cy="519113"/>
          </a:xfrm>
          <a:prstGeom prst="rect">
            <a:avLst/>
          </a:prstGeom>
          <a:noFill/>
          <a:ln w="9525">
            <a:noFill/>
            <a:miter lim="800000"/>
            <a:headEnd/>
            <a:tailEnd/>
          </a:ln>
        </p:spPr>
        <p:txBody>
          <a:bodyPr>
            <a:prstTxWarp prst="textNoShape">
              <a:avLst/>
            </a:prstTxWarp>
            <a:spAutoFit/>
          </a:bodyPr>
          <a:lstStyle/>
          <a:p>
            <a:pPr algn="r">
              <a:spcBef>
                <a:spcPct val="50000"/>
              </a:spcBef>
            </a:pPr>
            <a:r>
              <a:rPr lang="en-GB" sz="2800">
                <a:solidFill>
                  <a:srgbClr val="003366"/>
                </a:solidFill>
              </a:rPr>
              <a:t>...protect appearance</a:t>
            </a:r>
            <a:endParaRPr lang="en-GB" sz="2800"/>
          </a:p>
        </p:txBody>
      </p:sp>
      <p:sp>
        <p:nvSpPr>
          <p:cNvPr id="381960" name="Text Box 8"/>
          <p:cNvSpPr txBox="1">
            <a:spLocks noChangeArrowheads="1"/>
          </p:cNvSpPr>
          <p:nvPr/>
        </p:nvSpPr>
        <p:spPr bwMode="auto">
          <a:xfrm>
            <a:off x="3352800" y="2286000"/>
            <a:ext cx="5410200" cy="519113"/>
          </a:xfrm>
          <a:prstGeom prst="rect">
            <a:avLst/>
          </a:prstGeom>
          <a:noFill/>
          <a:ln w="9525">
            <a:noFill/>
            <a:miter lim="800000"/>
            <a:headEnd/>
            <a:tailEnd/>
          </a:ln>
        </p:spPr>
        <p:txBody>
          <a:bodyPr>
            <a:prstTxWarp prst="textNoShape">
              <a:avLst/>
            </a:prstTxWarp>
            <a:spAutoFit/>
          </a:bodyPr>
          <a:lstStyle/>
          <a:p>
            <a:pPr algn="r">
              <a:spcBef>
                <a:spcPct val="50000"/>
              </a:spcBef>
            </a:pPr>
            <a:r>
              <a:rPr lang="en-GB" sz="2800">
                <a:solidFill>
                  <a:srgbClr val="003366"/>
                </a:solidFill>
              </a:rPr>
              <a:t>…protects invention</a:t>
            </a:r>
            <a:endParaRPr lang="en-GB" sz="2800"/>
          </a:p>
        </p:txBody>
      </p:sp>
      <p:sp>
        <p:nvSpPr>
          <p:cNvPr id="381961" name="Text Box 9"/>
          <p:cNvSpPr txBox="1">
            <a:spLocks noChangeArrowheads="1"/>
          </p:cNvSpPr>
          <p:nvPr/>
        </p:nvSpPr>
        <p:spPr bwMode="auto">
          <a:xfrm>
            <a:off x="1600200" y="2909888"/>
            <a:ext cx="2590800" cy="519112"/>
          </a:xfrm>
          <a:prstGeom prst="rect">
            <a:avLst/>
          </a:prstGeom>
          <a:noFill/>
          <a:ln w="9525">
            <a:noFill/>
            <a:miter lim="800000"/>
            <a:headEnd/>
            <a:tailEnd/>
          </a:ln>
        </p:spPr>
        <p:txBody>
          <a:bodyPr>
            <a:prstTxWarp prst="textNoShape">
              <a:avLst/>
            </a:prstTxWarp>
            <a:spAutoFit/>
          </a:bodyPr>
          <a:lstStyle/>
          <a:p>
            <a:pPr>
              <a:spcBef>
                <a:spcPct val="50000"/>
              </a:spcBef>
              <a:buFontTx/>
              <a:buChar char="•"/>
            </a:pPr>
            <a:r>
              <a:rPr lang="en-GB" sz="2800">
                <a:solidFill>
                  <a:srgbClr val="CC0000"/>
                </a:solidFill>
              </a:rPr>
              <a:t> Copyright</a:t>
            </a:r>
            <a:endParaRPr lang="en-GB" sz="2800"/>
          </a:p>
        </p:txBody>
      </p:sp>
      <p:sp>
        <p:nvSpPr>
          <p:cNvPr id="381962" name="Text Box 10"/>
          <p:cNvSpPr txBox="1">
            <a:spLocks noChangeArrowheads="1"/>
          </p:cNvSpPr>
          <p:nvPr/>
        </p:nvSpPr>
        <p:spPr bwMode="auto">
          <a:xfrm>
            <a:off x="3352800" y="2909888"/>
            <a:ext cx="5410200" cy="519112"/>
          </a:xfrm>
          <a:prstGeom prst="rect">
            <a:avLst/>
          </a:prstGeom>
          <a:noFill/>
          <a:ln w="9525">
            <a:noFill/>
            <a:miter lim="800000"/>
            <a:headEnd/>
            <a:tailEnd/>
          </a:ln>
        </p:spPr>
        <p:txBody>
          <a:bodyPr>
            <a:prstTxWarp prst="textNoShape">
              <a:avLst/>
            </a:prstTxWarp>
            <a:spAutoFit/>
          </a:bodyPr>
          <a:lstStyle/>
          <a:p>
            <a:pPr algn="r">
              <a:spcBef>
                <a:spcPct val="50000"/>
              </a:spcBef>
            </a:pPr>
            <a:r>
              <a:rPr lang="en-GB" sz="2800">
                <a:solidFill>
                  <a:srgbClr val="003366"/>
                </a:solidFill>
              </a:rPr>
              <a:t>…protects the author</a:t>
            </a:r>
            <a:endParaRPr lang="en-GB" sz="28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381956"/>
                                        </p:tgtEl>
                                        <p:attrNameLst>
                                          <p:attrName>style.visibility</p:attrName>
                                        </p:attrNameLst>
                                      </p:cBhvr>
                                      <p:to>
                                        <p:strVal val="visible"/>
                                      </p:to>
                                    </p:set>
                                    <p:animEffect transition="in" filter="slide(fromLeft)">
                                      <p:cBhvr>
                                        <p:cTn id="7" dur="500"/>
                                        <p:tgtEl>
                                          <p:spTgt spid="38195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381960"/>
                                        </p:tgtEl>
                                        <p:attrNameLst>
                                          <p:attrName>style.visibility</p:attrName>
                                        </p:attrNameLst>
                                      </p:cBhvr>
                                      <p:to>
                                        <p:strVal val="visible"/>
                                      </p:to>
                                    </p:set>
                                    <p:anim calcmode="lin" valueType="num">
                                      <p:cBhvr additive="base">
                                        <p:cTn id="12" dur="500" fill="hold"/>
                                        <p:tgtEl>
                                          <p:spTgt spid="381960"/>
                                        </p:tgtEl>
                                        <p:attrNameLst>
                                          <p:attrName>ppt_x</p:attrName>
                                        </p:attrNameLst>
                                      </p:cBhvr>
                                      <p:tavLst>
                                        <p:tav tm="0">
                                          <p:val>
                                            <p:strVal val="1+#ppt_w/2"/>
                                          </p:val>
                                        </p:tav>
                                        <p:tav tm="100000">
                                          <p:val>
                                            <p:strVal val="#ppt_x"/>
                                          </p:val>
                                        </p:tav>
                                      </p:tavLst>
                                    </p:anim>
                                    <p:anim calcmode="lin" valueType="num">
                                      <p:cBhvr additive="base">
                                        <p:cTn id="13" dur="500" fill="hold"/>
                                        <p:tgtEl>
                                          <p:spTgt spid="381960"/>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8" fill="hold" grpId="0" nodeType="clickEffect">
                                  <p:stCondLst>
                                    <p:cond delay="0"/>
                                  </p:stCondLst>
                                  <p:childTnLst>
                                    <p:set>
                                      <p:cBhvr>
                                        <p:cTn id="17" dur="1" fill="hold">
                                          <p:stCondLst>
                                            <p:cond delay="0"/>
                                          </p:stCondLst>
                                        </p:cTn>
                                        <p:tgtEl>
                                          <p:spTgt spid="381961"/>
                                        </p:tgtEl>
                                        <p:attrNameLst>
                                          <p:attrName>style.visibility</p:attrName>
                                        </p:attrNameLst>
                                      </p:cBhvr>
                                      <p:to>
                                        <p:strVal val="visible"/>
                                      </p:to>
                                    </p:set>
                                    <p:animEffect transition="in" filter="slide(fromLeft)">
                                      <p:cBhvr>
                                        <p:cTn id="18" dur="500"/>
                                        <p:tgtEl>
                                          <p:spTgt spid="381961"/>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grpId="0" nodeType="clickEffect">
                                  <p:stCondLst>
                                    <p:cond delay="0"/>
                                  </p:stCondLst>
                                  <p:childTnLst>
                                    <p:set>
                                      <p:cBhvr>
                                        <p:cTn id="22" dur="1" fill="hold">
                                          <p:stCondLst>
                                            <p:cond delay="0"/>
                                          </p:stCondLst>
                                        </p:cTn>
                                        <p:tgtEl>
                                          <p:spTgt spid="381962"/>
                                        </p:tgtEl>
                                        <p:attrNameLst>
                                          <p:attrName>style.visibility</p:attrName>
                                        </p:attrNameLst>
                                      </p:cBhvr>
                                      <p:to>
                                        <p:strVal val="visible"/>
                                      </p:to>
                                    </p:set>
                                    <p:anim calcmode="lin" valueType="num">
                                      <p:cBhvr additive="base">
                                        <p:cTn id="23" dur="500" fill="hold"/>
                                        <p:tgtEl>
                                          <p:spTgt spid="381962"/>
                                        </p:tgtEl>
                                        <p:attrNameLst>
                                          <p:attrName>ppt_x</p:attrName>
                                        </p:attrNameLst>
                                      </p:cBhvr>
                                      <p:tavLst>
                                        <p:tav tm="0">
                                          <p:val>
                                            <p:strVal val="1+#ppt_w/2"/>
                                          </p:val>
                                        </p:tav>
                                        <p:tav tm="100000">
                                          <p:val>
                                            <p:strVal val="#ppt_x"/>
                                          </p:val>
                                        </p:tav>
                                      </p:tavLst>
                                    </p:anim>
                                    <p:anim calcmode="lin" valueType="num">
                                      <p:cBhvr additive="base">
                                        <p:cTn id="24" dur="500" fill="hold"/>
                                        <p:tgtEl>
                                          <p:spTgt spid="381962"/>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2" presetClass="entr" presetSubtype="8" fill="hold" grpId="0" nodeType="clickEffect">
                                  <p:stCondLst>
                                    <p:cond delay="0"/>
                                  </p:stCondLst>
                                  <p:childTnLst>
                                    <p:set>
                                      <p:cBhvr>
                                        <p:cTn id="28" dur="1" fill="hold">
                                          <p:stCondLst>
                                            <p:cond delay="0"/>
                                          </p:stCondLst>
                                        </p:cTn>
                                        <p:tgtEl>
                                          <p:spTgt spid="381955"/>
                                        </p:tgtEl>
                                        <p:attrNameLst>
                                          <p:attrName>style.visibility</p:attrName>
                                        </p:attrNameLst>
                                      </p:cBhvr>
                                      <p:to>
                                        <p:strVal val="visible"/>
                                      </p:to>
                                    </p:set>
                                    <p:animEffect transition="in" filter="slide(fromLeft)">
                                      <p:cBhvr>
                                        <p:cTn id="29" dur="500"/>
                                        <p:tgtEl>
                                          <p:spTgt spid="381955"/>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2" fill="hold" grpId="0" nodeType="clickEffect">
                                  <p:stCondLst>
                                    <p:cond delay="0"/>
                                  </p:stCondLst>
                                  <p:childTnLst>
                                    <p:set>
                                      <p:cBhvr>
                                        <p:cTn id="33" dur="1" fill="hold">
                                          <p:stCondLst>
                                            <p:cond delay="0"/>
                                          </p:stCondLst>
                                        </p:cTn>
                                        <p:tgtEl>
                                          <p:spTgt spid="381958"/>
                                        </p:tgtEl>
                                        <p:attrNameLst>
                                          <p:attrName>style.visibility</p:attrName>
                                        </p:attrNameLst>
                                      </p:cBhvr>
                                      <p:to>
                                        <p:strVal val="visible"/>
                                      </p:to>
                                    </p:set>
                                    <p:anim calcmode="lin" valueType="num">
                                      <p:cBhvr additive="base">
                                        <p:cTn id="34" dur="500" fill="hold"/>
                                        <p:tgtEl>
                                          <p:spTgt spid="381958"/>
                                        </p:tgtEl>
                                        <p:attrNameLst>
                                          <p:attrName>ppt_x</p:attrName>
                                        </p:attrNameLst>
                                      </p:cBhvr>
                                      <p:tavLst>
                                        <p:tav tm="0">
                                          <p:val>
                                            <p:strVal val="1+#ppt_w/2"/>
                                          </p:val>
                                        </p:tav>
                                        <p:tav tm="100000">
                                          <p:val>
                                            <p:strVal val="#ppt_x"/>
                                          </p:val>
                                        </p:tav>
                                      </p:tavLst>
                                    </p:anim>
                                    <p:anim calcmode="lin" valueType="num">
                                      <p:cBhvr additive="base">
                                        <p:cTn id="35" dur="500" fill="hold"/>
                                        <p:tgtEl>
                                          <p:spTgt spid="381958"/>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2" presetClass="entr" presetSubtype="8" fill="hold" grpId="0" nodeType="clickEffect">
                                  <p:stCondLst>
                                    <p:cond delay="0"/>
                                  </p:stCondLst>
                                  <p:childTnLst>
                                    <p:set>
                                      <p:cBhvr>
                                        <p:cTn id="39" dur="1" fill="hold">
                                          <p:stCondLst>
                                            <p:cond delay="0"/>
                                          </p:stCondLst>
                                        </p:cTn>
                                        <p:tgtEl>
                                          <p:spTgt spid="381957"/>
                                        </p:tgtEl>
                                        <p:attrNameLst>
                                          <p:attrName>style.visibility</p:attrName>
                                        </p:attrNameLst>
                                      </p:cBhvr>
                                      <p:to>
                                        <p:strVal val="visible"/>
                                      </p:to>
                                    </p:set>
                                    <p:animEffect transition="in" filter="slide(fromLeft)">
                                      <p:cBhvr>
                                        <p:cTn id="40" dur="500"/>
                                        <p:tgtEl>
                                          <p:spTgt spid="381957"/>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grpId="0" nodeType="clickEffect">
                                  <p:stCondLst>
                                    <p:cond delay="0"/>
                                  </p:stCondLst>
                                  <p:childTnLst>
                                    <p:set>
                                      <p:cBhvr>
                                        <p:cTn id="44" dur="1" fill="hold">
                                          <p:stCondLst>
                                            <p:cond delay="0"/>
                                          </p:stCondLst>
                                        </p:cTn>
                                        <p:tgtEl>
                                          <p:spTgt spid="381959"/>
                                        </p:tgtEl>
                                        <p:attrNameLst>
                                          <p:attrName>style.visibility</p:attrName>
                                        </p:attrNameLst>
                                      </p:cBhvr>
                                      <p:to>
                                        <p:strVal val="visible"/>
                                      </p:to>
                                    </p:set>
                                    <p:anim calcmode="lin" valueType="num">
                                      <p:cBhvr additive="base">
                                        <p:cTn id="45" dur="500" fill="hold"/>
                                        <p:tgtEl>
                                          <p:spTgt spid="381959"/>
                                        </p:tgtEl>
                                        <p:attrNameLst>
                                          <p:attrName>ppt_x</p:attrName>
                                        </p:attrNameLst>
                                      </p:cBhvr>
                                      <p:tavLst>
                                        <p:tav tm="0">
                                          <p:val>
                                            <p:strVal val="1+#ppt_w/2"/>
                                          </p:val>
                                        </p:tav>
                                        <p:tav tm="100000">
                                          <p:val>
                                            <p:strVal val="#ppt_x"/>
                                          </p:val>
                                        </p:tav>
                                      </p:tavLst>
                                    </p:anim>
                                    <p:anim calcmode="lin" valueType="num">
                                      <p:cBhvr additive="base">
                                        <p:cTn id="46" dur="500" fill="hold"/>
                                        <p:tgtEl>
                                          <p:spTgt spid="3819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autoUpdateAnimBg="0"/>
      <p:bldP spid="381956" grpId="0" autoUpdateAnimBg="0"/>
      <p:bldP spid="381957" grpId="0" autoUpdateAnimBg="0"/>
      <p:bldP spid="381958" grpId="0" autoUpdateAnimBg="0"/>
      <p:bldP spid="381959" grpId="0" autoUpdateAnimBg="0"/>
      <p:bldP spid="381960" grpId="0" autoUpdateAnimBg="0"/>
      <p:bldP spid="381961" grpId="0" autoUpdateAnimBg="0"/>
      <p:bldP spid="38196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Text Box 3"/>
          <p:cNvSpPr txBox="1">
            <a:spLocks noChangeArrowheads="1"/>
          </p:cNvSpPr>
          <p:nvPr/>
        </p:nvSpPr>
        <p:spPr bwMode="auto">
          <a:xfrm>
            <a:off x="1295400" y="2133600"/>
            <a:ext cx="7391400" cy="1219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latin typeface="+mj-lt"/>
              </a:rPr>
              <a:t>Who is this?</a:t>
            </a:r>
            <a:endParaRPr lang="en-GB" sz="1800" dirty="0">
              <a:latin typeface="+mj-lt"/>
            </a:endParaRPr>
          </a:p>
        </p:txBody>
      </p:sp>
      <p:sp>
        <p:nvSpPr>
          <p:cNvPr id="28677" name="Text Box 6"/>
          <p:cNvSpPr txBox="1">
            <a:spLocks noChangeArrowheads="1"/>
          </p:cNvSpPr>
          <p:nvPr/>
        </p:nvSpPr>
        <p:spPr bwMode="auto">
          <a:xfrm>
            <a:off x="1676400" y="1143000"/>
            <a:ext cx="70104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a:solidFill>
                  <a:srgbClr val="CC0000"/>
                </a:solidFill>
              </a:rPr>
              <a:t>Innovation Protection?</a:t>
            </a:r>
            <a:endParaRPr lang="en-GB"/>
          </a:p>
        </p:txBody>
      </p:sp>
      <p:pic>
        <p:nvPicPr>
          <p:cNvPr id="6" name="Picture 5" descr="glassandhalfproductions.jpg"/>
          <p:cNvPicPr>
            <a:picLocks noChangeAspect="1"/>
          </p:cNvPicPr>
          <p:nvPr/>
        </p:nvPicPr>
        <p:blipFill>
          <a:blip r:embed="rId3"/>
          <a:stretch>
            <a:fillRect/>
          </a:stretch>
        </p:blipFill>
        <p:spPr>
          <a:xfrm>
            <a:off x="3429000" y="2362200"/>
            <a:ext cx="2540000" cy="1409700"/>
          </a:xfrm>
          <a:prstGeom prst="rect">
            <a:avLst/>
          </a:prstGeom>
        </p:spPr>
      </p:pic>
      <p:pic>
        <p:nvPicPr>
          <p:cNvPr id="7" name="Picture 6" descr="Cadbury-logo-A78B8FC2E5-seeklogo.com.gif"/>
          <p:cNvPicPr>
            <a:picLocks noChangeAspect="1"/>
          </p:cNvPicPr>
          <p:nvPr/>
        </p:nvPicPr>
        <p:blipFill>
          <a:blip r:embed="rId4"/>
          <a:stretch>
            <a:fillRect/>
          </a:stretch>
        </p:blipFill>
        <p:spPr>
          <a:xfrm>
            <a:off x="1905000" y="3886200"/>
            <a:ext cx="2540000" cy="2540000"/>
          </a:xfrm>
          <a:prstGeom prst="rect">
            <a:avLst/>
          </a:prstGeom>
        </p:spPr>
      </p:pic>
      <p:pic>
        <p:nvPicPr>
          <p:cNvPr id="8" name="Picture 7" descr="Cadbury_Space_Mission-logo-6202E0DBF1-seeklogo.com.gif"/>
          <p:cNvPicPr>
            <a:picLocks noChangeAspect="1"/>
          </p:cNvPicPr>
          <p:nvPr/>
        </p:nvPicPr>
        <p:blipFill>
          <a:blip r:embed="rId5"/>
          <a:stretch>
            <a:fillRect/>
          </a:stretch>
        </p:blipFill>
        <p:spPr>
          <a:xfrm>
            <a:off x="5715000" y="3810000"/>
            <a:ext cx="2540000" cy="2540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Text Box 3"/>
          <p:cNvSpPr txBox="1">
            <a:spLocks noChangeArrowheads="1"/>
          </p:cNvSpPr>
          <p:nvPr/>
        </p:nvSpPr>
        <p:spPr bwMode="auto">
          <a:xfrm>
            <a:off x="1295400" y="2133600"/>
            <a:ext cx="7391400" cy="1219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latin typeface="+mj-lt"/>
              </a:rPr>
              <a:t>How did you know??</a:t>
            </a:r>
            <a:endParaRPr lang="en-GB" sz="1800" dirty="0">
              <a:latin typeface="+mj-lt"/>
            </a:endParaRPr>
          </a:p>
        </p:txBody>
      </p:sp>
      <p:sp>
        <p:nvSpPr>
          <p:cNvPr id="28677" name="Text Box 6"/>
          <p:cNvSpPr txBox="1">
            <a:spLocks noChangeArrowheads="1"/>
          </p:cNvSpPr>
          <p:nvPr/>
        </p:nvSpPr>
        <p:spPr bwMode="auto">
          <a:xfrm>
            <a:off x="1676400" y="1143000"/>
            <a:ext cx="70104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a:solidFill>
                  <a:srgbClr val="CC0000"/>
                </a:solidFill>
              </a:rPr>
              <a:t>Innovation Protection?</a:t>
            </a:r>
            <a:endParaRPr lang="en-GB"/>
          </a:p>
        </p:txBody>
      </p:sp>
      <p:pic>
        <p:nvPicPr>
          <p:cNvPr id="6" name="Picture 5" descr="glassandhalfproductions.jpg"/>
          <p:cNvPicPr>
            <a:picLocks noChangeAspect="1"/>
          </p:cNvPicPr>
          <p:nvPr/>
        </p:nvPicPr>
        <p:blipFill>
          <a:blip r:embed="rId3"/>
          <a:stretch>
            <a:fillRect/>
          </a:stretch>
        </p:blipFill>
        <p:spPr>
          <a:xfrm>
            <a:off x="2209800" y="5257800"/>
            <a:ext cx="1524000" cy="845820"/>
          </a:xfrm>
          <a:prstGeom prst="rect">
            <a:avLst/>
          </a:prstGeom>
        </p:spPr>
      </p:pic>
      <p:pic>
        <p:nvPicPr>
          <p:cNvPr id="7" name="Picture 6" descr="Cadbury-logo-A78B8FC2E5-seeklogo.com.gif"/>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5257800"/>
            <a:ext cx="939800" cy="939800"/>
          </a:xfrm>
          <a:prstGeom prst="rect">
            <a:avLst/>
          </a:prstGeom>
        </p:spPr>
      </p:pic>
      <p:pic>
        <p:nvPicPr>
          <p:cNvPr id="8" name="Picture 7" descr="Cadbury_Space_Mission-logo-6202E0DBF1-seeklogo.com.gif"/>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05600" y="5181600"/>
            <a:ext cx="914400" cy="914400"/>
          </a:xfrm>
          <a:prstGeom prst="rect">
            <a:avLst/>
          </a:prstGeom>
        </p:spPr>
      </p:pic>
      <p:pic>
        <p:nvPicPr>
          <p:cNvPr id="9" name="Picture 8" descr="Cadbury-Logo.png"/>
          <p:cNvPicPr>
            <a:picLocks noChangeAspect="1"/>
          </p:cNvPicPr>
          <p:nvPr/>
        </p:nvPicPr>
        <p:blipFill>
          <a:blip r:embed="rId6"/>
          <a:stretch>
            <a:fillRect/>
          </a:stretch>
        </p:blipFill>
        <p:spPr>
          <a:xfrm>
            <a:off x="2362200" y="2438400"/>
            <a:ext cx="4686300" cy="30607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Text Box 3"/>
          <p:cNvSpPr txBox="1">
            <a:spLocks noChangeArrowheads="1"/>
          </p:cNvSpPr>
          <p:nvPr/>
        </p:nvSpPr>
        <p:spPr bwMode="auto">
          <a:xfrm>
            <a:off x="1295400" y="2133600"/>
            <a:ext cx="3962400" cy="1219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latin typeface="+mj-lt"/>
              </a:rPr>
              <a:t>What is that knowledge worth to the company?</a:t>
            </a:r>
            <a:endParaRPr lang="en-GB" sz="1800" dirty="0">
              <a:latin typeface="+mj-lt"/>
            </a:endParaRPr>
          </a:p>
        </p:txBody>
      </p:sp>
      <p:sp>
        <p:nvSpPr>
          <p:cNvPr id="28677" name="Text Box 6"/>
          <p:cNvSpPr txBox="1">
            <a:spLocks noChangeArrowheads="1"/>
          </p:cNvSpPr>
          <p:nvPr/>
        </p:nvSpPr>
        <p:spPr bwMode="auto">
          <a:xfrm>
            <a:off x="1676400" y="1143000"/>
            <a:ext cx="7010400" cy="519113"/>
          </a:xfrm>
          <a:prstGeom prst="rect">
            <a:avLst/>
          </a:prstGeom>
          <a:noFill/>
          <a:ln w="9525">
            <a:noFill/>
            <a:miter lim="800000"/>
            <a:headEnd/>
            <a:tailEnd/>
          </a:ln>
        </p:spPr>
        <p:txBody>
          <a:bodyPr>
            <a:prstTxWarp prst="textNoShape">
              <a:avLst/>
            </a:prstTxWarp>
            <a:spAutoFit/>
          </a:bodyPr>
          <a:lstStyle/>
          <a:p>
            <a:pPr>
              <a:spcBef>
                <a:spcPct val="50000"/>
              </a:spcBef>
            </a:pPr>
            <a:r>
              <a:rPr lang="en-GB" sz="2800" dirty="0">
                <a:solidFill>
                  <a:srgbClr val="CC0000"/>
                </a:solidFill>
              </a:rPr>
              <a:t>Innovation Protection?</a:t>
            </a:r>
            <a:endParaRPr lang="en-GB" dirty="0"/>
          </a:p>
        </p:txBody>
      </p:sp>
      <p:pic>
        <p:nvPicPr>
          <p:cNvPr id="10" name="Picture 9" descr="1663657_Cadbury_logo2_house long.jpg"/>
          <p:cNvPicPr>
            <a:picLocks noChangeAspect="1"/>
          </p:cNvPicPr>
          <p:nvPr/>
        </p:nvPicPr>
        <p:blipFill>
          <a:blip r:embed="rId3"/>
          <a:stretch>
            <a:fillRect/>
          </a:stretch>
        </p:blipFill>
        <p:spPr>
          <a:xfrm>
            <a:off x="5559425" y="2209800"/>
            <a:ext cx="3584575" cy="6858000"/>
          </a:xfrm>
          <a:prstGeom prst="rect">
            <a:avLst/>
          </a:prstGeom>
        </p:spPr>
      </p:pic>
      <p:sp>
        <p:nvSpPr>
          <p:cNvPr id="11" name="Text Box 3"/>
          <p:cNvSpPr txBox="1">
            <a:spLocks noChangeArrowheads="1"/>
          </p:cNvSpPr>
          <p:nvPr/>
        </p:nvSpPr>
        <p:spPr bwMode="auto">
          <a:xfrm>
            <a:off x="1295400" y="3124200"/>
            <a:ext cx="6477000" cy="5334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solidFill>
                  <a:srgbClr val="C23933"/>
                </a:solidFill>
                <a:latin typeface="+mj-lt"/>
              </a:rPr>
              <a:t>In the UK alone…</a:t>
            </a:r>
            <a:endParaRPr lang="en-GB" sz="1800" dirty="0">
              <a:solidFill>
                <a:srgbClr val="C23933"/>
              </a:solidFill>
              <a:latin typeface="+mj-lt"/>
            </a:endParaRPr>
          </a:p>
        </p:txBody>
      </p:sp>
      <p:pic>
        <p:nvPicPr>
          <p:cNvPr id="12" name="Picture 11" descr="Kraft_logo_big.JPG"/>
          <p:cNvPicPr>
            <a:picLocks noChangeAspect="1"/>
          </p:cNvPicPr>
          <p:nvPr/>
        </p:nvPicPr>
        <p:blipFill>
          <a:blip r:embed="rId4"/>
          <a:stretch>
            <a:fillRect/>
          </a:stretch>
        </p:blipFill>
        <p:spPr>
          <a:xfrm>
            <a:off x="2209800" y="4724400"/>
            <a:ext cx="3943350" cy="2133600"/>
          </a:xfrm>
          <a:prstGeom prst="rect">
            <a:avLst/>
          </a:prstGeom>
        </p:spPr>
      </p:pic>
      <p:sp>
        <p:nvSpPr>
          <p:cNvPr id="13" name="Text Box 3"/>
          <p:cNvSpPr txBox="1">
            <a:spLocks noChangeArrowheads="1"/>
          </p:cNvSpPr>
          <p:nvPr/>
        </p:nvSpPr>
        <p:spPr bwMode="auto">
          <a:xfrm>
            <a:off x="1447800" y="3810000"/>
            <a:ext cx="6477000" cy="1219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defRPr/>
            </a:pPr>
            <a:r>
              <a:rPr lang="en-GB" sz="3200" b="1" dirty="0">
                <a:solidFill>
                  <a:srgbClr val="C23933"/>
                </a:solidFill>
                <a:latin typeface="+mj-lt"/>
              </a:rPr>
              <a:t>£60 million to the owners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ChangeArrowheads="1"/>
          </p:cNvSpPr>
          <p:nvPr/>
        </p:nvSpPr>
        <p:spPr bwMode="auto">
          <a:xfrm>
            <a:off x="1600200" y="1066800"/>
            <a:ext cx="6629400" cy="503238"/>
          </a:xfrm>
          <a:prstGeom prst="rect">
            <a:avLst/>
          </a:prstGeom>
          <a:noFill/>
          <a:ln w="9525">
            <a:noFill/>
            <a:miter lim="800000"/>
            <a:headEnd/>
            <a:tailEnd/>
          </a:ln>
        </p:spPr>
        <p:txBody>
          <a:bodyPr wrap="none" anchor="ctr">
            <a:prstTxWarp prst="textNoShape">
              <a:avLst/>
            </a:prstTxWarp>
          </a:bodyPr>
          <a:lstStyle/>
          <a:p>
            <a:r>
              <a:rPr lang="en-GB" sz="2800">
                <a:solidFill>
                  <a:schemeClr val="accent2"/>
                </a:solidFill>
              </a:rPr>
              <a:t>Colours as Registered Trade Marks??</a:t>
            </a:r>
          </a:p>
        </p:txBody>
      </p:sp>
      <p:sp>
        <p:nvSpPr>
          <p:cNvPr id="347139" name="Rectangle 3"/>
          <p:cNvSpPr>
            <a:spLocks noChangeArrowheads="1"/>
          </p:cNvSpPr>
          <p:nvPr/>
        </p:nvSpPr>
        <p:spPr bwMode="auto">
          <a:xfrm>
            <a:off x="2743200" y="2133600"/>
            <a:ext cx="6551613" cy="339725"/>
          </a:xfrm>
          <a:prstGeom prst="rect">
            <a:avLst/>
          </a:prstGeom>
          <a:noFill/>
          <a:ln w="9525">
            <a:noFill/>
            <a:miter lim="800000"/>
            <a:headEnd/>
            <a:tailEnd/>
          </a:ln>
        </p:spPr>
        <p:txBody>
          <a:bodyPr anchor="ctr">
            <a:prstTxWarp prst="textNoShape">
              <a:avLst/>
            </a:prstTxWarp>
            <a:spAutoFit/>
          </a:bodyPr>
          <a:lstStyle/>
          <a:p>
            <a:pPr>
              <a:lnSpc>
                <a:spcPct val="90000"/>
              </a:lnSpc>
            </a:pPr>
            <a:r>
              <a:rPr lang="en-US" sz="1800">
                <a:solidFill>
                  <a:srgbClr val="000099"/>
                </a:solidFill>
                <a:latin typeface="Univers (W1)" pitchFamily="34" charset="0"/>
              </a:rPr>
              <a:t>- as applied to the outside of petrol filling stations</a:t>
            </a:r>
            <a:endParaRPr lang="en-GB" sz="1800">
              <a:solidFill>
                <a:srgbClr val="000099"/>
              </a:solidFill>
              <a:latin typeface="Univers (W1)" pitchFamily="34" charset="0"/>
            </a:endParaRPr>
          </a:p>
        </p:txBody>
      </p:sp>
      <p:sp>
        <p:nvSpPr>
          <p:cNvPr id="347140" name="Rectangle 4"/>
          <p:cNvSpPr>
            <a:spLocks noChangeArrowheads="1"/>
          </p:cNvSpPr>
          <p:nvPr/>
        </p:nvSpPr>
        <p:spPr bwMode="auto">
          <a:xfrm>
            <a:off x="2743200" y="2781300"/>
            <a:ext cx="6562725" cy="366713"/>
          </a:xfrm>
          <a:prstGeom prst="rect">
            <a:avLst/>
          </a:prstGeom>
          <a:noFill/>
          <a:ln w="9525">
            <a:noFill/>
            <a:miter lim="800000"/>
            <a:headEnd/>
            <a:tailEnd/>
          </a:ln>
        </p:spPr>
        <p:txBody>
          <a:bodyPr anchor="ctr">
            <a:prstTxWarp prst="textNoShape">
              <a:avLst/>
            </a:prstTxWarp>
            <a:spAutoFit/>
          </a:bodyPr>
          <a:lstStyle/>
          <a:p>
            <a:r>
              <a:rPr lang="en-US" sz="1800">
                <a:solidFill>
                  <a:schemeClr val="accent2"/>
                </a:solidFill>
                <a:latin typeface="Univers (W1)" pitchFamily="34" charset="0"/>
              </a:rPr>
              <a:t>- in relation to roadside recovery services</a:t>
            </a:r>
            <a:endParaRPr lang="en-GB" sz="1800">
              <a:solidFill>
                <a:schemeClr val="accent2"/>
              </a:solidFill>
              <a:latin typeface="Univers (W1)" pitchFamily="34" charset="0"/>
            </a:endParaRPr>
          </a:p>
        </p:txBody>
      </p:sp>
      <p:sp>
        <p:nvSpPr>
          <p:cNvPr id="347141" name="Rectangle 5"/>
          <p:cNvSpPr>
            <a:spLocks noChangeArrowheads="1"/>
          </p:cNvSpPr>
          <p:nvPr/>
        </p:nvSpPr>
        <p:spPr bwMode="auto">
          <a:xfrm>
            <a:off x="2743200" y="3357563"/>
            <a:ext cx="6985000" cy="366712"/>
          </a:xfrm>
          <a:prstGeom prst="rect">
            <a:avLst/>
          </a:prstGeom>
          <a:noFill/>
          <a:ln w="9525">
            <a:noFill/>
            <a:miter lim="800000"/>
            <a:headEnd/>
            <a:tailEnd/>
          </a:ln>
        </p:spPr>
        <p:txBody>
          <a:bodyPr anchor="ctr">
            <a:prstTxWarp prst="textNoShape">
              <a:avLst/>
            </a:prstTxWarp>
            <a:spAutoFit/>
          </a:bodyPr>
          <a:lstStyle/>
          <a:p>
            <a:r>
              <a:rPr lang="en-US" sz="1800">
                <a:solidFill>
                  <a:srgbClr val="000099"/>
                </a:solidFill>
                <a:latin typeface="Univers (W1)" pitchFamily="34" charset="0"/>
              </a:rPr>
              <a:t>- in relation to milk chocolate</a:t>
            </a:r>
            <a:endParaRPr lang="en-GB" sz="1800">
              <a:solidFill>
                <a:srgbClr val="000099"/>
              </a:solidFill>
              <a:latin typeface="Univers (W1)" pitchFamily="34" charset="0"/>
            </a:endParaRPr>
          </a:p>
        </p:txBody>
      </p:sp>
      <p:sp>
        <p:nvSpPr>
          <p:cNvPr id="117766" name="Text Box 6"/>
          <p:cNvSpPr txBox="1">
            <a:spLocks noChangeArrowheads="1"/>
          </p:cNvSpPr>
          <p:nvPr/>
        </p:nvSpPr>
        <p:spPr bwMode="auto">
          <a:xfrm>
            <a:off x="323850" y="2205038"/>
            <a:ext cx="1008063" cy="304800"/>
          </a:xfrm>
          <a:prstGeom prst="rect">
            <a:avLst/>
          </a:prstGeom>
          <a:no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117767" name="Text Box 7"/>
          <p:cNvSpPr txBox="1">
            <a:spLocks noChangeArrowheads="1"/>
          </p:cNvSpPr>
          <p:nvPr/>
        </p:nvSpPr>
        <p:spPr bwMode="auto">
          <a:xfrm>
            <a:off x="1590675" y="2133600"/>
            <a:ext cx="1008063" cy="304800"/>
          </a:xfrm>
          <a:prstGeom prst="rect">
            <a:avLst/>
          </a:prstGeom>
          <a:solidFill>
            <a:schemeClr val="folHlink"/>
          </a:solid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117768" name="Text Box 8"/>
          <p:cNvSpPr txBox="1">
            <a:spLocks noChangeArrowheads="1"/>
          </p:cNvSpPr>
          <p:nvPr/>
        </p:nvSpPr>
        <p:spPr bwMode="auto">
          <a:xfrm>
            <a:off x="1590675" y="2781300"/>
            <a:ext cx="1008063" cy="304800"/>
          </a:xfrm>
          <a:prstGeom prst="rect">
            <a:avLst/>
          </a:prstGeom>
          <a:solidFill>
            <a:srgbClr val="FFFF00"/>
          </a:solid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117769" name="Text Box 9"/>
          <p:cNvSpPr txBox="1">
            <a:spLocks noChangeArrowheads="1"/>
          </p:cNvSpPr>
          <p:nvPr/>
        </p:nvSpPr>
        <p:spPr bwMode="auto">
          <a:xfrm>
            <a:off x="1590675" y="3429000"/>
            <a:ext cx="1008063" cy="304800"/>
          </a:xfrm>
          <a:prstGeom prst="rect">
            <a:avLst/>
          </a:prstGeom>
          <a:solidFill>
            <a:srgbClr val="990099"/>
          </a:solid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117770" name="Text Box 10"/>
          <p:cNvSpPr txBox="1">
            <a:spLocks noChangeArrowheads="1"/>
          </p:cNvSpPr>
          <p:nvPr/>
        </p:nvSpPr>
        <p:spPr bwMode="auto">
          <a:xfrm>
            <a:off x="1590675" y="4005263"/>
            <a:ext cx="1008063" cy="304800"/>
          </a:xfrm>
          <a:prstGeom prst="rect">
            <a:avLst/>
          </a:prstGeom>
          <a:solidFill>
            <a:srgbClr val="990099"/>
          </a:solid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347147" name="Rectangle 11"/>
          <p:cNvSpPr>
            <a:spLocks noChangeArrowheads="1"/>
          </p:cNvSpPr>
          <p:nvPr/>
        </p:nvSpPr>
        <p:spPr bwMode="auto">
          <a:xfrm>
            <a:off x="2743200" y="3933825"/>
            <a:ext cx="6985000" cy="366713"/>
          </a:xfrm>
          <a:prstGeom prst="rect">
            <a:avLst/>
          </a:prstGeom>
          <a:noFill/>
          <a:ln w="9525">
            <a:noFill/>
            <a:miter lim="800000"/>
            <a:headEnd/>
            <a:tailEnd/>
          </a:ln>
        </p:spPr>
        <p:txBody>
          <a:bodyPr anchor="ctr">
            <a:prstTxWarp prst="textNoShape">
              <a:avLst/>
            </a:prstTxWarp>
            <a:spAutoFit/>
          </a:bodyPr>
          <a:lstStyle/>
          <a:p>
            <a:r>
              <a:rPr lang="en-US" sz="1800">
                <a:solidFill>
                  <a:srgbClr val="000099"/>
                </a:solidFill>
                <a:latin typeface="Univers (W1)" pitchFamily="34" charset="0"/>
              </a:rPr>
              <a:t>- in relation to cat food</a:t>
            </a:r>
            <a:endParaRPr lang="en-GB" sz="1800">
              <a:solidFill>
                <a:srgbClr val="000099"/>
              </a:solidFill>
              <a:latin typeface="Univers (W1)" pitchFamily="34" charset="0"/>
            </a:endParaRPr>
          </a:p>
        </p:txBody>
      </p:sp>
      <p:sp>
        <p:nvSpPr>
          <p:cNvPr id="117772" name="Text Box 12"/>
          <p:cNvSpPr txBox="1">
            <a:spLocks noChangeArrowheads="1"/>
          </p:cNvSpPr>
          <p:nvPr/>
        </p:nvSpPr>
        <p:spPr bwMode="auto">
          <a:xfrm>
            <a:off x="1590675" y="4581525"/>
            <a:ext cx="1008063" cy="304800"/>
          </a:xfrm>
          <a:prstGeom prst="rect">
            <a:avLst/>
          </a:prstGeom>
          <a:solidFill>
            <a:srgbClr val="009FD8"/>
          </a:solid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347149" name="Rectangle 13"/>
          <p:cNvSpPr>
            <a:spLocks noChangeArrowheads="1"/>
          </p:cNvSpPr>
          <p:nvPr/>
        </p:nvSpPr>
        <p:spPr bwMode="auto">
          <a:xfrm>
            <a:off x="2743200" y="4508500"/>
            <a:ext cx="6985000" cy="366713"/>
          </a:xfrm>
          <a:prstGeom prst="rect">
            <a:avLst/>
          </a:prstGeom>
          <a:noFill/>
          <a:ln w="9525">
            <a:noFill/>
            <a:miter lim="800000"/>
            <a:headEnd/>
            <a:tailEnd/>
          </a:ln>
        </p:spPr>
        <p:txBody>
          <a:bodyPr anchor="ctr">
            <a:prstTxWarp prst="textNoShape">
              <a:avLst/>
            </a:prstTxWarp>
            <a:spAutoFit/>
          </a:bodyPr>
          <a:lstStyle/>
          <a:p>
            <a:r>
              <a:rPr lang="en-US" sz="1800">
                <a:solidFill>
                  <a:srgbClr val="000099"/>
                </a:solidFill>
                <a:latin typeface="Univers (W1)" pitchFamily="34" charset="0"/>
              </a:rPr>
              <a:t>- in relation to baked beans</a:t>
            </a:r>
            <a:endParaRPr lang="en-GB" sz="1800">
              <a:solidFill>
                <a:srgbClr val="000099"/>
              </a:solidFill>
              <a:latin typeface="Univers (W1)" pitchFamily="34" charset="0"/>
            </a:endParaRPr>
          </a:p>
        </p:txBody>
      </p:sp>
      <p:sp>
        <p:nvSpPr>
          <p:cNvPr id="117774" name="Text Box 14"/>
          <p:cNvSpPr txBox="1">
            <a:spLocks noChangeArrowheads="1"/>
          </p:cNvSpPr>
          <p:nvPr/>
        </p:nvSpPr>
        <p:spPr bwMode="auto">
          <a:xfrm>
            <a:off x="1590675" y="5157788"/>
            <a:ext cx="1008063" cy="304800"/>
          </a:xfrm>
          <a:prstGeom prst="rect">
            <a:avLst/>
          </a:prstGeom>
          <a:solidFill>
            <a:srgbClr val="FF9900"/>
          </a:solidFill>
          <a:ln w="9525">
            <a:noFill/>
            <a:miter lim="800000"/>
            <a:headEnd/>
            <a:tailEnd/>
          </a:ln>
        </p:spPr>
        <p:txBody>
          <a:bodyPr>
            <a:prstTxWarp prst="textNoShape">
              <a:avLst/>
            </a:prstTxWarp>
            <a:spAutoFit/>
          </a:bodyPr>
          <a:lstStyle/>
          <a:p>
            <a:pPr>
              <a:spcBef>
                <a:spcPct val="50000"/>
              </a:spcBef>
            </a:pPr>
            <a:endParaRPr lang="en-US" sz="1400" b="1">
              <a:latin typeface="Univers (W1)" pitchFamily="34" charset="0"/>
            </a:endParaRPr>
          </a:p>
        </p:txBody>
      </p:sp>
      <p:sp>
        <p:nvSpPr>
          <p:cNvPr id="347151" name="Rectangle 15"/>
          <p:cNvSpPr>
            <a:spLocks noChangeArrowheads="1"/>
          </p:cNvSpPr>
          <p:nvPr/>
        </p:nvSpPr>
        <p:spPr bwMode="auto">
          <a:xfrm>
            <a:off x="2743200" y="5084763"/>
            <a:ext cx="6985000" cy="366712"/>
          </a:xfrm>
          <a:prstGeom prst="rect">
            <a:avLst/>
          </a:prstGeom>
          <a:noFill/>
          <a:ln w="9525">
            <a:noFill/>
            <a:miter lim="800000"/>
            <a:headEnd/>
            <a:tailEnd/>
          </a:ln>
        </p:spPr>
        <p:txBody>
          <a:bodyPr anchor="ctr">
            <a:prstTxWarp prst="textNoShape">
              <a:avLst/>
            </a:prstTxWarp>
            <a:spAutoFit/>
          </a:bodyPr>
          <a:lstStyle/>
          <a:p>
            <a:r>
              <a:rPr lang="en-US" sz="1800">
                <a:solidFill>
                  <a:srgbClr val="000099"/>
                </a:solidFill>
                <a:latin typeface="Univers (W1)" pitchFamily="34" charset="0"/>
              </a:rPr>
              <a:t>- in relation to mobile communications</a:t>
            </a:r>
            <a:endParaRPr lang="en-GB" sz="1800">
              <a:solidFill>
                <a:srgbClr val="000099"/>
              </a:solidFill>
              <a:latin typeface="Univers (W1)"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47139"/>
                                        </p:tgtEl>
                                        <p:attrNameLst>
                                          <p:attrName>style.visibility</p:attrName>
                                        </p:attrNameLst>
                                      </p:cBhvr>
                                      <p:to>
                                        <p:strVal val="visible"/>
                                      </p:to>
                                    </p:set>
                                    <p:anim calcmode="lin" valueType="num">
                                      <p:cBhvr additive="base">
                                        <p:cTn id="7" dur="500" fill="hold"/>
                                        <p:tgtEl>
                                          <p:spTgt spid="347139"/>
                                        </p:tgtEl>
                                        <p:attrNameLst>
                                          <p:attrName>ppt_x</p:attrName>
                                        </p:attrNameLst>
                                      </p:cBhvr>
                                      <p:tavLst>
                                        <p:tav tm="0">
                                          <p:val>
                                            <p:strVal val="0-#ppt_w/2"/>
                                          </p:val>
                                        </p:tav>
                                        <p:tav tm="100000">
                                          <p:val>
                                            <p:strVal val="#ppt_x"/>
                                          </p:val>
                                        </p:tav>
                                      </p:tavLst>
                                    </p:anim>
                                    <p:anim calcmode="lin" valueType="num">
                                      <p:cBhvr additive="base">
                                        <p:cTn id="8" dur="500" fill="hold"/>
                                        <p:tgtEl>
                                          <p:spTgt spid="34713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3000"/>
                                  </p:stCondLst>
                                  <p:childTnLst>
                                    <p:set>
                                      <p:cBhvr>
                                        <p:cTn id="11" dur="1" fill="hold">
                                          <p:stCondLst>
                                            <p:cond delay="0"/>
                                          </p:stCondLst>
                                        </p:cTn>
                                        <p:tgtEl>
                                          <p:spTgt spid="347140"/>
                                        </p:tgtEl>
                                        <p:attrNameLst>
                                          <p:attrName>style.visibility</p:attrName>
                                        </p:attrNameLst>
                                      </p:cBhvr>
                                      <p:to>
                                        <p:strVal val="visible"/>
                                      </p:to>
                                    </p:set>
                                    <p:anim calcmode="lin" valueType="num">
                                      <p:cBhvr additive="base">
                                        <p:cTn id="12" dur="500" fill="hold"/>
                                        <p:tgtEl>
                                          <p:spTgt spid="347140"/>
                                        </p:tgtEl>
                                        <p:attrNameLst>
                                          <p:attrName>ppt_x</p:attrName>
                                        </p:attrNameLst>
                                      </p:cBhvr>
                                      <p:tavLst>
                                        <p:tav tm="0">
                                          <p:val>
                                            <p:strVal val="1+#ppt_w/2"/>
                                          </p:val>
                                        </p:tav>
                                        <p:tav tm="100000">
                                          <p:val>
                                            <p:strVal val="#ppt_x"/>
                                          </p:val>
                                        </p:tav>
                                      </p:tavLst>
                                    </p:anim>
                                    <p:anim calcmode="lin" valueType="num">
                                      <p:cBhvr additive="base">
                                        <p:cTn id="13" dur="500" fill="hold"/>
                                        <p:tgtEl>
                                          <p:spTgt spid="347140"/>
                                        </p:tgtEl>
                                        <p:attrNameLst>
                                          <p:attrName>ppt_y</p:attrName>
                                        </p:attrNameLst>
                                      </p:cBhvr>
                                      <p:tavLst>
                                        <p:tav tm="0">
                                          <p:val>
                                            <p:strVal val="#ppt_y"/>
                                          </p:val>
                                        </p:tav>
                                        <p:tav tm="100000">
                                          <p:val>
                                            <p:strVal val="#ppt_y"/>
                                          </p:val>
                                        </p:tav>
                                      </p:tavLst>
                                    </p:anim>
                                  </p:childTnLst>
                                </p:cTn>
                              </p:par>
                            </p:childTnLst>
                          </p:cTn>
                        </p:par>
                        <p:par>
                          <p:cTn id="14" fill="hold">
                            <p:stCondLst>
                              <p:cond delay="4000"/>
                            </p:stCondLst>
                            <p:childTnLst>
                              <p:par>
                                <p:cTn id="15" presetID="2" presetClass="entr" presetSubtype="8" fill="hold" grpId="0" nodeType="afterEffect">
                                  <p:stCondLst>
                                    <p:cond delay="3000"/>
                                  </p:stCondLst>
                                  <p:childTnLst>
                                    <p:set>
                                      <p:cBhvr>
                                        <p:cTn id="16" dur="1" fill="hold">
                                          <p:stCondLst>
                                            <p:cond delay="0"/>
                                          </p:stCondLst>
                                        </p:cTn>
                                        <p:tgtEl>
                                          <p:spTgt spid="347141"/>
                                        </p:tgtEl>
                                        <p:attrNameLst>
                                          <p:attrName>style.visibility</p:attrName>
                                        </p:attrNameLst>
                                      </p:cBhvr>
                                      <p:to>
                                        <p:strVal val="visible"/>
                                      </p:to>
                                    </p:set>
                                    <p:anim calcmode="lin" valueType="num">
                                      <p:cBhvr additive="base">
                                        <p:cTn id="17" dur="500" fill="hold"/>
                                        <p:tgtEl>
                                          <p:spTgt spid="347141"/>
                                        </p:tgtEl>
                                        <p:attrNameLst>
                                          <p:attrName>ppt_x</p:attrName>
                                        </p:attrNameLst>
                                      </p:cBhvr>
                                      <p:tavLst>
                                        <p:tav tm="0">
                                          <p:val>
                                            <p:strVal val="0-#ppt_w/2"/>
                                          </p:val>
                                        </p:tav>
                                        <p:tav tm="100000">
                                          <p:val>
                                            <p:strVal val="#ppt_x"/>
                                          </p:val>
                                        </p:tav>
                                      </p:tavLst>
                                    </p:anim>
                                    <p:anim calcmode="lin" valueType="num">
                                      <p:cBhvr additive="base">
                                        <p:cTn id="18" dur="500" fill="hold"/>
                                        <p:tgtEl>
                                          <p:spTgt spid="347141"/>
                                        </p:tgtEl>
                                        <p:attrNameLst>
                                          <p:attrName>ppt_y</p:attrName>
                                        </p:attrNameLst>
                                      </p:cBhvr>
                                      <p:tavLst>
                                        <p:tav tm="0">
                                          <p:val>
                                            <p:strVal val="#ppt_y"/>
                                          </p:val>
                                        </p:tav>
                                        <p:tav tm="100000">
                                          <p:val>
                                            <p:strVal val="#ppt_y"/>
                                          </p:val>
                                        </p:tav>
                                      </p:tavLst>
                                    </p:anim>
                                  </p:childTnLst>
                                </p:cTn>
                              </p:par>
                            </p:childTnLst>
                          </p:cTn>
                        </p:par>
                        <p:par>
                          <p:cTn id="19" fill="hold">
                            <p:stCondLst>
                              <p:cond delay="7500"/>
                            </p:stCondLst>
                            <p:childTnLst>
                              <p:par>
                                <p:cTn id="20" presetID="2" presetClass="entr" presetSubtype="8" fill="hold" grpId="0" nodeType="afterEffect">
                                  <p:stCondLst>
                                    <p:cond delay="3000"/>
                                  </p:stCondLst>
                                  <p:childTnLst>
                                    <p:set>
                                      <p:cBhvr>
                                        <p:cTn id="21" dur="1" fill="hold">
                                          <p:stCondLst>
                                            <p:cond delay="0"/>
                                          </p:stCondLst>
                                        </p:cTn>
                                        <p:tgtEl>
                                          <p:spTgt spid="347147"/>
                                        </p:tgtEl>
                                        <p:attrNameLst>
                                          <p:attrName>style.visibility</p:attrName>
                                        </p:attrNameLst>
                                      </p:cBhvr>
                                      <p:to>
                                        <p:strVal val="visible"/>
                                      </p:to>
                                    </p:set>
                                    <p:anim calcmode="lin" valueType="num">
                                      <p:cBhvr additive="base">
                                        <p:cTn id="22" dur="500" fill="hold"/>
                                        <p:tgtEl>
                                          <p:spTgt spid="347147"/>
                                        </p:tgtEl>
                                        <p:attrNameLst>
                                          <p:attrName>ppt_x</p:attrName>
                                        </p:attrNameLst>
                                      </p:cBhvr>
                                      <p:tavLst>
                                        <p:tav tm="0">
                                          <p:val>
                                            <p:strVal val="0-#ppt_w/2"/>
                                          </p:val>
                                        </p:tav>
                                        <p:tav tm="100000">
                                          <p:val>
                                            <p:strVal val="#ppt_x"/>
                                          </p:val>
                                        </p:tav>
                                      </p:tavLst>
                                    </p:anim>
                                    <p:anim calcmode="lin" valueType="num">
                                      <p:cBhvr additive="base">
                                        <p:cTn id="23" dur="500" fill="hold"/>
                                        <p:tgtEl>
                                          <p:spTgt spid="347147"/>
                                        </p:tgtEl>
                                        <p:attrNameLst>
                                          <p:attrName>ppt_y</p:attrName>
                                        </p:attrNameLst>
                                      </p:cBhvr>
                                      <p:tavLst>
                                        <p:tav tm="0">
                                          <p:val>
                                            <p:strVal val="#ppt_y"/>
                                          </p:val>
                                        </p:tav>
                                        <p:tav tm="100000">
                                          <p:val>
                                            <p:strVal val="#ppt_y"/>
                                          </p:val>
                                        </p:tav>
                                      </p:tavLst>
                                    </p:anim>
                                  </p:childTnLst>
                                </p:cTn>
                              </p:par>
                            </p:childTnLst>
                          </p:cTn>
                        </p:par>
                        <p:par>
                          <p:cTn id="24" fill="hold">
                            <p:stCondLst>
                              <p:cond delay="11000"/>
                            </p:stCondLst>
                            <p:childTnLst>
                              <p:par>
                                <p:cTn id="25" presetID="2" presetClass="entr" presetSubtype="8" fill="hold" grpId="0" nodeType="afterEffect">
                                  <p:stCondLst>
                                    <p:cond delay="3000"/>
                                  </p:stCondLst>
                                  <p:childTnLst>
                                    <p:set>
                                      <p:cBhvr>
                                        <p:cTn id="26" dur="1" fill="hold">
                                          <p:stCondLst>
                                            <p:cond delay="0"/>
                                          </p:stCondLst>
                                        </p:cTn>
                                        <p:tgtEl>
                                          <p:spTgt spid="347149"/>
                                        </p:tgtEl>
                                        <p:attrNameLst>
                                          <p:attrName>style.visibility</p:attrName>
                                        </p:attrNameLst>
                                      </p:cBhvr>
                                      <p:to>
                                        <p:strVal val="visible"/>
                                      </p:to>
                                    </p:set>
                                    <p:anim calcmode="lin" valueType="num">
                                      <p:cBhvr additive="base">
                                        <p:cTn id="27" dur="500" fill="hold"/>
                                        <p:tgtEl>
                                          <p:spTgt spid="347149"/>
                                        </p:tgtEl>
                                        <p:attrNameLst>
                                          <p:attrName>ppt_x</p:attrName>
                                        </p:attrNameLst>
                                      </p:cBhvr>
                                      <p:tavLst>
                                        <p:tav tm="0">
                                          <p:val>
                                            <p:strVal val="0-#ppt_w/2"/>
                                          </p:val>
                                        </p:tav>
                                        <p:tav tm="100000">
                                          <p:val>
                                            <p:strVal val="#ppt_x"/>
                                          </p:val>
                                        </p:tav>
                                      </p:tavLst>
                                    </p:anim>
                                    <p:anim calcmode="lin" valueType="num">
                                      <p:cBhvr additive="base">
                                        <p:cTn id="28" dur="500" fill="hold"/>
                                        <p:tgtEl>
                                          <p:spTgt spid="347149"/>
                                        </p:tgtEl>
                                        <p:attrNameLst>
                                          <p:attrName>ppt_y</p:attrName>
                                        </p:attrNameLst>
                                      </p:cBhvr>
                                      <p:tavLst>
                                        <p:tav tm="0">
                                          <p:val>
                                            <p:strVal val="#ppt_y"/>
                                          </p:val>
                                        </p:tav>
                                        <p:tav tm="100000">
                                          <p:val>
                                            <p:strVal val="#ppt_y"/>
                                          </p:val>
                                        </p:tav>
                                      </p:tavLst>
                                    </p:anim>
                                  </p:childTnLst>
                                </p:cTn>
                              </p:par>
                            </p:childTnLst>
                          </p:cTn>
                        </p:par>
                        <p:par>
                          <p:cTn id="29" fill="hold">
                            <p:stCondLst>
                              <p:cond delay="14500"/>
                            </p:stCondLst>
                            <p:childTnLst>
                              <p:par>
                                <p:cTn id="30" presetID="2" presetClass="entr" presetSubtype="8" fill="hold" grpId="0" nodeType="afterEffect">
                                  <p:stCondLst>
                                    <p:cond delay="3000"/>
                                  </p:stCondLst>
                                  <p:childTnLst>
                                    <p:set>
                                      <p:cBhvr>
                                        <p:cTn id="31" dur="1" fill="hold">
                                          <p:stCondLst>
                                            <p:cond delay="0"/>
                                          </p:stCondLst>
                                        </p:cTn>
                                        <p:tgtEl>
                                          <p:spTgt spid="347151"/>
                                        </p:tgtEl>
                                        <p:attrNameLst>
                                          <p:attrName>style.visibility</p:attrName>
                                        </p:attrNameLst>
                                      </p:cBhvr>
                                      <p:to>
                                        <p:strVal val="visible"/>
                                      </p:to>
                                    </p:set>
                                    <p:anim calcmode="lin" valueType="num">
                                      <p:cBhvr additive="base">
                                        <p:cTn id="32" dur="500" fill="hold"/>
                                        <p:tgtEl>
                                          <p:spTgt spid="347151"/>
                                        </p:tgtEl>
                                        <p:attrNameLst>
                                          <p:attrName>ppt_x</p:attrName>
                                        </p:attrNameLst>
                                      </p:cBhvr>
                                      <p:tavLst>
                                        <p:tav tm="0">
                                          <p:val>
                                            <p:strVal val="0-#ppt_w/2"/>
                                          </p:val>
                                        </p:tav>
                                        <p:tav tm="100000">
                                          <p:val>
                                            <p:strVal val="#ppt_x"/>
                                          </p:val>
                                        </p:tav>
                                      </p:tavLst>
                                    </p:anim>
                                    <p:anim calcmode="lin" valueType="num">
                                      <p:cBhvr additive="base">
                                        <p:cTn id="33" dur="500" fill="hold"/>
                                        <p:tgtEl>
                                          <p:spTgt spid="3471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7139" grpId="0" autoUpdateAnimBg="0"/>
      <p:bldP spid="347140" grpId="0" autoUpdateAnimBg="0"/>
      <p:bldP spid="347141" grpId="0" autoUpdateAnimBg="0"/>
      <p:bldP spid="347147" grpId="0" autoUpdateAnimBg="0"/>
      <p:bldP spid="347149" grpId="0" autoUpdateAnimBg="0"/>
      <p:bldP spid="347151"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1052736"/>
            <a:ext cx="6984776" cy="1200329"/>
          </a:xfrm>
          <a:prstGeom prst="rect">
            <a:avLst/>
          </a:prstGeom>
          <a:noFill/>
        </p:spPr>
        <p:txBody>
          <a:bodyPr wrap="square" rtlCol="0">
            <a:spAutoFit/>
          </a:bodyPr>
          <a:lstStyle/>
          <a:p>
            <a:r>
              <a:rPr lang="en-GB" dirty="0"/>
              <a:t>A simple coffee jar?</a:t>
            </a:r>
            <a:br>
              <a:rPr lang="en-GB" dirty="0"/>
            </a:br>
            <a:br>
              <a:rPr lang="en-GB" dirty="0"/>
            </a:br>
            <a:r>
              <a:rPr lang="en-GB" dirty="0"/>
              <a:t> </a:t>
            </a:r>
          </a:p>
        </p:txBody>
      </p:sp>
      <p:pic>
        <p:nvPicPr>
          <p:cNvPr id="4" name="Picture 3">
            <a:extLst>
              <a:ext uri="{FF2B5EF4-FFF2-40B4-BE49-F238E27FC236}">
                <a16:creationId xmlns:a16="http://schemas.microsoft.com/office/drawing/2014/main" id="{7723B279-F755-3146-923F-08F1AD7FE7AC}"/>
              </a:ext>
            </a:extLst>
          </p:cNvPr>
          <p:cNvPicPr>
            <a:picLocks noChangeAspect="1"/>
          </p:cNvPicPr>
          <p:nvPr/>
        </p:nvPicPr>
        <p:blipFill>
          <a:blip r:embed="rId2"/>
          <a:stretch>
            <a:fillRect/>
          </a:stretch>
        </p:blipFill>
        <p:spPr>
          <a:xfrm>
            <a:off x="1691680" y="1641181"/>
            <a:ext cx="6480720" cy="4860540"/>
          </a:xfrm>
          <a:prstGeom prst="rect">
            <a:avLst/>
          </a:prstGeom>
        </p:spPr>
      </p:pic>
    </p:spTree>
    <p:extLst>
      <p:ext uri="{BB962C8B-B14F-4D97-AF65-F5344CB8AC3E}">
        <p14:creationId xmlns:p14="http://schemas.microsoft.com/office/powerpoint/2010/main" val="227879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1052736"/>
            <a:ext cx="6984776" cy="1200329"/>
          </a:xfrm>
          <a:prstGeom prst="rect">
            <a:avLst/>
          </a:prstGeom>
          <a:noFill/>
        </p:spPr>
        <p:txBody>
          <a:bodyPr wrap="square" rtlCol="0">
            <a:spAutoFit/>
          </a:bodyPr>
          <a:lstStyle/>
          <a:p>
            <a:r>
              <a:rPr lang="en-GB" dirty="0"/>
              <a:t>A simple coffee jar?</a:t>
            </a:r>
            <a:br>
              <a:rPr lang="en-GB" dirty="0"/>
            </a:br>
            <a:br>
              <a:rPr lang="en-GB" dirty="0"/>
            </a:br>
            <a:r>
              <a:rPr lang="en-GB" dirty="0"/>
              <a:t> </a:t>
            </a:r>
          </a:p>
        </p:txBody>
      </p:sp>
      <p:pic>
        <p:nvPicPr>
          <p:cNvPr id="5" name="Picture 4">
            <a:extLst>
              <a:ext uri="{FF2B5EF4-FFF2-40B4-BE49-F238E27FC236}">
                <a16:creationId xmlns:a16="http://schemas.microsoft.com/office/drawing/2014/main" id="{04725FAE-45D7-B146-9C90-3E722D590B3F}"/>
              </a:ext>
            </a:extLst>
          </p:cNvPr>
          <p:cNvPicPr>
            <a:picLocks noChangeAspect="1"/>
          </p:cNvPicPr>
          <p:nvPr/>
        </p:nvPicPr>
        <p:blipFill>
          <a:blip r:embed="rId2"/>
          <a:stretch>
            <a:fillRect/>
          </a:stretch>
        </p:blipFill>
        <p:spPr>
          <a:xfrm>
            <a:off x="755576" y="1484784"/>
            <a:ext cx="5080000" cy="3810000"/>
          </a:xfrm>
          <a:prstGeom prst="rect">
            <a:avLst/>
          </a:prstGeom>
        </p:spPr>
      </p:pic>
      <p:pic>
        <p:nvPicPr>
          <p:cNvPr id="7" name="Picture 6">
            <a:extLst>
              <a:ext uri="{FF2B5EF4-FFF2-40B4-BE49-F238E27FC236}">
                <a16:creationId xmlns:a16="http://schemas.microsoft.com/office/drawing/2014/main" id="{C59F31D8-7D32-404A-97E2-B430351E3CD9}"/>
              </a:ext>
            </a:extLst>
          </p:cNvPr>
          <p:cNvPicPr>
            <a:picLocks noChangeAspect="1"/>
          </p:cNvPicPr>
          <p:nvPr/>
        </p:nvPicPr>
        <p:blipFill>
          <a:blip r:embed="rId3"/>
          <a:stretch>
            <a:fillRect/>
          </a:stretch>
        </p:blipFill>
        <p:spPr>
          <a:xfrm>
            <a:off x="3851920" y="2852936"/>
            <a:ext cx="5080000" cy="3810000"/>
          </a:xfrm>
          <a:prstGeom prst="rect">
            <a:avLst/>
          </a:prstGeom>
        </p:spPr>
      </p:pic>
    </p:spTree>
    <p:extLst>
      <p:ext uri="{BB962C8B-B14F-4D97-AF65-F5344CB8AC3E}">
        <p14:creationId xmlns:p14="http://schemas.microsoft.com/office/powerpoint/2010/main" val="3263432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wsuit: The Hells Angels is claiming that clothing line 8732 Apparel has infringed on their trademark"/>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907704" y="2780928"/>
            <a:ext cx="6038850" cy="33482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619672" y="1052736"/>
            <a:ext cx="6984776" cy="1938992"/>
          </a:xfrm>
          <a:prstGeom prst="rect">
            <a:avLst/>
          </a:prstGeom>
          <a:noFill/>
        </p:spPr>
        <p:txBody>
          <a:bodyPr wrap="square" rtlCol="0">
            <a:spAutoFit/>
          </a:bodyPr>
          <a:lstStyle/>
          <a:p>
            <a:r>
              <a:rPr lang="en-GB" dirty="0"/>
              <a:t>November 2013 – Hells Angels accuse rapper Young </a:t>
            </a:r>
            <a:r>
              <a:rPr lang="en-GB" dirty="0" err="1"/>
              <a:t>Jeezy's</a:t>
            </a:r>
            <a:r>
              <a:rPr lang="en-GB" dirty="0"/>
              <a:t> clothing line and Dillard's store of trademark infringement over winged head design</a:t>
            </a:r>
            <a:br>
              <a:rPr lang="en-GB" dirty="0"/>
            </a:br>
            <a:br>
              <a:rPr lang="en-GB" dirty="0"/>
            </a:br>
            <a:r>
              <a:rPr lang="en-GB" dirty="0"/>
              <a:t> </a:t>
            </a:r>
          </a:p>
        </p:txBody>
      </p:sp>
    </p:spTree>
    <p:extLst>
      <p:ext uri="{BB962C8B-B14F-4D97-AF65-F5344CB8AC3E}">
        <p14:creationId xmlns:p14="http://schemas.microsoft.com/office/powerpoint/2010/main" val="2748185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ainstream: Rapper Young Jeezy's clothing line 8732 Apparel features a winged head"/>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547664" y="2068399"/>
            <a:ext cx="4094634" cy="428439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619672" y="1052736"/>
            <a:ext cx="6768752" cy="1015663"/>
          </a:xfrm>
          <a:prstGeom prst="rect">
            <a:avLst/>
          </a:prstGeom>
          <a:noFill/>
        </p:spPr>
        <p:txBody>
          <a:bodyPr wrap="square" rtlCol="0">
            <a:spAutoFit/>
          </a:bodyPr>
          <a:lstStyle/>
          <a:p>
            <a:r>
              <a:rPr lang="en-GB" sz="2000" dirty="0"/>
              <a:t>This jacket shows the Death Head symbol that's the basis of a federal lawsuit by Hells Angels against 8732 Apparel and Dillard's.</a:t>
            </a:r>
          </a:p>
        </p:txBody>
      </p:sp>
    </p:spTree>
    <p:extLst>
      <p:ext uri="{BB962C8B-B14F-4D97-AF65-F5344CB8AC3E}">
        <p14:creationId xmlns:p14="http://schemas.microsoft.com/office/powerpoint/2010/main" val="1777594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Text Box 3"/>
          <p:cNvSpPr txBox="1">
            <a:spLocks noChangeArrowheads="1"/>
          </p:cNvSpPr>
          <p:nvPr/>
        </p:nvSpPr>
        <p:spPr bwMode="auto">
          <a:xfrm>
            <a:off x="1295400" y="2133600"/>
            <a:ext cx="3132584" cy="1219200"/>
          </a:xfrm>
          <a:prstGeom prst="rect">
            <a:avLst/>
          </a:prstGeom>
          <a:noFill/>
          <a:ln w="9525">
            <a:noFill/>
            <a:miter lim="800000"/>
            <a:headEnd/>
            <a:tailEnd/>
          </a:ln>
          <a:effectLst/>
        </p:spPr>
        <p:txBody>
          <a:bodyPr>
            <a:prstTxWarp prst="textNoShape">
              <a:avLst/>
            </a:prstTxWarp>
          </a:bodyPr>
          <a:lstStyle/>
          <a:p>
            <a:pPr marL="342900" indent="-342900" eaLnBrk="1" hangingPunct="1">
              <a:spcBef>
                <a:spcPct val="50000"/>
              </a:spcBef>
              <a:buFontTx/>
              <a:buChar char="•"/>
              <a:defRPr/>
            </a:pPr>
            <a:r>
              <a:rPr lang="en-GB" dirty="0">
                <a:latin typeface="+mj-lt"/>
              </a:rPr>
              <a:t>Kit Kat war ends in</a:t>
            </a:r>
            <a:br>
              <a:rPr lang="en-GB" dirty="0">
                <a:latin typeface="+mj-lt"/>
              </a:rPr>
            </a:br>
            <a:r>
              <a:rPr lang="en-GB" dirty="0">
                <a:latin typeface="+mj-lt"/>
              </a:rPr>
              <a:t>loss of distinctive colour rights.</a:t>
            </a:r>
            <a:endParaRPr lang="en-GB" sz="1800" dirty="0">
              <a:latin typeface="+mj-lt"/>
            </a:endParaRPr>
          </a:p>
        </p:txBody>
      </p:sp>
      <p:sp>
        <p:nvSpPr>
          <p:cNvPr id="28677" name="Text Box 6"/>
          <p:cNvSpPr txBox="1">
            <a:spLocks noChangeArrowheads="1"/>
          </p:cNvSpPr>
          <p:nvPr/>
        </p:nvSpPr>
        <p:spPr bwMode="auto">
          <a:xfrm>
            <a:off x="1676400" y="1143000"/>
            <a:ext cx="7010400" cy="954107"/>
          </a:xfrm>
          <a:prstGeom prst="rect">
            <a:avLst/>
          </a:prstGeom>
          <a:noFill/>
          <a:ln w="9525">
            <a:noFill/>
            <a:miter lim="800000"/>
            <a:headEnd/>
            <a:tailEnd/>
          </a:ln>
        </p:spPr>
        <p:txBody>
          <a:bodyPr>
            <a:prstTxWarp prst="textNoShape">
              <a:avLst/>
            </a:prstTxWarp>
            <a:spAutoFit/>
          </a:bodyPr>
          <a:lstStyle/>
          <a:p>
            <a:pPr>
              <a:spcBef>
                <a:spcPct val="50000"/>
              </a:spcBef>
            </a:pPr>
            <a:r>
              <a:rPr lang="en-GB" sz="2800" dirty="0">
                <a:solidFill>
                  <a:srgbClr val="CC0000"/>
                </a:solidFill>
              </a:rPr>
              <a:t>Innovation </a:t>
            </a:r>
            <a:br>
              <a:rPr lang="en-GB" sz="2800" dirty="0">
                <a:solidFill>
                  <a:srgbClr val="CC0000"/>
                </a:solidFill>
              </a:rPr>
            </a:br>
            <a:r>
              <a:rPr lang="en-GB" sz="2800" dirty="0">
                <a:solidFill>
                  <a:srgbClr val="CC0000"/>
                </a:solidFill>
              </a:rPr>
              <a:t>Protection?</a:t>
            </a:r>
            <a:endParaRPr lang="en-GB" dirty="0"/>
          </a:p>
        </p:txBody>
      </p:sp>
      <p:pic>
        <p:nvPicPr>
          <p:cNvPr id="3" name="Picture 2">
            <a:extLst>
              <a:ext uri="{FF2B5EF4-FFF2-40B4-BE49-F238E27FC236}">
                <a16:creationId xmlns:a16="http://schemas.microsoft.com/office/drawing/2014/main" id="{9D7B6D84-00D9-B94B-97F3-78580ABC6078}"/>
              </a:ext>
            </a:extLst>
          </p:cNvPr>
          <p:cNvPicPr>
            <a:picLocks noChangeAspect="1"/>
          </p:cNvPicPr>
          <p:nvPr/>
        </p:nvPicPr>
        <p:blipFill>
          <a:blip r:embed="rId3"/>
          <a:stretch>
            <a:fillRect/>
          </a:stretch>
        </p:blipFill>
        <p:spPr>
          <a:xfrm>
            <a:off x="4788024" y="1143000"/>
            <a:ext cx="4029912" cy="5373216"/>
          </a:xfrm>
          <a:prstGeom prst="rect">
            <a:avLst/>
          </a:prstGeom>
        </p:spPr>
      </p:pic>
    </p:spTree>
    <p:extLst>
      <p:ext uri="{BB962C8B-B14F-4D97-AF65-F5344CB8AC3E}">
        <p14:creationId xmlns:p14="http://schemas.microsoft.com/office/powerpoint/2010/main" val="2049632013"/>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69DF66D-8908-1A42-ACB2-77E0C2F57AA2}"/>
              </a:ext>
            </a:extLst>
          </p:cNvPr>
          <p:cNvPicPr>
            <a:picLocks noChangeAspect="1"/>
          </p:cNvPicPr>
          <p:nvPr/>
        </p:nvPicPr>
        <p:blipFill>
          <a:blip r:embed="rId3"/>
          <a:stretch>
            <a:fillRect/>
          </a:stretch>
        </p:blipFill>
        <p:spPr>
          <a:xfrm>
            <a:off x="1248697" y="836712"/>
            <a:ext cx="7488832" cy="5616624"/>
          </a:xfrm>
          <a:prstGeom prst="rect">
            <a:avLst/>
          </a:prstGeom>
        </p:spPr>
      </p:pic>
      <p:sp>
        <p:nvSpPr>
          <p:cNvPr id="179203" name="Text Box 3"/>
          <p:cNvSpPr txBox="1">
            <a:spLocks noChangeArrowheads="1"/>
          </p:cNvSpPr>
          <p:nvPr/>
        </p:nvSpPr>
        <p:spPr bwMode="auto">
          <a:xfrm>
            <a:off x="3753482" y="5522168"/>
            <a:ext cx="4346910" cy="1219200"/>
          </a:xfrm>
          <a:prstGeom prst="rect">
            <a:avLst/>
          </a:prstGeom>
          <a:noFill/>
          <a:ln w="9525">
            <a:noFill/>
            <a:miter lim="800000"/>
            <a:headEnd/>
            <a:tailEnd/>
          </a:ln>
          <a:effectLst/>
        </p:spPr>
        <p:txBody>
          <a:bodyPr>
            <a:prstTxWarp prst="textNoShape">
              <a:avLst/>
            </a:prstTxWarp>
          </a:bodyPr>
          <a:lstStyle/>
          <a:p>
            <a:pPr eaLnBrk="1" hangingPunct="1">
              <a:spcBef>
                <a:spcPct val="50000"/>
              </a:spcBef>
              <a:defRPr/>
            </a:pPr>
            <a:r>
              <a:rPr lang="en-GB" dirty="0">
                <a:latin typeface="+mj-lt"/>
              </a:rPr>
              <a:t>ordered to destroy collection and identify outlets so checks can be made</a:t>
            </a:r>
            <a:endParaRPr lang="en-GB" sz="1800" dirty="0">
              <a:latin typeface="+mj-lt"/>
            </a:endParaRPr>
          </a:p>
        </p:txBody>
      </p:sp>
      <p:sp>
        <p:nvSpPr>
          <p:cNvPr id="28677" name="Text Box 6"/>
          <p:cNvSpPr txBox="1">
            <a:spLocks noChangeArrowheads="1"/>
          </p:cNvSpPr>
          <p:nvPr/>
        </p:nvSpPr>
        <p:spPr bwMode="auto">
          <a:xfrm>
            <a:off x="1676400" y="1143000"/>
            <a:ext cx="7010400" cy="523220"/>
          </a:xfrm>
          <a:prstGeom prst="rect">
            <a:avLst/>
          </a:prstGeom>
          <a:noFill/>
          <a:ln w="9525">
            <a:noFill/>
            <a:miter lim="800000"/>
            <a:headEnd/>
            <a:tailEnd/>
          </a:ln>
        </p:spPr>
        <p:txBody>
          <a:bodyPr>
            <a:prstTxWarp prst="textNoShape">
              <a:avLst/>
            </a:prstTxWarp>
            <a:spAutoFit/>
          </a:bodyPr>
          <a:lstStyle/>
          <a:p>
            <a:pPr>
              <a:spcBef>
                <a:spcPct val="50000"/>
              </a:spcBef>
            </a:pPr>
            <a:r>
              <a:rPr lang="en-GB" sz="2800" dirty="0">
                <a:solidFill>
                  <a:srgbClr val="CC0000"/>
                </a:solidFill>
              </a:rPr>
              <a:t>Innovation Protection?</a:t>
            </a:r>
            <a:endParaRPr lang="en-GB" dirty="0"/>
          </a:p>
        </p:txBody>
      </p:sp>
      <p:pic>
        <p:nvPicPr>
          <p:cNvPr id="6" name="Picture 5">
            <a:extLst>
              <a:ext uri="{FF2B5EF4-FFF2-40B4-BE49-F238E27FC236}">
                <a16:creationId xmlns:a16="http://schemas.microsoft.com/office/drawing/2014/main" id="{22FA831B-639D-D14C-ABC9-D7AE55541F8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08906" y="4365104"/>
            <a:ext cx="2044576" cy="2044576"/>
          </a:xfrm>
          <a:prstGeom prst="rect">
            <a:avLst/>
          </a:prstGeom>
        </p:spPr>
      </p:pic>
      <p:sp>
        <p:nvSpPr>
          <p:cNvPr id="7" name="Text Box 3">
            <a:extLst>
              <a:ext uri="{FF2B5EF4-FFF2-40B4-BE49-F238E27FC236}">
                <a16:creationId xmlns:a16="http://schemas.microsoft.com/office/drawing/2014/main" id="{177D3E29-D77B-A143-9AC3-A02C1ADEBA6D}"/>
              </a:ext>
            </a:extLst>
          </p:cNvPr>
          <p:cNvSpPr txBox="1">
            <a:spLocks noChangeArrowheads="1"/>
          </p:cNvSpPr>
          <p:nvPr/>
        </p:nvSpPr>
        <p:spPr bwMode="auto">
          <a:xfrm>
            <a:off x="5656159" y="1612820"/>
            <a:ext cx="3373441" cy="1219200"/>
          </a:xfrm>
          <a:prstGeom prst="rect">
            <a:avLst/>
          </a:prstGeom>
          <a:noFill/>
          <a:ln w="9525">
            <a:noFill/>
            <a:miter lim="800000"/>
            <a:headEnd/>
            <a:tailEnd/>
          </a:ln>
          <a:effectLst/>
        </p:spPr>
        <p:txBody>
          <a:bodyPr>
            <a:prstTxWarp prst="textNoShape">
              <a:avLst/>
            </a:prstTxWarp>
          </a:bodyPr>
          <a:lstStyle/>
          <a:p>
            <a:pPr eaLnBrk="1" hangingPunct="1">
              <a:spcBef>
                <a:spcPct val="50000"/>
              </a:spcBef>
              <a:defRPr/>
            </a:pPr>
            <a:r>
              <a:rPr lang="en-GB" dirty="0">
                <a:latin typeface="+mj-lt"/>
              </a:rPr>
              <a:t>Van </a:t>
            </a:r>
            <a:r>
              <a:rPr lang="en-GB" dirty="0" err="1">
                <a:latin typeface="+mj-lt"/>
              </a:rPr>
              <a:t>Haren’s</a:t>
            </a:r>
            <a:r>
              <a:rPr lang="en-GB" dirty="0">
                <a:latin typeface="+mj-lt"/>
              </a:rPr>
              <a:t> Halle Berry collection</a:t>
            </a:r>
            <a:endParaRPr lang="en-GB" sz="1800" dirty="0">
              <a:latin typeface="+mj-lt"/>
            </a:endParaRPr>
          </a:p>
        </p:txBody>
      </p:sp>
    </p:spTree>
    <p:extLst>
      <p:ext uri="{BB962C8B-B14F-4D97-AF65-F5344CB8AC3E}">
        <p14:creationId xmlns:p14="http://schemas.microsoft.com/office/powerpoint/2010/main" val="3329297735"/>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Text Box 3"/>
          <p:cNvSpPr txBox="1">
            <a:spLocks noChangeArrowheads="1"/>
          </p:cNvSpPr>
          <p:nvPr/>
        </p:nvSpPr>
        <p:spPr bwMode="auto">
          <a:xfrm>
            <a:off x="1331640" y="4581128"/>
            <a:ext cx="7010400" cy="2664296"/>
          </a:xfrm>
          <a:prstGeom prst="rect">
            <a:avLst/>
          </a:prstGeom>
          <a:noFill/>
          <a:ln w="9525">
            <a:noFill/>
            <a:miter lim="800000"/>
            <a:headEnd/>
            <a:tailEnd/>
          </a:ln>
          <a:effectLst/>
        </p:spPr>
        <p:txBody>
          <a:bodyPr>
            <a:prstTxWarp prst="textNoShape">
              <a:avLst/>
            </a:prstTxWarp>
          </a:bodyPr>
          <a:lstStyle/>
          <a:p>
            <a:pPr eaLnBrk="1" hangingPunct="1">
              <a:spcBef>
                <a:spcPct val="50000"/>
              </a:spcBef>
              <a:defRPr/>
            </a:pPr>
            <a:r>
              <a:rPr lang="en-US" sz="1800" b="1" dirty="0"/>
              <a:t>Rogers v. </a:t>
            </a:r>
            <a:r>
              <a:rPr lang="en-US" sz="1800" b="1" dirty="0" err="1"/>
              <a:t>Koons</a:t>
            </a:r>
            <a:r>
              <a:rPr lang="en-US" sz="1800" dirty="0"/>
              <a:t>, 960 F.2d 301 (2d Cir. 1992)</a:t>
            </a:r>
          </a:p>
          <a:p>
            <a:pPr eaLnBrk="1" hangingPunct="1">
              <a:spcBef>
                <a:spcPct val="50000"/>
              </a:spcBef>
              <a:defRPr/>
            </a:pPr>
            <a:r>
              <a:rPr lang="en-US" sz="1800" dirty="0"/>
              <a:t>Postwar artist Jeff </a:t>
            </a:r>
            <a:r>
              <a:rPr lang="en-US" sz="1800" dirty="0" err="1"/>
              <a:t>Koons</a:t>
            </a:r>
            <a:r>
              <a:rPr lang="en-US" sz="1800" dirty="0"/>
              <a:t> appropriated a photograph taken by Art Rogers of two people holding a bunch of puppies. Although </a:t>
            </a:r>
            <a:r>
              <a:rPr lang="en-US" sz="1800" dirty="0" err="1"/>
              <a:t>Koons</a:t>
            </a:r>
            <a:r>
              <a:rPr lang="en-US" sz="1800" dirty="0"/>
              <a:t> made a sculpture from the photo, changing the colors of the puppies and altering a few other elements, the court rejected his parody defense. </a:t>
            </a:r>
            <a:endParaRPr lang="en-GB" sz="1800" dirty="0">
              <a:latin typeface="+mj-lt"/>
            </a:endParaRPr>
          </a:p>
        </p:txBody>
      </p:sp>
      <p:sp>
        <p:nvSpPr>
          <p:cNvPr id="28677" name="Text Box 6"/>
          <p:cNvSpPr txBox="1">
            <a:spLocks noChangeArrowheads="1"/>
          </p:cNvSpPr>
          <p:nvPr/>
        </p:nvSpPr>
        <p:spPr bwMode="auto">
          <a:xfrm>
            <a:off x="1676400" y="1143000"/>
            <a:ext cx="7010400" cy="523220"/>
          </a:xfrm>
          <a:prstGeom prst="rect">
            <a:avLst/>
          </a:prstGeom>
          <a:noFill/>
          <a:ln w="9525">
            <a:noFill/>
            <a:miter lim="800000"/>
            <a:headEnd/>
            <a:tailEnd/>
          </a:ln>
        </p:spPr>
        <p:txBody>
          <a:bodyPr>
            <a:prstTxWarp prst="textNoShape">
              <a:avLst/>
            </a:prstTxWarp>
            <a:spAutoFit/>
          </a:bodyPr>
          <a:lstStyle/>
          <a:p>
            <a:pPr>
              <a:spcBef>
                <a:spcPct val="50000"/>
              </a:spcBef>
            </a:pPr>
            <a:r>
              <a:rPr lang="en-GB" sz="2800" dirty="0">
                <a:solidFill>
                  <a:srgbClr val="CC0000"/>
                </a:solidFill>
              </a:rPr>
              <a:t>Innovation Protection?</a:t>
            </a:r>
            <a:endParaRPr lang="en-GB" dirty="0"/>
          </a:p>
        </p:txBody>
      </p:sp>
      <p:pic>
        <p:nvPicPr>
          <p:cNvPr id="2" name="Picture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52600" y="1681298"/>
            <a:ext cx="6858000" cy="2476500"/>
          </a:xfrm>
          <a:prstGeom prst="rect">
            <a:avLst/>
          </a:prstGeom>
        </p:spPr>
      </p:pic>
    </p:spTree>
    <p:extLst>
      <p:ext uri="{BB962C8B-B14F-4D97-AF65-F5344CB8AC3E}">
        <p14:creationId xmlns:p14="http://schemas.microsoft.com/office/powerpoint/2010/main" val="41031171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9203"/>
                                        </p:tgtEl>
                                        <p:attrNameLst>
                                          <p:attrName>style.visibility</p:attrName>
                                        </p:attrNameLst>
                                      </p:cBhvr>
                                      <p:to>
                                        <p:strVal val="visible"/>
                                      </p:to>
                                    </p:set>
                                    <p:animEffect transition="in" filter="fade">
                                      <p:cBhvr>
                                        <p:cTn id="7" dur="500"/>
                                        <p:tgtEl>
                                          <p:spTgt spid="179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19672" y="1052736"/>
            <a:ext cx="6768752" cy="5940088"/>
          </a:xfrm>
          <a:prstGeom prst="rect">
            <a:avLst/>
          </a:prstGeom>
          <a:noFill/>
        </p:spPr>
        <p:txBody>
          <a:bodyPr wrap="square" rtlCol="0">
            <a:spAutoFit/>
          </a:bodyPr>
          <a:lstStyle/>
          <a:p>
            <a:r>
              <a:rPr lang="en-GB" dirty="0"/>
              <a:t>…an artist sold his sculpture of flying Canadian geese to a shopping centre… shopping centre’s manager put Christmas wreaths and ribbons around the necks... When the artist complained, the manager claimed that he could do what he liked with it since he owned it. The artist sued for infringement of his moral rights. The court agreed that even if the shopping centre owned the sculpture, it did not have the right to place ribbons around the necks, as this was a modification which would prejudice the honour of the artist. </a:t>
            </a:r>
            <a:br>
              <a:rPr lang="en-GB" dirty="0"/>
            </a:br>
            <a:r>
              <a:rPr lang="en-GB" dirty="0"/>
              <a:t>The court ordered the shopping centre to take away the decorations. (</a:t>
            </a:r>
            <a:r>
              <a:rPr lang="en-GB" i="1" dirty="0"/>
              <a:t>Snow v. Eaton Centre Ltd, 1982</a:t>
            </a:r>
            <a:r>
              <a:rPr lang="en-GB" dirty="0"/>
              <a:t>) </a:t>
            </a:r>
            <a:endParaRPr lang="en-GB" sz="2000" dirty="0"/>
          </a:p>
          <a:p>
            <a:endParaRPr lang="en-GB" sz="2000" dirty="0"/>
          </a:p>
        </p:txBody>
      </p:sp>
    </p:spTree>
    <p:extLst>
      <p:ext uri="{BB962C8B-B14F-4D97-AF65-F5344CB8AC3E}">
        <p14:creationId xmlns:p14="http://schemas.microsoft.com/office/powerpoint/2010/main" val="67695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2"/>
          <p:cNvSpPr txBox="1">
            <a:spLocks noChangeArrowheads="1"/>
          </p:cNvSpPr>
          <p:nvPr/>
        </p:nvSpPr>
        <p:spPr bwMode="auto">
          <a:xfrm>
            <a:off x="1295400" y="990600"/>
            <a:ext cx="7620000" cy="646113"/>
          </a:xfrm>
          <a:prstGeom prst="rect">
            <a:avLst/>
          </a:prstGeom>
          <a:noFill/>
          <a:ln w="9525">
            <a:noFill/>
            <a:miter lim="800000"/>
            <a:headEnd/>
            <a:tailEnd/>
          </a:ln>
        </p:spPr>
        <p:txBody>
          <a:bodyPr>
            <a:prstTxWarp prst="textNoShape">
              <a:avLst/>
            </a:prstTxWarp>
            <a:spAutoFit/>
          </a:bodyPr>
          <a:lstStyle/>
          <a:p>
            <a:pPr>
              <a:spcBef>
                <a:spcPct val="50000"/>
              </a:spcBef>
              <a:defRPr/>
            </a:pPr>
            <a:r>
              <a:rPr lang="en-GB" sz="3600" b="1" dirty="0">
                <a:solidFill>
                  <a:srgbClr val="CC0000"/>
                </a:solidFill>
                <a:latin typeface="+mj-lt"/>
              </a:rPr>
              <a:t>Help??</a:t>
            </a:r>
            <a:endParaRPr lang="en-GB" sz="3600" b="1" dirty="0">
              <a:latin typeface="+mj-lt"/>
            </a:endParaRPr>
          </a:p>
        </p:txBody>
      </p:sp>
      <p:sp>
        <p:nvSpPr>
          <p:cNvPr id="2" name="Rectangle 1"/>
          <p:cNvSpPr/>
          <p:nvPr/>
        </p:nvSpPr>
        <p:spPr>
          <a:xfrm>
            <a:off x="1403648" y="5733256"/>
            <a:ext cx="6192688" cy="830997"/>
          </a:xfrm>
          <a:prstGeom prst="rect">
            <a:avLst/>
          </a:prstGeom>
        </p:spPr>
        <p:txBody>
          <a:bodyPr wrap="square">
            <a:spAutoFit/>
          </a:bodyPr>
          <a:lstStyle/>
          <a:p>
            <a:r>
              <a:rPr lang="en-US" u="sng" dirty="0">
                <a:hlinkClick r:id="rId3"/>
              </a:rPr>
              <a:t>http://www.ipo.gov.uk/blogs/iptutor/</a:t>
            </a:r>
            <a:r>
              <a:rPr lang="en-US" u="sng" dirty="0"/>
              <a:t> </a:t>
            </a:r>
          </a:p>
          <a:p>
            <a:endParaRPr lang="en-GB" dirty="0"/>
          </a:p>
        </p:txBody>
      </p:sp>
      <p:pic>
        <p:nvPicPr>
          <p:cNvPr id="4" name="Picture 3" descr="iptutor.jp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31840" y="1628800"/>
            <a:ext cx="3461414" cy="3907071"/>
          </a:xfrm>
          <a:prstGeom prst="rect">
            <a:avLst/>
          </a:prstGeom>
        </p:spPr>
      </p:pic>
    </p:spTree>
    <p:extLst>
      <p:ext uri="{BB962C8B-B14F-4D97-AF65-F5344CB8AC3E}">
        <p14:creationId xmlns:p14="http://schemas.microsoft.com/office/powerpoint/2010/main" val="1334369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2"/>
          <p:cNvSpPr txBox="1">
            <a:spLocks noChangeArrowheads="1"/>
          </p:cNvSpPr>
          <p:nvPr/>
        </p:nvSpPr>
        <p:spPr bwMode="auto">
          <a:xfrm>
            <a:off x="1295400" y="990600"/>
            <a:ext cx="7620000" cy="646113"/>
          </a:xfrm>
          <a:prstGeom prst="rect">
            <a:avLst/>
          </a:prstGeom>
          <a:noFill/>
          <a:ln w="9525">
            <a:noFill/>
            <a:miter lim="800000"/>
            <a:headEnd/>
            <a:tailEnd/>
          </a:ln>
        </p:spPr>
        <p:txBody>
          <a:bodyPr>
            <a:prstTxWarp prst="textNoShape">
              <a:avLst/>
            </a:prstTxWarp>
            <a:spAutoFit/>
          </a:bodyPr>
          <a:lstStyle/>
          <a:p>
            <a:pPr>
              <a:spcBef>
                <a:spcPct val="50000"/>
              </a:spcBef>
              <a:defRPr/>
            </a:pPr>
            <a:r>
              <a:rPr lang="en-GB" sz="3600" b="1" dirty="0">
                <a:solidFill>
                  <a:srgbClr val="CC0000"/>
                </a:solidFill>
                <a:latin typeface="+mj-lt"/>
              </a:rPr>
              <a:t>Help??</a:t>
            </a:r>
            <a:endParaRPr lang="en-GB" sz="3600" b="1" dirty="0">
              <a:latin typeface="+mj-lt"/>
            </a:endParaRPr>
          </a:p>
        </p:txBody>
      </p:sp>
      <p:sp>
        <p:nvSpPr>
          <p:cNvPr id="2" name="Rectangle 1"/>
          <p:cNvSpPr/>
          <p:nvPr/>
        </p:nvSpPr>
        <p:spPr>
          <a:xfrm>
            <a:off x="1403648" y="5733256"/>
            <a:ext cx="6192688" cy="461665"/>
          </a:xfrm>
          <a:prstGeom prst="rect">
            <a:avLst/>
          </a:prstGeom>
        </p:spPr>
        <p:txBody>
          <a:bodyPr wrap="square">
            <a:spAutoFit/>
          </a:bodyPr>
          <a:lstStyle/>
          <a:p>
            <a:r>
              <a:rPr lang="en-US" u="sng" dirty="0">
                <a:hlinkClick r:id="rId3"/>
              </a:rPr>
              <a:t>https://search.creativecommons.org/</a:t>
            </a:r>
            <a:r>
              <a:rPr lang="en-US" u="sng" dirty="0"/>
              <a:t> </a:t>
            </a:r>
            <a:endParaRPr lang="en-GB" dirty="0"/>
          </a:p>
        </p:txBody>
      </p:sp>
      <p:pic>
        <p:nvPicPr>
          <p:cNvPr id="3" name="Picture 2" descr="cc.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835696" y="1772816"/>
            <a:ext cx="5184576" cy="3752338"/>
          </a:xfrm>
          <a:prstGeom prst="rect">
            <a:avLst/>
          </a:prstGeom>
        </p:spPr>
      </p:pic>
    </p:spTree>
    <p:extLst>
      <p:ext uri="{BB962C8B-B14F-4D97-AF65-F5344CB8AC3E}">
        <p14:creationId xmlns:p14="http://schemas.microsoft.com/office/powerpoint/2010/main" val="2262868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bags"/>
          <p:cNvPicPr>
            <a:picLocks noChangeAspect="1" noChangeArrowheads="1"/>
          </p:cNvPicPr>
          <p:nvPr/>
        </p:nvPicPr>
        <p:blipFill>
          <a:blip r:embed="rId3"/>
          <a:srcRect/>
          <a:stretch>
            <a:fillRect/>
          </a:stretch>
        </p:blipFill>
        <p:spPr bwMode="auto">
          <a:xfrm>
            <a:off x="2057400" y="2133600"/>
            <a:ext cx="5864225" cy="3700463"/>
          </a:xfrm>
          <a:prstGeom prst="rect">
            <a:avLst/>
          </a:prstGeom>
          <a:noFill/>
          <a:ln w="9525">
            <a:noFill/>
            <a:miter lim="800000"/>
            <a:headEnd/>
            <a:tailEnd/>
          </a:ln>
        </p:spPr>
      </p:pic>
      <p:sp>
        <p:nvSpPr>
          <p:cNvPr id="89091" name="Text Box 3"/>
          <p:cNvSpPr txBox="1">
            <a:spLocks noChangeArrowheads="1"/>
          </p:cNvSpPr>
          <p:nvPr/>
        </p:nvSpPr>
        <p:spPr bwMode="auto">
          <a:xfrm>
            <a:off x="1676400" y="1600200"/>
            <a:ext cx="6934200" cy="822325"/>
          </a:xfrm>
          <a:prstGeom prst="rect">
            <a:avLst/>
          </a:prstGeom>
          <a:noFill/>
          <a:ln w="9525">
            <a:noFill/>
            <a:miter lim="800000"/>
            <a:headEnd/>
            <a:tailEnd/>
          </a:ln>
        </p:spPr>
        <p:txBody>
          <a:bodyPr>
            <a:prstTxWarp prst="textNoShape">
              <a:avLst/>
            </a:prstTxWarp>
            <a:spAutoFit/>
          </a:bodyPr>
          <a:lstStyle/>
          <a:p>
            <a:pPr>
              <a:spcBef>
                <a:spcPct val="50000"/>
              </a:spcBef>
            </a:pPr>
            <a:r>
              <a:rPr lang="en-US"/>
              <a:t>We would wish to thank the Jelly Babies for their contribution to this lecture.</a:t>
            </a:r>
            <a:endParaRPr lang="en-US" sz="1200"/>
          </a:p>
        </p:txBody>
      </p:sp>
      <p:sp>
        <p:nvSpPr>
          <p:cNvPr id="398340" name="Text Box 4"/>
          <p:cNvSpPr txBox="1">
            <a:spLocks noChangeArrowheads="1"/>
          </p:cNvSpPr>
          <p:nvPr/>
        </p:nvSpPr>
        <p:spPr bwMode="auto">
          <a:xfrm>
            <a:off x="1752600" y="5638800"/>
            <a:ext cx="6781800" cy="822325"/>
          </a:xfrm>
          <a:prstGeom prst="rect">
            <a:avLst/>
          </a:prstGeom>
          <a:noFill/>
          <a:ln w="9525">
            <a:noFill/>
            <a:miter lim="800000"/>
            <a:headEnd/>
            <a:tailEnd/>
          </a:ln>
        </p:spPr>
        <p:txBody>
          <a:bodyPr>
            <a:prstTxWarp prst="textNoShape">
              <a:avLst/>
            </a:prstTxWarp>
            <a:spAutoFit/>
          </a:bodyPr>
          <a:lstStyle/>
          <a:p>
            <a:pPr>
              <a:spcBef>
                <a:spcPct val="50000"/>
              </a:spcBef>
            </a:pPr>
            <a:r>
              <a:rPr lang="en-US"/>
              <a:t>As Bassett’s 25 year design rights have expired - they are multiplying quite happily</a:t>
            </a:r>
            <a:endParaRPr lang="en-US" sz="1200"/>
          </a:p>
        </p:txBody>
      </p:sp>
    </p:spTree>
    <p:extLst>
      <p:ext uri="{BB962C8B-B14F-4D97-AF65-F5344CB8AC3E}">
        <p14:creationId xmlns:p14="http://schemas.microsoft.com/office/powerpoint/2010/main" val="2552955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83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8340"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950976" y="1390650"/>
            <a:ext cx="7253224" cy="3785652"/>
          </a:xfrm>
          <a:prstGeom prst="rect">
            <a:avLst/>
          </a:prstGeom>
          <a:noFill/>
          <a:ln w="9525">
            <a:noFill/>
            <a:miter lim="800000"/>
            <a:headEnd/>
            <a:tailEnd/>
          </a:ln>
        </p:spPr>
        <p:txBody>
          <a:bodyPr wrap="square">
            <a:spAutoFit/>
          </a:bodyPr>
          <a:lstStyle/>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ctr"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rPr>
              <a:t>Thanks for</a:t>
            </a:r>
            <a:r>
              <a:rPr kumimoji="0" lang="en-GB" sz="4000" b="1" i="0" u="none" strike="noStrike" kern="1200" cap="none" spc="0" normalizeH="0" noProof="0" dirty="0">
                <a:ln>
                  <a:noFill/>
                </a:ln>
                <a:solidFill>
                  <a:prstClr val="black"/>
                </a:solidFill>
                <a:effectLst/>
                <a:uLnTx/>
                <a:uFillTx/>
                <a:latin typeface="Calibri" pitchFamily="34" charset="0"/>
                <a:ea typeface="+mn-ea"/>
                <a:cs typeface="Arial" charset="0"/>
              </a:rPr>
              <a:t> listening to :-</a:t>
            </a: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algn="ctr" defTabSz="457200" eaLnBrk="1" hangingPunct="1">
              <a:defRPr/>
            </a:pPr>
            <a:r>
              <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rPr>
              <a:t>Protecting your idea</a:t>
            </a:r>
            <a:br>
              <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rPr>
            </a:br>
            <a:r>
              <a:rPr lang="en-GB" sz="4000" i="1" dirty="0">
                <a:solidFill>
                  <a:prstClr val="black"/>
                </a:solidFill>
                <a:latin typeface="Calibri" pitchFamily="34" charset="0"/>
                <a:cs typeface="Arial" charset="0"/>
              </a:rPr>
              <a:t>(and avoid being sued)</a:t>
            </a: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ctr" defTabSz="457200" rtl="0" eaLnBrk="1" fontAlgn="base" latinLnBrk="0" hangingPunct="1">
              <a:lnSpc>
                <a:spcPct val="100000"/>
              </a:lnSpc>
              <a:spcBef>
                <a:spcPct val="0"/>
              </a:spcBef>
              <a:spcAft>
                <a:spcPct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endParaRPr>
          </a:p>
          <a:p>
            <a:pPr marL="0" marR="0" lvl="0" indent="0" algn="l" defTabSz="4572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itchFamily="34" charset="0"/>
                <a:ea typeface="+mn-ea"/>
                <a:cs typeface="Arial" charset="0"/>
              </a:rPr>
              <a:t>Andy Penaluna </a:t>
            </a:r>
          </a:p>
        </p:txBody>
      </p:sp>
    </p:spTree>
    <p:extLst>
      <p:ext uri="{BB962C8B-B14F-4D97-AF65-F5344CB8AC3E}">
        <p14:creationId xmlns:p14="http://schemas.microsoft.com/office/powerpoint/2010/main" val="196471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heckerboard(across)">
                                      <p:cBhvr>
                                        <p:cTn id="7" dur="500"/>
                                        <p:tgtEl>
                                          <p:spTgt spid="3">
                                            <p:txEl>
                                              <p:pRg st="2" end="2"/>
                                            </p:txEl>
                                          </p:spTgt>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heckerboard(across)">
                                      <p:cBhvr>
                                        <p:cTn id="11" dur="500"/>
                                        <p:tgtEl>
                                          <p:spTgt spid="3">
                                            <p:txEl>
                                              <p:pRg st="1" end="1"/>
                                            </p:txEl>
                                          </p:spTgt>
                                        </p:tgtEl>
                                      </p:cBhvr>
                                    </p:animEffect>
                                  </p:childTnLst>
                                </p:cTn>
                              </p:par>
                            </p:childTnLst>
                          </p:cTn>
                        </p:par>
                        <p:par>
                          <p:cTn id="12" fill="hold">
                            <p:stCondLst>
                              <p:cond delay="1000"/>
                            </p:stCondLst>
                            <p:childTnLst>
                              <p:par>
                                <p:cTn id="13" presetID="5" presetClass="entr" presetSubtype="10" fill="hold" nodeType="after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checkerboard(across)">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Blank">
  <a:themeElements>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a:ln>
              <a:noFill/>
            </a:ln>
            <a:solidFill>
              <a:schemeClr val="tx1"/>
            </a:solidFill>
            <a:effectLst/>
            <a:latin typeface="Arial" pitchFamily="29"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a:ln>
              <a:noFill/>
            </a:ln>
            <a:solidFill>
              <a:schemeClr val="tx1"/>
            </a:solidFill>
            <a:effectLst/>
            <a:latin typeface="Arial" pitchFamily="29"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ART-MBP-ADV01:Applications:Microsoft Office 2004:Templates:Presentations:Designs:Beach</Template>
  <TotalTime>3232</TotalTime>
  <Words>732</Words>
  <Application>Microsoft Macintosh PowerPoint</Application>
  <PresentationFormat>On-screen Show (4:3)</PresentationFormat>
  <Paragraphs>95</Paragraphs>
  <Slides>24</Slides>
  <Notes>17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ＭＳ Ｐゴシック</vt:lpstr>
      <vt:lpstr>Arial</vt:lpstr>
      <vt:lpstr>Calibri</vt:lpstr>
      <vt:lpstr>Helvetica</vt:lpstr>
      <vt:lpstr>Times</vt:lpstr>
      <vt:lpstr>Trebuchet MS</vt:lpstr>
      <vt:lpstr>Univers (W1)</vt:lpstr>
      <vt:lpstr>Blank</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sihe</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Penaluna</dc:creator>
  <cp:lastModifiedBy>Sue Williams (Art &amp; Design)</cp:lastModifiedBy>
  <cp:revision>395</cp:revision>
  <cp:lastPrinted>2017-10-24T14:53:31Z</cp:lastPrinted>
  <dcterms:created xsi:type="dcterms:W3CDTF">2011-02-20T18:16:13Z</dcterms:created>
  <dcterms:modified xsi:type="dcterms:W3CDTF">2020-01-06T09:21:59Z</dcterms:modified>
</cp:coreProperties>
</file>