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0"/>
  </p:notesMasterIdLst>
  <p:handoutMasterIdLst>
    <p:handoutMasterId r:id="rId41"/>
  </p:handoutMasterIdLst>
  <p:sldIdLst>
    <p:sldId id="256" r:id="rId5"/>
    <p:sldId id="257" r:id="rId6"/>
    <p:sldId id="258" r:id="rId7"/>
    <p:sldId id="288" r:id="rId8"/>
    <p:sldId id="259" r:id="rId9"/>
    <p:sldId id="327" r:id="rId10"/>
    <p:sldId id="328" r:id="rId11"/>
    <p:sldId id="329" r:id="rId12"/>
    <p:sldId id="330" r:id="rId13"/>
    <p:sldId id="331" r:id="rId14"/>
    <p:sldId id="332" r:id="rId15"/>
    <p:sldId id="333" r:id="rId16"/>
    <p:sldId id="282" r:id="rId17"/>
    <p:sldId id="339" r:id="rId18"/>
    <p:sldId id="340" r:id="rId19"/>
    <p:sldId id="341" r:id="rId20"/>
    <p:sldId id="334" r:id="rId21"/>
    <p:sldId id="335" r:id="rId22"/>
    <p:sldId id="336" r:id="rId23"/>
    <p:sldId id="287" r:id="rId24"/>
    <p:sldId id="317" r:id="rId25"/>
    <p:sldId id="337" r:id="rId26"/>
    <p:sldId id="326" r:id="rId27"/>
    <p:sldId id="338" r:id="rId28"/>
    <p:sldId id="348" r:id="rId29"/>
    <p:sldId id="342" r:id="rId30"/>
    <p:sldId id="343" r:id="rId31"/>
    <p:sldId id="346" r:id="rId32"/>
    <p:sldId id="344" r:id="rId33"/>
    <p:sldId id="347" r:id="rId34"/>
    <p:sldId id="345" r:id="rId35"/>
    <p:sldId id="286" r:id="rId36"/>
    <p:sldId id="350" r:id="rId37"/>
    <p:sldId id="349" r:id="rId38"/>
    <p:sldId id="285" r:id="rId3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A8C8E8-D7A4-40D4-0BB3-4385426BB323}" v="5" dt="2024-05-15T13:45:42.476"/>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34" autoAdjust="0"/>
  </p:normalViewPr>
  <p:slideViewPr>
    <p:cSldViewPr snapToGrid="0" showGuides="1">
      <p:cViewPr>
        <p:scale>
          <a:sx n="105" d="100"/>
          <a:sy n="105" d="100"/>
        </p:scale>
        <p:origin x="48" y="-102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slide" Target="slides/slide35.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presProps" Target="presProps.xml" Id="rId42" /><Relationship Type="http://schemas.microsoft.com/office/2015/10/relationships/revisionInfo" Target="revisionInfo.xml" Id="rId47"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notesMaster" Target="notesMasters/notesMaster1.xml" Id="rId40" /><Relationship Type="http://schemas.openxmlformats.org/officeDocument/2006/relationships/tableStyles" Target="tableStyles.xml" Id="rId45"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theme" Target="theme/theme1.xml" Id="rId44"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viewProps" Target="viewProps.xml" Id="rId43" /><Relationship Type="http://schemas.openxmlformats.org/officeDocument/2006/relationships/slide" Target="slides/slide4.xml" Id="rId8"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slide" Target="slides/slide16.xml" Id="rId20" /><Relationship Type="http://schemas.openxmlformats.org/officeDocument/2006/relationships/handoutMaster" Target="handoutMasters/handoutMaster1.xml" Id="rId41"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54E002-291D-426C-A687-7B91F8725BF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CDEA6C0-B6B6-4E96-A27A-FA7EA12AC864}">
      <dgm:prSet phldrT="[Text]"/>
      <dgm:spPr/>
      <dgm:t>
        <a:bodyPr/>
        <a:lstStyle/>
        <a:p>
          <a:r>
            <a:rPr lang="en-GB" b="1" dirty="0"/>
            <a:t>Age</a:t>
          </a:r>
        </a:p>
      </dgm:t>
    </dgm:pt>
    <dgm:pt modelId="{C162A7CC-C09B-4095-8286-FD4ACB235F47}" type="parTrans" cxnId="{E7C4AB93-1314-4B81-9A56-525EC00B2556}">
      <dgm:prSet/>
      <dgm:spPr/>
      <dgm:t>
        <a:bodyPr/>
        <a:lstStyle/>
        <a:p>
          <a:endParaRPr lang="en-GB"/>
        </a:p>
      </dgm:t>
    </dgm:pt>
    <dgm:pt modelId="{9249D4B6-B95B-4FD7-89CE-6FAC38F5BB6C}" type="sibTrans" cxnId="{E7C4AB93-1314-4B81-9A56-525EC00B2556}">
      <dgm:prSet/>
      <dgm:spPr/>
      <dgm:t>
        <a:bodyPr/>
        <a:lstStyle/>
        <a:p>
          <a:endParaRPr lang="en-GB"/>
        </a:p>
      </dgm:t>
    </dgm:pt>
    <dgm:pt modelId="{E0A3A37A-A165-44BE-A764-BA05898C2764}">
      <dgm:prSet phldrT="[Text]"/>
      <dgm:spPr/>
      <dgm:t>
        <a:bodyPr/>
        <a:lstStyle/>
        <a:p>
          <a:r>
            <a:rPr lang="en-GB" b="1" dirty="0">
              <a:solidFill>
                <a:schemeClr val="bg1"/>
              </a:solidFill>
            </a:rPr>
            <a:t>Physical Disability </a:t>
          </a:r>
        </a:p>
      </dgm:t>
    </dgm:pt>
    <dgm:pt modelId="{41FE3B03-76F9-455B-AD92-B33A7FB495FE}" type="parTrans" cxnId="{7A849470-0F1B-46C1-8B7F-2C882B3B4B8A}">
      <dgm:prSet/>
      <dgm:spPr/>
      <dgm:t>
        <a:bodyPr/>
        <a:lstStyle/>
        <a:p>
          <a:endParaRPr lang="en-GB"/>
        </a:p>
      </dgm:t>
    </dgm:pt>
    <dgm:pt modelId="{B4BF87CF-72A8-4E88-9FB9-4D976E1995EC}" type="sibTrans" cxnId="{7A849470-0F1B-46C1-8B7F-2C882B3B4B8A}">
      <dgm:prSet/>
      <dgm:spPr/>
      <dgm:t>
        <a:bodyPr/>
        <a:lstStyle/>
        <a:p>
          <a:endParaRPr lang="en-GB"/>
        </a:p>
      </dgm:t>
    </dgm:pt>
    <dgm:pt modelId="{3515F43C-828D-4C44-B79B-96A23EF4402B}">
      <dgm:prSet phldrT="[Text]"/>
      <dgm:spPr/>
      <dgm:t>
        <a:bodyPr/>
        <a:lstStyle/>
        <a:p>
          <a:r>
            <a:rPr lang="en-GB" b="1" dirty="0">
              <a:solidFill>
                <a:schemeClr val="bg1"/>
              </a:solidFill>
              <a:latin typeface="Arial" panose="020B0604020202020204" pitchFamily="34" charset="0"/>
              <a:cs typeface="Arial" panose="020B0604020202020204" pitchFamily="34" charset="0"/>
            </a:rPr>
            <a:t>Cognitive Disability </a:t>
          </a:r>
          <a:endParaRPr lang="en-GB" dirty="0">
            <a:solidFill>
              <a:schemeClr val="bg1"/>
            </a:solidFill>
          </a:endParaRPr>
        </a:p>
      </dgm:t>
    </dgm:pt>
    <dgm:pt modelId="{5C02940C-A4E8-42C7-9E29-022618B59251}" type="parTrans" cxnId="{37B80DC7-A08E-4887-AF43-187FB0AC5D82}">
      <dgm:prSet/>
      <dgm:spPr/>
      <dgm:t>
        <a:bodyPr/>
        <a:lstStyle/>
        <a:p>
          <a:endParaRPr lang="en-GB"/>
        </a:p>
      </dgm:t>
    </dgm:pt>
    <dgm:pt modelId="{B7214C0C-1022-4FA8-B678-C7F1712521D8}" type="sibTrans" cxnId="{37B80DC7-A08E-4887-AF43-187FB0AC5D82}">
      <dgm:prSet/>
      <dgm:spPr/>
      <dgm:t>
        <a:bodyPr/>
        <a:lstStyle/>
        <a:p>
          <a:endParaRPr lang="en-GB"/>
        </a:p>
      </dgm:t>
    </dgm:pt>
    <dgm:pt modelId="{18C9AC98-A1AE-4334-87B5-642F98479D57}">
      <dgm:prSet phldrT="[Text]"/>
      <dgm:spPr/>
      <dgm:t>
        <a:bodyPr/>
        <a:lstStyle/>
        <a:p>
          <a:r>
            <a:rPr lang="en-GB" b="1" dirty="0">
              <a:solidFill>
                <a:schemeClr val="bg1"/>
              </a:solidFill>
              <a:latin typeface="Arial" panose="020B0604020202020204" pitchFamily="34" charset="0"/>
              <a:cs typeface="Arial" panose="020B0604020202020204" pitchFamily="34" charset="0"/>
            </a:rPr>
            <a:t>Provocative</a:t>
          </a:r>
          <a:endParaRPr lang="en-GB" dirty="0">
            <a:solidFill>
              <a:schemeClr val="bg1"/>
            </a:solidFill>
          </a:endParaRPr>
        </a:p>
      </dgm:t>
    </dgm:pt>
    <dgm:pt modelId="{C972784F-81B5-44BB-AA1A-204586924AF4}" type="parTrans" cxnId="{79078FFE-15CA-41BC-A475-EA662CE8FB67}">
      <dgm:prSet/>
      <dgm:spPr/>
      <dgm:t>
        <a:bodyPr/>
        <a:lstStyle/>
        <a:p>
          <a:endParaRPr lang="en-GB"/>
        </a:p>
      </dgm:t>
    </dgm:pt>
    <dgm:pt modelId="{021268E8-4A81-4804-8C62-07313C6A93B7}" type="sibTrans" cxnId="{79078FFE-15CA-41BC-A475-EA662CE8FB67}">
      <dgm:prSet/>
      <dgm:spPr/>
      <dgm:t>
        <a:bodyPr/>
        <a:lstStyle/>
        <a:p>
          <a:endParaRPr lang="en-GB"/>
        </a:p>
      </dgm:t>
    </dgm:pt>
    <dgm:pt modelId="{5DAD0B1C-390B-426E-A024-0530D33E1710}">
      <dgm:prSet phldrT="[Text]"/>
      <dgm:spPr/>
      <dgm:t>
        <a:bodyPr/>
        <a:lstStyle/>
        <a:p>
          <a:r>
            <a:rPr lang="en-GB" b="1" dirty="0">
              <a:solidFill>
                <a:schemeClr val="bg1"/>
              </a:solidFill>
              <a:latin typeface="Arial" panose="020B0604020202020204" pitchFamily="34" charset="0"/>
              <a:cs typeface="Arial" panose="020B0604020202020204" pitchFamily="34" charset="0"/>
            </a:rPr>
            <a:t>Powerless</a:t>
          </a:r>
          <a:endParaRPr lang="en-GB" dirty="0">
            <a:solidFill>
              <a:schemeClr val="bg1"/>
            </a:solidFill>
          </a:endParaRPr>
        </a:p>
      </dgm:t>
    </dgm:pt>
    <dgm:pt modelId="{87AE9C57-34C0-47E8-8214-BACCCF580830}" type="parTrans" cxnId="{4DBD426C-CBC5-41E5-BEC5-A2C08485E7DF}">
      <dgm:prSet/>
      <dgm:spPr/>
      <dgm:t>
        <a:bodyPr/>
        <a:lstStyle/>
        <a:p>
          <a:endParaRPr lang="en-GB"/>
        </a:p>
      </dgm:t>
    </dgm:pt>
    <dgm:pt modelId="{1E28DA41-AB7A-4A36-A745-1D2F134AB576}" type="sibTrans" cxnId="{4DBD426C-CBC5-41E5-BEC5-A2C08485E7DF}">
      <dgm:prSet/>
      <dgm:spPr/>
      <dgm:t>
        <a:bodyPr/>
        <a:lstStyle/>
        <a:p>
          <a:endParaRPr lang="en-GB"/>
        </a:p>
      </dgm:t>
    </dgm:pt>
    <dgm:pt modelId="{D9A77DA5-7E29-4E04-898F-A891F5C9A28F}">
      <dgm:prSet/>
      <dgm:spPr/>
      <dgm:t>
        <a:bodyPr/>
        <a:lstStyle/>
        <a:p>
          <a:r>
            <a:rPr lang="en-GB" b="1" dirty="0"/>
            <a:t>Hidden</a:t>
          </a:r>
        </a:p>
      </dgm:t>
    </dgm:pt>
    <dgm:pt modelId="{D3FA0876-F46E-4D57-84C7-1F3ACF9CDAF0}" type="parTrans" cxnId="{04C206F1-EFE6-4E66-9738-008F0E12C83B}">
      <dgm:prSet/>
      <dgm:spPr/>
      <dgm:t>
        <a:bodyPr/>
        <a:lstStyle/>
        <a:p>
          <a:endParaRPr lang="en-GB"/>
        </a:p>
      </dgm:t>
    </dgm:pt>
    <dgm:pt modelId="{EE2E01C9-8BCB-4E04-8967-011787169B28}" type="sibTrans" cxnId="{04C206F1-EFE6-4E66-9738-008F0E12C83B}">
      <dgm:prSet/>
      <dgm:spPr/>
      <dgm:t>
        <a:bodyPr/>
        <a:lstStyle/>
        <a:p>
          <a:endParaRPr lang="en-GB"/>
        </a:p>
      </dgm:t>
    </dgm:pt>
    <dgm:pt modelId="{63FD0956-2053-4CD4-A940-6E001E2EF295}">
      <dgm:prSet/>
      <dgm:spPr/>
      <dgm:t>
        <a:bodyPr/>
        <a:lstStyle/>
        <a:p>
          <a:r>
            <a:rPr lang="en-GB" b="1" i="0" dirty="0">
              <a:latin typeface="Arial" panose="020B0604020202020204" pitchFamily="34" charset="0"/>
              <a:cs typeface="Arial" panose="020B0604020202020204" pitchFamily="34" charset="0"/>
            </a:rPr>
            <a:t>Defenceless</a:t>
          </a:r>
          <a:endParaRPr lang="en-GB" i="0" dirty="0"/>
        </a:p>
      </dgm:t>
    </dgm:pt>
    <dgm:pt modelId="{FAEE724B-B6C7-470A-8941-3197C7EA4D7A}" type="parTrans" cxnId="{AC3B3912-E39B-41CC-B709-F4CFDCEC33EF}">
      <dgm:prSet/>
      <dgm:spPr/>
      <dgm:t>
        <a:bodyPr/>
        <a:lstStyle/>
        <a:p>
          <a:endParaRPr lang="en-GB"/>
        </a:p>
      </dgm:t>
    </dgm:pt>
    <dgm:pt modelId="{CDFAAA86-9ABC-456B-A28E-4A8B3B414F8E}" type="sibTrans" cxnId="{AC3B3912-E39B-41CC-B709-F4CFDCEC33EF}">
      <dgm:prSet/>
      <dgm:spPr/>
      <dgm:t>
        <a:bodyPr/>
        <a:lstStyle/>
        <a:p>
          <a:endParaRPr lang="en-GB"/>
        </a:p>
      </dgm:t>
    </dgm:pt>
    <dgm:pt modelId="{F9ABD52D-4A5C-4710-9E60-EBCE26390CAC}">
      <dgm:prSet/>
      <dgm:spPr/>
      <dgm:t>
        <a:bodyPr/>
        <a:lstStyle/>
        <a:p>
          <a:r>
            <a:rPr lang="en-GB" b="1" i="0" dirty="0">
              <a:latin typeface="Arial" panose="020B0604020202020204" pitchFamily="34" charset="0"/>
              <a:cs typeface="Arial" panose="020B0604020202020204" pitchFamily="34" charset="0"/>
            </a:rPr>
            <a:t>Illness</a:t>
          </a:r>
          <a:endParaRPr lang="en-GB" i="0" dirty="0"/>
        </a:p>
      </dgm:t>
    </dgm:pt>
    <dgm:pt modelId="{533EA493-CBA3-4EBB-9989-94015911A5EE}" type="parTrans" cxnId="{DFB6E3A7-989E-4D66-A9C8-7E1B97925E33}">
      <dgm:prSet/>
      <dgm:spPr/>
      <dgm:t>
        <a:bodyPr/>
        <a:lstStyle/>
        <a:p>
          <a:endParaRPr lang="en-GB"/>
        </a:p>
      </dgm:t>
    </dgm:pt>
    <dgm:pt modelId="{E62289FC-BD6C-4B49-AF97-CD3019F8904F}" type="sibTrans" cxnId="{DFB6E3A7-989E-4D66-A9C8-7E1B97925E33}">
      <dgm:prSet/>
      <dgm:spPr/>
      <dgm:t>
        <a:bodyPr/>
        <a:lstStyle/>
        <a:p>
          <a:endParaRPr lang="en-GB"/>
        </a:p>
      </dgm:t>
    </dgm:pt>
    <dgm:pt modelId="{F77A63A5-8F1E-438F-BCA2-58A384C61A24}" type="pres">
      <dgm:prSet presAssocID="{7B54E002-291D-426C-A687-7B91F8725BF4}" presName="diagram" presStyleCnt="0">
        <dgm:presLayoutVars>
          <dgm:dir/>
          <dgm:resizeHandles val="exact"/>
        </dgm:presLayoutVars>
      </dgm:prSet>
      <dgm:spPr/>
    </dgm:pt>
    <dgm:pt modelId="{28629412-76AA-4BC4-8047-451E0B161009}" type="pres">
      <dgm:prSet presAssocID="{1CDEA6C0-B6B6-4E96-A27A-FA7EA12AC864}" presName="node" presStyleLbl="node1" presStyleIdx="0" presStyleCnt="8">
        <dgm:presLayoutVars>
          <dgm:bulletEnabled val="1"/>
        </dgm:presLayoutVars>
      </dgm:prSet>
      <dgm:spPr/>
    </dgm:pt>
    <dgm:pt modelId="{D373ECB2-A38B-4EF5-BCD7-7A03660755DB}" type="pres">
      <dgm:prSet presAssocID="{9249D4B6-B95B-4FD7-89CE-6FAC38F5BB6C}" presName="sibTrans" presStyleCnt="0"/>
      <dgm:spPr/>
    </dgm:pt>
    <dgm:pt modelId="{1F836B3B-973F-49BB-B126-EB1E73F7D6FB}" type="pres">
      <dgm:prSet presAssocID="{E0A3A37A-A165-44BE-A764-BA05898C2764}" presName="node" presStyleLbl="node1" presStyleIdx="1" presStyleCnt="8">
        <dgm:presLayoutVars>
          <dgm:bulletEnabled val="1"/>
        </dgm:presLayoutVars>
      </dgm:prSet>
      <dgm:spPr/>
    </dgm:pt>
    <dgm:pt modelId="{E9D80BD5-FF8E-45DE-9C6E-97F5E44764AD}" type="pres">
      <dgm:prSet presAssocID="{B4BF87CF-72A8-4E88-9FB9-4D976E1995EC}" presName="sibTrans" presStyleCnt="0"/>
      <dgm:spPr/>
    </dgm:pt>
    <dgm:pt modelId="{38A0A9A1-B72A-4819-B713-7657E8220809}" type="pres">
      <dgm:prSet presAssocID="{3515F43C-828D-4C44-B79B-96A23EF4402B}" presName="node" presStyleLbl="node1" presStyleIdx="2" presStyleCnt="8">
        <dgm:presLayoutVars>
          <dgm:bulletEnabled val="1"/>
        </dgm:presLayoutVars>
      </dgm:prSet>
      <dgm:spPr/>
    </dgm:pt>
    <dgm:pt modelId="{2C49CA86-7A5C-40F2-96C6-87B25127F885}" type="pres">
      <dgm:prSet presAssocID="{B7214C0C-1022-4FA8-B678-C7F1712521D8}" presName="sibTrans" presStyleCnt="0"/>
      <dgm:spPr/>
    </dgm:pt>
    <dgm:pt modelId="{94775C28-5978-48DA-85A7-0C08419297BD}" type="pres">
      <dgm:prSet presAssocID="{18C9AC98-A1AE-4334-87B5-642F98479D57}" presName="node" presStyleLbl="node1" presStyleIdx="3" presStyleCnt="8">
        <dgm:presLayoutVars>
          <dgm:bulletEnabled val="1"/>
        </dgm:presLayoutVars>
      </dgm:prSet>
      <dgm:spPr/>
    </dgm:pt>
    <dgm:pt modelId="{6B0678ED-AF49-43F0-B526-14A8A7B503B4}" type="pres">
      <dgm:prSet presAssocID="{021268E8-4A81-4804-8C62-07313C6A93B7}" presName="sibTrans" presStyleCnt="0"/>
      <dgm:spPr/>
    </dgm:pt>
    <dgm:pt modelId="{A05EAF7C-615B-4E06-B14C-05C675A1FC61}" type="pres">
      <dgm:prSet presAssocID="{5DAD0B1C-390B-426E-A024-0530D33E1710}" presName="node" presStyleLbl="node1" presStyleIdx="4" presStyleCnt="8">
        <dgm:presLayoutVars>
          <dgm:bulletEnabled val="1"/>
        </dgm:presLayoutVars>
      </dgm:prSet>
      <dgm:spPr/>
    </dgm:pt>
    <dgm:pt modelId="{07AC1EC8-0114-48F1-984A-455824E0D724}" type="pres">
      <dgm:prSet presAssocID="{1E28DA41-AB7A-4A36-A745-1D2F134AB576}" presName="sibTrans" presStyleCnt="0"/>
      <dgm:spPr/>
    </dgm:pt>
    <dgm:pt modelId="{03C91C00-1F48-4632-83F7-43EE0805AA11}" type="pres">
      <dgm:prSet presAssocID="{D9A77DA5-7E29-4E04-898F-A891F5C9A28F}" presName="node" presStyleLbl="node1" presStyleIdx="5" presStyleCnt="8">
        <dgm:presLayoutVars>
          <dgm:bulletEnabled val="1"/>
        </dgm:presLayoutVars>
      </dgm:prSet>
      <dgm:spPr/>
    </dgm:pt>
    <dgm:pt modelId="{455BCAC5-1925-4742-8539-26FC3D995DCD}" type="pres">
      <dgm:prSet presAssocID="{EE2E01C9-8BCB-4E04-8967-011787169B28}" presName="sibTrans" presStyleCnt="0"/>
      <dgm:spPr/>
    </dgm:pt>
    <dgm:pt modelId="{B0FAC44B-7B50-49AF-BC89-5861B4A84AAE}" type="pres">
      <dgm:prSet presAssocID="{F9ABD52D-4A5C-4710-9E60-EBCE26390CAC}" presName="node" presStyleLbl="node1" presStyleIdx="6" presStyleCnt="8">
        <dgm:presLayoutVars>
          <dgm:bulletEnabled val="1"/>
        </dgm:presLayoutVars>
      </dgm:prSet>
      <dgm:spPr/>
    </dgm:pt>
    <dgm:pt modelId="{8BBCB74B-B11B-4C16-A154-018B5088DDEF}" type="pres">
      <dgm:prSet presAssocID="{E62289FC-BD6C-4B49-AF97-CD3019F8904F}" presName="sibTrans" presStyleCnt="0"/>
      <dgm:spPr/>
    </dgm:pt>
    <dgm:pt modelId="{0D02525C-2337-4EB3-8F89-7AF73F0FFF39}" type="pres">
      <dgm:prSet presAssocID="{63FD0956-2053-4CD4-A940-6E001E2EF295}" presName="node" presStyleLbl="node1" presStyleIdx="7" presStyleCnt="8">
        <dgm:presLayoutVars>
          <dgm:bulletEnabled val="1"/>
        </dgm:presLayoutVars>
      </dgm:prSet>
      <dgm:spPr/>
    </dgm:pt>
  </dgm:ptLst>
  <dgm:cxnLst>
    <dgm:cxn modelId="{059D7604-A312-41AB-BBB4-16641B280786}" type="presOf" srcId="{D9A77DA5-7E29-4E04-898F-A891F5C9A28F}" destId="{03C91C00-1F48-4632-83F7-43EE0805AA11}" srcOrd="0" destOrd="0" presId="urn:microsoft.com/office/officeart/2005/8/layout/default"/>
    <dgm:cxn modelId="{CF271909-B64B-4B4E-A7E4-ACCB72E534AA}" type="presOf" srcId="{7B54E002-291D-426C-A687-7B91F8725BF4}" destId="{F77A63A5-8F1E-438F-BCA2-58A384C61A24}" srcOrd="0" destOrd="0" presId="urn:microsoft.com/office/officeart/2005/8/layout/default"/>
    <dgm:cxn modelId="{AC3B3912-E39B-41CC-B709-F4CFDCEC33EF}" srcId="{7B54E002-291D-426C-A687-7B91F8725BF4}" destId="{63FD0956-2053-4CD4-A940-6E001E2EF295}" srcOrd="7" destOrd="0" parTransId="{FAEE724B-B6C7-470A-8941-3197C7EA4D7A}" sibTransId="{CDFAAA86-9ABC-456B-A28E-4A8B3B414F8E}"/>
    <dgm:cxn modelId="{6E1D1E39-995C-4101-890D-63A012F166FC}" type="presOf" srcId="{F9ABD52D-4A5C-4710-9E60-EBCE26390CAC}" destId="{B0FAC44B-7B50-49AF-BC89-5861B4A84AAE}" srcOrd="0" destOrd="0" presId="urn:microsoft.com/office/officeart/2005/8/layout/default"/>
    <dgm:cxn modelId="{18C9AA48-5DC2-4FB5-920D-D83CBA5165D6}" type="presOf" srcId="{5DAD0B1C-390B-426E-A024-0530D33E1710}" destId="{A05EAF7C-615B-4E06-B14C-05C675A1FC61}" srcOrd="0" destOrd="0" presId="urn:microsoft.com/office/officeart/2005/8/layout/default"/>
    <dgm:cxn modelId="{4DBD426C-CBC5-41E5-BEC5-A2C08485E7DF}" srcId="{7B54E002-291D-426C-A687-7B91F8725BF4}" destId="{5DAD0B1C-390B-426E-A024-0530D33E1710}" srcOrd="4" destOrd="0" parTransId="{87AE9C57-34C0-47E8-8214-BACCCF580830}" sibTransId="{1E28DA41-AB7A-4A36-A745-1D2F134AB576}"/>
    <dgm:cxn modelId="{7A849470-0F1B-46C1-8B7F-2C882B3B4B8A}" srcId="{7B54E002-291D-426C-A687-7B91F8725BF4}" destId="{E0A3A37A-A165-44BE-A764-BA05898C2764}" srcOrd="1" destOrd="0" parTransId="{41FE3B03-76F9-455B-AD92-B33A7FB495FE}" sibTransId="{B4BF87CF-72A8-4E88-9FB9-4D976E1995EC}"/>
    <dgm:cxn modelId="{30DE6555-FD5E-4BF1-B51D-5103C4D1F1B6}" type="presOf" srcId="{63FD0956-2053-4CD4-A940-6E001E2EF295}" destId="{0D02525C-2337-4EB3-8F89-7AF73F0FFF39}" srcOrd="0" destOrd="0" presId="urn:microsoft.com/office/officeart/2005/8/layout/default"/>
    <dgm:cxn modelId="{E7C4AB93-1314-4B81-9A56-525EC00B2556}" srcId="{7B54E002-291D-426C-A687-7B91F8725BF4}" destId="{1CDEA6C0-B6B6-4E96-A27A-FA7EA12AC864}" srcOrd="0" destOrd="0" parTransId="{C162A7CC-C09B-4095-8286-FD4ACB235F47}" sibTransId="{9249D4B6-B95B-4FD7-89CE-6FAC38F5BB6C}"/>
    <dgm:cxn modelId="{DFB6E3A7-989E-4D66-A9C8-7E1B97925E33}" srcId="{7B54E002-291D-426C-A687-7B91F8725BF4}" destId="{F9ABD52D-4A5C-4710-9E60-EBCE26390CAC}" srcOrd="6" destOrd="0" parTransId="{533EA493-CBA3-4EBB-9989-94015911A5EE}" sibTransId="{E62289FC-BD6C-4B49-AF97-CD3019F8904F}"/>
    <dgm:cxn modelId="{11B6E2B5-8539-4AA9-8BF9-9FBE0F703909}" type="presOf" srcId="{E0A3A37A-A165-44BE-A764-BA05898C2764}" destId="{1F836B3B-973F-49BB-B126-EB1E73F7D6FB}" srcOrd="0" destOrd="0" presId="urn:microsoft.com/office/officeart/2005/8/layout/default"/>
    <dgm:cxn modelId="{37B80DC7-A08E-4887-AF43-187FB0AC5D82}" srcId="{7B54E002-291D-426C-A687-7B91F8725BF4}" destId="{3515F43C-828D-4C44-B79B-96A23EF4402B}" srcOrd="2" destOrd="0" parTransId="{5C02940C-A4E8-42C7-9E29-022618B59251}" sibTransId="{B7214C0C-1022-4FA8-B678-C7F1712521D8}"/>
    <dgm:cxn modelId="{4F0D57D0-68B7-499D-9E4F-FD2E227F373C}" type="presOf" srcId="{3515F43C-828D-4C44-B79B-96A23EF4402B}" destId="{38A0A9A1-B72A-4819-B713-7657E8220809}" srcOrd="0" destOrd="0" presId="urn:microsoft.com/office/officeart/2005/8/layout/default"/>
    <dgm:cxn modelId="{031F59D3-D7AB-4C04-8F49-F2361EC4C6E9}" type="presOf" srcId="{1CDEA6C0-B6B6-4E96-A27A-FA7EA12AC864}" destId="{28629412-76AA-4BC4-8047-451E0B161009}" srcOrd="0" destOrd="0" presId="urn:microsoft.com/office/officeart/2005/8/layout/default"/>
    <dgm:cxn modelId="{2BD88DF0-A684-4E8C-9650-E2FA4A58B644}" type="presOf" srcId="{18C9AC98-A1AE-4334-87B5-642F98479D57}" destId="{94775C28-5978-48DA-85A7-0C08419297BD}" srcOrd="0" destOrd="0" presId="urn:microsoft.com/office/officeart/2005/8/layout/default"/>
    <dgm:cxn modelId="{04C206F1-EFE6-4E66-9738-008F0E12C83B}" srcId="{7B54E002-291D-426C-A687-7B91F8725BF4}" destId="{D9A77DA5-7E29-4E04-898F-A891F5C9A28F}" srcOrd="5" destOrd="0" parTransId="{D3FA0876-F46E-4D57-84C7-1F3ACF9CDAF0}" sibTransId="{EE2E01C9-8BCB-4E04-8967-011787169B28}"/>
    <dgm:cxn modelId="{79078FFE-15CA-41BC-A475-EA662CE8FB67}" srcId="{7B54E002-291D-426C-A687-7B91F8725BF4}" destId="{18C9AC98-A1AE-4334-87B5-642F98479D57}" srcOrd="3" destOrd="0" parTransId="{C972784F-81B5-44BB-AA1A-204586924AF4}" sibTransId="{021268E8-4A81-4804-8C62-07313C6A93B7}"/>
    <dgm:cxn modelId="{1D098682-FB5E-495A-A625-27BBF5B3E264}" type="presParOf" srcId="{F77A63A5-8F1E-438F-BCA2-58A384C61A24}" destId="{28629412-76AA-4BC4-8047-451E0B161009}" srcOrd="0" destOrd="0" presId="urn:microsoft.com/office/officeart/2005/8/layout/default"/>
    <dgm:cxn modelId="{DEC158B0-2C8D-4B89-9FC3-D49ED1D0D50F}" type="presParOf" srcId="{F77A63A5-8F1E-438F-BCA2-58A384C61A24}" destId="{D373ECB2-A38B-4EF5-BCD7-7A03660755DB}" srcOrd="1" destOrd="0" presId="urn:microsoft.com/office/officeart/2005/8/layout/default"/>
    <dgm:cxn modelId="{265596A2-5EC9-4979-B89F-CAB7473B181A}" type="presParOf" srcId="{F77A63A5-8F1E-438F-BCA2-58A384C61A24}" destId="{1F836B3B-973F-49BB-B126-EB1E73F7D6FB}" srcOrd="2" destOrd="0" presId="urn:microsoft.com/office/officeart/2005/8/layout/default"/>
    <dgm:cxn modelId="{2A6236FF-916D-4E63-9EE6-96D92376E0DB}" type="presParOf" srcId="{F77A63A5-8F1E-438F-BCA2-58A384C61A24}" destId="{E9D80BD5-FF8E-45DE-9C6E-97F5E44764AD}" srcOrd="3" destOrd="0" presId="urn:microsoft.com/office/officeart/2005/8/layout/default"/>
    <dgm:cxn modelId="{1D447030-BE87-440F-8E12-70C899350E0C}" type="presParOf" srcId="{F77A63A5-8F1E-438F-BCA2-58A384C61A24}" destId="{38A0A9A1-B72A-4819-B713-7657E8220809}" srcOrd="4" destOrd="0" presId="urn:microsoft.com/office/officeart/2005/8/layout/default"/>
    <dgm:cxn modelId="{9483B4AB-4599-4988-B21A-1159C750F14F}" type="presParOf" srcId="{F77A63A5-8F1E-438F-BCA2-58A384C61A24}" destId="{2C49CA86-7A5C-40F2-96C6-87B25127F885}" srcOrd="5" destOrd="0" presId="urn:microsoft.com/office/officeart/2005/8/layout/default"/>
    <dgm:cxn modelId="{64C3824B-6A51-4BAC-BEC9-E607714FC205}" type="presParOf" srcId="{F77A63A5-8F1E-438F-BCA2-58A384C61A24}" destId="{94775C28-5978-48DA-85A7-0C08419297BD}" srcOrd="6" destOrd="0" presId="urn:microsoft.com/office/officeart/2005/8/layout/default"/>
    <dgm:cxn modelId="{E788B548-388D-4BA4-B9FA-81F32187B6EB}" type="presParOf" srcId="{F77A63A5-8F1E-438F-BCA2-58A384C61A24}" destId="{6B0678ED-AF49-43F0-B526-14A8A7B503B4}" srcOrd="7" destOrd="0" presId="urn:microsoft.com/office/officeart/2005/8/layout/default"/>
    <dgm:cxn modelId="{A23396FC-6FC1-4BB9-9A70-9715F55F90E6}" type="presParOf" srcId="{F77A63A5-8F1E-438F-BCA2-58A384C61A24}" destId="{A05EAF7C-615B-4E06-B14C-05C675A1FC61}" srcOrd="8" destOrd="0" presId="urn:microsoft.com/office/officeart/2005/8/layout/default"/>
    <dgm:cxn modelId="{7511DA2C-A726-4126-B40A-79236ACD0326}" type="presParOf" srcId="{F77A63A5-8F1E-438F-BCA2-58A384C61A24}" destId="{07AC1EC8-0114-48F1-984A-455824E0D724}" srcOrd="9" destOrd="0" presId="urn:microsoft.com/office/officeart/2005/8/layout/default"/>
    <dgm:cxn modelId="{7B0180B4-086F-4579-9681-91FCF4BB1131}" type="presParOf" srcId="{F77A63A5-8F1E-438F-BCA2-58A384C61A24}" destId="{03C91C00-1F48-4632-83F7-43EE0805AA11}" srcOrd="10" destOrd="0" presId="urn:microsoft.com/office/officeart/2005/8/layout/default"/>
    <dgm:cxn modelId="{9D8C1DB9-E35B-4BB9-A281-C51D53562988}" type="presParOf" srcId="{F77A63A5-8F1E-438F-BCA2-58A384C61A24}" destId="{455BCAC5-1925-4742-8539-26FC3D995DCD}" srcOrd="11" destOrd="0" presId="urn:microsoft.com/office/officeart/2005/8/layout/default"/>
    <dgm:cxn modelId="{C7719310-B436-4589-AA7C-2BD1E57C261D}" type="presParOf" srcId="{F77A63A5-8F1E-438F-BCA2-58A384C61A24}" destId="{B0FAC44B-7B50-49AF-BC89-5861B4A84AAE}" srcOrd="12" destOrd="0" presId="urn:microsoft.com/office/officeart/2005/8/layout/default"/>
    <dgm:cxn modelId="{0444E6CE-3610-475C-856B-D84ECE95A8A9}" type="presParOf" srcId="{F77A63A5-8F1E-438F-BCA2-58A384C61A24}" destId="{8BBCB74B-B11B-4C16-A154-018B5088DDEF}" srcOrd="13" destOrd="0" presId="urn:microsoft.com/office/officeart/2005/8/layout/default"/>
    <dgm:cxn modelId="{895D076A-09BF-4EE8-8763-5905D3B6AB62}" type="presParOf" srcId="{F77A63A5-8F1E-438F-BCA2-58A384C61A24}" destId="{0D02525C-2337-4EB3-8F89-7AF73F0FFF39}"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7F2C7F-68E8-436B-BDC7-21FB61EC795F}" type="doc">
      <dgm:prSet loTypeId="urn:microsoft.com/office/officeart/2005/8/layout/vProcess5" loCatId="process" qsTypeId="urn:microsoft.com/office/officeart/2005/8/quickstyle/simple2" qsCatId="simple" csTypeId="urn:microsoft.com/office/officeart/2005/8/colors/accent2_2" csCatId="accent2"/>
      <dgm:spPr/>
      <dgm:t>
        <a:bodyPr/>
        <a:lstStyle/>
        <a:p>
          <a:endParaRPr lang="en-US"/>
        </a:p>
      </dgm:t>
    </dgm:pt>
    <dgm:pt modelId="{2535A136-5D30-4AD9-A040-819CEA88DF9D}">
      <dgm:prSet/>
      <dgm:spPr/>
      <dgm:t>
        <a:bodyPr/>
        <a:lstStyle/>
        <a:p>
          <a:r>
            <a:rPr lang="en-GB" dirty="0"/>
            <a:t>Chris grew up in a family with domestic violence, and he had ADHD which meant that  he sometimes struggled at school. Despite this, Chris did well at primary school. </a:t>
          </a:r>
          <a:endParaRPr lang="en-US" dirty="0"/>
        </a:p>
      </dgm:t>
    </dgm:pt>
    <dgm:pt modelId="{35CEAE12-2DBD-456A-A2B4-F95DFD9B7AFB}" type="parTrans" cxnId="{3216D47E-B840-4233-A8E5-A261EB4B59C5}">
      <dgm:prSet/>
      <dgm:spPr/>
      <dgm:t>
        <a:bodyPr/>
        <a:lstStyle/>
        <a:p>
          <a:endParaRPr lang="en-US"/>
        </a:p>
      </dgm:t>
    </dgm:pt>
    <dgm:pt modelId="{7EACFCB4-9EDE-421C-8DE7-8D7ED7C64CEC}" type="sibTrans" cxnId="{3216D47E-B840-4233-A8E5-A261EB4B59C5}">
      <dgm:prSet/>
      <dgm:spPr/>
      <dgm:t>
        <a:bodyPr/>
        <a:lstStyle/>
        <a:p>
          <a:endParaRPr lang="en-US"/>
        </a:p>
      </dgm:t>
    </dgm:pt>
    <dgm:pt modelId="{64227F7B-2AFF-4792-9316-2BA866C8CA88}">
      <dgm:prSet/>
      <dgm:spPr/>
      <dgm:t>
        <a:bodyPr/>
        <a:lstStyle/>
        <a:p>
          <a:r>
            <a:rPr lang="en-GB"/>
            <a:t>However, when he got to secondary school he struggled. Chris became involved with gangs and engaged in increasingly dangerous behaviour. </a:t>
          </a:r>
          <a:endParaRPr lang="en-US"/>
        </a:p>
      </dgm:t>
    </dgm:pt>
    <dgm:pt modelId="{D0C86D31-D5E6-4CF3-8FB2-1A76E42F40BC}" type="parTrans" cxnId="{47CAE276-97D4-4FF0-BBF0-4ACC93FF1D55}">
      <dgm:prSet/>
      <dgm:spPr/>
      <dgm:t>
        <a:bodyPr/>
        <a:lstStyle/>
        <a:p>
          <a:endParaRPr lang="en-US"/>
        </a:p>
      </dgm:t>
    </dgm:pt>
    <dgm:pt modelId="{25C0203D-B675-401F-8D33-87A1F9D66648}" type="sibTrans" cxnId="{47CAE276-97D4-4FF0-BBF0-4ACC93FF1D55}">
      <dgm:prSet/>
      <dgm:spPr/>
      <dgm:t>
        <a:bodyPr/>
        <a:lstStyle/>
        <a:p>
          <a:endParaRPr lang="en-US"/>
        </a:p>
      </dgm:t>
    </dgm:pt>
    <dgm:pt modelId="{7EFFFC85-A7C8-4276-B7BF-1F4F4110B993}">
      <dgm:prSet/>
      <dgm:spPr/>
      <dgm:t>
        <a:bodyPr/>
        <a:lstStyle/>
        <a:p>
          <a:r>
            <a:rPr lang="en-GB"/>
            <a:t>By the time Chris was 13 he had been arrested for a range of different offences and had been found with a large quantity of drugs. </a:t>
          </a:r>
          <a:endParaRPr lang="en-US"/>
        </a:p>
      </dgm:t>
    </dgm:pt>
    <dgm:pt modelId="{44BD03A0-FC73-4194-AA8D-64545BCDEDB5}" type="parTrans" cxnId="{84AFFD5D-CFE3-4086-967E-419C9E0349B8}">
      <dgm:prSet/>
      <dgm:spPr/>
      <dgm:t>
        <a:bodyPr/>
        <a:lstStyle/>
        <a:p>
          <a:endParaRPr lang="en-US"/>
        </a:p>
      </dgm:t>
    </dgm:pt>
    <dgm:pt modelId="{E0369EF1-91AA-4B74-87D8-CCA57F9881D6}" type="sibTrans" cxnId="{84AFFD5D-CFE3-4086-967E-419C9E0349B8}">
      <dgm:prSet/>
      <dgm:spPr/>
      <dgm:t>
        <a:bodyPr/>
        <a:lstStyle/>
        <a:p>
          <a:endParaRPr lang="en-US"/>
        </a:p>
      </dgm:t>
    </dgm:pt>
    <dgm:pt modelId="{B9B348E4-AFE3-46D8-A1C9-AB70D2D17D24}">
      <dgm:prSet/>
      <dgm:spPr/>
      <dgm:t>
        <a:bodyPr/>
        <a:lstStyle/>
        <a:p>
          <a:r>
            <a:rPr lang="en-GB"/>
            <a:t>Chris told authorities he was in fear of his life. </a:t>
          </a:r>
          <a:endParaRPr lang="en-US"/>
        </a:p>
      </dgm:t>
    </dgm:pt>
    <dgm:pt modelId="{1BDE3F6E-0AEC-498C-BE6C-4D7F91F05CD5}" type="parTrans" cxnId="{A6E0140F-58F3-4380-8E98-B90FF27857E6}">
      <dgm:prSet/>
      <dgm:spPr/>
      <dgm:t>
        <a:bodyPr/>
        <a:lstStyle/>
        <a:p>
          <a:endParaRPr lang="en-US"/>
        </a:p>
      </dgm:t>
    </dgm:pt>
    <dgm:pt modelId="{7D303F11-C66D-4A29-83E5-24BC278745A3}" type="sibTrans" cxnId="{A6E0140F-58F3-4380-8E98-B90FF27857E6}">
      <dgm:prSet/>
      <dgm:spPr/>
      <dgm:t>
        <a:bodyPr/>
        <a:lstStyle/>
        <a:p>
          <a:endParaRPr lang="en-US"/>
        </a:p>
      </dgm:t>
    </dgm:pt>
    <dgm:pt modelId="{6DEDF6B5-7F7E-4D0F-A4D6-F34C4B7E1C82}">
      <dgm:prSet/>
      <dgm:spPr/>
      <dgm:t>
        <a:bodyPr/>
        <a:lstStyle/>
        <a:p>
          <a:r>
            <a:rPr lang="en-GB"/>
            <a:t>During this period Chris’ family were repeatedly referred to social services, but it was decided they did not meet the threshold for support. </a:t>
          </a:r>
          <a:endParaRPr lang="en-US"/>
        </a:p>
      </dgm:t>
    </dgm:pt>
    <dgm:pt modelId="{EE5FC550-6444-4C01-BA80-7B2D68159087}" type="parTrans" cxnId="{3164C071-A14A-4C9B-B886-F05CAD26F3B5}">
      <dgm:prSet/>
      <dgm:spPr/>
      <dgm:t>
        <a:bodyPr/>
        <a:lstStyle/>
        <a:p>
          <a:endParaRPr lang="en-US"/>
        </a:p>
      </dgm:t>
    </dgm:pt>
    <dgm:pt modelId="{07FA0454-9EFB-4698-A7E5-82F265D9CC0F}" type="sibTrans" cxnId="{3164C071-A14A-4C9B-B886-F05CAD26F3B5}">
      <dgm:prSet/>
      <dgm:spPr/>
      <dgm:t>
        <a:bodyPr/>
        <a:lstStyle/>
        <a:p>
          <a:endParaRPr lang="en-US"/>
        </a:p>
      </dgm:t>
    </dgm:pt>
    <dgm:pt modelId="{D85B972C-3E93-4275-816D-DB2411D6AFAA}" type="pres">
      <dgm:prSet presAssocID="{017F2C7F-68E8-436B-BDC7-21FB61EC795F}" presName="outerComposite" presStyleCnt="0">
        <dgm:presLayoutVars>
          <dgm:chMax val="5"/>
          <dgm:dir/>
          <dgm:resizeHandles val="exact"/>
        </dgm:presLayoutVars>
      </dgm:prSet>
      <dgm:spPr/>
    </dgm:pt>
    <dgm:pt modelId="{4258B173-FE66-4B58-88C3-378095388C70}" type="pres">
      <dgm:prSet presAssocID="{017F2C7F-68E8-436B-BDC7-21FB61EC795F}" presName="dummyMaxCanvas" presStyleCnt="0">
        <dgm:presLayoutVars/>
      </dgm:prSet>
      <dgm:spPr/>
    </dgm:pt>
    <dgm:pt modelId="{C0C81ADF-5114-47A0-9D7F-B05142C7BE62}" type="pres">
      <dgm:prSet presAssocID="{017F2C7F-68E8-436B-BDC7-21FB61EC795F}" presName="FiveNodes_1" presStyleLbl="node1" presStyleIdx="0" presStyleCnt="5" custLinFactNeighborX="-600" custLinFactNeighborY="7296">
        <dgm:presLayoutVars>
          <dgm:bulletEnabled val="1"/>
        </dgm:presLayoutVars>
      </dgm:prSet>
      <dgm:spPr/>
    </dgm:pt>
    <dgm:pt modelId="{795166C5-155B-43E5-A124-01EA7C088D0F}" type="pres">
      <dgm:prSet presAssocID="{017F2C7F-68E8-436B-BDC7-21FB61EC795F}" presName="FiveNodes_2" presStyleLbl="node1" presStyleIdx="1" presStyleCnt="5">
        <dgm:presLayoutVars>
          <dgm:bulletEnabled val="1"/>
        </dgm:presLayoutVars>
      </dgm:prSet>
      <dgm:spPr/>
    </dgm:pt>
    <dgm:pt modelId="{8C42E38D-1A2D-4A3E-99D2-D3FCD686F87F}" type="pres">
      <dgm:prSet presAssocID="{017F2C7F-68E8-436B-BDC7-21FB61EC795F}" presName="FiveNodes_3" presStyleLbl="node1" presStyleIdx="2" presStyleCnt="5">
        <dgm:presLayoutVars>
          <dgm:bulletEnabled val="1"/>
        </dgm:presLayoutVars>
      </dgm:prSet>
      <dgm:spPr/>
    </dgm:pt>
    <dgm:pt modelId="{445458A5-15B2-4129-9CDB-B54000989AB7}" type="pres">
      <dgm:prSet presAssocID="{017F2C7F-68E8-436B-BDC7-21FB61EC795F}" presName="FiveNodes_4" presStyleLbl="node1" presStyleIdx="3" presStyleCnt="5">
        <dgm:presLayoutVars>
          <dgm:bulletEnabled val="1"/>
        </dgm:presLayoutVars>
      </dgm:prSet>
      <dgm:spPr/>
    </dgm:pt>
    <dgm:pt modelId="{DCEB7BCA-EE3E-4808-BC0F-C456DD663CB7}" type="pres">
      <dgm:prSet presAssocID="{017F2C7F-68E8-436B-BDC7-21FB61EC795F}" presName="FiveNodes_5" presStyleLbl="node1" presStyleIdx="4" presStyleCnt="5">
        <dgm:presLayoutVars>
          <dgm:bulletEnabled val="1"/>
        </dgm:presLayoutVars>
      </dgm:prSet>
      <dgm:spPr/>
    </dgm:pt>
    <dgm:pt modelId="{F0DB37C7-3A10-401A-9C51-C159D04912E6}" type="pres">
      <dgm:prSet presAssocID="{017F2C7F-68E8-436B-BDC7-21FB61EC795F}" presName="FiveConn_1-2" presStyleLbl="fgAccFollowNode1" presStyleIdx="0" presStyleCnt="4">
        <dgm:presLayoutVars>
          <dgm:bulletEnabled val="1"/>
        </dgm:presLayoutVars>
      </dgm:prSet>
      <dgm:spPr/>
    </dgm:pt>
    <dgm:pt modelId="{C24C9C9B-B53D-4DAB-A9F3-4B8ACE8C1693}" type="pres">
      <dgm:prSet presAssocID="{017F2C7F-68E8-436B-BDC7-21FB61EC795F}" presName="FiveConn_2-3" presStyleLbl="fgAccFollowNode1" presStyleIdx="1" presStyleCnt="4">
        <dgm:presLayoutVars>
          <dgm:bulletEnabled val="1"/>
        </dgm:presLayoutVars>
      </dgm:prSet>
      <dgm:spPr/>
    </dgm:pt>
    <dgm:pt modelId="{BA2461AA-495A-430E-A6F7-D0EC7C445BAC}" type="pres">
      <dgm:prSet presAssocID="{017F2C7F-68E8-436B-BDC7-21FB61EC795F}" presName="FiveConn_3-4" presStyleLbl="fgAccFollowNode1" presStyleIdx="2" presStyleCnt="4">
        <dgm:presLayoutVars>
          <dgm:bulletEnabled val="1"/>
        </dgm:presLayoutVars>
      </dgm:prSet>
      <dgm:spPr/>
    </dgm:pt>
    <dgm:pt modelId="{AC62F602-84F0-41F2-A292-9F69375A8609}" type="pres">
      <dgm:prSet presAssocID="{017F2C7F-68E8-436B-BDC7-21FB61EC795F}" presName="FiveConn_4-5" presStyleLbl="fgAccFollowNode1" presStyleIdx="3" presStyleCnt="4">
        <dgm:presLayoutVars>
          <dgm:bulletEnabled val="1"/>
        </dgm:presLayoutVars>
      </dgm:prSet>
      <dgm:spPr/>
    </dgm:pt>
    <dgm:pt modelId="{371577B3-815E-4AA3-BE68-FC6B36D7A4EF}" type="pres">
      <dgm:prSet presAssocID="{017F2C7F-68E8-436B-BDC7-21FB61EC795F}" presName="FiveNodes_1_text" presStyleLbl="node1" presStyleIdx="4" presStyleCnt="5">
        <dgm:presLayoutVars>
          <dgm:bulletEnabled val="1"/>
        </dgm:presLayoutVars>
      </dgm:prSet>
      <dgm:spPr/>
    </dgm:pt>
    <dgm:pt modelId="{B7F84039-2E7F-45E3-85FD-DE1B27784993}" type="pres">
      <dgm:prSet presAssocID="{017F2C7F-68E8-436B-BDC7-21FB61EC795F}" presName="FiveNodes_2_text" presStyleLbl="node1" presStyleIdx="4" presStyleCnt="5">
        <dgm:presLayoutVars>
          <dgm:bulletEnabled val="1"/>
        </dgm:presLayoutVars>
      </dgm:prSet>
      <dgm:spPr/>
    </dgm:pt>
    <dgm:pt modelId="{89BCDE25-921D-4741-B7FD-90FA0141F60F}" type="pres">
      <dgm:prSet presAssocID="{017F2C7F-68E8-436B-BDC7-21FB61EC795F}" presName="FiveNodes_3_text" presStyleLbl="node1" presStyleIdx="4" presStyleCnt="5">
        <dgm:presLayoutVars>
          <dgm:bulletEnabled val="1"/>
        </dgm:presLayoutVars>
      </dgm:prSet>
      <dgm:spPr/>
    </dgm:pt>
    <dgm:pt modelId="{3D41D797-20FA-4F77-A564-B61C1025669C}" type="pres">
      <dgm:prSet presAssocID="{017F2C7F-68E8-436B-BDC7-21FB61EC795F}" presName="FiveNodes_4_text" presStyleLbl="node1" presStyleIdx="4" presStyleCnt="5">
        <dgm:presLayoutVars>
          <dgm:bulletEnabled val="1"/>
        </dgm:presLayoutVars>
      </dgm:prSet>
      <dgm:spPr/>
    </dgm:pt>
    <dgm:pt modelId="{E1AA40EE-C3C8-4954-B631-63D793A461D5}" type="pres">
      <dgm:prSet presAssocID="{017F2C7F-68E8-436B-BDC7-21FB61EC795F}" presName="FiveNodes_5_text" presStyleLbl="node1" presStyleIdx="4" presStyleCnt="5">
        <dgm:presLayoutVars>
          <dgm:bulletEnabled val="1"/>
        </dgm:presLayoutVars>
      </dgm:prSet>
      <dgm:spPr/>
    </dgm:pt>
  </dgm:ptLst>
  <dgm:cxnLst>
    <dgm:cxn modelId="{36516F00-666A-4AFE-B55B-F34F4BB5F94B}" type="presOf" srcId="{B9B348E4-AFE3-46D8-A1C9-AB70D2D17D24}" destId="{445458A5-15B2-4129-9CDB-B54000989AB7}" srcOrd="0" destOrd="0" presId="urn:microsoft.com/office/officeart/2005/8/layout/vProcess5"/>
    <dgm:cxn modelId="{A6E0140F-58F3-4380-8E98-B90FF27857E6}" srcId="{017F2C7F-68E8-436B-BDC7-21FB61EC795F}" destId="{B9B348E4-AFE3-46D8-A1C9-AB70D2D17D24}" srcOrd="3" destOrd="0" parTransId="{1BDE3F6E-0AEC-498C-BE6C-4D7F91F05CD5}" sibTransId="{7D303F11-C66D-4A29-83E5-24BC278745A3}"/>
    <dgm:cxn modelId="{024B091E-A017-415C-80FC-669AADB91D2F}" type="presOf" srcId="{2535A136-5D30-4AD9-A040-819CEA88DF9D}" destId="{C0C81ADF-5114-47A0-9D7F-B05142C7BE62}" srcOrd="0" destOrd="0" presId="urn:microsoft.com/office/officeart/2005/8/layout/vProcess5"/>
    <dgm:cxn modelId="{E1E57B5D-E992-414E-91C7-CB7A5B86A8C3}" type="presOf" srcId="{2535A136-5D30-4AD9-A040-819CEA88DF9D}" destId="{371577B3-815E-4AA3-BE68-FC6B36D7A4EF}" srcOrd="1" destOrd="0" presId="urn:microsoft.com/office/officeart/2005/8/layout/vProcess5"/>
    <dgm:cxn modelId="{84AFFD5D-CFE3-4086-967E-419C9E0349B8}" srcId="{017F2C7F-68E8-436B-BDC7-21FB61EC795F}" destId="{7EFFFC85-A7C8-4276-B7BF-1F4F4110B993}" srcOrd="2" destOrd="0" parTransId="{44BD03A0-FC73-4194-AA8D-64545BCDEDB5}" sibTransId="{E0369EF1-91AA-4B74-87D8-CCA57F9881D6}"/>
    <dgm:cxn modelId="{9BE30C46-6057-4531-850A-85BD8BD820F3}" type="presOf" srcId="{7EACFCB4-9EDE-421C-8DE7-8D7ED7C64CEC}" destId="{F0DB37C7-3A10-401A-9C51-C159D04912E6}" srcOrd="0" destOrd="0" presId="urn:microsoft.com/office/officeart/2005/8/layout/vProcess5"/>
    <dgm:cxn modelId="{3164C071-A14A-4C9B-B886-F05CAD26F3B5}" srcId="{017F2C7F-68E8-436B-BDC7-21FB61EC795F}" destId="{6DEDF6B5-7F7E-4D0F-A4D6-F34C4B7E1C82}" srcOrd="4" destOrd="0" parTransId="{EE5FC550-6444-4C01-BA80-7B2D68159087}" sibTransId="{07FA0454-9EFB-4698-A7E5-82F265D9CC0F}"/>
    <dgm:cxn modelId="{4D5A2F72-AD2B-4B08-BFFE-C0B5F540D737}" type="presOf" srcId="{6DEDF6B5-7F7E-4D0F-A4D6-F34C4B7E1C82}" destId="{E1AA40EE-C3C8-4954-B631-63D793A461D5}" srcOrd="1" destOrd="0" presId="urn:microsoft.com/office/officeart/2005/8/layout/vProcess5"/>
    <dgm:cxn modelId="{47CAE276-97D4-4FF0-BBF0-4ACC93FF1D55}" srcId="{017F2C7F-68E8-436B-BDC7-21FB61EC795F}" destId="{64227F7B-2AFF-4792-9316-2BA866C8CA88}" srcOrd="1" destOrd="0" parTransId="{D0C86D31-D5E6-4CF3-8FB2-1A76E42F40BC}" sibTransId="{25C0203D-B675-401F-8D33-87A1F9D66648}"/>
    <dgm:cxn modelId="{3216D47E-B840-4233-A8E5-A261EB4B59C5}" srcId="{017F2C7F-68E8-436B-BDC7-21FB61EC795F}" destId="{2535A136-5D30-4AD9-A040-819CEA88DF9D}" srcOrd="0" destOrd="0" parTransId="{35CEAE12-2DBD-456A-A2B4-F95DFD9B7AFB}" sibTransId="{7EACFCB4-9EDE-421C-8DE7-8D7ED7C64CEC}"/>
    <dgm:cxn modelId="{CECE6B80-0A1E-4ACA-8F0B-A380979BC10E}" type="presOf" srcId="{6DEDF6B5-7F7E-4D0F-A4D6-F34C4B7E1C82}" destId="{DCEB7BCA-EE3E-4808-BC0F-C456DD663CB7}" srcOrd="0" destOrd="0" presId="urn:microsoft.com/office/officeart/2005/8/layout/vProcess5"/>
    <dgm:cxn modelId="{9E21C28B-CD2C-46F0-AB1E-E4360CEBEF03}" type="presOf" srcId="{7EFFFC85-A7C8-4276-B7BF-1F4F4110B993}" destId="{8C42E38D-1A2D-4A3E-99D2-D3FCD686F87F}" srcOrd="0" destOrd="0" presId="urn:microsoft.com/office/officeart/2005/8/layout/vProcess5"/>
    <dgm:cxn modelId="{4508049B-4090-489F-A6E9-FB3395C99F99}" type="presOf" srcId="{E0369EF1-91AA-4B74-87D8-CCA57F9881D6}" destId="{BA2461AA-495A-430E-A6F7-D0EC7C445BAC}" srcOrd="0" destOrd="0" presId="urn:microsoft.com/office/officeart/2005/8/layout/vProcess5"/>
    <dgm:cxn modelId="{FE837CB6-B9EF-4C34-8C8B-287B4A6A48CB}" type="presOf" srcId="{7D303F11-C66D-4A29-83E5-24BC278745A3}" destId="{AC62F602-84F0-41F2-A292-9F69375A8609}" srcOrd="0" destOrd="0" presId="urn:microsoft.com/office/officeart/2005/8/layout/vProcess5"/>
    <dgm:cxn modelId="{4B1ECBBD-8ACF-4397-BE83-29787962DA36}" type="presOf" srcId="{B9B348E4-AFE3-46D8-A1C9-AB70D2D17D24}" destId="{3D41D797-20FA-4F77-A564-B61C1025669C}" srcOrd="1" destOrd="0" presId="urn:microsoft.com/office/officeart/2005/8/layout/vProcess5"/>
    <dgm:cxn modelId="{76E8EDBE-1394-4594-8AF5-214BB994C5A9}" type="presOf" srcId="{7EFFFC85-A7C8-4276-B7BF-1F4F4110B993}" destId="{89BCDE25-921D-4741-B7FD-90FA0141F60F}" srcOrd="1" destOrd="0" presId="urn:microsoft.com/office/officeart/2005/8/layout/vProcess5"/>
    <dgm:cxn modelId="{98214FC8-52CF-47F9-AF0C-231413E8A4EE}" type="presOf" srcId="{64227F7B-2AFF-4792-9316-2BA866C8CA88}" destId="{B7F84039-2E7F-45E3-85FD-DE1B27784993}" srcOrd="1" destOrd="0" presId="urn:microsoft.com/office/officeart/2005/8/layout/vProcess5"/>
    <dgm:cxn modelId="{BA6136D9-35FD-4FEF-9AA2-DA79A86270E8}" type="presOf" srcId="{25C0203D-B675-401F-8D33-87A1F9D66648}" destId="{C24C9C9B-B53D-4DAB-A9F3-4B8ACE8C1693}" srcOrd="0" destOrd="0" presId="urn:microsoft.com/office/officeart/2005/8/layout/vProcess5"/>
    <dgm:cxn modelId="{B05325F5-0925-4A64-A685-586595F2A1F9}" type="presOf" srcId="{64227F7B-2AFF-4792-9316-2BA866C8CA88}" destId="{795166C5-155B-43E5-A124-01EA7C088D0F}" srcOrd="0" destOrd="0" presId="urn:microsoft.com/office/officeart/2005/8/layout/vProcess5"/>
    <dgm:cxn modelId="{F8F080FC-493A-4AAF-AE10-DD6C52A4672E}" type="presOf" srcId="{017F2C7F-68E8-436B-BDC7-21FB61EC795F}" destId="{D85B972C-3E93-4275-816D-DB2411D6AFAA}" srcOrd="0" destOrd="0" presId="urn:microsoft.com/office/officeart/2005/8/layout/vProcess5"/>
    <dgm:cxn modelId="{4AB17294-DD87-4D68-9BC2-F9A7157FA5BA}" type="presParOf" srcId="{D85B972C-3E93-4275-816D-DB2411D6AFAA}" destId="{4258B173-FE66-4B58-88C3-378095388C70}" srcOrd="0" destOrd="0" presId="urn:microsoft.com/office/officeart/2005/8/layout/vProcess5"/>
    <dgm:cxn modelId="{D47E223F-13FE-42F2-BA6C-0AA3BC0D1EE1}" type="presParOf" srcId="{D85B972C-3E93-4275-816D-DB2411D6AFAA}" destId="{C0C81ADF-5114-47A0-9D7F-B05142C7BE62}" srcOrd="1" destOrd="0" presId="urn:microsoft.com/office/officeart/2005/8/layout/vProcess5"/>
    <dgm:cxn modelId="{807522A1-3040-4613-AA82-4660EF329255}" type="presParOf" srcId="{D85B972C-3E93-4275-816D-DB2411D6AFAA}" destId="{795166C5-155B-43E5-A124-01EA7C088D0F}" srcOrd="2" destOrd="0" presId="urn:microsoft.com/office/officeart/2005/8/layout/vProcess5"/>
    <dgm:cxn modelId="{2A49070A-5BFF-4E62-A416-9211621CB6D9}" type="presParOf" srcId="{D85B972C-3E93-4275-816D-DB2411D6AFAA}" destId="{8C42E38D-1A2D-4A3E-99D2-D3FCD686F87F}" srcOrd="3" destOrd="0" presId="urn:microsoft.com/office/officeart/2005/8/layout/vProcess5"/>
    <dgm:cxn modelId="{F80E9223-1AD2-4329-ABFF-2B90FDE44A94}" type="presParOf" srcId="{D85B972C-3E93-4275-816D-DB2411D6AFAA}" destId="{445458A5-15B2-4129-9CDB-B54000989AB7}" srcOrd="4" destOrd="0" presId="urn:microsoft.com/office/officeart/2005/8/layout/vProcess5"/>
    <dgm:cxn modelId="{51A4AC60-A94B-4B6D-A100-11506978C8DC}" type="presParOf" srcId="{D85B972C-3E93-4275-816D-DB2411D6AFAA}" destId="{DCEB7BCA-EE3E-4808-BC0F-C456DD663CB7}" srcOrd="5" destOrd="0" presId="urn:microsoft.com/office/officeart/2005/8/layout/vProcess5"/>
    <dgm:cxn modelId="{EB4632EF-61C7-4396-B46C-99F0D6386E19}" type="presParOf" srcId="{D85B972C-3E93-4275-816D-DB2411D6AFAA}" destId="{F0DB37C7-3A10-401A-9C51-C159D04912E6}" srcOrd="6" destOrd="0" presId="urn:microsoft.com/office/officeart/2005/8/layout/vProcess5"/>
    <dgm:cxn modelId="{2DE06A30-F85D-42B9-A76C-9D89FA9D704C}" type="presParOf" srcId="{D85B972C-3E93-4275-816D-DB2411D6AFAA}" destId="{C24C9C9B-B53D-4DAB-A9F3-4B8ACE8C1693}" srcOrd="7" destOrd="0" presId="urn:microsoft.com/office/officeart/2005/8/layout/vProcess5"/>
    <dgm:cxn modelId="{A44ACE44-D72C-47F7-B4FD-7480C4ECB6C3}" type="presParOf" srcId="{D85B972C-3E93-4275-816D-DB2411D6AFAA}" destId="{BA2461AA-495A-430E-A6F7-D0EC7C445BAC}" srcOrd="8" destOrd="0" presId="urn:microsoft.com/office/officeart/2005/8/layout/vProcess5"/>
    <dgm:cxn modelId="{604F2D41-FDE4-405B-82E7-88115DB93031}" type="presParOf" srcId="{D85B972C-3E93-4275-816D-DB2411D6AFAA}" destId="{AC62F602-84F0-41F2-A292-9F69375A8609}" srcOrd="9" destOrd="0" presId="urn:microsoft.com/office/officeart/2005/8/layout/vProcess5"/>
    <dgm:cxn modelId="{7094E9A9-7CE6-495B-90AC-4F876B00AC21}" type="presParOf" srcId="{D85B972C-3E93-4275-816D-DB2411D6AFAA}" destId="{371577B3-815E-4AA3-BE68-FC6B36D7A4EF}" srcOrd="10" destOrd="0" presId="urn:microsoft.com/office/officeart/2005/8/layout/vProcess5"/>
    <dgm:cxn modelId="{CD27E5A3-CB22-4902-8E6A-14E65AEDCF35}" type="presParOf" srcId="{D85B972C-3E93-4275-816D-DB2411D6AFAA}" destId="{B7F84039-2E7F-45E3-85FD-DE1B27784993}" srcOrd="11" destOrd="0" presId="urn:microsoft.com/office/officeart/2005/8/layout/vProcess5"/>
    <dgm:cxn modelId="{E32107D0-CE0B-4EDA-80B5-417A7C5376B6}" type="presParOf" srcId="{D85B972C-3E93-4275-816D-DB2411D6AFAA}" destId="{89BCDE25-921D-4741-B7FD-90FA0141F60F}" srcOrd="12" destOrd="0" presId="urn:microsoft.com/office/officeart/2005/8/layout/vProcess5"/>
    <dgm:cxn modelId="{547799DB-4085-4D2F-AB76-327B360B5B38}" type="presParOf" srcId="{D85B972C-3E93-4275-816D-DB2411D6AFAA}" destId="{3D41D797-20FA-4F77-A564-B61C1025669C}" srcOrd="13" destOrd="0" presId="urn:microsoft.com/office/officeart/2005/8/layout/vProcess5"/>
    <dgm:cxn modelId="{D44141F2-2585-4064-B1EB-0C8EBB34792A}" type="presParOf" srcId="{D85B972C-3E93-4275-816D-DB2411D6AFAA}" destId="{E1AA40EE-C3C8-4954-B631-63D793A461D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CE7D56-C902-4E62-A5A8-E1660199BD59}"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US"/>
        </a:p>
      </dgm:t>
    </dgm:pt>
    <dgm:pt modelId="{824AD9BD-4ACA-41BC-A565-95F2B6E9A082}">
      <dgm:prSet custT="1"/>
      <dgm:spPr/>
      <dgm:t>
        <a:bodyPr/>
        <a:lstStyle/>
        <a:p>
          <a:r>
            <a:rPr lang="en-GB" sz="1800" dirty="0"/>
            <a:t>Chris was not attending school but was a virtual pupil at a Pupil Referral Unit. </a:t>
          </a:r>
          <a:endParaRPr lang="en-US" sz="1800" dirty="0"/>
        </a:p>
      </dgm:t>
    </dgm:pt>
    <dgm:pt modelId="{9173FED0-0EC6-479C-B3B2-5DC83EE51857}" type="parTrans" cxnId="{0CF3D3A2-EE39-41B3-B68F-311022DAE2F2}">
      <dgm:prSet/>
      <dgm:spPr/>
      <dgm:t>
        <a:bodyPr/>
        <a:lstStyle/>
        <a:p>
          <a:endParaRPr lang="en-US"/>
        </a:p>
      </dgm:t>
    </dgm:pt>
    <dgm:pt modelId="{73DDBBF0-0070-4881-AFC5-68A16C422227}" type="sibTrans" cxnId="{0CF3D3A2-EE39-41B3-B68F-311022DAE2F2}">
      <dgm:prSet/>
      <dgm:spPr/>
      <dgm:t>
        <a:bodyPr/>
        <a:lstStyle/>
        <a:p>
          <a:endParaRPr lang="en-US"/>
        </a:p>
      </dgm:t>
    </dgm:pt>
    <dgm:pt modelId="{151181A1-B2E5-4FD2-8F5C-29F95CB4B755}">
      <dgm:prSet/>
      <dgm:spPr/>
      <dgm:t>
        <a:bodyPr/>
        <a:lstStyle/>
        <a:p>
          <a:r>
            <a:rPr lang="en-GB" dirty="0"/>
            <a:t>He got short-term support from a Youth Offending Team, which was stopped when he went to live with his uncle. This broke down and he returned to his mum who told the local authority that she thought Chris was going to be killed and asked her housing authority to move her out the area to help protect him. Neither acted. </a:t>
          </a:r>
          <a:endParaRPr lang="en-US" dirty="0"/>
        </a:p>
      </dgm:t>
    </dgm:pt>
    <dgm:pt modelId="{E2BC2152-E193-463E-ADB0-32BB06080781}" type="parTrans" cxnId="{2592A86E-1BB6-4C57-B261-259BBB4E8BFD}">
      <dgm:prSet/>
      <dgm:spPr/>
      <dgm:t>
        <a:bodyPr/>
        <a:lstStyle/>
        <a:p>
          <a:endParaRPr lang="en-US"/>
        </a:p>
      </dgm:t>
    </dgm:pt>
    <dgm:pt modelId="{917B3816-A669-4AC1-A926-72E0180CF13D}" type="sibTrans" cxnId="{2592A86E-1BB6-4C57-B261-259BBB4E8BFD}">
      <dgm:prSet/>
      <dgm:spPr/>
      <dgm:t>
        <a:bodyPr/>
        <a:lstStyle/>
        <a:p>
          <a:endParaRPr lang="en-US"/>
        </a:p>
      </dgm:t>
    </dgm:pt>
    <dgm:pt modelId="{48000DC9-DF48-4DB7-A403-D7C8AD82219F}">
      <dgm:prSet/>
      <dgm:spPr/>
      <dgm:t>
        <a:bodyPr/>
        <a:lstStyle/>
        <a:p>
          <a:r>
            <a:rPr lang="en-GB" dirty="0"/>
            <a:t>Chris was shot and killed when he was just 14. </a:t>
          </a:r>
          <a:endParaRPr lang="en-US" dirty="0"/>
        </a:p>
      </dgm:t>
    </dgm:pt>
    <dgm:pt modelId="{E027E4E9-8F64-47E5-9558-17E1AD29AF66}" type="parTrans" cxnId="{C86DF895-F088-48A2-8385-66F43290EAB2}">
      <dgm:prSet/>
      <dgm:spPr/>
      <dgm:t>
        <a:bodyPr/>
        <a:lstStyle/>
        <a:p>
          <a:endParaRPr lang="en-US"/>
        </a:p>
      </dgm:t>
    </dgm:pt>
    <dgm:pt modelId="{C3B82CD8-4CBC-4811-8E33-1DA8CF09C057}" type="sibTrans" cxnId="{C86DF895-F088-48A2-8385-66F43290EAB2}">
      <dgm:prSet/>
      <dgm:spPr/>
      <dgm:t>
        <a:bodyPr/>
        <a:lstStyle/>
        <a:p>
          <a:endParaRPr lang="en-US"/>
        </a:p>
      </dgm:t>
    </dgm:pt>
    <dgm:pt modelId="{207AD33C-48B8-47E7-AC3E-91E28121339A}">
      <dgm:prSet/>
      <dgm:spPr/>
      <dgm:t>
        <a:bodyPr/>
        <a:lstStyle/>
        <a:p>
          <a:r>
            <a:rPr lang="en-GB" dirty="0"/>
            <a:t>By the time of his death, Chris had been known to 12 agencies, yet it appears that the last time Chris had a stable and supportive relationship with any professional was when he was at primary school.</a:t>
          </a:r>
          <a:endParaRPr lang="en-US" dirty="0"/>
        </a:p>
      </dgm:t>
    </dgm:pt>
    <dgm:pt modelId="{C7AA8902-71EF-4C8A-9ABD-48C3BE1F6FC0}" type="parTrans" cxnId="{9FB44359-DBB5-4A5A-AA70-D58EA9F8900D}">
      <dgm:prSet/>
      <dgm:spPr/>
      <dgm:t>
        <a:bodyPr/>
        <a:lstStyle/>
        <a:p>
          <a:endParaRPr lang="en-US"/>
        </a:p>
      </dgm:t>
    </dgm:pt>
    <dgm:pt modelId="{E5F94F88-3964-400A-896B-22814DFAD393}" type="sibTrans" cxnId="{9FB44359-DBB5-4A5A-AA70-D58EA9F8900D}">
      <dgm:prSet/>
      <dgm:spPr/>
      <dgm:t>
        <a:bodyPr/>
        <a:lstStyle/>
        <a:p>
          <a:endParaRPr lang="en-US"/>
        </a:p>
      </dgm:t>
    </dgm:pt>
    <dgm:pt modelId="{9E9CF974-2C32-480E-B237-A018EE038BDC}" type="pres">
      <dgm:prSet presAssocID="{60CE7D56-C902-4E62-A5A8-E1660199BD59}" presName="outerComposite" presStyleCnt="0">
        <dgm:presLayoutVars>
          <dgm:chMax val="5"/>
          <dgm:dir/>
          <dgm:resizeHandles val="exact"/>
        </dgm:presLayoutVars>
      </dgm:prSet>
      <dgm:spPr/>
    </dgm:pt>
    <dgm:pt modelId="{864FF051-BECF-4055-B19F-30A739DC6D71}" type="pres">
      <dgm:prSet presAssocID="{60CE7D56-C902-4E62-A5A8-E1660199BD59}" presName="dummyMaxCanvas" presStyleCnt="0">
        <dgm:presLayoutVars/>
      </dgm:prSet>
      <dgm:spPr/>
    </dgm:pt>
    <dgm:pt modelId="{F0AE51F3-07AB-499D-876E-7D996E4A6201}" type="pres">
      <dgm:prSet presAssocID="{60CE7D56-C902-4E62-A5A8-E1660199BD59}" presName="FourNodes_1" presStyleLbl="node1" presStyleIdx="0" presStyleCnt="4" custScaleY="75879">
        <dgm:presLayoutVars>
          <dgm:bulletEnabled val="1"/>
        </dgm:presLayoutVars>
      </dgm:prSet>
      <dgm:spPr/>
    </dgm:pt>
    <dgm:pt modelId="{1D552381-C057-4242-B314-2EA0430E91C4}" type="pres">
      <dgm:prSet presAssocID="{60CE7D56-C902-4E62-A5A8-E1660199BD59}" presName="FourNodes_2" presStyleLbl="node1" presStyleIdx="1" presStyleCnt="4" custScaleY="163682" custLinFactNeighborX="1165" custLinFactNeighborY="15840">
        <dgm:presLayoutVars>
          <dgm:bulletEnabled val="1"/>
        </dgm:presLayoutVars>
      </dgm:prSet>
      <dgm:spPr/>
    </dgm:pt>
    <dgm:pt modelId="{7807ECF4-9661-4653-8FFF-55B58BA037D9}" type="pres">
      <dgm:prSet presAssocID="{60CE7D56-C902-4E62-A5A8-E1660199BD59}" presName="FourNodes_3" presStyleLbl="node1" presStyleIdx="2" presStyleCnt="4" custScaleY="67475" custLinFactNeighborX="3106" custLinFactNeighborY="30379">
        <dgm:presLayoutVars>
          <dgm:bulletEnabled val="1"/>
        </dgm:presLayoutVars>
      </dgm:prSet>
      <dgm:spPr/>
    </dgm:pt>
    <dgm:pt modelId="{CF0D9DE3-E17F-4581-8B48-B5794D3F0BCE}" type="pres">
      <dgm:prSet presAssocID="{60CE7D56-C902-4E62-A5A8-E1660199BD59}" presName="FourNodes_4" presStyleLbl="node1" presStyleIdx="3" presStyleCnt="4">
        <dgm:presLayoutVars>
          <dgm:bulletEnabled val="1"/>
        </dgm:presLayoutVars>
      </dgm:prSet>
      <dgm:spPr/>
    </dgm:pt>
    <dgm:pt modelId="{822A2D79-15CB-4028-B217-5867141B361E}" type="pres">
      <dgm:prSet presAssocID="{60CE7D56-C902-4E62-A5A8-E1660199BD59}" presName="FourConn_1-2" presStyleLbl="fgAccFollowNode1" presStyleIdx="0" presStyleCnt="3">
        <dgm:presLayoutVars>
          <dgm:bulletEnabled val="1"/>
        </dgm:presLayoutVars>
      </dgm:prSet>
      <dgm:spPr/>
    </dgm:pt>
    <dgm:pt modelId="{09AF10CA-E249-46F5-A3D1-D5542ACFC914}" type="pres">
      <dgm:prSet presAssocID="{60CE7D56-C902-4E62-A5A8-E1660199BD59}" presName="FourConn_2-3" presStyleLbl="fgAccFollowNode1" presStyleIdx="1" presStyleCnt="3" custLinFactNeighborX="7380" custLinFactNeighborY="66416">
        <dgm:presLayoutVars>
          <dgm:bulletEnabled val="1"/>
        </dgm:presLayoutVars>
      </dgm:prSet>
      <dgm:spPr/>
    </dgm:pt>
    <dgm:pt modelId="{601C46EB-BBA7-48B8-B0FD-A77F5817A579}" type="pres">
      <dgm:prSet presAssocID="{60CE7D56-C902-4E62-A5A8-E1660199BD59}" presName="FourConn_3-4" presStyleLbl="fgAccFollowNode1" presStyleIdx="2" presStyleCnt="3">
        <dgm:presLayoutVars>
          <dgm:bulletEnabled val="1"/>
        </dgm:presLayoutVars>
      </dgm:prSet>
      <dgm:spPr/>
    </dgm:pt>
    <dgm:pt modelId="{113E73C3-2B24-4D1F-A559-2C0E5D8F3BC3}" type="pres">
      <dgm:prSet presAssocID="{60CE7D56-C902-4E62-A5A8-E1660199BD59}" presName="FourNodes_1_text" presStyleLbl="node1" presStyleIdx="3" presStyleCnt="4">
        <dgm:presLayoutVars>
          <dgm:bulletEnabled val="1"/>
        </dgm:presLayoutVars>
      </dgm:prSet>
      <dgm:spPr/>
    </dgm:pt>
    <dgm:pt modelId="{1821A8A4-3D63-4AE5-B8B4-93F376C4059E}" type="pres">
      <dgm:prSet presAssocID="{60CE7D56-C902-4E62-A5A8-E1660199BD59}" presName="FourNodes_2_text" presStyleLbl="node1" presStyleIdx="3" presStyleCnt="4">
        <dgm:presLayoutVars>
          <dgm:bulletEnabled val="1"/>
        </dgm:presLayoutVars>
      </dgm:prSet>
      <dgm:spPr/>
    </dgm:pt>
    <dgm:pt modelId="{FB02ADE9-72B1-47B8-BD6E-55666633FDD6}" type="pres">
      <dgm:prSet presAssocID="{60CE7D56-C902-4E62-A5A8-E1660199BD59}" presName="FourNodes_3_text" presStyleLbl="node1" presStyleIdx="3" presStyleCnt="4">
        <dgm:presLayoutVars>
          <dgm:bulletEnabled val="1"/>
        </dgm:presLayoutVars>
      </dgm:prSet>
      <dgm:spPr/>
    </dgm:pt>
    <dgm:pt modelId="{5048D1BB-8F16-4B25-91B2-EC09047D8E3F}" type="pres">
      <dgm:prSet presAssocID="{60CE7D56-C902-4E62-A5A8-E1660199BD59}" presName="FourNodes_4_text" presStyleLbl="node1" presStyleIdx="3" presStyleCnt="4">
        <dgm:presLayoutVars>
          <dgm:bulletEnabled val="1"/>
        </dgm:presLayoutVars>
      </dgm:prSet>
      <dgm:spPr/>
    </dgm:pt>
  </dgm:ptLst>
  <dgm:cxnLst>
    <dgm:cxn modelId="{FDF7E509-6F9F-4525-85F3-4905FB0764C3}" type="presOf" srcId="{60CE7D56-C902-4E62-A5A8-E1660199BD59}" destId="{9E9CF974-2C32-480E-B237-A018EE038BDC}" srcOrd="0" destOrd="0" presId="urn:microsoft.com/office/officeart/2005/8/layout/vProcess5"/>
    <dgm:cxn modelId="{584DCC20-2797-4B13-A0A1-026C759FC861}" type="presOf" srcId="{207AD33C-48B8-47E7-AC3E-91E28121339A}" destId="{CF0D9DE3-E17F-4581-8B48-B5794D3F0BCE}" srcOrd="0" destOrd="0" presId="urn:microsoft.com/office/officeart/2005/8/layout/vProcess5"/>
    <dgm:cxn modelId="{E7CDDC22-A7E2-485D-B356-77C2FE24AA09}" type="presOf" srcId="{C3B82CD8-4CBC-4811-8E33-1DA8CF09C057}" destId="{601C46EB-BBA7-48B8-B0FD-A77F5817A579}" srcOrd="0" destOrd="0" presId="urn:microsoft.com/office/officeart/2005/8/layout/vProcess5"/>
    <dgm:cxn modelId="{B206B631-9A72-4CFF-B701-00A99550FE85}" type="presOf" srcId="{824AD9BD-4ACA-41BC-A565-95F2B6E9A082}" destId="{113E73C3-2B24-4D1F-A559-2C0E5D8F3BC3}" srcOrd="1" destOrd="0" presId="urn:microsoft.com/office/officeart/2005/8/layout/vProcess5"/>
    <dgm:cxn modelId="{0C11E93B-40C9-48CB-A3A9-000808C827F0}" type="presOf" srcId="{48000DC9-DF48-4DB7-A403-D7C8AD82219F}" destId="{FB02ADE9-72B1-47B8-BD6E-55666633FDD6}" srcOrd="1" destOrd="0" presId="urn:microsoft.com/office/officeart/2005/8/layout/vProcess5"/>
    <dgm:cxn modelId="{610E1166-0C6E-4807-A430-77E41D02F8F7}" type="presOf" srcId="{917B3816-A669-4AC1-A926-72E0180CF13D}" destId="{09AF10CA-E249-46F5-A3D1-D5542ACFC914}" srcOrd="0" destOrd="0" presId="urn:microsoft.com/office/officeart/2005/8/layout/vProcess5"/>
    <dgm:cxn modelId="{2592A86E-1BB6-4C57-B261-259BBB4E8BFD}" srcId="{60CE7D56-C902-4E62-A5A8-E1660199BD59}" destId="{151181A1-B2E5-4FD2-8F5C-29F95CB4B755}" srcOrd="1" destOrd="0" parTransId="{E2BC2152-E193-463E-ADB0-32BB06080781}" sibTransId="{917B3816-A669-4AC1-A926-72E0180CF13D}"/>
    <dgm:cxn modelId="{3A42CD52-3499-41FC-8282-8D84ACCCFCBC}" type="presOf" srcId="{73DDBBF0-0070-4881-AFC5-68A16C422227}" destId="{822A2D79-15CB-4028-B217-5867141B361E}" srcOrd="0" destOrd="0" presId="urn:microsoft.com/office/officeart/2005/8/layout/vProcess5"/>
    <dgm:cxn modelId="{9FB44359-DBB5-4A5A-AA70-D58EA9F8900D}" srcId="{60CE7D56-C902-4E62-A5A8-E1660199BD59}" destId="{207AD33C-48B8-47E7-AC3E-91E28121339A}" srcOrd="3" destOrd="0" parTransId="{C7AA8902-71EF-4C8A-9ABD-48C3BE1F6FC0}" sibTransId="{E5F94F88-3964-400A-896B-22814DFAD393}"/>
    <dgm:cxn modelId="{C86DF895-F088-48A2-8385-66F43290EAB2}" srcId="{60CE7D56-C902-4E62-A5A8-E1660199BD59}" destId="{48000DC9-DF48-4DB7-A403-D7C8AD82219F}" srcOrd="2" destOrd="0" parTransId="{E027E4E9-8F64-47E5-9558-17E1AD29AF66}" sibTransId="{C3B82CD8-4CBC-4811-8E33-1DA8CF09C057}"/>
    <dgm:cxn modelId="{0CF3D3A2-EE39-41B3-B68F-311022DAE2F2}" srcId="{60CE7D56-C902-4E62-A5A8-E1660199BD59}" destId="{824AD9BD-4ACA-41BC-A565-95F2B6E9A082}" srcOrd="0" destOrd="0" parTransId="{9173FED0-0EC6-479C-B3B2-5DC83EE51857}" sibTransId="{73DDBBF0-0070-4881-AFC5-68A16C422227}"/>
    <dgm:cxn modelId="{6619E3C9-BF1F-4AF8-89EB-C4AE3A313358}" type="presOf" srcId="{207AD33C-48B8-47E7-AC3E-91E28121339A}" destId="{5048D1BB-8F16-4B25-91B2-EC09047D8E3F}" srcOrd="1" destOrd="0" presId="urn:microsoft.com/office/officeart/2005/8/layout/vProcess5"/>
    <dgm:cxn modelId="{930A1FD5-49D7-4E79-8187-79EC9BF3336A}" type="presOf" srcId="{151181A1-B2E5-4FD2-8F5C-29F95CB4B755}" destId="{1821A8A4-3D63-4AE5-B8B4-93F376C4059E}" srcOrd="1" destOrd="0" presId="urn:microsoft.com/office/officeart/2005/8/layout/vProcess5"/>
    <dgm:cxn modelId="{4B7CCAE9-27D2-49CD-9447-47FBBAFFA34B}" type="presOf" srcId="{824AD9BD-4ACA-41BC-A565-95F2B6E9A082}" destId="{F0AE51F3-07AB-499D-876E-7D996E4A6201}" srcOrd="0" destOrd="0" presId="urn:microsoft.com/office/officeart/2005/8/layout/vProcess5"/>
    <dgm:cxn modelId="{E7BD38EE-1AB1-4DE7-ADE0-76939D20ABFB}" type="presOf" srcId="{151181A1-B2E5-4FD2-8F5C-29F95CB4B755}" destId="{1D552381-C057-4242-B314-2EA0430E91C4}" srcOrd="0" destOrd="0" presId="urn:microsoft.com/office/officeart/2005/8/layout/vProcess5"/>
    <dgm:cxn modelId="{30F85AFE-5877-4145-AA6C-25F0D53D2ACC}" type="presOf" srcId="{48000DC9-DF48-4DB7-A403-D7C8AD82219F}" destId="{7807ECF4-9661-4653-8FFF-55B58BA037D9}" srcOrd="0" destOrd="0" presId="urn:microsoft.com/office/officeart/2005/8/layout/vProcess5"/>
    <dgm:cxn modelId="{B84FB415-F614-4E51-B187-985A72354B7B}" type="presParOf" srcId="{9E9CF974-2C32-480E-B237-A018EE038BDC}" destId="{864FF051-BECF-4055-B19F-30A739DC6D71}" srcOrd="0" destOrd="0" presId="urn:microsoft.com/office/officeart/2005/8/layout/vProcess5"/>
    <dgm:cxn modelId="{D13E507B-62C9-43A8-B71F-3D708D00ACBB}" type="presParOf" srcId="{9E9CF974-2C32-480E-B237-A018EE038BDC}" destId="{F0AE51F3-07AB-499D-876E-7D996E4A6201}" srcOrd="1" destOrd="0" presId="urn:microsoft.com/office/officeart/2005/8/layout/vProcess5"/>
    <dgm:cxn modelId="{1DF12F28-3C67-4864-8674-57F408F4AD0E}" type="presParOf" srcId="{9E9CF974-2C32-480E-B237-A018EE038BDC}" destId="{1D552381-C057-4242-B314-2EA0430E91C4}" srcOrd="2" destOrd="0" presId="urn:microsoft.com/office/officeart/2005/8/layout/vProcess5"/>
    <dgm:cxn modelId="{467F33A9-165B-472F-BC3E-AF6FD66BA659}" type="presParOf" srcId="{9E9CF974-2C32-480E-B237-A018EE038BDC}" destId="{7807ECF4-9661-4653-8FFF-55B58BA037D9}" srcOrd="3" destOrd="0" presId="urn:microsoft.com/office/officeart/2005/8/layout/vProcess5"/>
    <dgm:cxn modelId="{C39B1681-41B4-40FA-8644-3A9AE551490B}" type="presParOf" srcId="{9E9CF974-2C32-480E-B237-A018EE038BDC}" destId="{CF0D9DE3-E17F-4581-8B48-B5794D3F0BCE}" srcOrd="4" destOrd="0" presId="urn:microsoft.com/office/officeart/2005/8/layout/vProcess5"/>
    <dgm:cxn modelId="{0E3B548A-BE10-4524-B250-32E16464A319}" type="presParOf" srcId="{9E9CF974-2C32-480E-B237-A018EE038BDC}" destId="{822A2D79-15CB-4028-B217-5867141B361E}" srcOrd="5" destOrd="0" presId="urn:microsoft.com/office/officeart/2005/8/layout/vProcess5"/>
    <dgm:cxn modelId="{5175E146-9785-43C2-99B5-2479476A91A4}" type="presParOf" srcId="{9E9CF974-2C32-480E-B237-A018EE038BDC}" destId="{09AF10CA-E249-46F5-A3D1-D5542ACFC914}" srcOrd="6" destOrd="0" presId="urn:microsoft.com/office/officeart/2005/8/layout/vProcess5"/>
    <dgm:cxn modelId="{F09D3DA7-4E1B-4CF0-A038-290767968066}" type="presParOf" srcId="{9E9CF974-2C32-480E-B237-A018EE038BDC}" destId="{601C46EB-BBA7-48B8-B0FD-A77F5817A579}" srcOrd="7" destOrd="0" presId="urn:microsoft.com/office/officeart/2005/8/layout/vProcess5"/>
    <dgm:cxn modelId="{08F3BD47-5CEE-46EC-BDD2-BC3AF9C55EEF}" type="presParOf" srcId="{9E9CF974-2C32-480E-B237-A018EE038BDC}" destId="{113E73C3-2B24-4D1F-A559-2C0E5D8F3BC3}" srcOrd="8" destOrd="0" presId="urn:microsoft.com/office/officeart/2005/8/layout/vProcess5"/>
    <dgm:cxn modelId="{D2D9A50F-9854-479E-A07A-B24805ECCFE0}" type="presParOf" srcId="{9E9CF974-2C32-480E-B237-A018EE038BDC}" destId="{1821A8A4-3D63-4AE5-B8B4-93F376C4059E}" srcOrd="9" destOrd="0" presId="urn:microsoft.com/office/officeart/2005/8/layout/vProcess5"/>
    <dgm:cxn modelId="{19381C0B-DD2C-483E-B866-968F4800E6FC}" type="presParOf" srcId="{9E9CF974-2C32-480E-B237-A018EE038BDC}" destId="{FB02ADE9-72B1-47B8-BD6E-55666633FDD6}" srcOrd="10" destOrd="0" presId="urn:microsoft.com/office/officeart/2005/8/layout/vProcess5"/>
    <dgm:cxn modelId="{2E8C305F-84EF-464B-BE7C-CA8DE7667BC3}" type="presParOf" srcId="{9E9CF974-2C32-480E-B237-A018EE038BDC}" destId="{5048D1BB-8F16-4B25-91B2-EC09047D8E3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29412-76AA-4BC4-8047-451E0B161009}">
      <dsp:nvSpPr>
        <dsp:cNvPr id="0" name=""/>
        <dsp:cNvSpPr/>
      </dsp:nvSpPr>
      <dsp:spPr>
        <a:xfrm>
          <a:off x="8223" y="462"/>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Age</a:t>
          </a:r>
        </a:p>
      </dsp:txBody>
      <dsp:txXfrm>
        <a:off x="8223" y="462"/>
        <a:ext cx="2334599" cy="1400759"/>
      </dsp:txXfrm>
    </dsp:sp>
    <dsp:sp modelId="{1F836B3B-973F-49BB-B126-EB1E73F7D6FB}">
      <dsp:nvSpPr>
        <dsp:cNvPr id="0" name=""/>
        <dsp:cNvSpPr/>
      </dsp:nvSpPr>
      <dsp:spPr>
        <a:xfrm>
          <a:off x="2576282" y="462"/>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rPr>
            <a:t>Physical Disability </a:t>
          </a:r>
        </a:p>
      </dsp:txBody>
      <dsp:txXfrm>
        <a:off x="2576282" y="462"/>
        <a:ext cx="2334599" cy="1400759"/>
      </dsp:txXfrm>
    </dsp:sp>
    <dsp:sp modelId="{38A0A9A1-B72A-4819-B713-7657E8220809}">
      <dsp:nvSpPr>
        <dsp:cNvPr id="0" name=""/>
        <dsp:cNvSpPr/>
      </dsp:nvSpPr>
      <dsp:spPr>
        <a:xfrm>
          <a:off x="5144341" y="462"/>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latin typeface="Arial" panose="020B0604020202020204" pitchFamily="34" charset="0"/>
              <a:cs typeface="Arial" panose="020B0604020202020204" pitchFamily="34" charset="0"/>
            </a:rPr>
            <a:t>Cognitive Disability </a:t>
          </a:r>
          <a:endParaRPr lang="en-GB" sz="2800" kern="1200" dirty="0">
            <a:solidFill>
              <a:schemeClr val="bg1"/>
            </a:solidFill>
          </a:endParaRPr>
        </a:p>
      </dsp:txBody>
      <dsp:txXfrm>
        <a:off x="5144341" y="462"/>
        <a:ext cx="2334599" cy="1400759"/>
      </dsp:txXfrm>
    </dsp:sp>
    <dsp:sp modelId="{94775C28-5978-48DA-85A7-0C08419297BD}">
      <dsp:nvSpPr>
        <dsp:cNvPr id="0" name=""/>
        <dsp:cNvSpPr/>
      </dsp:nvSpPr>
      <dsp:spPr>
        <a:xfrm>
          <a:off x="7712400" y="462"/>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latin typeface="Arial" panose="020B0604020202020204" pitchFamily="34" charset="0"/>
              <a:cs typeface="Arial" panose="020B0604020202020204" pitchFamily="34" charset="0"/>
            </a:rPr>
            <a:t>Provocative</a:t>
          </a:r>
          <a:endParaRPr lang="en-GB" sz="2800" kern="1200" dirty="0">
            <a:solidFill>
              <a:schemeClr val="bg1"/>
            </a:solidFill>
          </a:endParaRPr>
        </a:p>
      </dsp:txBody>
      <dsp:txXfrm>
        <a:off x="7712400" y="462"/>
        <a:ext cx="2334599" cy="1400759"/>
      </dsp:txXfrm>
    </dsp:sp>
    <dsp:sp modelId="{A05EAF7C-615B-4E06-B14C-05C675A1FC61}">
      <dsp:nvSpPr>
        <dsp:cNvPr id="0" name=""/>
        <dsp:cNvSpPr/>
      </dsp:nvSpPr>
      <dsp:spPr>
        <a:xfrm>
          <a:off x="8223" y="1634681"/>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latin typeface="Arial" panose="020B0604020202020204" pitchFamily="34" charset="0"/>
              <a:cs typeface="Arial" panose="020B0604020202020204" pitchFamily="34" charset="0"/>
            </a:rPr>
            <a:t>Powerless</a:t>
          </a:r>
          <a:endParaRPr lang="en-GB" sz="2800" kern="1200" dirty="0">
            <a:solidFill>
              <a:schemeClr val="bg1"/>
            </a:solidFill>
          </a:endParaRPr>
        </a:p>
      </dsp:txBody>
      <dsp:txXfrm>
        <a:off x="8223" y="1634681"/>
        <a:ext cx="2334599" cy="1400759"/>
      </dsp:txXfrm>
    </dsp:sp>
    <dsp:sp modelId="{03C91C00-1F48-4632-83F7-43EE0805AA11}">
      <dsp:nvSpPr>
        <dsp:cNvPr id="0" name=""/>
        <dsp:cNvSpPr/>
      </dsp:nvSpPr>
      <dsp:spPr>
        <a:xfrm>
          <a:off x="2576282" y="1634681"/>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Hidden</a:t>
          </a:r>
        </a:p>
      </dsp:txBody>
      <dsp:txXfrm>
        <a:off x="2576282" y="1634681"/>
        <a:ext cx="2334599" cy="1400759"/>
      </dsp:txXfrm>
    </dsp:sp>
    <dsp:sp modelId="{B0FAC44B-7B50-49AF-BC89-5861B4A84AAE}">
      <dsp:nvSpPr>
        <dsp:cNvPr id="0" name=""/>
        <dsp:cNvSpPr/>
      </dsp:nvSpPr>
      <dsp:spPr>
        <a:xfrm>
          <a:off x="5144341" y="1634681"/>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0" kern="1200" dirty="0">
              <a:latin typeface="Arial" panose="020B0604020202020204" pitchFamily="34" charset="0"/>
              <a:cs typeface="Arial" panose="020B0604020202020204" pitchFamily="34" charset="0"/>
            </a:rPr>
            <a:t>Illness</a:t>
          </a:r>
          <a:endParaRPr lang="en-GB" sz="2800" i="0" kern="1200" dirty="0"/>
        </a:p>
      </dsp:txBody>
      <dsp:txXfrm>
        <a:off x="5144341" y="1634681"/>
        <a:ext cx="2334599" cy="1400759"/>
      </dsp:txXfrm>
    </dsp:sp>
    <dsp:sp modelId="{0D02525C-2337-4EB3-8F89-7AF73F0FFF39}">
      <dsp:nvSpPr>
        <dsp:cNvPr id="0" name=""/>
        <dsp:cNvSpPr/>
      </dsp:nvSpPr>
      <dsp:spPr>
        <a:xfrm>
          <a:off x="7712400" y="1634681"/>
          <a:ext cx="2334599" cy="14007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0" kern="1200" dirty="0">
              <a:latin typeface="Arial" panose="020B0604020202020204" pitchFamily="34" charset="0"/>
              <a:cs typeface="Arial" panose="020B0604020202020204" pitchFamily="34" charset="0"/>
            </a:rPr>
            <a:t>Defenceless</a:t>
          </a:r>
          <a:endParaRPr lang="en-GB" sz="2800" i="0" kern="1200" dirty="0"/>
        </a:p>
      </dsp:txBody>
      <dsp:txXfrm>
        <a:off x="7712400" y="1634681"/>
        <a:ext cx="2334599" cy="14007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81ADF-5114-47A0-9D7F-B05142C7BE62}">
      <dsp:nvSpPr>
        <dsp:cNvPr id="0" name=""/>
        <dsp:cNvSpPr/>
      </dsp:nvSpPr>
      <dsp:spPr>
        <a:xfrm>
          <a:off x="0" y="65317"/>
          <a:ext cx="8097012" cy="895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Chris grew up in a family with domestic violence, and he had ADHD which meant that  he sometimes struggled at school. Despite this, Chris did well at primary school. </a:t>
          </a:r>
          <a:endParaRPr lang="en-US" sz="1800" kern="1200" dirty="0"/>
        </a:p>
      </dsp:txBody>
      <dsp:txXfrm>
        <a:off x="26221" y="91538"/>
        <a:ext cx="7026219" cy="842811"/>
      </dsp:txXfrm>
    </dsp:sp>
    <dsp:sp modelId="{795166C5-155B-43E5-A124-01EA7C088D0F}">
      <dsp:nvSpPr>
        <dsp:cNvPr id="0" name=""/>
        <dsp:cNvSpPr/>
      </dsp:nvSpPr>
      <dsp:spPr>
        <a:xfrm>
          <a:off x="604647" y="1019594"/>
          <a:ext cx="8097012" cy="895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However, when he got to secondary school he struggled. Chris became involved with gangs and engaged in increasingly dangerous behaviour. </a:t>
          </a:r>
          <a:endParaRPr lang="en-US" sz="1800" kern="1200"/>
        </a:p>
      </dsp:txBody>
      <dsp:txXfrm>
        <a:off x="630868" y="1045815"/>
        <a:ext cx="6858008" cy="842811"/>
      </dsp:txXfrm>
    </dsp:sp>
    <dsp:sp modelId="{8C42E38D-1A2D-4A3E-99D2-D3FCD686F87F}">
      <dsp:nvSpPr>
        <dsp:cNvPr id="0" name=""/>
        <dsp:cNvSpPr/>
      </dsp:nvSpPr>
      <dsp:spPr>
        <a:xfrm>
          <a:off x="1209293" y="2039188"/>
          <a:ext cx="8097012" cy="895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By the time Chris was 13 he had been arrested for a range of different offences and had been found with a large quantity of drugs. </a:t>
          </a:r>
          <a:endParaRPr lang="en-US" sz="1800" kern="1200"/>
        </a:p>
      </dsp:txBody>
      <dsp:txXfrm>
        <a:off x="1235514" y="2065409"/>
        <a:ext cx="6858008" cy="842811"/>
      </dsp:txXfrm>
    </dsp:sp>
    <dsp:sp modelId="{445458A5-15B2-4129-9CDB-B54000989AB7}">
      <dsp:nvSpPr>
        <dsp:cNvPr id="0" name=""/>
        <dsp:cNvSpPr/>
      </dsp:nvSpPr>
      <dsp:spPr>
        <a:xfrm>
          <a:off x="1813940" y="3058782"/>
          <a:ext cx="8097012" cy="895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Chris told authorities he was in fear of his life. </a:t>
          </a:r>
          <a:endParaRPr lang="en-US" sz="1800" kern="1200"/>
        </a:p>
      </dsp:txBody>
      <dsp:txXfrm>
        <a:off x="1840161" y="3085003"/>
        <a:ext cx="6858008" cy="842811"/>
      </dsp:txXfrm>
    </dsp:sp>
    <dsp:sp modelId="{DCEB7BCA-EE3E-4808-BC0F-C456DD663CB7}">
      <dsp:nvSpPr>
        <dsp:cNvPr id="0" name=""/>
        <dsp:cNvSpPr/>
      </dsp:nvSpPr>
      <dsp:spPr>
        <a:xfrm>
          <a:off x="2418587" y="4078376"/>
          <a:ext cx="8097012" cy="895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During this period Chris’ family were repeatedly referred to social services, but it was decided they did not meet the threshold for support. </a:t>
          </a:r>
          <a:endParaRPr lang="en-US" sz="1800" kern="1200"/>
        </a:p>
      </dsp:txBody>
      <dsp:txXfrm>
        <a:off x="2444808" y="4104597"/>
        <a:ext cx="6858008" cy="842811"/>
      </dsp:txXfrm>
    </dsp:sp>
    <dsp:sp modelId="{F0DB37C7-3A10-401A-9C51-C159D04912E6}">
      <dsp:nvSpPr>
        <dsp:cNvPr id="0" name=""/>
        <dsp:cNvSpPr/>
      </dsp:nvSpPr>
      <dsp:spPr>
        <a:xfrm>
          <a:off x="7515097" y="654032"/>
          <a:ext cx="581914" cy="58191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646028" y="654032"/>
        <a:ext cx="320052" cy="437890"/>
      </dsp:txXfrm>
    </dsp:sp>
    <dsp:sp modelId="{C24C9C9B-B53D-4DAB-A9F3-4B8ACE8C1693}">
      <dsp:nvSpPr>
        <dsp:cNvPr id="0" name=""/>
        <dsp:cNvSpPr/>
      </dsp:nvSpPr>
      <dsp:spPr>
        <a:xfrm>
          <a:off x="8119744" y="1673626"/>
          <a:ext cx="581914" cy="58191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50675" y="1673626"/>
        <a:ext cx="320052" cy="437890"/>
      </dsp:txXfrm>
    </dsp:sp>
    <dsp:sp modelId="{BA2461AA-495A-430E-A6F7-D0EC7C445BAC}">
      <dsp:nvSpPr>
        <dsp:cNvPr id="0" name=""/>
        <dsp:cNvSpPr/>
      </dsp:nvSpPr>
      <dsp:spPr>
        <a:xfrm>
          <a:off x="8724391" y="2678299"/>
          <a:ext cx="581914" cy="58191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855322" y="2678299"/>
        <a:ext cx="320052" cy="437890"/>
      </dsp:txXfrm>
    </dsp:sp>
    <dsp:sp modelId="{AC62F602-84F0-41F2-A292-9F69375A8609}">
      <dsp:nvSpPr>
        <dsp:cNvPr id="0" name=""/>
        <dsp:cNvSpPr/>
      </dsp:nvSpPr>
      <dsp:spPr>
        <a:xfrm>
          <a:off x="9329038" y="3707841"/>
          <a:ext cx="581914" cy="58191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459969" y="3707841"/>
        <a:ext cx="320052" cy="4378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E51F3-07AB-499D-876E-7D996E4A6201}">
      <dsp:nvSpPr>
        <dsp:cNvPr id="0" name=""/>
        <dsp:cNvSpPr/>
      </dsp:nvSpPr>
      <dsp:spPr>
        <a:xfrm>
          <a:off x="0" y="123166"/>
          <a:ext cx="8409940" cy="77490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Chris was not attending school but was a virtual pupil at a Pupil Referral Unit. </a:t>
          </a:r>
          <a:endParaRPr lang="en-US" sz="1800" kern="1200" dirty="0"/>
        </a:p>
      </dsp:txBody>
      <dsp:txXfrm>
        <a:off x="22696" y="145862"/>
        <a:ext cx="7236078" cy="729514"/>
      </dsp:txXfrm>
    </dsp:sp>
    <dsp:sp modelId="{1D552381-C057-4242-B314-2EA0430E91C4}">
      <dsp:nvSpPr>
        <dsp:cNvPr id="0" name=""/>
        <dsp:cNvSpPr/>
      </dsp:nvSpPr>
      <dsp:spPr>
        <a:xfrm>
          <a:off x="802308" y="1043510"/>
          <a:ext cx="8409940" cy="167158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He got short-term support from a Youth Offending Team, which was stopped when he went to live with his uncle. This broke down and he returned to his mum who told the local authority that she thought Chris was going to be killed and asked her housing authority to move her out the area to help protect him. Neither acted. </a:t>
          </a:r>
          <a:endParaRPr lang="en-US" sz="1800" kern="1200" dirty="0"/>
        </a:p>
      </dsp:txBody>
      <dsp:txXfrm>
        <a:off x="851267" y="1092469"/>
        <a:ext cx="6943883" cy="1573666"/>
      </dsp:txXfrm>
    </dsp:sp>
    <dsp:sp modelId="{7807ECF4-9661-4653-8FFF-55B58BA037D9}">
      <dsp:nvSpPr>
        <dsp:cNvPr id="0" name=""/>
        <dsp:cNvSpPr/>
      </dsp:nvSpPr>
      <dsp:spPr>
        <a:xfrm>
          <a:off x="1659365" y="2890159"/>
          <a:ext cx="8409940" cy="68908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Chris was shot and killed when he was just 14. </a:t>
          </a:r>
          <a:endParaRPr lang="en-US" sz="1800" kern="1200" dirty="0"/>
        </a:p>
      </dsp:txBody>
      <dsp:txXfrm>
        <a:off x="1679547" y="2910341"/>
        <a:ext cx="7011950" cy="648717"/>
      </dsp:txXfrm>
    </dsp:sp>
    <dsp:sp modelId="{CF0D9DE3-E17F-4581-8B48-B5794D3F0BCE}">
      <dsp:nvSpPr>
        <dsp:cNvPr id="0" name=""/>
        <dsp:cNvSpPr/>
      </dsp:nvSpPr>
      <dsp:spPr>
        <a:xfrm>
          <a:off x="2102484" y="3620757"/>
          <a:ext cx="8409940" cy="102123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By the time of his death, Chris had been known to 12 agencies, yet it appears that the last time Chris had a stable and supportive relationship with any professional was when he was at primary school.</a:t>
          </a:r>
          <a:endParaRPr lang="en-US" sz="1800" kern="1200" dirty="0"/>
        </a:p>
      </dsp:txBody>
      <dsp:txXfrm>
        <a:off x="2132395" y="3650668"/>
        <a:ext cx="6981979" cy="961417"/>
      </dsp:txXfrm>
    </dsp:sp>
    <dsp:sp modelId="{822A2D79-15CB-4028-B217-5867141B361E}">
      <dsp:nvSpPr>
        <dsp:cNvPr id="0" name=""/>
        <dsp:cNvSpPr/>
      </dsp:nvSpPr>
      <dsp:spPr>
        <a:xfrm>
          <a:off x="7746134" y="782176"/>
          <a:ext cx="663805" cy="66380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895490" y="782176"/>
        <a:ext cx="365093" cy="499513"/>
      </dsp:txXfrm>
    </dsp:sp>
    <dsp:sp modelId="{09AF10CA-E249-46F5-A3D1-D5542ACFC914}">
      <dsp:nvSpPr>
        <dsp:cNvPr id="0" name=""/>
        <dsp:cNvSpPr/>
      </dsp:nvSpPr>
      <dsp:spPr>
        <a:xfrm>
          <a:off x="8499455" y="2429968"/>
          <a:ext cx="663805" cy="66380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648811" y="2429968"/>
        <a:ext cx="365093" cy="499513"/>
      </dsp:txXfrm>
    </dsp:sp>
    <dsp:sp modelId="{601C46EB-BBA7-48B8-B0FD-A77F5817A579}">
      <dsp:nvSpPr>
        <dsp:cNvPr id="0" name=""/>
        <dsp:cNvSpPr/>
      </dsp:nvSpPr>
      <dsp:spPr>
        <a:xfrm>
          <a:off x="9144286" y="3196014"/>
          <a:ext cx="663805" cy="66380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293642" y="3196014"/>
        <a:ext cx="365093" cy="49951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15/05/2024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15/05/2024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haringeycounci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freely discuss, clearly there are more the four groups but it may allow them an chance to reflect on the types of individual. For example, a baby, a wife, a disabled person…</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https://www.youtube.com/watch?v=hbRuzRS4AoY</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14</a:t>
            </a:fld>
            <a:endParaRPr lang="en-GB" noProof="0" dirty="0"/>
          </a:p>
        </p:txBody>
      </p:sp>
    </p:spTree>
    <p:extLst>
      <p:ext uri="{BB962C8B-B14F-4D97-AF65-F5344CB8AC3E}">
        <p14:creationId xmlns:p14="http://schemas.microsoft.com/office/powerpoint/2010/main" val="3760521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https://www.youtube.com/watch?v=JS33VJcaxjQ </a:t>
            </a:r>
            <a:r>
              <a:rPr lang="en-GB" dirty="0">
                <a:hlinkClick r:id="rId3"/>
              </a:rPr>
              <a:t>–</a:t>
            </a:r>
            <a:r>
              <a:rPr lang="en-GB" dirty="0"/>
              <a:t> </a:t>
            </a:r>
            <a:r>
              <a:rPr lang="en-GB" b="0" i="0" dirty="0">
                <a:effectLst/>
                <a:latin typeface="Roboto" panose="02000000000000000000" pitchFamily="2" charset="0"/>
                <a:hlinkClick r:id="rId3"/>
              </a:rPr>
              <a:t>Haringey council</a:t>
            </a:r>
            <a:r>
              <a:rPr lang="en-GB" dirty="0"/>
              <a:t>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17</a:t>
            </a:fld>
            <a:endParaRPr lang="en-GB" noProof="0" dirty="0"/>
          </a:p>
        </p:txBody>
      </p:sp>
    </p:spTree>
    <p:extLst>
      <p:ext uri="{BB962C8B-B14F-4D97-AF65-F5344CB8AC3E}">
        <p14:creationId xmlns:p14="http://schemas.microsoft.com/office/powerpoint/2010/main" val="885274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19</a:t>
            </a:fld>
            <a:endParaRPr lang="en-GB" noProof="0" dirty="0"/>
          </a:p>
        </p:txBody>
      </p:sp>
    </p:spTree>
    <p:extLst>
      <p:ext uri="{BB962C8B-B14F-4D97-AF65-F5344CB8AC3E}">
        <p14:creationId xmlns:p14="http://schemas.microsoft.com/office/powerpoint/2010/main" val="3132518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https://www.youtube.com/watch?v=ARyk-39dKz0&amp;t=27s Link to video</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20</a:t>
            </a:fld>
            <a:endParaRPr lang="en-GB" noProof="0" dirty="0"/>
          </a:p>
        </p:txBody>
      </p:sp>
    </p:spTree>
    <p:extLst>
      <p:ext uri="{BB962C8B-B14F-4D97-AF65-F5344CB8AC3E}">
        <p14:creationId xmlns:p14="http://schemas.microsoft.com/office/powerpoint/2010/main" val="3839462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Serious Case Review document from Newham Safeguarding children Partnership -https://www.newhamscp.org.uk/wp-content/uploads/2018/10/Serious-Case-Review-Chris-.pdf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21</a:t>
            </a:fld>
            <a:endParaRPr lang="en-GB" noProof="0" dirty="0"/>
          </a:p>
        </p:txBody>
      </p:sp>
    </p:spTree>
    <p:extLst>
      <p:ext uri="{BB962C8B-B14F-4D97-AF65-F5344CB8AC3E}">
        <p14:creationId xmlns:p14="http://schemas.microsoft.com/office/powerpoint/2010/main" val="1438262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25</a:t>
            </a:fld>
            <a:endParaRPr lang="en-GB" noProof="0" dirty="0"/>
          </a:p>
        </p:txBody>
      </p:sp>
    </p:spTree>
    <p:extLst>
      <p:ext uri="{BB962C8B-B14F-4D97-AF65-F5344CB8AC3E}">
        <p14:creationId xmlns:p14="http://schemas.microsoft.com/office/powerpoint/2010/main" val="2328129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https://www.youtube.com/watch?v=9x6VNEE-54s – Link to video </a:t>
            </a:r>
          </a:p>
          <a:p>
            <a:endParaRPr lang="en-GB" dirty="0"/>
          </a:p>
          <a:p>
            <a:r>
              <a:rPr lang="en-GB" dirty="0"/>
              <a:t>This is a long video – please watch just the first 10 minutes that gives the key points of the case and the basic background.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27</a:t>
            </a:fld>
            <a:endParaRPr lang="en-GB" noProof="0" dirty="0"/>
          </a:p>
        </p:txBody>
      </p:sp>
    </p:spTree>
    <p:extLst>
      <p:ext uri="{BB962C8B-B14F-4D97-AF65-F5344CB8AC3E}">
        <p14:creationId xmlns:p14="http://schemas.microsoft.com/office/powerpoint/2010/main" val="3264388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https://www.youtube.com/watch?v=F5zrmDMVe0I</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31</a:t>
            </a:fld>
            <a:endParaRPr lang="en-GB" noProof="0" dirty="0"/>
          </a:p>
        </p:txBody>
      </p:sp>
    </p:spTree>
    <p:extLst>
      <p:ext uri="{BB962C8B-B14F-4D97-AF65-F5344CB8AC3E}">
        <p14:creationId xmlns:p14="http://schemas.microsoft.com/office/powerpoint/2010/main" val="3089511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32</a:t>
            </a:fld>
            <a:endParaRPr lang="en-GB" noProof="0" dirty="0"/>
          </a:p>
        </p:txBody>
      </p:sp>
    </p:spTree>
    <p:extLst>
      <p:ext uri="{BB962C8B-B14F-4D97-AF65-F5344CB8AC3E}">
        <p14:creationId xmlns:p14="http://schemas.microsoft.com/office/powerpoint/2010/main" val="448421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https://assets.publishing.service.gov.uk/media/65803fe31c0c2a000d18cf40/Working_together_to_safeguard_children_2023_-_statutory_guidance.pdf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33</a:t>
            </a:fld>
            <a:endParaRPr lang="en-GB" noProof="0" dirty="0"/>
          </a:p>
        </p:txBody>
      </p:sp>
    </p:spTree>
    <p:extLst>
      <p:ext uri="{BB962C8B-B14F-4D97-AF65-F5344CB8AC3E}">
        <p14:creationId xmlns:p14="http://schemas.microsoft.com/office/powerpoint/2010/main" val="24109905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34</a:t>
            </a:fld>
            <a:endParaRPr lang="en-GB" dirty="0"/>
          </a:p>
        </p:txBody>
      </p:sp>
    </p:spTree>
    <p:extLst>
      <p:ext uri="{BB962C8B-B14F-4D97-AF65-F5344CB8AC3E}">
        <p14:creationId xmlns:p14="http://schemas.microsoft.com/office/powerpoint/2010/main" val="2315876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35</a:t>
            </a:fld>
            <a:endParaRPr lang="en-GB" dirty="0"/>
          </a:p>
        </p:txBody>
      </p:sp>
    </p:spTree>
    <p:extLst>
      <p:ext uri="{BB962C8B-B14F-4D97-AF65-F5344CB8AC3E}">
        <p14:creationId xmlns:p14="http://schemas.microsoft.com/office/powerpoint/2010/main" val="16305864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15/05/2024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15/05/2024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15/05/2024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15/05/2024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15/05/2024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15/05/2024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15/05/2024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15/05/2024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15/05/2024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15/05/2024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15/05/2024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9.xml"/><Relationship Id="rId1" Type="http://schemas.openxmlformats.org/officeDocument/2006/relationships/video" Target="https://www.youtube.com/embed/hbRuzRS4AoY?feature=oembed" TargetMode="Externa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9.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9.xml"/><Relationship Id="rId1" Type="http://schemas.openxmlformats.org/officeDocument/2006/relationships/video" Target="https://www.youtube.com/embed/JS33VJcaxjQ?feature=oembed" TargetMode="External"/><Relationship Id="rId6" Type="http://schemas.openxmlformats.org/officeDocument/2006/relationships/image" Target="../media/image13.png"/><Relationship Id="rId5" Type="http://schemas.openxmlformats.org/officeDocument/2006/relationships/image" Target="../media/image21.jpeg"/><Relationship Id="rId4" Type="http://schemas.openxmlformats.org/officeDocument/2006/relationships/hyperlink" Target="https://www.youtube.com/@haringeycouncil"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2.xml"/><Relationship Id="rId1" Type="http://schemas.openxmlformats.org/officeDocument/2006/relationships/video" Target="https://www.youtube.com/embed/_Ki7XsezOWw?feature=oembed" TargetMode="External"/><Relationship Id="rId5" Type="http://schemas.openxmlformats.org/officeDocument/2006/relationships/image" Target="../media/image13.png"/><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4.xml"/><Relationship Id="rId1" Type="http://schemas.openxmlformats.org/officeDocument/2006/relationships/video" Target="https://www.youtube.com/embed/ARyk-39dKz0?feature=oembed" TargetMode="Externa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3.png"/><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5.xml"/><Relationship Id="rId1" Type="http://schemas.openxmlformats.org/officeDocument/2006/relationships/video" Target="https://www.youtube.com/embed/9x6VNEE-54s?feature=oembed" TargetMode="External"/><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34.xml"/><Relationship Id="rId1" Type="http://schemas.openxmlformats.org/officeDocument/2006/relationships/video" Target="https://www.youtube.com/embed/d57Vcmxd5Xo?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4.xml"/><Relationship Id="rId1" Type="http://schemas.openxmlformats.org/officeDocument/2006/relationships/video" Target="https://www.youtube.com/embed/F5zrmDMVe0I?feature=oembed" TargetMode="External"/><Relationship Id="rId4" Type="http://schemas.openxmlformats.org/officeDocument/2006/relationships/image" Target="../media/image26.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support.office.com/en-gb/article/edit-a-presentation-ff353d37-742a-4aa8-8bdd-6b1f488127a2?omkt=en-GB" TargetMode="External"/><Relationship Id="rId2" Type="http://schemas.openxmlformats.org/officeDocument/2006/relationships/notesSlide" Target="../notesSlides/notesSlide16.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hyperlink" Target="https://learning.nspcc.org.uk/safeguarding-child-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2204555"/>
            <a:ext cx="10021077" cy="1633085"/>
          </a:xfrm>
          <a:solidFill>
            <a:schemeClr val="accent1"/>
          </a:solidFill>
        </p:spPr>
        <p:txBody>
          <a:bodyPr rtlCol="0">
            <a:normAutofit/>
          </a:bodyPr>
          <a:lstStyle/>
          <a:p>
            <a:pPr rtl="0"/>
            <a:r>
              <a:rPr lang="en-GB" dirty="0">
                <a:solidFill>
                  <a:schemeClr val="tx2">
                    <a:lumMod val="40000"/>
                    <a:lumOff val="60000"/>
                  </a:schemeClr>
                </a:solidFill>
              </a:rPr>
              <a:t>Week 2 – Introduction to Safeguarding</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black text&#10;&#10;Description automatically generated">
            <a:extLst>
              <a:ext uri="{FF2B5EF4-FFF2-40B4-BE49-F238E27FC236}">
                <a16:creationId xmlns:a16="http://schemas.microsoft.com/office/drawing/2014/main" id="{EEF2CCC7-653D-932B-01BA-0271E8397F9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12" name="TextBox 11">
            <a:extLst>
              <a:ext uri="{FF2B5EF4-FFF2-40B4-BE49-F238E27FC236}">
                <a16:creationId xmlns:a16="http://schemas.microsoft.com/office/drawing/2014/main" id="{F1ACE01F-4FC9-2766-F539-9045AF53BFD9}"/>
              </a:ext>
            </a:extLst>
          </p:cNvPr>
          <p:cNvSpPr txBox="1"/>
          <p:nvPr/>
        </p:nvSpPr>
        <p:spPr>
          <a:xfrm>
            <a:off x="965859" y="1098223"/>
            <a:ext cx="10260281" cy="4455835"/>
          </a:xfrm>
          <a:prstGeom prst="rect">
            <a:avLst/>
          </a:prstGeom>
          <a:solidFill>
            <a:schemeClr val="accent5">
              <a:lumMod val="40000"/>
              <a:lumOff val="60000"/>
            </a:schemeClr>
          </a:solidFill>
        </p:spPr>
        <p:txBody>
          <a:bodyPr wrap="square" rtlCol="0">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We</a:t>
            </a:r>
            <a:r>
              <a:rPr lang="en-GB" sz="2400" b="0" i="0" dirty="0">
                <a:solidFill>
                  <a:srgbClr val="1D2125"/>
                </a:solidFill>
                <a:effectLst/>
                <a:latin typeface="Arial" panose="020B0604020202020204" pitchFamily="34" charset="0"/>
                <a:cs typeface="Arial" panose="020B0604020202020204" pitchFamily="34" charset="0"/>
              </a:rPr>
              <a:t> will we begin to develop your understanding of safeguarding and child protection in the UK. </a:t>
            </a:r>
          </a:p>
          <a:p>
            <a:pPr>
              <a:lnSpc>
                <a:spcPct val="150000"/>
              </a:lnSpc>
            </a:pPr>
            <a:endParaRPr lang="en-GB" sz="2400" b="0" i="0" dirty="0">
              <a:solidFill>
                <a:srgbClr val="1D2125"/>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solidFill>
                  <a:srgbClr val="1D2125"/>
                </a:solidFill>
                <a:latin typeface="Arial" panose="020B0604020202020204" pitchFamily="34" charset="0"/>
                <a:cs typeface="Arial" panose="020B0604020202020204" pitchFamily="34" charset="0"/>
              </a:rPr>
              <a:t>Introducing the term </a:t>
            </a:r>
            <a:r>
              <a:rPr lang="en-GB" sz="2400" b="0" i="0" dirty="0">
                <a:solidFill>
                  <a:srgbClr val="1D2125"/>
                </a:solidFill>
                <a:effectLst/>
                <a:latin typeface="Arial" panose="020B0604020202020204" pitchFamily="34" charset="0"/>
                <a:cs typeface="Arial" panose="020B0604020202020204" pitchFamily="34" charset="0"/>
              </a:rPr>
              <a:t>Adverse </a:t>
            </a:r>
            <a:r>
              <a:rPr lang="en-GB" sz="2400" dirty="0">
                <a:solidFill>
                  <a:srgbClr val="1D2125"/>
                </a:solidFill>
                <a:latin typeface="Arial" panose="020B0604020202020204" pitchFamily="34" charset="0"/>
                <a:cs typeface="Arial" panose="020B0604020202020204" pitchFamily="34" charset="0"/>
              </a:rPr>
              <a:t>C</a:t>
            </a:r>
            <a:r>
              <a:rPr lang="en-GB" sz="2400" b="0" i="0" dirty="0">
                <a:solidFill>
                  <a:srgbClr val="1D2125"/>
                </a:solidFill>
                <a:effectLst/>
                <a:latin typeface="Arial" panose="020B0604020202020204" pitchFamily="34" charset="0"/>
                <a:cs typeface="Arial" panose="020B0604020202020204" pitchFamily="34" charset="0"/>
              </a:rPr>
              <a:t>hildhood </a:t>
            </a:r>
            <a:r>
              <a:rPr lang="en-GB" sz="2400" dirty="0">
                <a:solidFill>
                  <a:srgbClr val="1D2125"/>
                </a:solidFill>
                <a:latin typeface="Arial" panose="020B0604020202020204" pitchFamily="34" charset="0"/>
                <a:cs typeface="Arial" panose="020B0604020202020204" pitchFamily="34" charset="0"/>
              </a:rPr>
              <a:t>E</a:t>
            </a:r>
            <a:r>
              <a:rPr lang="en-GB" sz="2400" b="0" i="0" dirty="0">
                <a:solidFill>
                  <a:srgbClr val="1D2125"/>
                </a:solidFill>
                <a:effectLst/>
                <a:latin typeface="Arial" panose="020B0604020202020204" pitchFamily="34" charset="0"/>
                <a:cs typeface="Arial" panose="020B0604020202020204" pitchFamily="34" charset="0"/>
              </a:rPr>
              <a:t>xperiences (ACEs) will be introduced and explained in this session </a:t>
            </a:r>
          </a:p>
          <a:p>
            <a:pPr marL="285750" indent="-285750">
              <a:lnSpc>
                <a:spcPct val="150000"/>
              </a:lnSpc>
              <a:buFont typeface="Arial" panose="020B0604020202020204" pitchFamily="34" charset="0"/>
              <a:buChar char="•"/>
            </a:pPr>
            <a:r>
              <a:rPr lang="en-GB" sz="2400" b="0" i="0" dirty="0">
                <a:solidFill>
                  <a:srgbClr val="1D2125"/>
                </a:solidFill>
                <a:effectLst/>
                <a:latin typeface="Arial" panose="020B0604020202020204" pitchFamily="34" charset="0"/>
                <a:cs typeface="Arial" panose="020B0604020202020204" pitchFamily="34" charset="0"/>
              </a:rPr>
              <a:t>We will examine some of the challenging cases that have led to legislative change. </a:t>
            </a:r>
          </a:p>
          <a:p>
            <a:pPr>
              <a:lnSpc>
                <a:spcPct val="150000"/>
              </a:lnSpc>
            </a:pPr>
            <a:r>
              <a:rPr lang="en-GB" sz="2400" b="0" i="0">
                <a:solidFill>
                  <a:srgbClr val="1D2125"/>
                </a:solidFill>
                <a:effectLst/>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E5759C8-5F83-7151-701C-0814FC791B5B}"/>
              </a:ext>
            </a:extLst>
          </p:cNvPr>
          <p:cNvSpPr txBox="1"/>
          <p:nvPr/>
        </p:nvSpPr>
        <p:spPr>
          <a:xfrm>
            <a:off x="604266" y="261257"/>
            <a:ext cx="5012763" cy="584775"/>
          </a:xfrm>
          <a:prstGeom prst="rect">
            <a:avLst/>
          </a:prstGeom>
          <a:solidFill>
            <a:schemeClr val="accent4">
              <a:lumMod val="60000"/>
              <a:lumOff val="40000"/>
            </a:schemeClr>
          </a:solidFill>
        </p:spPr>
        <p:txBody>
          <a:bodyPr wrap="square" rtlCol="0">
            <a:spAutoFit/>
          </a:bodyPr>
          <a:lstStyle/>
          <a:p>
            <a:r>
              <a:rPr lang="en-GB" sz="3200" b="1" dirty="0"/>
              <a:t>During the session today: </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604266" y="517832"/>
            <a:ext cx="10674246" cy="636340"/>
          </a:xfrm>
        </p:spPr>
        <p:txBody>
          <a:bodyPr rtlCol="0"/>
          <a:lstStyle/>
          <a:p>
            <a:pPr rtl="0"/>
            <a:r>
              <a:rPr lang="en-GB" dirty="0"/>
              <a:t>What is Safeguarding?</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604266" y="1503774"/>
            <a:ext cx="11309628" cy="4141069"/>
          </a:xfrm>
          <a:solidFill>
            <a:schemeClr val="accent3">
              <a:lumMod val="75000"/>
            </a:schemeClr>
          </a:solidFill>
        </p:spPr>
        <p:txBody>
          <a:bodyPr rtlCol="0">
            <a:noAutofit/>
          </a:bodyPr>
          <a:lstStyle/>
          <a:p>
            <a:pPr algn="l"/>
            <a:r>
              <a:rPr lang="en-GB" sz="2400" b="0" i="0" dirty="0">
                <a:solidFill>
                  <a:schemeClr val="bg1"/>
                </a:solidFill>
                <a:effectLst/>
                <a:latin typeface="NSPCC-Regular"/>
              </a:rPr>
              <a:t>Safeguarding is the action that is taken to promote the welfare of children and protect them from harm.</a:t>
            </a:r>
          </a:p>
          <a:p>
            <a:pPr algn="l"/>
            <a:r>
              <a:rPr lang="en-GB" sz="2400" b="0" i="0" dirty="0">
                <a:solidFill>
                  <a:schemeClr val="bg1"/>
                </a:solidFill>
                <a:effectLst/>
                <a:latin typeface="NSPCC-Regular"/>
              </a:rPr>
              <a:t>Safeguarding means:</a:t>
            </a:r>
          </a:p>
          <a:p>
            <a:pPr algn="l">
              <a:buFont typeface="Arial" panose="020B0604020202020204" pitchFamily="34" charset="0"/>
              <a:buChar char="•"/>
            </a:pPr>
            <a:r>
              <a:rPr lang="en-GB" sz="2400" b="0" i="0" dirty="0">
                <a:solidFill>
                  <a:schemeClr val="bg1"/>
                </a:solidFill>
                <a:effectLst/>
                <a:latin typeface="NSPCC-Regular"/>
              </a:rPr>
              <a:t>protecting children from abuse and maltreatment</a:t>
            </a:r>
          </a:p>
          <a:p>
            <a:pPr algn="l">
              <a:buFont typeface="Arial" panose="020B0604020202020204" pitchFamily="34" charset="0"/>
              <a:buChar char="•"/>
            </a:pPr>
            <a:r>
              <a:rPr lang="en-GB" sz="2400" b="0" i="0" dirty="0">
                <a:solidFill>
                  <a:schemeClr val="bg1"/>
                </a:solidFill>
                <a:effectLst/>
                <a:latin typeface="NSPCC-Regular"/>
              </a:rPr>
              <a:t>preventing harm to children’s health or development</a:t>
            </a:r>
          </a:p>
          <a:p>
            <a:pPr algn="l">
              <a:buFont typeface="Arial" panose="020B0604020202020204" pitchFamily="34" charset="0"/>
              <a:buChar char="•"/>
            </a:pPr>
            <a:r>
              <a:rPr lang="en-GB" sz="2400" b="0" i="0" dirty="0">
                <a:solidFill>
                  <a:schemeClr val="bg1"/>
                </a:solidFill>
                <a:effectLst/>
                <a:latin typeface="NSPCC-Regular"/>
              </a:rPr>
              <a:t>ensuring children grow up with the provision of safe and effective care</a:t>
            </a:r>
          </a:p>
          <a:p>
            <a:pPr algn="l">
              <a:buFont typeface="Arial" panose="020B0604020202020204" pitchFamily="34" charset="0"/>
              <a:buChar char="•"/>
            </a:pPr>
            <a:r>
              <a:rPr lang="en-GB" sz="2400" b="0" i="0" dirty="0">
                <a:solidFill>
                  <a:schemeClr val="bg1"/>
                </a:solidFill>
                <a:effectLst/>
                <a:latin typeface="NSPCC-Regular"/>
              </a:rPr>
              <a:t>taking action to enable all children and young people to have the best outcomes.</a:t>
            </a:r>
          </a:p>
          <a:p>
            <a:pPr algn="l"/>
            <a:r>
              <a:rPr lang="en-GB" sz="2400" b="0" i="0" dirty="0">
                <a:solidFill>
                  <a:schemeClr val="bg1"/>
                </a:solidFill>
                <a:effectLst/>
                <a:latin typeface="NSPCC-Regular"/>
              </a:rPr>
              <a:t>Child protection is part of the safeguarding process. It focuses on protecting individual children identified as suffering or likely to suffer significant harm. This includes child protection procedures which detail how to respond to concerns about a child.</a:t>
            </a:r>
          </a:p>
          <a:p>
            <a:pPr algn="l"/>
            <a:r>
              <a:rPr lang="en-GB" sz="2400" dirty="0">
                <a:solidFill>
                  <a:schemeClr val="bg1"/>
                </a:solidFill>
                <a:latin typeface="NSPCC-Regular"/>
              </a:rPr>
              <a:t>								              (NSPCC Learning, 2024)</a:t>
            </a:r>
            <a:endParaRPr lang="en-GB" sz="2400" b="0" i="0" dirty="0">
              <a:solidFill>
                <a:schemeClr val="bg1"/>
              </a:solidFill>
              <a:effectLst/>
              <a:latin typeface="NSPCC-Regular"/>
            </a:endParaRPr>
          </a:p>
          <a:p>
            <a:pPr rtl="0"/>
            <a:endParaRPr lang="en-GB" sz="2400" dirty="0">
              <a:solidFill>
                <a:schemeClr val="bg1"/>
              </a:solidFill>
            </a:endParaRPr>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a:t>3</a:t>
            </a:fld>
            <a:endParaRPr lang="en-GB" dirty="0"/>
          </a:p>
        </p:txBody>
      </p:sp>
      <p:pic>
        <p:nvPicPr>
          <p:cNvPr id="3" name="Picture 2" descr="A close up of black text&#10;&#10;Description automatically generated">
            <a:extLst>
              <a:ext uri="{FF2B5EF4-FFF2-40B4-BE49-F238E27FC236}">
                <a16:creationId xmlns:a16="http://schemas.microsoft.com/office/drawing/2014/main" id="{0E3381E9-FC92-A533-7025-F0F1E09D97BF}"/>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0108BBF-F940-0CE7-989B-2D97B2F53384}"/>
              </a:ext>
            </a:extLst>
          </p:cNvPr>
          <p:cNvSpPr>
            <a:spLocks noGrp="1"/>
          </p:cNvSpPr>
          <p:nvPr>
            <p:ph type="title"/>
          </p:nvPr>
        </p:nvSpPr>
        <p:spPr>
          <a:xfrm>
            <a:off x="838199" y="805472"/>
            <a:ext cx="6862011" cy="552848"/>
          </a:xfrm>
        </p:spPr>
        <p:txBody>
          <a:bodyPr/>
          <a:lstStyle/>
          <a:p>
            <a:r>
              <a:rPr lang="en-US" dirty="0"/>
              <a:t>Key vocabulary for today</a:t>
            </a:r>
          </a:p>
        </p:txBody>
      </p:sp>
      <p:sp>
        <p:nvSpPr>
          <p:cNvPr id="6" name="Slide Number Placeholder 5">
            <a:extLst>
              <a:ext uri="{FF2B5EF4-FFF2-40B4-BE49-F238E27FC236}">
                <a16:creationId xmlns:a16="http://schemas.microsoft.com/office/drawing/2014/main" id="{5179AB3B-4F80-E847-76CC-F8E155E55C08}"/>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4</a:t>
            </a:fld>
            <a:endParaRPr lang="en-GB" noProof="0"/>
          </a:p>
        </p:txBody>
      </p:sp>
      <p:sp>
        <p:nvSpPr>
          <p:cNvPr id="14" name="Content Placeholder 5">
            <a:extLst>
              <a:ext uri="{FF2B5EF4-FFF2-40B4-BE49-F238E27FC236}">
                <a16:creationId xmlns:a16="http://schemas.microsoft.com/office/drawing/2014/main" id="{3ABC51D6-78C3-FE70-1BAC-9FD8FDF819AF}"/>
              </a:ext>
            </a:extLst>
          </p:cNvPr>
          <p:cNvSpPr>
            <a:spLocks noGrp="1"/>
          </p:cNvSpPr>
          <p:nvPr>
            <p:ph sz="quarter" idx="53"/>
          </p:nvPr>
        </p:nvSpPr>
        <p:spPr>
          <a:xfrm>
            <a:off x="381794" y="1358320"/>
            <a:ext cx="11505406" cy="4973052"/>
          </a:xfrm>
        </p:spPr>
        <p:txBody>
          <a:bodyPr>
            <a:noAutofit/>
          </a:bodyPr>
          <a:lstStyle/>
          <a:p>
            <a:r>
              <a:rPr lang="en-US" sz="2400" b="1" dirty="0"/>
              <a:t>Harm</a:t>
            </a:r>
            <a:r>
              <a:rPr lang="en-US" sz="2400" dirty="0"/>
              <a:t> – </a:t>
            </a:r>
            <a:r>
              <a:rPr lang="en-GB" sz="2400" dirty="0"/>
              <a:t>“Harm” is the “ill treatment or the impairment of the health or development of the child” (Section 31, Children Act 1989; Article 2,) Seeing or hearing the ill-treatment of another person is also a form of harm (Section 120, Adoption and Children Act 2002; Harm can be determined “significant” by “comparing a child’s health and development with what might be reasonably expected of a similar child”.												NSPCC (2023) </a:t>
            </a:r>
            <a:endParaRPr lang="en-US" sz="2400" dirty="0"/>
          </a:p>
          <a:p>
            <a:r>
              <a:rPr lang="en-US" sz="2400" b="1" dirty="0"/>
              <a:t>Abuse</a:t>
            </a:r>
            <a:r>
              <a:rPr lang="en-US" sz="2400" dirty="0"/>
              <a:t> – A </a:t>
            </a:r>
            <a:r>
              <a:rPr lang="en-GB" sz="2400" dirty="0"/>
              <a:t>type or types of behaviour or action that causes harm and which can have serious and long-lasting impacts on the lives of those experiencing it. There are many types of abuse, for example; physical, sexual, or emotional. </a:t>
            </a:r>
          </a:p>
          <a:p>
            <a:r>
              <a:rPr lang="en-US" sz="2400" b="1" dirty="0"/>
              <a:t>Vulnerable</a:t>
            </a:r>
            <a:r>
              <a:rPr lang="en-US" sz="2400" dirty="0"/>
              <a:t> – Being susceptible to harm or abuse. A person may be considered vulnerable  due to age, ability, gender, level of poverty, or other factors. </a:t>
            </a:r>
          </a:p>
          <a:p>
            <a:r>
              <a:rPr lang="en-US" sz="2400" b="1" dirty="0"/>
              <a:t>Serious Case Review (SCR</a:t>
            </a:r>
            <a:r>
              <a:rPr lang="en-US" sz="2400" dirty="0"/>
              <a:t>) – A case review occurs w</a:t>
            </a:r>
            <a:r>
              <a:rPr lang="en-GB" sz="2400" dirty="0"/>
              <a:t>hen a child dies, or is seriously harmed, as a result of abuse or neglect, a case review is conducted to identify ways that local professionals and organisations can improve the way they work together to safeguard children.</a:t>
            </a:r>
            <a:endParaRPr lang="en-US" sz="2400" dirty="0"/>
          </a:p>
        </p:txBody>
      </p:sp>
    </p:spTree>
    <p:extLst>
      <p:ext uri="{BB962C8B-B14F-4D97-AF65-F5344CB8AC3E}">
        <p14:creationId xmlns:p14="http://schemas.microsoft.com/office/powerpoint/2010/main" val="364695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fade">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fade">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fade">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1066800" y="288520"/>
            <a:ext cx="9029537" cy="927110"/>
          </a:xfrm>
          <a:solidFill>
            <a:schemeClr val="bg2">
              <a:lumMod val="75000"/>
            </a:schemeClr>
          </a:solidFill>
        </p:spPr>
        <p:txBody>
          <a:bodyPr rtlCol="0"/>
          <a:lstStyle/>
          <a:p>
            <a:pPr rtl="0"/>
            <a:r>
              <a:rPr lang="en-GB" dirty="0">
                <a:latin typeface="Arial" panose="020B0604020202020204" pitchFamily="34" charset="0"/>
                <a:cs typeface="Arial" panose="020B0604020202020204" pitchFamily="34" charset="0"/>
              </a:rPr>
              <a:t>Who is most vulnerable in UK society? </a:t>
            </a:r>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1295400" y="1565232"/>
            <a:ext cx="9029536" cy="2502866"/>
          </a:xfrm>
          <a:solidFill>
            <a:schemeClr val="accent4"/>
          </a:solidFill>
        </p:spPr>
        <p:txBody>
          <a:bodyPr rtlCol="0">
            <a:normAutofit/>
          </a:bodyPr>
          <a:lstStyle/>
          <a:p>
            <a:pPr rtl="0"/>
            <a:r>
              <a:rPr lang="en-GB" sz="3200" dirty="0">
                <a:solidFill>
                  <a:schemeClr val="accent1">
                    <a:lumMod val="90000"/>
                    <a:lumOff val="10000"/>
                  </a:schemeClr>
                </a:solidFill>
                <a:latin typeface="Arial" panose="020B0604020202020204" pitchFamily="34" charset="0"/>
                <a:cs typeface="Arial" panose="020B0604020202020204" pitchFamily="34" charset="0"/>
              </a:rPr>
              <a:t>In pairs, identify four types of individuals that may be considered vulnerable to harm or abuse?</a:t>
            </a:r>
          </a:p>
          <a:p>
            <a:r>
              <a:rPr lang="en-GB" sz="3200" dirty="0">
                <a:solidFill>
                  <a:schemeClr val="tx1"/>
                </a:solidFill>
                <a:latin typeface="Arial" panose="020B0604020202020204" pitchFamily="34" charset="0"/>
                <a:cs typeface="Arial" panose="020B0604020202020204" pitchFamily="34" charset="0"/>
              </a:rPr>
              <a:t>Discuss and list what factors would lead you to think a child is vulnerable?</a:t>
            </a:r>
          </a:p>
          <a:p>
            <a:pPr rtl="0"/>
            <a:endParaRPr lang="en-GB" sz="3200" dirty="0">
              <a:solidFill>
                <a:schemeClr val="accent1">
                  <a:lumMod val="90000"/>
                  <a:lumOff val="10000"/>
                </a:schemeClr>
              </a:solidFill>
            </a:endParaRP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pic>
        <p:nvPicPr>
          <p:cNvPr id="2" name="Picture 1" descr="A close up of black text&#10;&#10;Description automatically generated">
            <a:extLst>
              <a:ext uri="{FF2B5EF4-FFF2-40B4-BE49-F238E27FC236}">
                <a16:creationId xmlns:a16="http://schemas.microsoft.com/office/drawing/2014/main" id="{E5E2B4DA-7EBA-9CBA-2E57-FEBD6B33783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12" name="Content Placeholder 3">
            <a:extLst>
              <a:ext uri="{FF2B5EF4-FFF2-40B4-BE49-F238E27FC236}">
                <a16:creationId xmlns:a16="http://schemas.microsoft.com/office/drawing/2014/main" id="{39FFDF09-B3EF-0CC7-60E2-239531384B06}"/>
              </a:ext>
            </a:extLst>
          </p:cNvPr>
          <p:cNvSpPr txBox="1">
            <a:spLocks/>
          </p:cNvSpPr>
          <p:nvPr/>
        </p:nvSpPr>
        <p:spPr>
          <a:xfrm>
            <a:off x="1295400" y="4401198"/>
            <a:ext cx="9029536" cy="1243645"/>
          </a:xfrm>
          <a:prstGeom prst="rect">
            <a:avLst/>
          </a:prstGeom>
          <a:solidFill>
            <a:schemeClr val="accent4"/>
          </a:solidFill>
        </p:spPr>
        <p:txBody>
          <a:bodyPr vert="horz" lIns="0" tIns="0" rIns="0" bIns="0" rtlCol="0">
            <a:normAutofit lnSpcReduction="10000"/>
          </a:bodyPr>
          <a:lstStyle>
            <a:lvl1pPr marL="228600" indent="-228600" algn="l" defTabSz="914400" rtl="0" eaLnBrk="1" latinLnBrk="0" hangingPunct="1">
              <a:lnSpc>
                <a:spcPct val="85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1pPr>
            <a:lvl2pPr marL="6858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2pPr>
            <a:lvl3pPr marL="11430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3pPr>
            <a:lvl4pPr marL="16002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solidFill>
                  <a:schemeClr val="accent1">
                    <a:lumMod val="90000"/>
                    <a:lumOff val="10000"/>
                  </a:schemeClr>
                </a:solidFill>
                <a:latin typeface="Arial" panose="020B0604020202020204" pitchFamily="34" charset="0"/>
                <a:cs typeface="Arial" panose="020B0604020202020204" pitchFamily="34" charset="0"/>
              </a:rPr>
              <a:t>Feedback to the class. </a:t>
            </a:r>
          </a:p>
          <a:p>
            <a:r>
              <a:rPr lang="en-GB" sz="3200" dirty="0">
                <a:solidFill>
                  <a:schemeClr val="accent1">
                    <a:lumMod val="90000"/>
                    <a:lumOff val="10000"/>
                  </a:schemeClr>
                </a:solidFill>
                <a:latin typeface="Arial" panose="020B0604020202020204" pitchFamily="34" charset="0"/>
                <a:cs typeface="Arial" panose="020B0604020202020204" pitchFamily="34" charset="0"/>
              </a:rPr>
              <a:t>How many different types of individual did we identify?</a:t>
            </a:r>
          </a:p>
        </p:txBody>
      </p:sp>
    </p:spTree>
    <p:extLst>
      <p:ext uri="{BB962C8B-B14F-4D97-AF65-F5344CB8AC3E}">
        <p14:creationId xmlns:p14="http://schemas.microsoft.com/office/powerpoint/2010/main" val="3210814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199" y="1358320"/>
            <a:ext cx="10515600" cy="1897930"/>
          </a:xfrm>
        </p:spPr>
        <p:txBody>
          <a:bodyPr>
            <a:normAutofit/>
          </a:bodyPr>
          <a:lstStyle/>
          <a:p>
            <a:pPr marL="0" indent="0" algn="just">
              <a:buNone/>
            </a:pPr>
            <a:endParaRPr lang="en-GB" b="1" i="1" dirty="0"/>
          </a:p>
          <a:p>
            <a:pPr algn="just"/>
            <a:r>
              <a:rPr lang="en-GB" b="1" dirty="0"/>
              <a:t>Differing models of vulnerability mean this is a complex term…how can we fully support if one sole definition does not exist. We will consider the following reasons for becoming vulnerable. </a:t>
            </a:r>
            <a:endParaRPr lang="en-GB" b="1" i="1" dirty="0"/>
          </a:p>
          <a:p>
            <a:pPr algn="just"/>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6</a:t>
            </a:fld>
            <a:endParaRPr lang="en-GB"/>
          </a:p>
        </p:txBody>
      </p:sp>
      <p:sp>
        <p:nvSpPr>
          <p:cNvPr id="2" name="Title 1"/>
          <p:cNvSpPr>
            <a:spLocks noGrp="1"/>
          </p:cNvSpPr>
          <p:nvPr>
            <p:ph type="title"/>
          </p:nvPr>
        </p:nvSpPr>
        <p:spPr/>
        <p:txBody>
          <a:bodyPr/>
          <a:lstStyle/>
          <a:p>
            <a:r>
              <a:rPr lang="en-GB" dirty="0"/>
              <a:t>Forms of Vulnerability </a:t>
            </a:r>
          </a:p>
        </p:txBody>
      </p:sp>
      <p:graphicFrame>
        <p:nvGraphicFramePr>
          <p:cNvPr id="4" name="Diagram 3">
            <a:extLst>
              <a:ext uri="{FF2B5EF4-FFF2-40B4-BE49-F238E27FC236}">
                <a16:creationId xmlns:a16="http://schemas.microsoft.com/office/drawing/2014/main" id="{B6088C5C-07A6-0855-476F-3FDFEC935238}"/>
              </a:ext>
            </a:extLst>
          </p:cNvPr>
          <p:cNvGraphicFramePr/>
          <p:nvPr>
            <p:extLst>
              <p:ext uri="{D42A27DB-BD31-4B8C-83A1-F6EECF244321}">
                <p14:modId xmlns:p14="http://schemas.microsoft.com/office/powerpoint/2010/main" val="907562147"/>
              </p:ext>
            </p:extLst>
          </p:nvPr>
        </p:nvGraphicFramePr>
        <p:xfrm>
          <a:off x="1066799" y="3220736"/>
          <a:ext cx="10055224" cy="30359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59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lgn="just"/>
            <a:r>
              <a:rPr lang="en-GB" sz="3200" b="1" dirty="0">
                <a:solidFill>
                  <a:schemeClr val="tx1"/>
                </a:solidFill>
                <a:highlight>
                  <a:srgbClr val="FFFF00"/>
                </a:highlight>
              </a:rPr>
              <a:t>Age</a:t>
            </a:r>
            <a:r>
              <a:rPr lang="en-GB" sz="3200" b="1" i="1" dirty="0"/>
              <a:t> - </a:t>
            </a:r>
            <a:r>
              <a:rPr lang="en-GB" sz="3200" dirty="0"/>
              <a:t>Children from birth to six years old are always vulnerable.</a:t>
            </a:r>
          </a:p>
          <a:p>
            <a:pPr algn="just"/>
            <a:r>
              <a:rPr lang="en-GB" sz="3200" b="1" dirty="0">
                <a:solidFill>
                  <a:schemeClr val="tx1"/>
                </a:solidFill>
                <a:highlight>
                  <a:srgbClr val="FFFF00"/>
                </a:highlight>
              </a:rPr>
              <a:t>Physical Disability </a:t>
            </a:r>
            <a:r>
              <a:rPr lang="en-GB" sz="3200" b="1" i="1" dirty="0"/>
              <a:t>- </a:t>
            </a:r>
            <a:r>
              <a:rPr lang="en-GB" sz="3200" dirty="0">
                <a:latin typeface="Arial" panose="020B0604020202020204" pitchFamily="34" charset="0"/>
                <a:cs typeface="Arial" panose="020B0604020202020204" pitchFamily="34" charset="0"/>
              </a:rPr>
              <a:t>Regardless of age, children who are physically impaired and therefore unable to remove themselves from danger are vulnerable. Those who, because of their physical limitations, are highly dependent on others to meet their basic needs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7</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052220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9811" y="1124745"/>
            <a:ext cx="10780294" cy="5001419"/>
          </a:xfrm>
        </p:spPr>
        <p:txBody>
          <a:bodyPr>
            <a:normAutofit/>
          </a:bodyPr>
          <a:lstStyle/>
          <a:p>
            <a:pPr algn="just"/>
            <a:r>
              <a:rPr lang="en-GB" sz="2800" b="1" dirty="0">
                <a:solidFill>
                  <a:schemeClr val="tx1"/>
                </a:solidFill>
                <a:highlight>
                  <a:srgbClr val="FFFF00"/>
                </a:highlight>
                <a:latin typeface="Arial" panose="020B0604020202020204" pitchFamily="34" charset="0"/>
                <a:cs typeface="Arial" panose="020B0604020202020204" pitchFamily="34" charset="0"/>
              </a:rPr>
              <a:t>Cognitive Disability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Regardless of age, children who are cognitively limited are vulnerable because of a number of possible limitations: recognizing danger, knowing who can be trusted, meeting their basic needs and seeking protection. </a:t>
            </a:r>
          </a:p>
          <a:p>
            <a:pPr algn="just"/>
            <a:r>
              <a:rPr lang="en-GB" sz="2800" b="1" dirty="0">
                <a:solidFill>
                  <a:schemeClr val="tx1"/>
                </a:solidFill>
                <a:highlight>
                  <a:srgbClr val="FFFF00"/>
                </a:highlight>
                <a:latin typeface="Arial" panose="020B0604020202020204" pitchFamily="34" charset="0"/>
                <a:cs typeface="Arial" panose="020B0604020202020204" pitchFamily="34" charset="0"/>
              </a:rPr>
              <a:t>Provocative</a:t>
            </a:r>
            <a:r>
              <a:rPr lang="en-GB" sz="2800" b="1" dirty="0">
                <a:solidFill>
                  <a:schemeClr val="tx1"/>
                </a:solidFill>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A child's emotional, mental health, behavioural problems can be such that they irritate and provoke others to act out toward them or to avoid them totally. </a:t>
            </a:r>
          </a:p>
          <a:p>
            <a:pPr algn="just"/>
            <a:r>
              <a:rPr lang="en-GB" sz="2800" b="1" dirty="0">
                <a:solidFill>
                  <a:schemeClr val="tx1"/>
                </a:solidFill>
                <a:highlight>
                  <a:srgbClr val="FFFF00"/>
                </a:highlight>
                <a:latin typeface="Arial" panose="020B0604020202020204" pitchFamily="34" charset="0"/>
                <a:cs typeface="Arial" panose="020B0604020202020204" pitchFamily="34" charset="0"/>
              </a:rPr>
              <a:t>Powerless</a:t>
            </a:r>
            <a:r>
              <a:rPr lang="en-GB" sz="2800" b="1" dirty="0">
                <a:latin typeface="Arial" panose="020B0604020202020204" pitchFamily="34" charset="0"/>
                <a:cs typeface="Arial" panose="020B0604020202020204" pitchFamily="34" charset="0"/>
              </a:rPr>
              <a:t> - </a:t>
            </a:r>
            <a:r>
              <a:rPr lang="en-GB" sz="2800" dirty="0">
                <a:latin typeface="Arial" panose="020B0604020202020204" pitchFamily="34" charset="0"/>
                <a:cs typeface="Arial" panose="020B0604020202020204" pitchFamily="34" charset="0"/>
              </a:rPr>
              <a:t>Regardless of age, intellect and physical capacity, children who are highly dependent and susceptible to others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8</a:t>
            </a:fld>
            <a:endParaRPr lang="en-GB"/>
          </a:p>
        </p:txBody>
      </p:sp>
      <p:sp>
        <p:nvSpPr>
          <p:cNvPr id="2" name="Title 1"/>
          <p:cNvSpPr>
            <a:spLocks noGrp="1"/>
          </p:cNvSpPr>
          <p:nvPr>
            <p:ph type="title"/>
          </p:nvPr>
        </p:nvSpPr>
        <p:spPr>
          <a:xfrm>
            <a:off x="1981200" y="274638"/>
            <a:ext cx="8229600" cy="562074"/>
          </a:xfrm>
        </p:spPr>
        <p:txBody>
          <a:bodyPr>
            <a:normAutofit/>
          </a:bodyPr>
          <a:lstStyle/>
          <a:p>
            <a:r>
              <a:rPr lang="en-GB" dirty="0"/>
              <a:t>Forms of Vulnerability </a:t>
            </a:r>
          </a:p>
        </p:txBody>
      </p:sp>
    </p:spTree>
    <p:extLst>
      <p:ext uri="{BB962C8B-B14F-4D97-AF65-F5344CB8AC3E}">
        <p14:creationId xmlns:p14="http://schemas.microsoft.com/office/powerpoint/2010/main" val="333022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305" y="1196753"/>
            <a:ext cx="10908632" cy="4929411"/>
          </a:xfrm>
        </p:spPr>
        <p:txBody>
          <a:bodyPr>
            <a:normAutofit lnSpcReduction="10000"/>
          </a:bodyPr>
          <a:lstStyle/>
          <a:p>
            <a:pPr lvl="0" algn="just"/>
            <a:r>
              <a:rPr lang="en-GB" sz="3200" dirty="0">
                <a:latin typeface="Arial" panose="020B0604020202020204" pitchFamily="34" charset="0"/>
                <a:cs typeface="Arial" panose="020B0604020202020204" pitchFamily="34" charset="0"/>
              </a:rPr>
              <a:t>Typically are so influenced by emotional and psychological attachment that they are subject to the whims of those who have power over them.</a:t>
            </a:r>
          </a:p>
          <a:p>
            <a:pPr marL="0" indent="0" algn="just">
              <a:buNone/>
            </a:pPr>
            <a:endParaRPr lang="en-GB" sz="3200" dirty="0">
              <a:latin typeface="Arial" panose="020B0604020202020204" pitchFamily="34" charset="0"/>
              <a:cs typeface="Arial" panose="020B0604020202020204" pitchFamily="34" charset="0"/>
            </a:endParaRPr>
          </a:p>
          <a:p>
            <a:pPr lvl="0" algn="just"/>
            <a:r>
              <a:rPr lang="en-GB" sz="3200" dirty="0">
                <a:latin typeface="Arial" panose="020B0604020202020204" pitchFamily="34" charset="0"/>
                <a:cs typeface="Arial" panose="020B0604020202020204" pitchFamily="34" charset="0"/>
              </a:rPr>
              <a:t>Within this dynamic, you might notice children being subject to intimidation, fear and emotional manipulation. </a:t>
            </a:r>
          </a:p>
          <a:p>
            <a:pPr marL="0" indent="0" algn="just">
              <a:buNone/>
            </a:pPr>
            <a:endParaRPr lang="en-GB" sz="3200" dirty="0">
              <a:latin typeface="Arial" panose="020B0604020202020204" pitchFamily="34" charset="0"/>
              <a:cs typeface="Arial" panose="020B0604020202020204" pitchFamily="34" charset="0"/>
            </a:endParaRPr>
          </a:p>
          <a:p>
            <a:pPr lvl="0" algn="just"/>
            <a:r>
              <a:rPr lang="en-GB" sz="3200" dirty="0">
                <a:latin typeface="Arial" panose="020B0604020202020204" pitchFamily="34" charset="0"/>
                <a:cs typeface="Arial" panose="020B0604020202020204" pitchFamily="34" charset="0"/>
              </a:rPr>
              <a:t>Finally, remember that powerlessness could also be observed in vulnerable children who are exposed to threatening circumstances, which they are unable to manage.</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9</a:t>
            </a:fld>
            <a:endParaRPr lang="en-GB"/>
          </a:p>
        </p:txBody>
      </p:sp>
      <p:sp>
        <p:nvSpPr>
          <p:cNvPr id="2" name="Title 1"/>
          <p:cNvSpPr>
            <a:spLocks noGrp="1"/>
          </p:cNvSpPr>
          <p:nvPr>
            <p:ph type="title"/>
          </p:nvPr>
        </p:nvSpPr>
        <p:spPr>
          <a:xfrm>
            <a:off x="497305" y="274638"/>
            <a:ext cx="9713495" cy="562074"/>
          </a:xfrm>
        </p:spPr>
        <p:txBody>
          <a:bodyPr>
            <a:normAutofit/>
          </a:bodyPr>
          <a:lstStyle/>
          <a:p>
            <a:r>
              <a:rPr lang="en-GB" dirty="0">
                <a:latin typeface="Arial" panose="020B0604020202020204" pitchFamily="34" charset="0"/>
                <a:cs typeface="Arial" panose="020B0604020202020204" pitchFamily="34" charset="0"/>
              </a:rPr>
              <a:t>Forms of Vulnerability - </a:t>
            </a:r>
            <a:r>
              <a:rPr lang="en-GB" sz="3600" b="1" dirty="0">
                <a:latin typeface="Arial" panose="020B0604020202020204" pitchFamily="34" charset="0"/>
                <a:cs typeface="Arial" panose="020B0604020202020204" pitchFamily="34" charset="0"/>
              </a:rPr>
              <a:t>Powerless children </a:t>
            </a:r>
            <a:endParaRPr lang="en-GB" dirty="0"/>
          </a:p>
        </p:txBody>
      </p:sp>
    </p:spTree>
    <p:extLst>
      <p:ext uri="{BB962C8B-B14F-4D97-AF65-F5344CB8AC3E}">
        <p14:creationId xmlns:p14="http://schemas.microsoft.com/office/powerpoint/2010/main" val="256541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F34E2965-984A-495E-877C-81008351A995}" type="slidenum">
              <a:rPr lang="en-GB" smtClean="0"/>
              <a:pPr/>
              <a:t>10</a:t>
            </a:fld>
            <a:endParaRPr lang="en-GB"/>
          </a:p>
        </p:txBody>
      </p:sp>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Forms of Vulnerability </a:t>
            </a:r>
          </a:p>
        </p:txBody>
      </p:sp>
      <p:grpSp>
        <p:nvGrpSpPr>
          <p:cNvPr id="6" name="Group 5">
            <a:extLst>
              <a:ext uri="{FF2B5EF4-FFF2-40B4-BE49-F238E27FC236}">
                <a16:creationId xmlns:a16="http://schemas.microsoft.com/office/drawing/2014/main" id="{ED48E8E2-1D10-3632-713C-13E09A1FCD1E}"/>
              </a:ext>
            </a:extLst>
          </p:cNvPr>
          <p:cNvGrpSpPr/>
          <p:nvPr/>
        </p:nvGrpSpPr>
        <p:grpSpPr>
          <a:xfrm>
            <a:off x="689811" y="1748589"/>
            <a:ext cx="11293642" cy="4591579"/>
            <a:chOff x="2032000" y="3752558"/>
            <a:chExt cx="8128000" cy="914760"/>
          </a:xfrm>
        </p:grpSpPr>
        <p:sp>
          <p:nvSpPr>
            <p:cNvPr id="7" name="Rectangle 6">
              <a:extLst>
                <a:ext uri="{FF2B5EF4-FFF2-40B4-BE49-F238E27FC236}">
                  <a16:creationId xmlns:a16="http://schemas.microsoft.com/office/drawing/2014/main" id="{3DF464D4-E0BD-2141-0F38-349CE2D7C4B2}"/>
                </a:ext>
              </a:extLst>
            </p:cNvPr>
            <p:cNvSpPr/>
            <p:nvPr/>
          </p:nvSpPr>
          <p:spPr>
            <a:xfrm>
              <a:off x="2032000" y="3855878"/>
              <a:ext cx="8128000" cy="176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FCF55DE9-6BEE-6E0C-6297-023ED718AAB7}"/>
                </a:ext>
              </a:extLst>
            </p:cNvPr>
            <p:cNvSpPr/>
            <p:nvPr/>
          </p:nvSpPr>
          <p:spPr>
            <a:xfrm>
              <a:off x="2438400" y="3752558"/>
              <a:ext cx="7266155" cy="206640"/>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i="1" kern="1200" dirty="0">
                  <a:latin typeface="Arial" panose="020B0604020202020204" pitchFamily="34" charset="0"/>
                  <a:cs typeface="Arial" panose="020B0604020202020204" pitchFamily="34" charset="0"/>
                </a:rPr>
                <a:t>Defenceless - </a:t>
              </a:r>
              <a:r>
                <a:rPr lang="en-GB" sz="2000" kern="1200" dirty="0">
                  <a:latin typeface="Arial" panose="020B0604020202020204" pitchFamily="34" charset="0"/>
                  <a:cs typeface="Arial" panose="020B0604020202020204" pitchFamily="34" charset="0"/>
                </a:rPr>
                <a:t>Regardless of age, a child who is unable to defend him/herself against aggression is vulnerable. This can include those children who are oblivious to danger. Children who are frail or lack mobility are more defenceless and therefore vulnerable. </a:t>
              </a:r>
            </a:p>
          </p:txBody>
        </p:sp>
        <p:sp>
          <p:nvSpPr>
            <p:cNvPr id="9" name="Rectangle 8">
              <a:extLst>
                <a:ext uri="{FF2B5EF4-FFF2-40B4-BE49-F238E27FC236}">
                  <a16:creationId xmlns:a16="http://schemas.microsoft.com/office/drawing/2014/main" id="{B2364748-99CC-AC1C-5C68-D554224A0999}"/>
                </a:ext>
              </a:extLst>
            </p:cNvPr>
            <p:cNvSpPr/>
            <p:nvPr/>
          </p:nvSpPr>
          <p:spPr>
            <a:xfrm>
              <a:off x="2032000" y="4173398"/>
              <a:ext cx="8128000" cy="176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99AAB260-65F0-D64F-2BF4-617C0FF7C661}"/>
                </a:ext>
              </a:extLst>
            </p:cNvPr>
            <p:cNvSpPr/>
            <p:nvPr/>
          </p:nvSpPr>
          <p:spPr>
            <a:xfrm>
              <a:off x="2438400" y="4070078"/>
              <a:ext cx="7266155" cy="206640"/>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i="1" kern="1200" dirty="0">
                  <a:latin typeface="Arial" panose="020B0604020202020204" pitchFamily="34" charset="0"/>
                  <a:cs typeface="Arial" panose="020B0604020202020204" pitchFamily="34" charset="0"/>
                </a:rPr>
                <a:t>Non-Assertive - </a:t>
              </a:r>
              <a:r>
                <a:rPr lang="en-GB" sz="2000" kern="1200" dirty="0">
                  <a:latin typeface="Arial" panose="020B0604020202020204" pitchFamily="34" charset="0"/>
                  <a:cs typeface="Arial" panose="020B0604020202020204" pitchFamily="34" charset="0"/>
                </a:rPr>
                <a:t>Regardless of age, a child who is so passive or withdrawn not to be able to make his or her basic needs known is vulnerable. A child who cannot or will not seek help and protection from others is vulnerable. </a:t>
              </a:r>
            </a:p>
          </p:txBody>
        </p:sp>
        <p:sp>
          <p:nvSpPr>
            <p:cNvPr id="11" name="Rectangle 10">
              <a:extLst>
                <a:ext uri="{FF2B5EF4-FFF2-40B4-BE49-F238E27FC236}">
                  <a16:creationId xmlns:a16="http://schemas.microsoft.com/office/drawing/2014/main" id="{9BF56CBE-F9B9-69C9-C7D3-51AF85766619}"/>
                </a:ext>
              </a:extLst>
            </p:cNvPr>
            <p:cNvSpPr/>
            <p:nvPr/>
          </p:nvSpPr>
          <p:spPr>
            <a:xfrm>
              <a:off x="2032000" y="4490918"/>
              <a:ext cx="8128000" cy="176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63EDE384-7FB2-711D-3233-82E44BDFC84B}"/>
                </a:ext>
              </a:extLst>
            </p:cNvPr>
            <p:cNvSpPr/>
            <p:nvPr/>
          </p:nvSpPr>
          <p:spPr>
            <a:xfrm>
              <a:off x="2438400" y="4387598"/>
              <a:ext cx="7266155" cy="206640"/>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i="1" kern="1200" dirty="0">
                  <a:latin typeface="Arial" panose="020B0604020202020204" pitchFamily="34" charset="0"/>
                  <a:cs typeface="Arial" panose="020B0604020202020204" pitchFamily="34" charset="0"/>
                </a:rPr>
                <a:t>Illness - </a:t>
              </a:r>
              <a:r>
                <a:rPr lang="en-GB" sz="2000" kern="1200" dirty="0">
                  <a:latin typeface="Arial" panose="020B0604020202020204" pitchFamily="34" charset="0"/>
                  <a:cs typeface="Arial" panose="020B0604020202020204" pitchFamily="34" charset="0"/>
                </a:rPr>
                <a:t>Regardless of age, some children have continuing or acute medical problems and needs that make them vulnerable.</a:t>
              </a:r>
            </a:p>
          </p:txBody>
        </p:sp>
      </p:grpSp>
    </p:spTree>
    <p:extLst>
      <p:ext uri="{BB962C8B-B14F-4D97-AF65-F5344CB8AC3E}">
        <p14:creationId xmlns:p14="http://schemas.microsoft.com/office/powerpoint/2010/main" val="2582700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prstGeom prst="roundRect">
            <a:avLst/>
          </a:prstGeom>
          <a:solidFill>
            <a:schemeClr val="accent1"/>
          </a:solidFill>
        </p:spPr>
        <p:txBody>
          <a:bodyPr>
            <a:normAutofit/>
          </a:bodyPr>
          <a:lstStyle/>
          <a:p>
            <a:pPr marL="109728" indent="0">
              <a:buNone/>
            </a:pPr>
            <a:r>
              <a:rPr lang="en-GB" sz="2800" b="1" i="1" dirty="0">
                <a:latin typeface="Arial" panose="020B0604020202020204" pitchFamily="34" charset="0"/>
                <a:cs typeface="Arial" panose="020B0604020202020204" pitchFamily="34" charset="0"/>
              </a:rPr>
              <a:t>Invisible - </a:t>
            </a:r>
            <a:r>
              <a:rPr lang="en-GB" sz="2800" dirty="0">
                <a:latin typeface="Arial" panose="020B0604020202020204" pitchFamily="34" charset="0"/>
                <a:cs typeface="Arial" panose="020B0604020202020204" pitchFamily="34" charset="0"/>
              </a:rPr>
              <a:t>Take some time to think about that. </a:t>
            </a:r>
          </a:p>
          <a:p>
            <a:pPr>
              <a:buNone/>
            </a:pPr>
            <a:r>
              <a:rPr lang="en-GB" sz="2800" dirty="0">
                <a:latin typeface="Arial" panose="020B0604020202020204" pitchFamily="34" charset="0"/>
                <a:cs typeface="Arial" panose="020B0604020202020204" pitchFamily="34" charset="0"/>
              </a:rPr>
              <a:t>	</a:t>
            </a:r>
          </a:p>
          <a:p>
            <a:pPr>
              <a:buNone/>
            </a:pPr>
            <a:r>
              <a:rPr lang="en-GB" sz="2800" dirty="0">
                <a:latin typeface="Arial" panose="020B0604020202020204" pitchFamily="34" charset="0"/>
                <a:cs typeface="Arial" panose="020B0604020202020204" pitchFamily="34" charset="0"/>
              </a:rPr>
              <a:t>	Children that no one sees (who are hidden) are vulnerable. </a:t>
            </a:r>
          </a:p>
          <a:p>
            <a:pPr>
              <a:buNone/>
            </a:pPr>
            <a:r>
              <a:rPr lang="en-GB" sz="2800" dirty="0">
                <a:latin typeface="Arial" panose="020B0604020202020204" pitchFamily="34" charset="0"/>
                <a:cs typeface="Arial" panose="020B0604020202020204" pitchFamily="34" charset="0"/>
              </a:rPr>
              <a:t>	Why would caregivers keep a child isolated from others? </a:t>
            </a:r>
          </a:p>
          <a:p>
            <a:pPr>
              <a:buNone/>
            </a:pPr>
            <a:r>
              <a:rPr lang="en-GB" sz="2800" dirty="0">
                <a:latin typeface="Arial" panose="020B0604020202020204" pitchFamily="34" charset="0"/>
                <a:cs typeface="Arial" panose="020B0604020202020204" pitchFamily="34" charset="0"/>
              </a:rPr>
              <a:t>	A child who is not visible to be noticed and observed should be considered vulnerable regardless of age.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11</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32756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7726" y="2117651"/>
            <a:ext cx="10210800" cy="3278869"/>
          </a:xfrm>
        </p:spPr>
        <p:txBody>
          <a:bodyPr>
            <a:normAutofit/>
          </a:bodyPr>
          <a:lstStyle/>
          <a:p>
            <a:pPr>
              <a:buNone/>
            </a:pPr>
            <a:r>
              <a:rPr lang="en-GB" dirty="0"/>
              <a:t>	</a:t>
            </a:r>
            <a:r>
              <a:rPr lang="en-GB" dirty="0">
                <a:latin typeface="Arial" panose="020B0604020202020204" pitchFamily="34" charset="0"/>
                <a:cs typeface="Arial" panose="020B0604020202020204" pitchFamily="34" charset="0"/>
              </a:rPr>
              <a:t>There is no one way of measuring vulnerability, but the following are suggested as putting a child at greater risk of being vulnerable. </a:t>
            </a:r>
          </a:p>
          <a:p>
            <a:pPr>
              <a:buNone/>
            </a:pP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Worklessness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no parent in the family is in work.</a:t>
            </a:r>
          </a:p>
          <a:p>
            <a:r>
              <a:rPr lang="en-GB" b="1" dirty="0">
                <a:latin typeface="Arial" panose="020B0604020202020204" pitchFamily="34" charset="0"/>
                <a:cs typeface="Arial" panose="020B0604020202020204" pitchFamily="34" charset="0"/>
              </a:rPr>
              <a:t>Housing </a:t>
            </a:r>
            <a:r>
              <a:rPr lang="en-GB" dirty="0">
                <a:latin typeface="Arial" panose="020B0604020202020204" pitchFamily="34" charset="0"/>
                <a:cs typeface="Arial" panose="020B0604020202020204" pitchFamily="34" charset="0"/>
              </a:rPr>
              <a:t>– the family lives in poor quality and/or overcrowded housing.</a:t>
            </a:r>
          </a:p>
          <a:p>
            <a:r>
              <a:rPr lang="en-GB" b="1" dirty="0">
                <a:latin typeface="Arial" panose="020B0604020202020204" pitchFamily="34" charset="0"/>
                <a:cs typeface="Arial" panose="020B0604020202020204" pitchFamily="34" charset="0"/>
              </a:rPr>
              <a:t>Qualifications </a:t>
            </a:r>
            <a:r>
              <a:rPr lang="en-GB" dirty="0">
                <a:latin typeface="Arial" panose="020B0604020202020204" pitchFamily="34" charset="0"/>
                <a:cs typeface="Arial" panose="020B0604020202020204" pitchFamily="34" charset="0"/>
              </a:rPr>
              <a:t>– no parent in the family has any academic or vocational qualifications.</a:t>
            </a:r>
          </a:p>
        </p:txBody>
      </p:sp>
      <p:sp>
        <p:nvSpPr>
          <p:cNvPr id="5" name="Slide Number Placeholder 4"/>
          <p:cNvSpPr>
            <a:spLocks noGrp="1"/>
          </p:cNvSpPr>
          <p:nvPr>
            <p:ph type="sldNum" sz="quarter" idx="12"/>
          </p:nvPr>
        </p:nvSpPr>
        <p:spPr/>
        <p:txBody>
          <a:bodyPr/>
          <a:lstStyle/>
          <a:p>
            <a:fld id="{F34E2965-984A-495E-877C-81008351A995}" type="slidenum">
              <a:rPr lang="en-GB" smtClean="0"/>
              <a:pPr/>
              <a:t>12</a:t>
            </a:fld>
            <a:endParaRPr lang="en-GB"/>
          </a:p>
        </p:txBody>
      </p:sp>
      <p:sp>
        <p:nvSpPr>
          <p:cNvPr id="2" name="Title 1"/>
          <p:cNvSpPr>
            <a:spLocks noGrp="1"/>
          </p:cNvSpPr>
          <p:nvPr>
            <p:ph type="title"/>
          </p:nvPr>
        </p:nvSpPr>
        <p:spPr/>
        <p:txBody>
          <a:bodyPr>
            <a:normAutofit/>
          </a:bodyPr>
          <a:lstStyle/>
          <a:p>
            <a:r>
              <a:rPr lang="en-GB" dirty="0"/>
              <a:t>Vulnerable children and families </a:t>
            </a:r>
          </a:p>
        </p:txBody>
      </p:sp>
    </p:spTree>
    <p:extLst>
      <p:ext uri="{BB962C8B-B14F-4D97-AF65-F5344CB8AC3E}">
        <p14:creationId xmlns:p14="http://schemas.microsoft.com/office/powerpoint/2010/main" val="3766101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b="1" dirty="0"/>
              <a:t>Mental health </a:t>
            </a:r>
            <a:r>
              <a:rPr lang="en-GB" sz="2800" dirty="0"/>
              <a:t>– the main carer has mental health problems;</a:t>
            </a:r>
          </a:p>
          <a:p>
            <a:r>
              <a:rPr lang="en-GB" sz="2800" b="1" dirty="0"/>
              <a:t>Illness/disability </a:t>
            </a:r>
            <a:r>
              <a:rPr lang="en-GB" sz="2800" dirty="0"/>
              <a:t>– at least one parent has a limiting long-standing illness, disability or infirmity;</a:t>
            </a:r>
          </a:p>
          <a:p>
            <a:r>
              <a:rPr lang="en-GB" sz="2800" b="1" dirty="0"/>
              <a:t>Low income </a:t>
            </a:r>
            <a:r>
              <a:rPr lang="en-GB" sz="2800" dirty="0"/>
              <a:t>– the family has low income (below 60% of the median);</a:t>
            </a:r>
          </a:p>
          <a:p>
            <a:r>
              <a:rPr lang="en-GB" sz="2800" b="1" dirty="0"/>
              <a:t>Material deprivation </a:t>
            </a:r>
            <a:r>
              <a:rPr lang="en-GB" sz="2800" dirty="0"/>
              <a:t>– the family cannot afford a number of food and clothing items.</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13</a:t>
            </a:fld>
            <a:endParaRPr lang="en-GB"/>
          </a:p>
        </p:txBody>
      </p:sp>
      <p:sp>
        <p:nvSpPr>
          <p:cNvPr id="2" name="Title 1"/>
          <p:cNvSpPr>
            <a:spLocks noGrp="1"/>
          </p:cNvSpPr>
          <p:nvPr>
            <p:ph type="title"/>
          </p:nvPr>
        </p:nvSpPr>
        <p:spPr/>
        <p:txBody>
          <a:bodyPr>
            <a:normAutofit/>
          </a:bodyPr>
          <a:lstStyle/>
          <a:p>
            <a:r>
              <a:rPr lang="en-GB" dirty="0"/>
              <a:t>Vulnerable children and families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8D262-8FD2-33EE-958D-EBC21483C86A}"/>
              </a:ext>
            </a:extLst>
          </p:cNvPr>
          <p:cNvSpPr>
            <a:spLocks noGrp="1"/>
          </p:cNvSpPr>
          <p:nvPr>
            <p:ph type="title"/>
          </p:nvPr>
        </p:nvSpPr>
        <p:spPr/>
        <p:txBody>
          <a:bodyPr/>
          <a:lstStyle/>
          <a:p>
            <a:r>
              <a:rPr lang="en-GB" dirty="0"/>
              <a:t>Overloaded Parents</a:t>
            </a:r>
          </a:p>
        </p:txBody>
      </p:sp>
      <p:sp>
        <p:nvSpPr>
          <p:cNvPr id="5" name="Slide Number Placeholder 4">
            <a:extLst>
              <a:ext uri="{FF2B5EF4-FFF2-40B4-BE49-F238E27FC236}">
                <a16:creationId xmlns:a16="http://schemas.microsoft.com/office/drawing/2014/main" id="{14CD0ED4-CD13-651C-BB08-7CFCA55B511E}"/>
              </a:ext>
            </a:extLst>
          </p:cNvPr>
          <p:cNvSpPr>
            <a:spLocks noGrp="1"/>
          </p:cNvSpPr>
          <p:nvPr>
            <p:ph type="sldNum" sz="quarter" idx="12"/>
          </p:nvPr>
        </p:nvSpPr>
        <p:spPr/>
        <p:txBody>
          <a:bodyPr/>
          <a:lstStyle/>
          <a:p>
            <a:pPr rtl="0"/>
            <a:fld id="{4950F5D8-22E1-4015-8661-E5B1FD28C2DE}" type="slidenum">
              <a:rPr lang="en-GB" noProof="0" smtClean="0"/>
              <a:t>14</a:t>
            </a:fld>
            <a:endParaRPr lang="en-GB" noProof="0" dirty="0"/>
          </a:p>
        </p:txBody>
      </p:sp>
      <p:sp>
        <p:nvSpPr>
          <p:cNvPr id="6" name="Content Placeholder 5">
            <a:extLst>
              <a:ext uri="{FF2B5EF4-FFF2-40B4-BE49-F238E27FC236}">
                <a16:creationId xmlns:a16="http://schemas.microsoft.com/office/drawing/2014/main" id="{D177DA47-75E9-400C-19BC-5DE35482AE3E}"/>
              </a:ext>
            </a:extLst>
          </p:cNvPr>
          <p:cNvSpPr>
            <a:spLocks noGrp="1"/>
          </p:cNvSpPr>
          <p:nvPr>
            <p:ph idx="1"/>
          </p:nvPr>
        </p:nvSpPr>
        <p:spPr>
          <a:xfrm>
            <a:off x="9001496" y="1701082"/>
            <a:ext cx="2648198" cy="3991086"/>
          </a:xfrm>
        </p:spPr>
        <p:txBody>
          <a:bodyPr>
            <a:normAutofit/>
          </a:bodyPr>
          <a:lstStyle/>
          <a:p>
            <a:r>
              <a:rPr lang="en-GB" dirty="0"/>
              <a:t>When working with families empathy is important, especially in the current cost of living crisis, offering support and following up is especially vital</a:t>
            </a:r>
            <a:r>
              <a:rPr lang="en-GB" sz="2800" dirty="0"/>
              <a:t>. </a:t>
            </a:r>
          </a:p>
        </p:txBody>
      </p:sp>
      <p:pic>
        <p:nvPicPr>
          <p:cNvPr id="7" name="Online Media 6" title="Overloaded Parents | NSPCC">
            <a:hlinkClick r:id="" action="ppaction://media"/>
            <a:extLst>
              <a:ext uri="{FF2B5EF4-FFF2-40B4-BE49-F238E27FC236}">
                <a16:creationId xmlns:a16="http://schemas.microsoft.com/office/drawing/2014/main" id="{BFA9E2FB-75FA-FC7C-9114-B5E75F7791F0}"/>
              </a:ext>
            </a:extLst>
          </p:cNvPr>
          <p:cNvPicPr>
            <a:picLocks noRot="1" noChangeAspect="1"/>
          </p:cNvPicPr>
          <p:nvPr>
            <a:videoFile r:link="rId1"/>
          </p:nvPr>
        </p:nvPicPr>
        <p:blipFill>
          <a:blip r:embed="rId4"/>
          <a:stretch>
            <a:fillRect/>
          </a:stretch>
        </p:blipFill>
        <p:spPr>
          <a:xfrm>
            <a:off x="835024" y="1664626"/>
            <a:ext cx="7923870" cy="4476997"/>
          </a:xfrm>
          <a:prstGeom prst="rect">
            <a:avLst/>
          </a:prstGeom>
        </p:spPr>
      </p:pic>
    </p:spTree>
    <p:extLst>
      <p:ext uri="{BB962C8B-B14F-4D97-AF65-F5344CB8AC3E}">
        <p14:creationId xmlns:p14="http://schemas.microsoft.com/office/powerpoint/2010/main" val="348475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CF7D-1DFF-4519-D96C-4794C03A6154}"/>
              </a:ext>
            </a:extLst>
          </p:cNvPr>
          <p:cNvSpPr>
            <a:spLocks noGrp="1"/>
          </p:cNvSpPr>
          <p:nvPr>
            <p:ph type="title"/>
          </p:nvPr>
        </p:nvSpPr>
        <p:spPr/>
        <p:txBody>
          <a:bodyPr/>
          <a:lstStyle/>
          <a:p>
            <a:r>
              <a:rPr lang="en-GB" dirty="0"/>
              <a:t>Reflect</a:t>
            </a:r>
          </a:p>
        </p:txBody>
      </p:sp>
      <p:sp>
        <p:nvSpPr>
          <p:cNvPr id="5" name="Slide Number Placeholder 4">
            <a:extLst>
              <a:ext uri="{FF2B5EF4-FFF2-40B4-BE49-F238E27FC236}">
                <a16:creationId xmlns:a16="http://schemas.microsoft.com/office/drawing/2014/main" id="{0C5C5B04-F2E9-39CB-3FD4-0FF46B3F12A8}"/>
              </a:ext>
            </a:extLst>
          </p:cNvPr>
          <p:cNvSpPr>
            <a:spLocks noGrp="1"/>
          </p:cNvSpPr>
          <p:nvPr>
            <p:ph type="sldNum" sz="quarter" idx="12"/>
          </p:nvPr>
        </p:nvSpPr>
        <p:spPr/>
        <p:txBody>
          <a:bodyPr/>
          <a:lstStyle/>
          <a:p>
            <a:pPr rtl="0"/>
            <a:fld id="{4950F5D8-22E1-4015-8661-E5B1FD28C2DE}" type="slidenum">
              <a:rPr lang="en-GB" noProof="0" smtClean="0"/>
              <a:t>15</a:t>
            </a:fld>
            <a:endParaRPr lang="en-GB" noProof="0" dirty="0"/>
          </a:p>
        </p:txBody>
      </p:sp>
      <p:sp>
        <p:nvSpPr>
          <p:cNvPr id="6" name="Content Placeholder 5">
            <a:extLst>
              <a:ext uri="{FF2B5EF4-FFF2-40B4-BE49-F238E27FC236}">
                <a16:creationId xmlns:a16="http://schemas.microsoft.com/office/drawing/2014/main" id="{7FB958F7-AAC3-7451-34FF-608195CB0DE4}"/>
              </a:ext>
            </a:extLst>
          </p:cNvPr>
          <p:cNvSpPr>
            <a:spLocks noGrp="1"/>
          </p:cNvSpPr>
          <p:nvPr>
            <p:ph idx="1"/>
          </p:nvPr>
        </p:nvSpPr>
        <p:spPr>
          <a:xfrm>
            <a:off x="835024" y="2517247"/>
            <a:ext cx="10515600" cy="643104"/>
          </a:xfrm>
        </p:spPr>
        <p:txBody>
          <a:bodyPr>
            <a:normAutofit/>
          </a:bodyPr>
          <a:lstStyle/>
          <a:p>
            <a:r>
              <a:rPr lang="en-GB" sz="3200" dirty="0"/>
              <a:t>What might prevent a family from seeking support? </a:t>
            </a:r>
          </a:p>
        </p:txBody>
      </p:sp>
      <p:pic>
        <p:nvPicPr>
          <p:cNvPr id="7" name="Picture 6" descr="A close up of black text&#10;&#10;Description automatically generated">
            <a:extLst>
              <a:ext uri="{FF2B5EF4-FFF2-40B4-BE49-F238E27FC236}">
                <a16:creationId xmlns:a16="http://schemas.microsoft.com/office/drawing/2014/main" id="{BE2AAE45-1F34-4B54-AEDD-C0A56575B898}"/>
              </a:ext>
            </a:extLst>
          </p:cNvPr>
          <p:cNvPicPr>
            <a:picLocks noChangeAspect="1"/>
          </p:cNvPicPr>
          <p:nvPr/>
        </p:nvPicPr>
        <p:blipFill>
          <a:blip r:embed="rId2"/>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135031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1422-6DE8-2A0C-8EF7-02FF934ED504}"/>
              </a:ext>
            </a:extLst>
          </p:cNvPr>
          <p:cNvSpPr>
            <a:spLocks noGrp="1"/>
          </p:cNvSpPr>
          <p:nvPr>
            <p:ph type="title"/>
          </p:nvPr>
        </p:nvSpPr>
        <p:spPr/>
        <p:txBody>
          <a:bodyPr/>
          <a:lstStyle/>
          <a:p>
            <a:r>
              <a:rPr lang="en-GB" dirty="0"/>
              <a:t>Break </a:t>
            </a:r>
          </a:p>
        </p:txBody>
      </p:sp>
      <p:sp>
        <p:nvSpPr>
          <p:cNvPr id="5" name="Slide Number Placeholder 4">
            <a:extLst>
              <a:ext uri="{FF2B5EF4-FFF2-40B4-BE49-F238E27FC236}">
                <a16:creationId xmlns:a16="http://schemas.microsoft.com/office/drawing/2014/main" id="{1D9A7BDA-8BDC-ACA7-219D-961EA03597B8}"/>
              </a:ext>
            </a:extLst>
          </p:cNvPr>
          <p:cNvSpPr>
            <a:spLocks noGrp="1"/>
          </p:cNvSpPr>
          <p:nvPr>
            <p:ph type="sldNum" sz="quarter" idx="12"/>
          </p:nvPr>
        </p:nvSpPr>
        <p:spPr/>
        <p:txBody>
          <a:bodyPr/>
          <a:lstStyle/>
          <a:p>
            <a:pPr rtl="0"/>
            <a:fld id="{4950F5D8-22E1-4015-8661-E5B1FD28C2DE}" type="slidenum">
              <a:rPr lang="en-GB" noProof="0" smtClean="0"/>
              <a:t>16</a:t>
            </a:fld>
            <a:endParaRPr lang="en-GB" noProof="0" dirty="0"/>
          </a:p>
        </p:txBody>
      </p:sp>
      <p:pic>
        <p:nvPicPr>
          <p:cNvPr id="8" name="Graphic 7" descr="Bubble Tea with solid fill">
            <a:extLst>
              <a:ext uri="{FF2B5EF4-FFF2-40B4-BE49-F238E27FC236}">
                <a16:creationId xmlns:a16="http://schemas.microsoft.com/office/drawing/2014/main" id="{62B60908-4A03-BC4C-3A3D-E0474D8852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36619" y="2274580"/>
            <a:ext cx="2100794" cy="2100794"/>
          </a:xfrm>
          <a:prstGeom prst="rect">
            <a:avLst/>
          </a:prstGeom>
        </p:spPr>
      </p:pic>
      <p:pic>
        <p:nvPicPr>
          <p:cNvPr id="10" name="Graphic 9" descr="Tea with solid fill">
            <a:extLst>
              <a:ext uri="{FF2B5EF4-FFF2-40B4-BE49-F238E27FC236}">
                <a16:creationId xmlns:a16="http://schemas.microsoft.com/office/drawing/2014/main" id="{9DB7CA9A-B345-85B1-3F2C-C99162960EF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380412" y="2165350"/>
            <a:ext cx="2319255" cy="2319255"/>
          </a:xfrm>
          <a:prstGeom prst="rect">
            <a:avLst/>
          </a:prstGeom>
        </p:spPr>
      </p:pic>
      <p:pic>
        <p:nvPicPr>
          <p:cNvPr id="12" name="Graphic 11" descr="Coffee with solid fill">
            <a:extLst>
              <a:ext uri="{FF2B5EF4-FFF2-40B4-BE49-F238E27FC236}">
                <a16:creationId xmlns:a16="http://schemas.microsoft.com/office/drawing/2014/main" id="{7497B960-8DCF-C08B-16E1-BCDE156A3B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36816" y="2274580"/>
            <a:ext cx="2100794" cy="2100794"/>
          </a:xfrm>
          <a:prstGeom prst="rect">
            <a:avLst/>
          </a:prstGeom>
        </p:spPr>
      </p:pic>
    </p:spTree>
    <p:extLst>
      <p:ext uri="{BB962C8B-B14F-4D97-AF65-F5344CB8AC3E}">
        <p14:creationId xmlns:p14="http://schemas.microsoft.com/office/powerpoint/2010/main" val="3807671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FF10-9C18-278C-B7D7-C1D7DCD359F5}"/>
              </a:ext>
            </a:extLst>
          </p:cNvPr>
          <p:cNvSpPr>
            <a:spLocks noGrp="1"/>
          </p:cNvSpPr>
          <p:nvPr>
            <p:ph type="title"/>
          </p:nvPr>
        </p:nvSpPr>
        <p:spPr/>
        <p:txBody>
          <a:bodyPr/>
          <a:lstStyle/>
          <a:p>
            <a:r>
              <a:rPr lang="en-GB" dirty="0"/>
              <a:t>What is abuse?</a:t>
            </a:r>
          </a:p>
        </p:txBody>
      </p:sp>
      <p:sp>
        <p:nvSpPr>
          <p:cNvPr id="4" name="Footer Placeholder 3">
            <a:extLst>
              <a:ext uri="{FF2B5EF4-FFF2-40B4-BE49-F238E27FC236}">
                <a16:creationId xmlns:a16="http://schemas.microsoft.com/office/drawing/2014/main" id="{5FA00869-CC4A-0A9F-507F-94DD1C36559B}"/>
              </a:ext>
            </a:extLst>
          </p:cNvPr>
          <p:cNvSpPr>
            <a:spLocks noGrp="1"/>
          </p:cNvSpPr>
          <p:nvPr>
            <p:ph type="ftr" sz="quarter" idx="11"/>
          </p:nvPr>
        </p:nvSpPr>
        <p:spPr/>
        <p:txBody>
          <a:bodyPr/>
          <a:lstStyle/>
          <a:p>
            <a:pPr rtl="0"/>
            <a:r>
              <a:rPr lang="en-GB" b="0" i="0" dirty="0">
                <a:effectLst/>
                <a:latin typeface="Roboto" panose="02000000000000000000" pitchFamily="2" charset="0"/>
                <a:hlinkClick r:id="rId4"/>
              </a:rPr>
              <a:t>Haringey council</a:t>
            </a:r>
            <a:r>
              <a:rPr lang="en-GB" b="0" i="0" dirty="0">
                <a:effectLst/>
                <a:latin typeface="Roboto" panose="02000000000000000000" pitchFamily="2" charset="0"/>
              </a:rPr>
              <a:t> (2019)</a:t>
            </a:r>
            <a:endParaRPr lang="en-GB" noProof="0" dirty="0"/>
          </a:p>
        </p:txBody>
      </p:sp>
      <p:sp>
        <p:nvSpPr>
          <p:cNvPr id="5" name="Slide Number Placeholder 4">
            <a:extLst>
              <a:ext uri="{FF2B5EF4-FFF2-40B4-BE49-F238E27FC236}">
                <a16:creationId xmlns:a16="http://schemas.microsoft.com/office/drawing/2014/main" id="{DBBBE411-BEC8-26CD-7D95-080EC85C14D7}"/>
              </a:ext>
            </a:extLst>
          </p:cNvPr>
          <p:cNvSpPr>
            <a:spLocks noGrp="1"/>
          </p:cNvSpPr>
          <p:nvPr>
            <p:ph type="sldNum" sz="quarter" idx="12"/>
          </p:nvPr>
        </p:nvSpPr>
        <p:spPr/>
        <p:txBody>
          <a:bodyPr/>
          <a:lstStyle/>
          <a:p>
            <a:pPr rtl="0"/>
            <a:fld id="{4950F5D8-22E1-4015-8661-E5B1FD28C2DE}" type="slidenum">
              <a:rPr lang="en-GB" noProof="0" smtClean="0"/>
              <a:t>17</a:t>
            </a:fld>
            <a:endParaRPr lang="en-GB" noProof="0" dirty="0"/>
          </a:p>
        </p:txBody>
      </p:sp>
      <p:pic>
        <p:nvPicPr>
          <p:cNvPr id="7" name="Online Media 6" title="Understanding safeguarding 2  of 5: Abuse Part 1">
            <a:hlinkClick r:id="" action="ppaction://media"/>
            <a:extLst>
              <a:ext uri="{FF2B5EF4-FFF2-40B4-BE49-F238E27FC236}">
                <a16:creationId xmlns:a16="http://schemas.microsoft.com/office/drawing/2014/main" id="{0E77C741-F898-BB42-CD97-135644E04A7A}"/>
              </a:ext>
            </a:extLst>
          </p:cNvPr>
          <p:cNvPicPr>
            <a:picLocks noGrp="1" noRot="1" noChangeAspect="1"/>
          </p:cNvPicPr>
          <p:nvPr>
            <p:ph idx="1"/>
            <a:videoFile r:link="rId1"/>
          </p:nvPr>
        </p:nvPicPr>
        <p:blipFill>
          <a:blip r:embed="rId5"/>
          <a:stretch>
            <a:fillRect/>
          </a:stretch>
        </p:blipFill>
        <p:spPr>
          <a:xfrm>
            <a:off x="2775858" y="1683573"/>
            <a:ext cx="7636102" cy="4314901"/>
          </a:xfrm>
          <a:prstGeom prst="rect">
            <a:avLst/>
          </a:prstGeom>
        </p:spPr>
      </p:pic>
      <p:pic>
        <p:nvPicPr>
          <p:cNvPr id="8" name="Picture 7" descr="A close up of black text&#10;&#10;Description automatically generated">
            <a:extLst>
              <a:ext uri="{FF2B5EF4-FFF2-40B4-BE49-F238E27FC236}">
                <a16:creationId xmlns:a16="http://schemas.microsoft.com/office/drawing/2014/main" id="{F63FD59A-17F8-DDBC-EA8F-1ADB9CDE8C8D}"/>
              </a:ext>
            </a:extLst>
          </p:cNvPr>
          <p:cNvPicPr>
            <a:picLocks noChangeAspect="1"/>
          </p:cNvPicPr>
          <p:nvPr/>
        </p:nvPicPr>
        <p:blipFill>
          <a:blip r:embed="rId6"/>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1564898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DBEC7-2F11-88F9-A2CF-79DC7A45DDD5}"/>
              </a:ext>
            </a:extLst>
          </p:cNvPr>
          <p:cNvSpPr>
            <a:spLocks noGrp="1"/>
          </p:cNvSpPr>
          <p:nvPr>
            <p:ph type="title"/>
          </p:nvPr>
        </p:nvSpPr>
        <p:spPr/>
        <p:txBody>
          <a:bodyPr/>
          <a:lstStyle/>
          <a:p>
            <a:r>
              <a:rPr lang="en-GB" dirty="0"/>
              <a:t>Group Reflection </a:t>
            </a:r>
          </a:p>
        </p:txBody>
      </p:sp>
      <p:sp>
        <p:nvSpPr>
          <p:cNvPr id="3" name="Date Placeholder 2">
            <a:extLst>
              <a:ext uri="{FF2B5EF4-FFF2-40B4-BE49-F238E27FC236}">
                <a16:creationId xmlns:a16="http://schemas.microsoft.com/office/drawing/2014/main" id="{FD714F4A-250C-CB4E-7C2E-473926219AB3}"/>
              </a:ext>
            </a:extLst>
          </p:cNvPr>
          <p:cNvSpPr>
            <a:spLocks noGrp="1"/>
          </p:cNvSpPr>
          <p:nvPr>
            <p:ph type="dt" sz="half" idx="10"/>
          </p:nvPr>
        </p:nvSpPr>
        <p:spPr/>
        <p:txBody>
          <a:bodyPr/>
          <a:lstStyle/>
          <a:p>
            <a:pPr rtl="0"/>
            <a:fld id="{8CCC7986-8467-4919-8B29-1A8D47B98740}" type="datetime1">
              <a:rPr lang="en-GB" noProof="0" smtClean="0"/>
              <a:t>15/05/2024</a:t>
            </a:fld>
            <a:endParaRPr lang="en-GB" noProof="0" dirty="0"/>
          </a:p>
        </p:txBody>
      </p:sp>
      <p:sp>
        <p:nvSpPr>
          <p:cNvPr id="4" name="Footer Placeholder 3">
            <a:extLst>
              <a:ext uri="{FF2B5EF4-FFF2-40B4-BE49-F238E27FC236}">
                <a16:creationId xmlns:a16="http://schemas.microsoft.com/office/drawing/2014/main" id="{3B604F10-D9CD-92A1-8AD8-D259A34E052D}"/>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6DBE5E31-648D-30C0-5533-5AFEE744EB91}"/>
              </a:ext>
            </a:extLst>
          </p:cNvPr>
          <p:cNvSpPr>
            <a:spLocks noGrp="1"/>
          </p:cNvSpPr>
          <p:nvPr>
            <p:ph type="sldNum" sz="quarter" idx="12"/>
          </p:nvPr>
        </p:nvSpPr>
        <p:spPr/>
        <p:txBody>
          <a:bodyPr/>
          <a:lstStyle/>
          <a:p>
            <a:pPr rtl="0"/>
            <a:fld id="{4950F5D8-22E1-4015-8661-E5B1FD28C2DE}" type="slidenum">
              <a:rPr lang="en-GB" noProof="0" smtClean="0"/>
              <a:t>18</a:t>
            </a:fld>
            <a:endParaRPr lang="en-GB" noProof="0" dirty="0"/>
          </a:p>
        </p:txBody>
      </p:sp>
      <p:sp>
        <p:nvSpPr>
          <p:cNvPr id="6" name="Content Placeholder 5">
            <a:extLst>
              <a:ext uri="{FF2B5EF4-FFF2-40B4-BE49-F238E27FC236}">
                <a16:creationId xmlns:a16="http://schemas.microsoft.com/office/drawing/2014/main" id="{B1D0416E-456F-BBF1-B55F-3A7213BB10CE}"/>
              </a:ext>
            </a:extLst>
          </p:cNvPr>
          <p:cNvSpPr>
            <a:spLocks noGrp="1"/>
          </p:cNvSpPr>
          <p:nvPr>
            <p:ph idx="1"/>
          </p:nvPr>
        </p:nvSpPr>
        <p:spPr/>
        <p:txBody>
          <a:bodyPr vert="horz" lIns="91440" tIns="45720" rIns="91440" bIns="45720" rtlCol="0" anchor="t">
            <a:normAutofit fontScale="92500" lnSpcReduction="10000"/>
          </a:bodyPr>
          <a:lstStyle/>
          <a:p>
            <a:r>
              <a:rPr lang="en-GB" sz="3200" dirty="0"/>
              <a:t>In small groups, reflect on the types of abuse highlighted in the video. </a:t>
            </a:r>
          </a:p>
          <a:p>
            <a:pPr marL="0" indent="0">
              <a:buNone/>
            </a:pPr>
            <a:endParaRPr lang="en-GB" sz="3200" dirty="0"/>
          </a:p>
          <a:p>
            <a:pPr lvl="1"/>
            <a:r>
              <a:rPr lang="en-GB" sz="2800" dirty="0"/>
              <a:t>How many types of abuse did you note down whilst watching ? </a:t>
            </a:r>
          </a:p>
          <a:p>
            <a:pPr lvl="1"/>
            <a:r>
              <a:rPr lang="en-GB" sz="2800" dirty="0"/>
              <a:t>Think of what might stop someone from </a:t>
            </a:r>
            <a:r>
              <a:rPr lang="en-GB" sz="2800"/>
              <a:t>reporting</a:t>
            </a:r>
            <a:r>
              <a:rPr lang="en-GB" sz="2800" dirty="0"/>
              <a:t> suspected abuse in their neighbourhood? </a:t>
            </a:r>
          </a:p>
          <a:p>
            <a:pPr lvl="1"/>
            <a:endParaRPr lang="en-GB" dirty="0"/>
          </a:p>
          <a:p>
            <a:pPr lvl="1"/>
            <a:endParaRPr lang="en-GB" dirty="0"/>
          </a:p>
          <a:p>
            <a:r>
              <a:rPr lang="en-GB" sz="3000" dirty="0"/>
              <a:t>Feedback to each other as a class. </a:t>
            </a:r>
          </a:p>
        </p:txBody>
      </p:sp>
      <p:pic>
        <p:nvPicPr>
          <p:cNvPr id="8" name="Picture 7" descr="A close up of black text&#10;&#10;Description automatically generated">
            <a:extLst>
              <a:ext uri="{FF2B5EF4-FFF2-40B4-BE49-F238E27FC236}">
                <a16:creationId xmlns:a16="http://schemas.microsoft.com/office/drawing/2014/main" id="{E504C7EE-B9E7-FF85-11B3-9A899668EEF6}"/>
              </a:ext>
            </a:extLst>
          </p:cNvPr>
          <p:cNvPicPr>
            <a:picLocks noChangeAspect="1"/>
          </p:cNvPicPr>
          <p:nvPr/>
        </p:nvPicPr>
        <p:blipFill>
          <a:blip r:embed="rId2"/>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3172778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a:extLst>
              <a:ext uri="{FF2B5EF4-FFF2-40B4-BE49-F238E27FC236}">
                <a16:creationId xmlns:a16="http://schemas.microsoft.com/office/drawing/2014/main" id="{9F5BC306-2FED-497C-A281-301F9CF10D9B}"/>
              </a:ext>
            </a:extLst>
          </p:cNvPr>
          <p:cNvSpPr>
            <a:spLocks noGrp="1"/>
          </p:cNvSpPr>
          <p:nvPr>
            <p:ph type="dt" sz="half" idx="10"/>
          </p:nvPr>
        </p:nvSpPr>
        <p:spPr>
          <a:xfrm>
            <a:off x="8609013" y="5998474"/>
            <a:ext cx="2743200" cy="143149"/>
          </a:xfrm>
        </p:spPr>
        <p:txBody>
          <a:bodyPr/>
          <a:lstStyle/>
          <a:p>
            <a:pPr rtl="0">
              <a:spcAft>
                <a:spcPts val="600"/>
              </a:spcAft>
            </a:pPr>
            <a:fld id="{6457CEF9-2948-4B16-A184-024EFACBC141}" type="datetime1">
              <a:rPr lang="en-GB" noProof="0" smtClean="0"/>
              <a:pPr rtl="0">
                <a:spcAft>
                  <a:spcPts val="600"/>
                </a:spcAft>
              </a:pPr>
              <a:t>15/05/2024</a:t>
            </a:fld>
            <a:endParaRPr lang="en-GB" noProof="0"/>
          </a:p>
        </p:txBody>
      </p:sp>
      <p:sp>
        <p:nvSpPr>
          <p:cNvPr id="12" name="Footer Placeholder 2">
            <a:extLst>
              <a:ext uri="{FF2B5EF4-FFF2-40B4-BE49-F238E27FC236}">
                <a16:creationId xmlns:a16="http://schemas.microsoft.com/office/drawing/2014/main" id="{2206537F-DA84-28CA-2227-29981E2CFD3D}"/>
              </a:ext>
            </a:extLst>
          </p:cNvPr>
          <p:cNvSpPr>
            <a:spLocks noGrp="1"/>
          </p:cNvSpPr>
          <p:nvPr>
            <p:ph type="ftr" sz="quarter" idx="11"/>
          </p:nvPr>
        </p:nvSpPr>
        <p:spPr>
          <a:xfrm>
            <a:off x="7237413" y="6168551"/>
            <a:ext cx="4114800" cy="190327"/>
          </a:xfrm>
        </p:spPr>
        <p:txBody>
          <a:bodyPr/>
          <a:lstStyle/>
          <a:p>
            <a:pPr rtl="0">
              <a:spcAft>
                <a:spcPts val="600"/>
              </a:spcAft>
            </a:pPr>
            <a:r>
              <a:rPr lang="en-GB" noProof="0"/>
              <a:t>ADD A FOOTER</a:t>
            </a:r>
          </a:p>
        </p:txBody>
      </p:sp>
      <p:sp>
        <p:nvSpPr>
          <p:cNvPr id="14" name="Slide Number Placeholder 3">
            <a:extLst>
              <a:ext uri="{FF2B5EF4-FFF2-40B4-BE49-F238E27FC236}">
                <a16:creationId xmlns:a16="http://schemas.microsoft.com/office/drawing/2014/main" id="{D2D53A11-9146-8399-C2EB-E5D5AC615061}"/>
              </a:ext>
            </a:extLst>
          </p:cNvPr>
          <p:cNvSpPr>
            <a:spLocks noGrp="1"/>
          </p:cNvSpPr>
          <p:nvPr>
            <p:ph type="sldNum" sz="quarter" idx="12"/>
          </p:nvPr>
        </p:nvSpPr>
        <p:spPr>
          <a:xfrm>
            <a:off x="838200" y="6155851"/>
            <a:ext cx="457200" cy="184317"/>
          </a:xfrm>
        </p:spPr>
        <p:txBody>
          <a:bodyPr/>
          <a:lstStyle/>
          <a:p>
            <a:pPr rtl="0">
              <a:spcAft>
                <a:spcPts val="600"/>
              </a:spcAft>
            </a:pPr>
            <a:fld id="{4950F5D8-22E1-4015-8661-E5B1FD28C2DE}" type="slidenum">
              <a:rPr lang="en-GB" noProof="0" smtClean="0"/>
              <a:pPr rtl="0">
                <a:spcAft>
                  <a:spcPts val="600"/>
                </a:spcAft>
              </a:pPr>
              <a:t>19</a:t>
            </a:fld>
            <a:endParaRPr lang="en-GB" noProof="0"/>
          </a:p>
        </p:txBody>
      </p:sp>
      <p:sp>
        <p:nvSpPr>
          <p:cNvPr id="2" name="Title 1">
            <a:extLst>
              <a:ext uri="{FF2B5EF4-FFF2-40B4-BE49-F238E27FC236}">
                <a16:creationId xmlns:a16="http://schemas.microsoft.com/office/drawing/2014/main" id="{338A1068-5F6B-AFB3-7AB5-4724AC725943}"/>
              </a:ext>
            </a:extLst>
          </p:cNvPr>
          <p:cNvSpPr>
            <a:spLocks noGrp="1"/>
          </p:cNvSpPr>
          <p:nvPr>
            <p:ph type="title"/>
          </p:nvPr>
        </p:nvSpPr>
        <p:spPr>
          <a:xfrm>
            <a:off x="709160" y="0"/>
            <a:ext cx="10940534" cy="1600200"/>
          </a:xfrm>
        </p:spPr>
        <p:txBody>
          <a:bodyPr anchor="b">
            <a:normAutofit/>
          </a:bodyPr>
          <a:lstStyle/>
          <a:p>
            <a:r>
              <a:rPr lang="en-GB" dirty="0">
                <a:latin typeface="Arial" panose="020B0604020202020204" pitchFamily="34" charset="0"/>
                <a:cs typeface="Arial" panose="020B0604020202020204" pitchFamily="34" charset="0"/>
              </a:rPr>
              <a:t>Watch the next video – what are the vulnerabilities involved in each case?  </a:t>
            </a:r>
          </a:p>
        </p:txBody>
      </p:sp>
      <p:sp>
        <p:nvSpPr>
          <p:cNvPr id="4" name="Subtitle 3">
            <a:extLst>
              <a:ext uri="{FF2B5EF4-FFF2-40B4-BE49-F238E27FC236}">
                <a16:creationId xmlns:a16="http://schemas.microsoft.com/office/drawing/2014/main" id="{8C428942-4F9E-091C-6CBE-3DAD9B1F3F15}"/>
              </a:ext>
            </a:extLst>
          </p:cNvPr>
          <p:cNvSpPr>
            <a:spLocks noGrp="1"/>
          </p:cNvSpPr>
          <p:nvPr>
            <p:ph type="body" sz="half" idx="2"/>
          </p:nvPr>
        </p:nvSpPr>
        <p:spPr>
          <a:xfrm>
            <a:off x="839788" y="2057400"/>
            <a:ext cx="2663433" cy="3811588"/>
          </a:xfrm>
        </p:spPr>
        <p:txBody>
          <a:bodyPr>
            <a:normAutofit/>
          </a:bodyPr>
          <a:lstStyle/>
          <a:p>
            <a:r>
              <a:rPr lang="en-GB" sz="2800" dirty="0"/>
              <a:t>What barriers to referrals could individuals feel?</a:t>
            </a:r>
          </a:p>
          <a:p>
            <a:endParaRPr lang="en-GB" sz="2800" dirty="0"/>
          </a:p>
          <a:p>
            <a:r>
              <a:rPr lang="en-GB" sz="2800" dirty="0"/>
              <a:t>Would you feel confident to refer a concern?  </a:t>
            </a:r>
          </a:p>
        </p:txBody>
      </p:sp>
      <p:pic>
        <p:nvPicPr>
          <p:cNvPr id="5" name="Online Media 4" title="Understanding safeguarding 3 of 5: Abuse Part 2">
            <a:hlinkClick r:id="" action="ppaction://media"/>
            <a:extLst>
              <a:ext uri="{FF2B5EF4-FFF2-40B4-BE49-F238E27FC236}">
                <a16:creationId xmlns:a16="http://schemas.microsoft.com/office/drawing/2014/main" id="{F45876DB-9EA3-F840-5D13-AE1F6685A8DD}"/>
              </a:ext>
            </a:extLst>
          </p:cNvPr>
          <p:cNvPicPr>
            <a:picLocks noRot="1" noChangeAspect="1"/>
          </p:cNvPicPr>
          <p:nvPr>
            <a:videoFile r:link="rId1"/>
          </p:nvPr>
        </p:nvPicPr>
        <p:blipFill>
          <a:blip r:embed="rId4"/>
          <a:stretch>
            <a:fillRect/>
          </a:stretch>
        </p:blipFill>
        <p:spPr>
          <a:xfrm>
            <a:off x="3779756" y="2012868"/>
            <a:ext cx="8074396" cy="4562034"/>
          </a:xfrm>
          <a:prstGeom prst="rect">
            <a:avLst/>
          </a:prstGeom>
          <a:noFill/>
        </p:spPr>
      </p:pic>
      <p:pic>
        <p:nvPicPr>
          <p:cNvPr id="6" name="Picture 5" descr="A close up of black text&#10;&#10;Description automatically generated">
            <a:extLst>
              <a:ext uri="{FF2B5EF4-FFF2-40B4-BE49-F238E27FC236}">
                <a16:creationId xmlns:a16="http://schemas.microsoft.com/office/drawing/2014/main" id="{9B03F3D0-393B-4A03-ADAC-41D27C560E34}"/>
              </a:ext>
            </a:extLst>
          </p:cNvPr>
          <p:cNvPicPr>
            <a:picLocks noChangeAspect="1"/>
          </p:cNvPicPr>
          <p:nvPr/>
        </p:nvPicPr>
        <p:blipFill>
          <a:blip r:embed="rId5"/>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1272217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786F94-1F31-C926-10B4-0627F30BCD78}"/>
              </a:ext>
            </a:extLst>
          </p:cNvPr>
          <p:cNvSpPr>
            <a:spLocks noGrp="1"/>
          </p:cNvSpPr>
          <p:nvPr>
            <p:ph type="sldNum" sz="quarter" idx="12"/>
          </p:nvPr>
        </p:nvSpPr>
        <p:spPr/>
        <p:txBody>
          <a:bodyPr/>
          <a:lstStyle/>
          <a:p>
            <a:pPr rtl="0"/>
            <a:fld id="{4950F5D8-22E1-4015-8661-E5B1FD28C2DE}" type="slidenum">
              <a:rPr lang="en-GB" noProof="0" smtClean="0"/>
              <a:pPr rtl="0"/>
              <a:t>20</a:t>
            </a:fld>
            <a:endParaRPr lang="en-GB" noProof="0" dirty="0"/>
          </a:p>
        </p:txBody>
      </p:sp>
      <p:sp>
        <p:nvSpPr>
          <p:cNvPr id="5" name="Title 4">
            <a:extLst>
              <a:ext uri="{FF2B5EF4-FFF2-40B4-BE49-F238E27FC236}">
                <a16:creationId xmlns:a16="http://schemas.microsoft.com/office/drawing/2014/main" id="{EF10375D-8393-D24C-2E53-055FA5C2A973}"/>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Why is domestic abuse and safeguarding and children protection issue?</a:t>
            </a:r>
          </a:p>
        </p:txBody>
      </p:sp>
      <p:pic>
        <p:nvPicPr>
          <p:cNvPr id="6" name="Online Media 5" title="Why is domestic abuse a safeguarding and child protection issue?">
            <a:hlinkClick r:id="" action="ppaction://media"/>
            <a:extLst>
              <a:ext uri="{FF2B5EF4-FFF2-40B4-BE49-F238E27FC236}">
                <a16:creationId xmlns:a16="http://schemas.microsoft.com/office/drawing/2014/main" id="{513438E0-0DFC-E7A8-71A4-CD3011195F7F}"/>
              </a:ext>
            </a:extLst>
          </p:cNvPr>
          <p:cNvPicPr>
            <a:picLocks noRot="1" noChangeAspect="1"/>
          </p:cNvPicPr>
          <p:nvPr>
            <a:videoFile r:link="rId1"/>
          </p:nvPr>
        </p:nvPicPr>
        <p:blipFill>
          <a:blip r:embed="rId4"/>
          <a:stretch>
            <a:fillRect/>
          </a:stretch>
        </p:blipFill>
        <p:spPr>
          <a:xfrm>
            <a:off x="1531248" y="1755209"/>
            <a:ext cx="7763565" cy="4386414"/>
          </a:xfrm>
          <a:prstGeom prst="rect">
            <a:avLst/>
          </a:prstGeom>
        </p:spPr>
      </p:pic>
    </p:spTree>
    <p:extLst>
      <p:ext uri="{BB962C8B-B14F-4D97-AF65-F5344CB8AC3E}">
        <p14:creationId xmlns:p14="http://schemas.microsoft.com/office/powerpoint/2010/main" val="89942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74BE0F-A0C4-4BA7-8F73-3C71AE1577A6}"/>
              </a:ext>
            </a:extLst>
          </p:cNvPr>
          <p:cNvSpPr>
            <a:spLocks noGrp="1"/>
          </p:cNvSpPr>
          <p:nvPr>
            <p:ph type="title"/>
          </p:nvPr>
        </p:nvSpPr>
        <p:spPr>
          <a:xfrm>
            <a:off x="563789" y="466766"/>
            <a:ext cx="10512425" cy="552848"/>
          </a:xfrm>
        </p:spPr>
        <p:txBody>
          <a:bodyPr anchor="b">
            <a:normAutofit/>
          </a:bodyPr>
          <a:lstStyle/>
          <a:p>
            <a:r>
              <a:rPr lang="en-GB" dirty="0"/>
              <a:t>Case study example; Chris</a:t>
            </a:r>
          </a:p>
        </p:txBody>
      </p:sp>
      <p:sp>
        <p:nvSpPr>
          <p:cNvPr id="12" name="Date Placeholder 2">
            <a:extLst>
              <a:ext uri="{FF2B5EF4-FFF2-40B4-BE49-F238E27FC236}">
                <a16:creationId xmlns:a16="http://schemas.microsoft.com/office/drawing/2014/main" id="{8B7543B5-5A55-3DF8-121B-2A02B06855B6}"/>
              </a:ext>
            </a:extLst>
          </p:cNvPr>
          <p:cNvSpPr>
            <a:spLocks noGrp="1"/>
          </p:cNvSpPr>
          <p:nvPr>
            <p:ph type="dt" sz="half" idx="10"/>
          </p:nvPr>
        </p:nvSpPr>
        <p:spPr>
          <a:xfrm>
            <a:off x="8609013" y="5998474"/>
            <a:ext cx="2743200" cy="143149"/>
          </a:xfrm>
        </p:spPr>
        <p:txBody>
          <a:bodyPr/>
          <a:lstStyle/>
          <a:p>
            <a:pPr rtl="0">
              <a:spcAft>
                <a:spcPts val="600"/>
              </a:spcAft>
            </a:pPr>
            <a:fld id="{8CCC7986-8467-4919-8B29-1A8D47B98740}" type="datetime1">
              <a:rPr lang="en-GB" noProof="0" smtClean="0"/>
              <a:pPr rtl="0">
                <a:spcAft>
                  <a:spcPts val="600"/>
                </a:spcAft>
              </a:pPr>
              <a:t>15/05/2024</a:t>
            </a:fld>
            <a:endParaRPr lang="en-GB" noProof="0"/>
          </a:p>
        </p:txBody>
      </p:sp>
      <p:sp>
        <p:nvSpPr>
          <p:cNvPr id="14" name="Footer Placeholder 3">
            <a:extLst>
              <a:ext uri="{FF2B5EF4-FFF2-40B4-BE49-F238E27FC236}">
                <a16:creationId xmlns:a16="http://schemas.microsoft.com/office/drawing/2014/main" id="{46EE9B93-759F-3B15-501C-692A264C200E}"/>
              </a:ext>
            </a:extLst>
          </p:cNvPr>
          <p:cNvSpPr>
            <a:spLocks noGrp="1"/>
          </p:cNvSpPr>
          <p:nvPr>
            <p:ph type="ftr" sz="quarter" idx="11"/>
          </p:nvPr>
        </p:nvSpPr>
        <p:spPr>
          <a:xfrm>
            <a:off x="7237413" y="6168551"/>
            <a:ext cx="4114800" cy="190327"/>
          </a:xfrm>
        </p:spPr>
        <p:txBody>
          <a:bodyPr/>
          <a:lstStyle/>
          <a:p>
            <a:pPr rtl="0">
              <a:spcAft>
                <a:spcPts val="600"/>
              </a:spcAft>
            </a:pPr>
            <a:r>
              <a:rPr lang="en-GB" noProof="0"/>
              <a:t>ADD A FOOTER</a:t>
            </a:r>
          </a:p>
        </p:txBody>
      </p:sp>
      <p:sp>
        <p:nvSpPr>
          <p:cNvPr id="3" name="Slide Number Placeholder 2">
            <a:extLst>
              <a:ext uri="{FF2B5EF4-FFF2-40B4-BE49-F238E27FC236}">
                <a16:creationId xmlns:a16="http://schemas.microsoft.com/office/drawing/2014/main" id="{6771B661-7E79-47D1-9478-5ABD21CDFC99}"/>
              </a:ext>
            </a:extLst>
          </p:cNvPr>
          <p:cNvSpPr>
            <a:spLocks noGrp="1"/>
          </p:cNvSpPr>
          <p:nvPr>
            <p:ph type="sldNum" sz="quarter" idx="12"/>
          </p:nvPr>
        </p:nvSpPr>
        <p:spPr>
          <a:xfrm>
            <a:off x="838200" y="6155851"/>
            <a:ext cx="457200" cy="184317"/>
          </a:xfrm>
        </p:spPr>
        <p:txBody>
          <a:bodyPr anchor="b">
            <a:normAutofit/>
          </a:bodyPr>
          <a:lstStyle/>
          <a:p>
            <a:pPr>
              <a:spcAft>
                <a:spcPts val="600"/>
              </a:spcAft>
            </a:pPr>
            <a:fld id="{F34E2965-984A-495E-877C-81008351A995}" type="slidenum">
              <a:rPr lang="en-GB" smtClean="0"/>
              <a:pPr>
                <a:spcAft>
                  <a:spcPts val="600"/>
                </a:spcAft>
              </a:pPr>
              <a:t>21</a:t>
            </a:fld>
            <a:endParaRPr lang="en-GB"/>
          </a:p>
        </p:txBody>
      </p:sp>
      <p:graphicFrame>
        <p:nvGraphicFramePr>
          <p:cNvPr id="8" name="Content Placeholder 5">
            <a:extLst>
              <a:ext uri="{FF2B5EF4-FFF2-40B4-BE49-F238E27FC236}">
                <a16:creationId xmlns:a16="http://schemas.microsoft.com/office/drawing/2014/main" id="{AFB56B4B-8DC8-126C-78A8-D94DE2748F88}"/>
              </a:ext>
            </a:extLst>
          </p:cNvPr>
          <p:cNvGraphicFramePr>
            <a:graphicFrameLocks noGrp="1"/>
          </p:cNvGraphicFramePr>
          <p:nvPr>
            <p:ph idx="1"/>
            <p:extLst>
              <p:ext uri="{D42A27DB-BD31-4B8C-83A1-F6EECF244321}">
                <p14:modId xmlns:p14="http://schemas.microsoft.com/office/powerpoint/2010/main" val="2946157894"/>
              </p:ext>
            </p:extLst>
          </p:nvPr>
        </p:nvGraphicFramePr>
        <p:xfrm>
          <a:off x="560614" y="1453611"/>
          <a:ext cx="10515600" cy="4973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A close up of black text&#10;&#10;Description automatically generated">
            <a:extLst>
              <a:ext uri="{FF2B5EF4-FFF2-40B4-BE49-F238E27FC236}">
                <a16:creationId xmlns:a16="http://schemas.microsoft.com/office/drawing/2014/main" id="{CF12A04A-2AB2-532F-7D78-FDC5A4583C93}"/>
              </a:ext>
            </a:extLst>
          </p:cNvPr>
          <p:cNvPicPr>
            <a:picLocks noChangeAspect="1"/>
          </p:cNvPicPr>
          <p:nvPr/>
        </p:nvPicPr>
        <p:blipFill>
          <a:blip r:embed="rId8"/>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1406374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8C7178-B1B9-BE8D-6BDD-5896F033636A}"/>
              </a:ext>
            </a:extLst>
          </p:cNvPr>
          <p:cNvSpPr>
            <a:spLocks noGrp="1"/>
          </p:cNvSpPr>
          <p:nvPr>
            <p:ph type="dt" sz="half" idx="10"/>
          </p:nvPr>
        </p:nvSpPr>
        <p:spPr/>
        <p:txBody>
          <a:bodyPr/>
          <a:lstStyle/>
          <a:p>
            <a:pPr rtl="0"/>
            <a:fld id="{0E22EBA6-BA14-45E7-A7E9-62B7B97449CC}"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24BD2871-B21F-AC02-7B6E-59A160CBC513}"/>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80FA5BEB-391C-ABC0-6D02-BDCAF625A9A9}"/>
              </a:ext>
            </a:extLst>
          </p:cNvPr>
          <p:cNvSpPr>
            <a:spLocks noGrp="1"/>
          </p:cNvSpPr>
          <p:nvPr>
            <p:ph type="sldNum" sz="quarter" idx="12"/>
          </p:nvPr>
        </p:nvSpPr>
        <p:spPr/>
        <p:txBody>
          <a:bodyPr/>
          <a:lstStyle/>
          <a:p>
            <a:pPr rtl="0"/>
            <a:fld id="{4950F5D8-22E1-4015-8661-E5B1FD28C2DE}" type="slidenum">
              <a:rPr lang="en-GB" noProof="0" smtClean="0"/>
              <a:pPr rtl="0"/>
              <a:t>22</a:t>
            </a:fld>
            <a:endParaRPr lang="en-GB" noProof="0" dirty="0"/>
          </a:p>
        </p:txBody>
      </p:sp>
      <p:sp>
        <p:nvSpPr>
          <p:cNvPr id="5" name="Title 4">
            <a:extLst>
              <a:ext uri="{FF2B5EF4-FFF2-40B4-BE49-F238E27FC236}">
                <a16:creationId xmlns:a16="http://schemas.microsoft.com/office/drawing/2014/main" id="{F5361921-E032-D06D-68B6-464DC13F6015}"/>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Reflect and discuss</a:t>
            </a:r>
          </a:p>
        </p:txBody>
      </p:sp>
      <p:sp>
        <p:nvSpPr>
          <p:cNvPr id="6" name="TextBox 5">
            <a:extLst>
              <a:ext uri="{FF2B5EF4-FFF2-40B4-BE49-F238E27FC236}">
                <a16:creationId xmlns:a16="http://schemas.microsoft.com/office/drawing/2014/main" id="{0003E419-F9B5-B518-6C09-29A62482AE09}"/>
              </a:ext>
            </a:extLst>
          </p:cNvPr>
          <p:cNvSpPr txBox="1"/>
          <p:nvPr/>
        </p:nvSpPr>
        <p:spPr>
          <a:xfrm>
            <a:off x="1140030" y="1995055"/>
            <a:ext cx="10512425" cy="2308324"/>
          </a:xfrm>
          <a:prstGeom prst="rect">
            <a:avLst/>
          </a:prstGeom>
          <a:solidFill>
            <a:schemeClr val="bg1"/>
          </a:solidFill>
        </p:spPr>
        <p:txBody>
          <a:bodyPr wrap="square" rtlCol="0">
            <a:spAutoFit/>
          </a:bodyPr>
          <a:lstStyle/>
          <a:p>
            <a:r>
              <a:rPr lang="en-GB" sz="3600" dirty="0"/>
              <a:t>In what way was Chris vulnerable? </a:t>
            </a:r>
          </a:p>
          <a:p>
            <a:endParaRPr lang="en-GB" sz="3600" dirty="0"/>
          </a:p>
          <a:p>
            <a:r>
              <a:rPr lang="en-GB" sz="3600" dirty="0"/>
              <a:t>What harm or abuse was Chris potentially experiencing? </a:t>
            </a:r>
          </a:p>
        </p:txBody>
      </p:sp>
      <p:pic>
        <p:nvPicPr>
          <p:cNvPr id="7" name="Picture 6" descr="A close up of black text&#10;&#10;Description automatically generated">
            <a:extLst>
              <a:ext uri="{FF2B5EF4-FFF2-40B4-BE49-F238E27FC236}">
                <a16:creationId xmlns:a16="http://schemas.microsoft.com/office/drawing/2014/main" id="{C9FA56DB-8F6B-7677-2831-770D67762D86}"/>
              </a:ext>
            </a:extLst>
          </p:cNvPr>
          <p:cNvPicPr>
            <a:picLocks noChangeAspect="1"/>
          </p:cNvPicPr>
          <p:nvPr/>
        </p:nvPicPr>
        <p:blipFill>
          <a:blip r:embed="rId2"/>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812082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74BE0F-A0C4-4BA7-8F73-3C71AE1577A6}"/>
              </a:ext>
            </a:extLst>
          </p:cNvPr>
          <p:cNvSpPr>
            <a:spLocks noGrp="1"/>
          </p:cNvSpPr>
          <p:nvPr>
            <p:ph type="title"/>
          </p:nvPr>
        </p:nvSpPr>
        <p:spPr>
          <a:xfrm>
            <a:off x="838199" y="805472"/>
            <a:ext cx="6862011" cy="552848"/>
          </a:xfrm>
        </p:spPr>
        <p:txBody>
          <a:bodyPr anchor="b">
            <a:normAutofit/>
          </a:bodyPr>
          <a:lstStyle/>
          <a:p>
            <a:r>
              <a:rPr lang="en-GB" dirty="0"/>
              <a:t>Case study example; Chris</a:t>
            </a:r>
          </a:p>
        </p:txBody>
      </p:sp>
      <p:sp>
        <p:nvSpPr>
          <p:cNvPr id="3" name="Slide Number Placeholder 2">
            <a:extLst>
              <a:ext uri="{FF2B5EF4-FFF2-40B4-BE49-F238E27FC236}">
                <a16:creationId xmlns:a16="http://schemas.microsoft.com/office/drawing/2014/main" id="{6771B661-7E79-47D1-9478-5ABD21CDFC99}"/>
              </a:ext>
            </a:extLst>
          </p:cNvPr>
          <p:cNvSpPr>
            <a:spLocks noGrp="1"/>
          </p:cNvSpPr>
          <p:nvPr>
            <p:ph type="sldNum" sz="quarter" idx="12"/>
          </p:nvPr>
        </p:nvSpPr>
        <p:spPr>
          <a:xfrm>
            <a:off x="838200" y="6155851"/>
            <a:ext cx="457200" cy="184317"/>
          </a:xfrm>
        </p:spPr>
        <p:txBody>
          <a:bodyPr anchor="b">
            <a:normAutofit/>
          </a:bodyPr>
          <a:lstStyle/>
          <a:p>
            <a:pPr>
              <a:spcAft>
                <a:spcPts val="600"/>
              </a:spcAft>
            </a:pPr>
            <a:fld id="{F34E2965-984A-495E-877C-81008351A995}" type="slidenum">
              <a:rPr lang="en-GB" smtClean="0"/>
              <a:pPr>
                <a:spcAft>
                  <a:spcPts val="600"/>
                </a:spcAft>
              </a:pPr>
              <a:t>23</a:t>
            </a:fld>
            <a:endParaRPr lang="en-GB"/>
          </a:p>
        </p:txBody>
      </p:sp>
      <p:graphicFrame>
        <p:nvGraphicFramePr>
          <p:cNvPr id="8" name="Content Placeholder 5">
            <a:extLst>
              <a:ext uri="{FF2B5EF4-FFF2-40B4-BE49-F238E27FC236}">
                <a16:creationId xmlns:a16="http://schemas.microsoft.com/office/drawing/2014/main" id="{0D803644-2E47-AB45-1FFA-DB7901373B1D}"/>
              </a:ext>
            </a:extLst>
          </p:cNvPr>
          <p:cNvGraphicFramePr>
            <a:graphicFrameLocks noGrp="1"/>
          </p:cNvGraphicFramePr>
          <p:nvPr>
            <p:ph sz="quarter" idx="53"/>
            <p:extLst>
              <p:ext uri="{D42A27DB-BD31-4B8C-83A1-F6EECF244321}">
                <p14:modId xmlns:p14="http://schemas.microsoft.com/office/powerpoint/2010/main" val="3985901835"/>
              </p:ext>
            </p:extLst>
          </p:nvPr>
        </p:nvGraphicFramePr>
        <p:xfrm>
          <a:off x="839787" y="1698171"/>
          <a:ext cx="10512425" cy="46419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descr="A close up of black text&#10;&#10;Description automatically generated">
            <a:extLst>
              <a:ext uri="{FF2B5EF4-FFF2-40B4-BE49-F238E27FC236}">
                <a16:creationId xmlns:a16="http://schemas.microsoft.com/office/drawing/2014/main" id="{2B208894-0B3C-3D6C-C44E-76EC5B0B42B0}"/>
              </a:ext>
            </a:extLst>
          </p:cNvPr>
          <p:cNvPicPr>
            <a:picLocks noChangeAspect="1"/>
          </p:cNvPicPr>
          <p:nvPr/>
        </p:nvPicPr>
        <p:blipFill>
          <a:blip r:embed="rId7"/>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3119986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8C7178-B1B9-BE8D-6BDD-5896F033636A}"/>
              </a:ext>
            </a:extLst>
          </p:cNvPr>
          <p:cNvSpPr>
            <a:spLocks noGrp="1"/>
          </p:cNvSpPr>
          <p:nvPr>
            <p:ph type="dt" sz="half" idx="10"/>
          </p:nvPr>
        </p:nvSpPr>
        <p:spPr/>
        <p:txBody>
          <a:bodyPr/>
          <a:lstStyle/>
          <a:p>
            <a:pPr rtl="0"/>
            <a:fld id="{0E22EBA6-BA14-45E7-A7E9-62B7B97449CC}"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24BD2871-B21F-AC02-7B6E-59A160CBC513}"/>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80FA5BEB-391C-ABC0-6D02-BDCAF625A9A9}"/>
              </a:ext>
            </a:extLst>
          </p:cNvPr>
          <p:cNvSpPr>
            <a:spLocks noGrp="1"/>
          </p:cNvSpPr>
          <p:nvPr>
            <p:ph type="sldNum" sz="quarter" idx="12"/>
          </p:nvPr>
        </p:nvSpPr>
        <p:spPr/>
        <p:txBody>
          <a:bodyPr/>
          <a:lstStyle/>
          <a:p>
            <a:pPr rtl="0"/>
            <a:fld id="{4950F5D8-22E1-4015-8661-E5B1FD28C2DE}" type="slidenum">
              <a:rPr lang="en-GB" noProof="0" smtClean="0"/>
              <a:pPr rtl="0"/>
              <a:t>24</a:t>
            </a:fld>
            <a:endParaRPr lang="en-GB" noProof="0" dirty="0"/>
          </a:p>
        </p:txBody>
      </p:sp>
      <p:sp>
        <p:nvSpPr>
          <p:cNvPr id="5" name="Title 4">
            <a:extLst>
              <a:ext uri="{FF2B5EF4-FFF2-40B4-BE49-F238E27FC236}">
                <a16:creationId xmlns:a16="http://schemas.microsoft.com/office/drawing/2014/main" id="{F5361921-E032-D06D-68B6-464DC13F6015}"/>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Reflect and discuss</a:t>
            </a:r>
          </a:p>
        </p:txBody>
      </p:sp>
      <p:sp>
        <p:nvSpPr>
          <p:cNvPr id="6" name="TextBox 5">
            <a:extLst>
              <a:ext uri="{FF2B5EF4-FFF2-40B4-BE49-F238E27FC236}">
                <a16:creationId xmlns:a16="http://schemas.microsoft.com/office/drawing/2014/main" id="{0003E419-F9B5-B518-6C09-29A62482AE09}"/>
              </a:ext>
            </a:extLst>
          </p:cNvPr>
          <p:cNvSpPr txBox="1"/>
          <p:nvPr/>
        </p:nvSpPr>
        <p:spPr>
          <a:xfrm>
            <a:off x="1140030" y="1995055"/>
            <a:ext cx="10512425" cy="2862322"/>
          </a:xfrm>
          <a:prstGeom prst="rect">
            <a:avLst/>
          </a:prstGeom>
          <a:solidFill>
            <a:schemeClr val="bg1"/>
          </a:solidFill>
        </p:spPr>
        <p:txBody>
          <a:bodyPr wrap="square" rtlCol="0">
            <a:spAutoFit/>
          </a:bodyPr>
          <a:lstStyle/>
          <a:p>
            <a:r>
              <a:rPr lang="en-GB" sz="3600" dirty="0"/>
              <a:t>Do you think Chris’ case is a one-off and unlikely to happen again to someone else? </a:t>
            </a:r>
          </a:p>
          <a:p>
            <a:endParaRPr lang="en-GB" sz="3600" dirty="0"/>
          </a:p>
          <a:p>
            <a:r>
              <a:rPr lang="en-GB" sz="3600" dirty="0"/>
              <a:t>If no, what makes you think this? </a:t>
            </a:r>
          </a:p>
          <a:p>
            <a:r>
              <a:rPr lang="en-GB" sz="3600" dirty="0"/>
              <a:t>If yes, what makes you think this?</a:t>
            </a:r>
          </a:p>
        </p:txBody>
      </p:sp>
      <p:pic>
        <p:nvPicPr>
          <p:cNvPr id="7" name="Picture 6" descr="A close up of black text&#10;&#10;Description automatically generated">
            <a:extLst>
              <a:ext uri="{FF2B5EF4-FFF2-40B4-BE49-F238E27FC236}">
                <a16:creationId xmlns:a16="http://schemas.microsoft.com/office/drawing/2014/main" id="{D0670849-04D1-A6F3-4F91-FC73EFD18F38}"/>
              </a:ext>
            </a:extLst>
          </p:cNvPr>
          <p:cNvPicPr>
            <a:picLocks noChangeAspect="1"/>
          </p:cNvPicPr>
          <p:nvPr/>
        </p:nvPicPr>
        <p:blipFill>
          <a:blip r:embed="rId2"/>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272961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AA44B7-14D4-5D44-767D-0E8567BCD972}"/>
              </a:ext>
            </a:extLst>
          </p:cNvPr>
          <p:cNvSpPr>
            <a:spLocks noGrp="1"/>
          </p:cNvSpPr>
          <p:nvPr>
            <p:ph type="dt" sz="half" idx="10"/>
          </p:nvPr>
        </p:nvSpPr>
        <p:spPr/>
        <p:txBody>
          <a:bodyPr/>
          <a:lstStyle/>
          <a:p>
            <a:pPr rtl="0"/>
            <a:fld id="{0E22EBA6-BA14-45E7-A7E9-62B7B97449CC}"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097383F8-FB5D-E8A3-DD87-F695B437B936}"/>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D29A8F27-7AAC-5848-D184-F652BC61C9F4}"/>
              </a:ext>
            </a:extLst>
          </p:cNvPr>
          <p:cNvSpPr>
            <a:spLocks noGrp="1"/>
          </p:cNvSpPr>
          <p:nvPr>
            <p:ph type="sldNum" sz="quarter" idx="12"/>
          </p:nvPr>
        </p:nvSpPr>
        <p:spPr/>
        <p:txBody>
          <a:bodyPr/>
          <a:lstStyle/>
          <a:p>
            <a:pPr rtl="0"/>
            <a:fld id="{4950F5D8-22E1-4015-8661-E5B1FD28C2DE}" type="slidenum">
              <a:rPr lang="en-GB" noProof="0" smtClean="0"/>
              <a:pPr rtl="0"/>
              <a:t>25</a:t>
            </a:fld>
            <a:endParaRPr lang="en-GB" noProof="0" dirty="0"/>
          </a:p>
        </p:txBody>
      </p:sp>
      <p:sp>
        <p:nvSpPr>
          <p:cNvPr id="5" name="Title 4">
            <a:extLst>
              <a:ext uri="{FF2B5EF4-FFF2-40B4-BE49-F238E27FC236}">
                <a16:creationId xmlns:a16="http://schemas.microsoft.com/office/drawing/2014/main" id="{3A251F01-18E8-AE15-3539-256B2294F031}"/>
              </a:ext>
            </a:extLst>
          </p:cNvPr>
          <p:cNvSpPr>
            <a:spLocks noGrp="1"/>
          </p:cNvSpPr>
          <p:nvPr>
            <p:ph type="title"/>
          </p:nvPr>
        </p:nvSpPr>
        <p:spPr/>
        <p:txBody>
          <a:bodyPr/>
          <a:lstStyle/>
          <a:p>
            <a:r>
              <a:rPr lang="en-GB" dirty="0"/>
              <a:t>Adverse Childhood Experiences (ACEs) </a:t>
            </a:r>
          </a:p>
        </p:txBody>
      </p:sp>
      <p:sp>
        <p:nvSpPr>
          <p:cNvPr id="6" name="TextBox 5">
            <a:extLst>
              <a:ext uri="{FF2B5EF4-FFF2-40B4-BE49-F238E27FC236}">
                <a16:creationId xmlns:a16="http://schemas.microsoft.com/office/drawing/2014/main" id="{377380E2-6A30-36B9-67F1-AC909030CCD9}"/>
              </a:ext>
            </a:extLst>
          </p:cNvPr>
          <p:cNvSpPr txBox="1"/>
          <p:nvPr/>
        </p:nvSpPr>
        <p:spPr>
          <a:xfrm>
            <a:off x="658368" y="3560688"/>
            <a:ext cx="11228832" cy="2123658"/>
          </a:xfrm>
          <a:prstGeom prst="rect">
            <a:avLst/>
          </a:prstGeom>
          <a:solidFill>
            <a:schemeClr val="accent2"/>
          </a:solidFill>
        </p:spPr>
        <p:txBody>
          <a:bodyPr wrap="square" rtlCol="0">
            <a:spAutoFit/>
          </a:bodyPr>
          <a:lstStyle/>
          <a:p>
            <a:r>
              <a:rPr lang="en-GB" sz="2200" dirty="0">
                <a:latin typeface="Arial" panose="020B0604020202020204" pitchFamily="34" charset="0"/>
                <a:cs typeface="Arial" panose="020B0604020202020204" pitchFamily="34" charset="0"/>
              </a:rPr>
              <a:t>According to Hughes et al (2017) studies are increasingly identifying the importance of </a:t>
            </a:r>
          </a:p>
          <a:p>
            <a:r>
              <a:rPr lang="en-GB" sz="2200" dirty="0">
                <a:latin typeface="Arial" panose="020B0604020202020204" pitchFamily="34" charset="0"/>
                <a:cs typeface="Arial" panose="020B0604020202020204" pitchFamily="34" charset="0"/>
              </a:rPr>
              <a:t>early life experiences to people’s health throughout the life course.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Individuals who have adverse childhood experiences (ACEs; during childhood or adolescence) tend to have more physical and mental health problems as adults than do those who do not have ACEs and ultimately greater premature mortality.</a:t>
            </a:r>
          </a:p>
        </p:txBody>
      </p:sp>
      <p:sp>
        <p:nvSpPr>
          <p:cNvPr id="9" name="TextBox 8">
            <a:extLst>
              <a:ext uri="{FF2B5EF4-FFF2-40B4-BE49-F238E27FC236}">
                <a16:creationId xmlns:a16="http://schemas.microsoft.com/office/drawing/2014/main" id="{9822012C-552E-C461-8A00-1FBE67A11325}"/>
              </a:ext>
            </a:extLst>
          </p:cNvPr>
          <p:cNvSpPr txBox="1"/>
          <p:nvPr/>
        </p:nvSpPr>
        <p:spPr>
          <a:xfrm>
            <a:off x="658368" y="1490008"/>
            <a:ext cx="10375264" cy="1846659"/>
          </a:xfrm>
          <a:prstGeom prst="rect">
            <a:avLst/>
          </a:prstGeom>
          <a:solidFill>
            <a:schemeClr val="accent5">
              <a:lumMod val="75000"/>
            </a:schemeClr>
          </a:solidFill>
        </p:spPr>
        <p:txBody>
          <a:bodyPr wrap="square" rtlCol="0">
            <a:spAutoFit/>
          </a:bodyPr>
          <a:lstStyle/>
          <a:p>
            <a:endParaRPr lang="en-GB" sz="2400" dirty="0"/>
          </a:p>
          <a:p>
            <a:r>
              <a:rPr lang="en-GB" sz="2200" dirty="0">
                <a:solidFill>
                  <a:schemeClr val="bg1"/>
                </a:solidFill>
                <a:latin typeface="Arial" panose="020B0604020202020204" pitchFamily="34" charset="0"/>
                <a:cs typeface="Arial" panose="020B0604020202020204" pitchFamily="34" charset="0"/>
              </a:rPr>
              <a:t>Adverse Childhood Experiences (ACEs) include harms that affect children directly (</a:t>
            </a:r>
            <a:r>
              <a:rPr lang="en-GB" sz="2200" dirty="0" err="1">
                <a:solidFill>
                  <a:schemeClr val="bg1"/>
                </a:solidFill>
                <a:latin typeface="Arial" panose="020B0604020202020204" pitchFamily="34" charset="0"/>
                <a:cs typeface="Arial" panose="020B0604020202020204" pitchFamily="34" charset="0"/>
              </a:rPr>
              <a:t>eg</a:t>
            </a:r>
            <a:r>
              <a:rPr lang="en-GB" sz="2200" dirty="0">
                <a:solidFill>
                  <a:schemeClr val="bg1"/>
                </a:solidFill>
                <a:latin typeface="Arial" panose="020B0604020202020204" pitchFamily="34" charset="0"/>
                <a:cs typeface="Arial" panose="020B0604020202020204" pitchFamily="34" charset="0"/>
              </a:rPr>
              <a:t>, abuse and neglect) and indirectly through their living environments, for example - parental conflict, substance abuse, or mental illness.</a:t>
            </a:r>
          </a:p>
          <a:p>
            <a:endParaRPr lang="en-GB" sz="2400" dirty="0"/>
          </a:p>
        </p:txBody>
      </p:sp>
    </p:spTree>
    <p:extLst>
      <p:ext uri="{BB962C8B-B14F-4D97-AF65-F5344CB8AC3E}">
        <p14:creationId xmlns:p14="http://schemas.microsoft.com/office/powerpoint/2010/main" val="3056808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E0C16-5922-E1A4-A418-9AD8039C46BD}"/>
              </a:ext>
            </a:extLst>
          </p:cNvPr>
          <p:cNvSpPr>
            <a:spLocks noGrp="1"/>
          </p:cNvSpPr>
          <p:nvPr>
            <p:ph type="ctrTitle"/>
          </p:nvPr>
        </p:nvSpPr>
        <p:spPr/>
        <p:txBody>
          <a:bodyPr>
            <a:normAutofit fontScale="90000"/>
          </a:bodyPr>
          <a:lstStyle/>
          <a:p>
            <a:r>
              <a:rPr lang="en-GB" dirty="0"/>
              <a:t>Landmark Safeguarding cases</a:t>
            </a:r>
          </a:p>
        </p:txBody>
      </p:sp>
      <p:sp>
        <p:nvSpPr>
          <p:cNvPr id="3" name="Subtitle 2">
            <a:extLst>
              <a:ext uri="{FF2B5EF4-FFF2-40B4-BE49-F238E27FC236}">
                <a16:creationId xmlns:a16="http://schemas.microsoft.com/office/drawing/2014/main" id="{F124CE9C-16B8-F321-175E-E36A83C663E0}"/>
              </a:ext>
            </a:extLst>
          </p:cNvPr>
          <p:cNvSpPr>
            <a:spLocks noGrp="1"/>
          </p:cNvSpPr>
          <p:nvPr>
            <p:ph type="subTitle" idx="1"/>
          </p:nvPr>
        </p:nvSpPr>
        <p:spPr>
          <a:xfrm>
            <a:off x="3581400" y="4653445"/>
            <a:ext cx="5027613" cy="1633085"/>
          </a:xfrm>
          <a:solidFill>
            <a:schemeClr val="bg1"/>
          </a:solidFill>
        </p:spPr>
        <p:txBody>
          <a:bodyPr>
            <a:normAutofit/>
          </a:bodyPr>
          <a:lstStyle/>
          <a:p>
            <a:r>
              <a:rPr lang="en-GB" b="1" dirty="0">
                <a:solidFill>
                  <a:schemeClr val="tx1"/>
                </a:solidFill>
              </a:rPr>
              <a:t>Many cases have occurred in UK and some have led to major changes in UK Law and policy</a:t>
            </a:r>
          </a:p>
        </p:txBody>
      </p:sp>
      <p:pic>
        <p:nvPicPr>
          <p:cNvPr id="4" name="Picture 3" descr="A close up of black text&#10;&#10;Description automatically generated">
            <a:extLst>
              <a:ext uri="{FF2B5EF4-FFF2-40B4-BE49-F238E27FC236}">
                <a16:creationId xmlns:a16="http://schemas.microsoft.com/office/drawing/2014/main" id="{4867A933-9C52-B4AE-6734-D5E4E8A4AD6C}"/>
              </a:ext>
            </a:extLst>
          </p:cNvPr>
          <p:cNvPicPr>
            <a:picLocks noChangeAspect="1"/>
          </p:cNvPicPr>
          <p:nvPr/>
        </p:nvPicPr>
        <p:blipFill>
          <a:blip r:embed="rId2"/>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3395967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1CEB95-9949-D9E2-EC78-928AF433C726}"/>
              </a:ext>
            </a:extLst>
          </p:cNvPr>
          <p:cNvSpPr>
            <a:spLocks noGrp="1"/>
          </p:cNvSpPr>
          <p:nvPr>
            <p:ph type="dt" sz="half" idx="10"/>
          </p:nvPr>
        </p:nvSpPr>
        <p:spPr/>
        <p:txBody>
          <a:bodyPr/>
          <a:lstStyle/>
          <a:p>
            <a:pPr rtl="0"/>
            <a:fld id="{9810D8F2-8D2A-4C9E-B365-5226BD243E7E}"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C75012B8-1B0C-0302-A787-43900908DACC}"/>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050DE846-F7CB-D04A-9D55-5C701E4EB005}"/>
              </a:ext>
            </a:extLst>
          </p:cNvPr>
          <p:cNvSpPr>
            <a:spLocks noGrp="1"/>
          </p:cNvSpPr>
          <p:nvPr>
            <p:ph type="sldNum" sz="quarter" idx="12"/>
          </p:nvPr>
        </p:nvSpPr>
        <p:spPr/>
        <p:txBody>
          <a:bodyPr/>
          <a:lstStyle/>
          <a:p>
            <a:pPr rtl="0"/>
            <a:fld id="{4950F5D8-22E1-4015-8661-E5B1FD28C2DE}" type="slidenum">
              <a:rPr lang="en-GB" noProof="0" smtClean="0"/>
              <a:t>27</a:t>
            </a:fld>
            <a:endParaRPr lang="en-GB" noProof="0" dirty="0"/>
          </a:p>
        </p:txBody>
      </p:sp>
      <p:sp>
        <p:nvSpPr>
          <p:cNvPr id="5" name="TextBox 4">
            <a:extLst>
              <a:ext uri="{FF2B5EF4-FFF2-40B4-BE49-F238E27FC236}">
                <a16:creationId xmlns:a16="http://schemas.microsoft.com/office/drawing/2014/main" id="{CDD5DF5F-11D5-73BE-EF2E-BF67FDACBBDB}"/>
              </a:ext>
            </a:extLst>
          </p:cNvPr>
          <p:cNvSpPr txBox="1"/>
          <p:nvPr/>
        </p:nvSpPr>
        <p:spPr>
          <a:xfrm>
            <a:off x="1182584" y="807522"/>
            <a:ext cx="3270662" cy="646331"/>
          </a:xfrm>
          <a:prstGeom prst="rect">
            <a:avLst/>
          </a:prstGeom>
          <a:solidFill>
            <a:schemeClr val="bg1"/>
          </a:solidFill>
        </p:spPr>
        <p:txBody>
          <a:bodyPr wrap="square" rtlCol="0">
            <a:spAutoFit/>
          </a:bodyPr>
          <a:lstStyle/>
          <a:p>
            <a:r>
              <a:rPr lang="en-GB" sz="3600" dirty="0"/>
              <a:t>Victoria Climbie</a:t>
            </a:r>
          </a:p>
        </p:txBody>
      </p:sp>
      <p:sp>
        <p:nvSpPr>
          <p:cNvPr id="6" name="TextBox 5">
            <a:extLst>
              <a:ext uri="{FF2B5EF4-FFF2-40B4-BE49-F238E27FC236}">
                <a16:creationId xmlns:a16="http://schemas.microsoft.com/office/drawing/2014/main" id="{373E4718-2BCD-F12A-079F-27414E960347}"/>
              </a:ext>
            </a:extLst>
          </p:cNvPr>
          <p:cNvSpPr txBox="1"/>
          <p:nvPr/>
        </p:nvSpPr>
        <p:spPr>
          <a:xfrm>
            <a:off x="8146472" y="458956"/>
            <a:ext cx="3443844" cy="5940088"/>
          </a:xfrm>
          <a:prstGeom prst="rect">
            <a:avLst/>
          </a:prstGeom>
          <a:solidFill>
            <a:schemeClr val="bg2">
              <a:lumMod val="75000"/>
            </a:schemeClr>
          </a:solid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Eight-year old Victoria died in February 2000 from hypothermia, malnutrition and physical abuse suffered at the hands of her carer, a great aunt and her cohabite.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Over a 10-month period, Victoria had been known to the social services of four local authorities and two police child protection teams, as well as admitted with non-accidental injuries to the paediatric wards of two different hospitals within the space of 10 days.</a:t>
            </a:r>
          </a:p>
        </p:txBody>
      </p:sp>
      <p:pic>
        <p:nvPicPr>
          <p:cNvPr id="7" name="Online Media 6" title="Crimes That Shook Britain S03E01 Victoria Climbe">
            <a:hlinkClick r:id="" action="ppaction://media"/>
            <a:extLst>
              <a:ext uri="{FF2B5EF4-FFF2-40B4-BE49-F238E27FC236}">
                <a16:creationId xmlns:a16="http://schemas.microsoft.com/office/drawing/2014/main" id="{05F49D76-4B97-FC69-F484-6DE045A0287A}"/>
              </a:ext>
            </a:extLst>
          </p:cNvPr>
          <p:cNvPicPr>
            <a:picLocks noRot="1" noChangeAspect="1"/>
          </p:cNvPicPr>
          <p:nvPr>
            <a:videoFile r:link="rId1"/>
          </p:nvPr>
        </p:nvPicPr>
        <p:blipFill>
          <a:blip r:embed="rId4"/>
          <a:stretch>
            <a:fillRect/>
          </a:stretch>
        </p:blipFill>
        <p:spPr>
          <a:xfrm>
            <a:off x="418710" y="1936884"/>
            <a:ext cx="7489659" cy="4231667"/>
          </a:xfrm>
          <a:prstGeom prst="rect">
            <a:avLst/>
          </a:prstGeom>
        </p:spPr>
      </p:pic>
    </p:spTree>
    <p:extLst>
      <p:ext uri="{BB962C8B-B14F-4D97-AF65-F5344CB8AC3E}">
        <p14:creationId xmlns:p14="http://schemas.microsoft.com/office/powerpoint/2010/main" val="26280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9F5770-17EF-7ACF-63D9-F78DA14DCAEB}"/>
              </a:ext>
            </a:extLst>
          </p:cNvPr>
          <p:cNvSpPr>
            <a:spLocks noGrp="1"/>
          </p:cNvSpPr>
          <p:nvPr>
            <p:ph type="sldNum" sz="quarter" idx="12"/>
          </p:nvPr>
        </p:nvSpPr>
        <p:spPr/>
        <p:txBody>
          <a:bodyPr/>
          <a:lstStyle/>
          <a:p>
            <a:pPr rtl="0"/>
            <a:fld id="{4950F5D8-22E1-4015-8661-E5B1FD28C2DE}" type="slidenum">
              <a:rPr lang="en-GB" noProof="0" smtClean="0"/>
              <a:t>28</a:t>
            </a:fld>
            <a:endParaRPr lang="en-GB" noProof="0" dirty="0"/>
          </a:p>
        </p:txBody>
      </p:sp>
      <p:sp>
        <p:nvSpPr>
          <p:cNvPr id="5" name="TextBox 4">
            <a:extLst>
              <a:ext uri="{FF2B5EF4-FFF2-40B4-BE49-F238E27FC236}">
                <a16:creationId xmlns:a16="http://schemas.microsoft.com/office/drawing/2014/main" id="{D389259B-FF61-DF3F-56B6-46D9BFECBECF}"/>
              </a:ext>
            </a:extLst>
          </p:cNvPr>
          <p:cNvSpPr txBox="1"/>
          <p:nvPr/>
        </p:nvSpPr>
        <p:spPr>
          <a:xfrm>
            <a:off x="1389413" y="824737"/>
            <a:ext cx="4215740" cy="769441"/>
          </a:xfrm>
          <a:prstGeom prst="rect">
            <a:avLst/>
          </a:prstGeom>
          <a:solidFill>
            <a:schemeClr val="accent1"/>
          </a:solidFill>
        </p:spPr>
        <p:txBody>
          <a:bodyPr wrap="square" rtlCol="0">
            <a:spAutoFit/>
          </a:bodyPr>
          <a:lstStyle/>
          <a:p>
            <a:r>
              <a:rPr lang="en-GB" sz="4400" dirty="0">
                <a:solidFill>
                  <a:schemeClr val="bg1"/>
                </a:solidFill>
              </a:rPr>
              <a:t>Reflect</a:t>
            </a:r>
            <a:endParaRPr lang="en-GB" dirty="0">
              <a:solidFill>
                <a:schemeClr val="bg1"/>
              </a:solidFill>
            </a:endParaRPr>
          </a:p>
        </p:txBody>
      </p:sp>
      <p:sp>
        <p:nvSpPr>
          <p:cNvPr id="6" name="TextBox 5">
            <a:extLst>
              <a:ext uri="{FF2B5EF4-FFF2-40B4-BE49-F238E27FC236}">
                <a16:creationId xmlns:a16="http://schemas.microsoft.com/office/drawing/2014/main" id="{96F5FB7B-4405-C815-323A-3FECA0F063E5}"/>
              </a:ext>
            </a:extLst>
          </p:cNvPr>
          <p:cNvSpPr txBox="1"/>
          <p:nvPr/>
        </p:nvSpPr>
        <p:spPr>
          <a:xfrm>
            <a:off x="1479468" y="2262825"/>
            <a:ext cx="9671462"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Which aspect of the case do you find the most shocking?</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Do you feel this case could occur again? </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What makes you think this?</a:t>
            </a:r>
          </a:p>
        </p:txBody>
      </p:sp>
    </p:spTree>
    <p:extLst>
      <p:ext uri="{BB962C8B-B14F-4D97-AF65-F5344CB8AC3E}">
        <p14:creationId xmlns:p14="http://schemas.microsoft.com/office/powerpoint/2010/main" val="19058300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7D2C6FE-3012-963A-D24F-5BACDA741F18}"/>
              </a:ext>
            </a:extLst>
          </p:cNvPr>
          <p:cNvSpPr>
            <a:spLocks noGrp="1"/>
          </p:cNvSpPr>
          <p:nvPr>
            <p:ph type="sldNum" sz="quarter" idx="12"/>
          </p:nvPr>
        </p:nvSpPr>
        <p:spPr/>
        <p:txBody>
          <a:bodyPr/>
          <a:lstStyle/>
          <a:p>
            <a:pPr rtl="0"/>
            <a:fld id="{4950F5D8-22E1-4015-8661-E5B1FD28C2DE}" type="slidenum">
              <a:rPr lang="en-GB" noProof="0" smtClean="0"/>
              <a:pPr rtl="0"/>
              <a:t>29</a:t>
            </a:fld>
            <a:endParaRPr lang="en-GB" noProof="0" dirty="0"/>
          </a:p>
        </p:txBody>
      </p:sp>
      <p:sp>
        <p:nvSpPr>
          <p:cNvPr id="5" name="Title 4">
            <a:extLst>
              <a:ext uri="{FF2B5EF4-FFF2-40B4-BE49-F238E27FC236}">
                <a16:creationId xmlns:a16="http://schemas.microsoft.com/office/drawing/2014/main" id="{CC8D0474-B82B-D103-3D35-454353F8AAF3}"/>
              </a:ext>
            </a:extLst>
          </p:cNvPr>
          <p:cNvSpPr>
            <a:spLocks noGrp="1"/>
          </p:cNvSpPr>
          <p:nvPr>
            <p:ph type="title"/>
          </p:nvPr>
        </p:nvSpPr>
        <p:spPr/>
        <p:txBody>
          <a:bodyPr/>
          <a:lstStyle/>
          <a:p>
            <a:r>
              <a:rPr lang="en-GB" dirty="0"/>
              <a:t>Daniel Pelka</a:t>
            </a:r>
          </a:p>
        </p:txBody>
      </p:sp>
      <p:pic>
        <p:nvPicPr>
          <p:cNvPr id="6" name="Online Media 5" title="Will we learn the lessons from Daniel Pelka's death?">
            <a:hlinkClick r:id="" action="ppaction://media"/>
            <a:extLst>
              <a:ext uri="{FF2B5EF4-FFF2-40B4-BE49-F238E27FC236}">
                <a16:creationId xmlns:a16="http://schemas.microsoft.com/office/drawing/2014/main" id="{EB7EB134-D3B3-85B1-E3E9-7F4A90AE62D5}"/>
              </a:ext>
            </a:extLst>
          </p:cNvPr>
          <p:cNvPicPr>
            <a:picLocks noRot="1" noChangeAspect="1"/>
          </p:cNvPicPr>
          <p:nvPr>
            <a:videoFile r:link="rId1"/>
          </p:nvPr>
        </p:nvPicPr>
        <p:blipFill>
          <a:blip r:embed="rId3"/>
          <a:stretch>
            <a:fillRect/>
          </a:stretch>
        </p:blipFill>
        <p:spPr>
          <a:xfrm>
            <a:off x="304800" y="1459971"/>
            <a:ext cx="8131360" cy="4594229"/>
          </a:xfrm>
          <a:prstGeom prst="rect">
            <a:avLst/>
          </a:prstGeom>
        </p:spPr>
      </p:pic>
      <p:sp>
        <p:nvSpPr>
          <p:cNvPr id="7" name="TextBox 6">
            <a:extLst>
              <a:ext uri="{FF2B5EF4-FFF2-40B4-BE49-F238E27FC236}">
                <a16:creationId xmlns:a16="http://schemas.microsoft.com/office/drawing/2014/main" id="{7B6BC393-2FD3-66C8-7876-D4D3E5AE0049}"/>
              </a:ext>
            </a:extLst>
          </p:cNvPr>
          <p:cNvSpPr txBox="1"/>
          <p:nvPr/>
        </p:nvSpPr>
        <p:spPr>
          <a:xfrm>
            <a:off x="8687521" y="221932"/>
            <a:ext cx="3354058" cy="6186309"/>
          </a:xfrm>
          <a:prstGeom prst="rect">
            <a:avLst/>
          </a:prstGeom>
          <a:solidFill>
            <a:schemeClr val="accent2">
              <a:lumMod val="50000"/>
            </a:schemeClr>
          </a:solidFill>
        </p:spPr>
        <p:txBody>
          <a:bodyPr wrap="square" rtlCol="0">
            <a:spAutoFit/>
          </a:bodyPr>
          <a:lstStyle/>
          <a:p>
            <a:pPr marL="285750" indent="-285750">
              <a:buFont typeface="Arial" panose="020B0604020202020204" pitchFamily="34" charset="0"/>
              <a:buChar char="•"/>
            </a:pPr>
            <a:r>
              <a:rPr lang="en-GB" b="1" dirty="0">
                <a:solidFill>
                  <a:schemeClr val="bg1"/>
                </a:solidFill>
              </a:rPr>
              <a:t>Daniel suffered prolonged </a:t>
            </a:r>
            <a:r>
              <a:rPr lang="en-GB" b="1" dirty="0" err="1">
                <a:solidFill>
                  <a:schemeClr val="bg1"/>
                </a:solidFill>
              </a:rPr>
              <a:t>physicalabuse</a:t>
            </a:r>
            <a:r>
              <a:rPr lang="en-GB" b="1" dirty="0">
                <a:solidFill>
                  <a:schemeClr val="bg1"/>
                </a:solidFill>
              </a:rPr>
              <a:t>, cruelty and neglect at the hands of his mother and step-father. </a:t>
            </a:r>
          </a:p>
          <a:p>
            <a:pPr marL="285750" indent="-285750">
              <a:buFont typeface="Arial" panose="020B0604020202020204" pitchFamily="34" charset="0"/>
              <a:buChar char="•"/>
            </a:pPr>
            <a:r>
              <a:rPr lang="en-GB" b="1" dirty="0">
                <a:solidFill>
                  <a:schemeClr val="bg1"/>
                </a:solidFill>
              </a:rPr>
              <a:t>He was pronounced dead on 3 March 2012 as a result of a blow to the right side of his head, which had caused an acute subdural haematoma (a collection of blood on the brain). </a:t>
            </a:r>
          </a:p>
          <a:p>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A serious case review highlighted the inaction of the designated safeguarding lead despite concerns being raised by school staff.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Social workers were found to have not acted in accordance with statutory guidance. </a:t>
            </a:r>
          </a:p>
          <a:p>
            <a:endParaRPr lang="en-GB" dirty="0">
              <a:solidFill>
                <a:schemeClr val="bg1"/>
              </a:solidFill>
            </a:endParaRPr>
          </a:p>
        </p:txBody>
      </p:sp>
    </p:spTree>
    <p:extLst>
      <p:ext uri="{BB962C8B-B14F-4D97-AF65-F5344CB8AC3E}">
        <p14:creationId xmlns:p14="http://schemas.microsoft.com/office/powerpoint/2010/main" val="59087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9F5770-17EF-7ACF-63D9-F78DA14DCAEB}"/>
              </a:ext>
            </a:extLst>
          </p:cNvPr>
          <p:cNvSpPr>
            <a:spLocks noGrp="1"/>
          </p:cNvSpPr>
          <p:nvPr>
            <p:ph type="sldNum" sz="quarter" idx="12"/>
          </p:nvPr>
        </p:nvSpPr>
        <p:spPr/>
        <p:txBody>
          <a:bodyPr/>
          <a:lstStyle/>
          <a:p>
            <a:pPr rtl="0"/>
            <a:fld id="{4950F5D8-22E1-4015-8661-E5B1FD28C2DE}" type="slidenum">
              <a:rPr lang="en-GB" noProof="0" smtClean="0"/>
              <a:t>30</a:t>
            </a:fld>
            <a:endParaRPr lang="en-GB" noProof="0" dirty="0"/>
          </a:p>
        </p:txBody>
      </p:sp>
      <p:sp>
        <p:nvSpPr>
          <p:cNvPr id="5" name="TextBox 4">
            <a:extLst>
              <a:ext uri="{FF2B5EF4-FFF2-40B4-BE49-F238E27FC236}">
                <a16:creationId xmlns:a16="http://schemas.microsoft.com/office/drawing/2014/main" id="{D389259B-FF61-DF3F-56B6-46D9BFECBECF}"/>
              </a:ext>
            </a:extLst>
          </p:cNvPr>
          <p:cNvSpPr txBox="1"/>
          <p:nvPr/>
        </p:nvSpPr>
        <p:spPr>
          <a:xfrm>
            <a:off x="1389413" y="824737"/>
            <a:ext cx="4215740" cy="769441"/>
          </a:xfrm>
          <a:prstGeom prst="rect">
            <a:avLst/>
          </a:prstGeom>
          <a:solidFill>
            <a:schemeClr val="accent1"/>
          </a:solidFill>
        </p:spPr>
        <p:txBody>
          <a:bodyPr wrap="square" rtlCol="0">
            <a:spAutoFit/>
          </a:bodyPr>
          <a:lstStyle/>
          <a:p>
            <a:r>
              <a:rPr lang="en-GB" sz="4400" dirty="0">
                <a:solidFill>
                  <a:schemeClr val="bg1"/>
                </a:solidFill>
              </a:rPr>
              <a:t>Reflect</a:t>
            </a:r>
            <a:endParaRPr lang="en-GB" dirty="0">
              <a:solidFill>
                <a:schemeClr val="bg1"/>
              </a:solidFill>
            </a:endParaRPr>
          </a:p>
        </p:txBody>
      </p:sp>
      <p:sp>
        <p:nvSpPr>
          <p:cNvPr id="6" name="TextBox 5">
            <a:extLst>
              <a:ext uri="{FF2B5EF4-FFF2-40B4-BE49-F238E27FC236}">
                <a16:creationId xmlns:a16="http://schemas.microsoft.com/office/drawing/2014/main" id="{96F5FB7B-4405-C815-323A-3FECA0F063E5}"/>
              </a:ext>
            </a:extLst>
          </p:cNvPr>
          <p:cNvSpPr txBox="1"/>
          <p:nvPr/>
        </p:nvSpPr>
        <p:spPr>
          <a:xfrm>
            <a:off x="1479468" y="2262825"/>
            <a:ext cx="9671462"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Which aspect of the case do you find the most shocking?</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Do you feel this case could occur again? </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What makes you think this?</a:t>
            </a:r>
          </a:p>
        </p:txBody>
      </p:sp>
    </p:spTree>
    <p:extLst>
      <p:ext uri="{BB962C8B-B14F-4D97-AF65-F5344CB8AC3E}">
        <p14:creationId xmlns:p14="http://schemas.microsoft.com/office/powerpoint/2010/main" val="1257858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87D1012-628E-2744-41E4-EDF14537C7D9}"/>
              </a:ext>
            </a:extLst>
          </p:cNvPr>
          <p:cNvSpPr>
            <a:spLocks noGrp="1"/>
          </p:cNvSpPr>
          <p:nvPr>
            <p:ph type="sldNum" sz="quarter" idx="12"/>
          </p:nvPr>
        </p:nvSpPr>
        <p:spPr/>
        <p:txBody>
          <a:bodyPr/>
          <a:lstStyle/>
          <a:p>
            <a:pPr rtl="0"/>
            <a:fld id="{4950F5D8-22E1-4015-8661-E5B1FD28C2DE}" type="slidenum">
              <a:rPr lang="en-GB" noProof="0" smtClean="0"/>
              <a:pPr rtl="0"/>
              <a:t>31</a:t>
            </a:fld>
            <a:endParaRPr lang="en-GB" noProof="0" dirty="0"/>
          </a:p>
        </p:txBody>
      </p:sp>
      <p:sp>
        <p:nvSpPr>
          <p:cNvPr id="5" name="Title 4">
            <a:extLst>
              <a:ext uri="{FF2B5EF4-FFF2-40B4-BE49-F238E27FC236}">
                <a16:creationId xmlns:a16="http://schemas.microsoft.com/office/drawing/2014/main" id="{9F3A4DF2-41AA-9CD9-E01B-9273E26BECFC}"/>
              </a:ext>
            </a:extLst>
          </p:cNvPr>
          <p:cNvSpPr>
            <a:spLocks noGrp="1"/>
          </p:cNvSpPr>
          <p:nvPr>
            <p:ph type="title"/>
          </p:nvPr>
        </p:nvSpPr>
        <p:spPr>
          <a:xfrm>
            <a:off x="660069" y="517832"/>
            <a:ext cx="10512425" cy="552848"/>
          </a:xfrm>
        </p:spPr>
        <p:txBody>
          <a:bodyPr/>
          <a:lstStyle/>
          <a:p>
            <a:r>
              <a:rPr lang="en-GB" dirty="0"/>
              <a:t>Star Hobson</a:t>
            </a:r>
          </a:p>
        </p:txBody>
      </p:sp>
      <p:pic>
        <p:nvPicPr>
          <p:cNvPr id="8" name="Online Media 7" title="Star Hobson: Mother and partner guilty over death of 16-month-old toddler">
            <a:hlinkClick r:id="" action="ppaction://media"/>
            <a:extLst>
              <a:ext uri="{FF2B5EF4-FFF2-40B4-BE49-F238E27FC236}">
                <a16:creationId xmlns:a16="http://schemas.microsoft.com/office/drawing/2014/main" id="{276F74FA-11E9-31FE-C2BE-2CA4373B3C23}"/>
              </a:ext>
            </a:extLst>
          </p:cNvPr>
          <p:cNvPicPr>
            <a:picLocks noRot="1" noChangeAspect="1"/>
          </p:cNvPicPr>
          <p:nvPr>
            <a:videoFile r:link="rId1"/>
          </p:nvPr>
        </p:nvPicPr>
        <p:blipFill>
          <a:blip r:embed="rId4"/>
          <a:stretch>
            <a:fillRect/>
          </a:stretch>
        </p:blipFill>
        <p:spPr>
          <a:xfrm>
            <a:off x="518804" y="1463831"/>
            <a:ext cx="7608598" cy="4298868"/>
          </a:xfrm>
          <a:prstGeom prst="rect">
            <a:avLst/>
          </a:prstGeom>
        </p:spPr>
      </p:pic>
      <p:sp>
        <p:nvSpPr>
          <p:cNvPr id="9" name="TextBox 8">
            <a:extLst>
              <a:ext uri="{FF2B5EF4-FFF2-40B4-BE49-F238E27FC236}">
                <a16:creationId xmlns:a16="http://schemas.microsoft.com/office/drawing/2014/main" id="{031F01E3-E280-78EA-ED27-04E91CFD9710}"/>
              </a:ext>
            </a:extLst>
          </p:cNvPr>
          <p:cNvSpPr txBox="1"/>
          <p:nvPr/>
        </p:nvSpPr>
        <p:spPr>
          <a:xfrm>
            <a:off x="8562109" y="517832"/>
            <a:ext cx="3289465" cy="5632311"/>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Star Hobson was an inquisitive toddler who loved to listen to music and would dance in her baby walker, laughing and giggling.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Star died in Bradford aged 16 months on 22nd September 2020. Her mother’s partner, Savannah </a:t>
            </a:r>
            <a:r>
              <a:rPr lang="en-GB" sz="2000" dirty="0" err="1">
                <a:latin typeface="Arial" panose="020B0604020202020204" pitchFamily="34" charset="0"/>
                <a:cs typeface="Arial" panose="020B0604020202020204" pitchFamily="34" charset="0"/>
              </a:rPr>
              <a:t>Brockhill</a:t>
            </a:r>
            <a:r>
              <a:rPr lang="en-GB" sz="2000" dirty="0">
                <a:latin typeface="Arial" panose="020B0604020202020204" pitchFamily="34" charset="0"/>
                <a:cs typeface="Arial" panose="020B0604020202020204" pitchFamily="34" charset="0"/>
              </a:rPr>
              <a:t>, was subsequently convicted of murder on 15th December 2021.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Her mother, Frankie Smith, was convicted of causing or allowing her death. </a:t>
            </a:r>
          </a:p>
        </p:txBody>
      </p:sp>
    </p:spTree>
    <p:extLst>
      <p:ext uri="{BB962C8B-B14F-4D97-AF65-F5344CB8AC3E}">
        <p14:creationId xmlns:p14="http://schemas.microsoft.com/office/powerpoint/2010/main" val="171076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97B1AA-F916-412A-F35C-61CC4665F346}"/>
              </a:ext>
            </a:extLst>
          </p:cNvPr>
          <p:cNvSpPr>
            <a:spLocks noGrp="1"/>
          </p:cNvSpPr>
          <p:nvPr>
            <p:ph type="dt" sz="half" idx="10"/>
          </p:nvPr>
        </p:nvSpPr>
        <p:spPr/>
        <p:txBody>
          <a:bodyPr/>
          <a:lstStyle/>
          <a:p>
            <a:pPr rtl="0"/>
            <a:fld id="{9810D8F2-8D2A-4C9E-B365-5226BD243E7E}" type="datetime1">
              <a:rPr lang="en-GB" noProof="0" smtClean="0"/>
              <a:t>15/05/2024</a:t>
            </a:fld>
            <a:endParaRPr lang="en-GB" noProof="0" dirty="0"/>
          </a:p>
        </p:txBody>
      </p:sp>
      <p:sp>
        <p:nvSpPr>
          <p:cNvPr id="3" name="Footer Placeholder 2">
            <a:extLst>
              <a:ext uri="{FF2B5EF4-FFF2-40B4-BE49-F238E27FC236}">
                <a16:creationId xmlns:a16="http://schemas.microsoft.com/office/drawing/2014/main" id="{AAEFF761-8713-8C0B-39C9-A455E8FA7210}"/>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5497D7D7-565C-53A1-756D-9F14B3AC051E}"/>
              </a:ext>
            </a:extLst>
          </p:cNvPr>
          <p:cNvSpPr>
            <a:spLocks noGrp="1"/>
          </p:cNvSpPr>
          <p:nvPr>
            <p:ph type="sldNum" sz="quarter" idx="12"/>
          </p:nvPr>
        </p:nvSpPr>
        <p:spPr/>
        <p:txBody>
          <a:bodyPr/>
          <a:lstStyle/>
          <a:p>
            <a:pPr rtl="0"/>
            <a:fld id="{4950F5D8-22E1-4015-8661-E5B1FD28C2DE}" type="slidenum">
              <a:rPr lang="en-GB" noProof="0" smtClean="0"/>
              <a:t>32</a:t>
            </a:fld>
            <a:endParaRPr lang="en-GB" noProof="0" dirty="0"/>
          </a:p>
        </p:txBody>
      </p:sp>
      <p:sp>
        <p:nvSpPr>
          <p:cNvPr id="7" name="TextBox 6">
            <a:extLst>
              <a:ext uri="{FF2B5EF4-FFF2-40B4-BE49-F238E27FC236}">
                <a16:creationId xmlns:a16="http://schemas.microsoft.com/office/drawing/2014/main" id="{5E97C906-810C-FA78-2683-43A2B21EED7E}"/>
              </a:ext>
            </a:extLst>
          </p:cNvPr>
          <p:cNvSpPr txBox="1"/>
          <p:nvPr/>
        </p:nvSpPr>
        <p:spPr>
          <a:xfrm>
            <a:off x="1293794" y="661481"/>
            <a:ext cx="8764605" cy="584775"/>
          </a:xfrm>
          <a:prstGeom prst="rect">
            <a:avLst/>
          </a:prstGeom>
          <a:solidFill>
            <a:schemeClr val="tx1"/>
          </a:solidFill>
        </p:spPr>
        <p:txBody>
          <a:bodyPr wrap="square" rtlCol="0">
            <a:spAutoFit/>
          </a:bodyPr>
          <a:lstStyle/>
          <a:p>
            <a:r>
              <a:rPr lang="en-GB" sz="3200" dirty="0">
                <a:solidFill>
                  <a:schemeClr val="bg1"/>
                </a:solidFill>
              </a:rPr>
              <a:t>What do all of these cases have in common? </a:t>
            </a:r>
          </a:p>
        </p:txBody>
      </p:sp>
      <p:sp>
        <p:nvSpPr>
          <p:cNvPr id="13" name="TextBox 12">
            <a:extLst>
              <a:ext uri="{FF2B5EF4-FFF2-40B4-BE49-F238E27FC236}">
                <a16:creationId xmlns:a16="http://schemas.microsoft.com/office/drawing/2014/main" id="{0666825C-8355-6F32-BACE-AA25C8E7A10F}"/>
              </a:ext>
            </a:extLst>
          </p:cNvPr>
          <p:cNvSpPr txBox="1"/>
          <p:nvPr/>
        </p:nvSpPr>
        <p:spPr>
          <a:xfrm>
            <a:off x="1536191" y="2151727"/>
            <a:ext cx="8595360" cy="2554545"/>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3200" dirty="0"/>
              <a:t>All involved young children. </a:t>
            </a:r>
          </a:p>
          <a:p>
            <a:pPr marL="285750" indent="-285750">
              <a:buFont typeface="Arial" panose="020B0604020202020204" pitchFamily="34" charset="0"/>
              <a:buChar char="•"/>
            </a:pPr>
            <a:r>
              <a:rPr lang="en-GB" sz="3200" dirty="0"/>
              <a:t>All of the families involved had contact with social services </a:t>
            </a:r>
          </a:p>
          <a:p>
            <a:pPr marL="285750" indent="-285750">
              <a:buFont typeface="Arial" panose="020B0604020202020204" pitchFamily="34" charset="0"/>
              <a:buChar char="•"/>
            </a:pPr>
            <a:r>
              <a:rPr lang="en-GB" sz="3200" dirty="0"/>
              <a:t>Each has been reviewed and found to have had serious failings in multi-agency working.  </a:t>
            </a:r>
          </a:p>
        </p:txBody>
      </p:sp>
    </p:spTree>
    <p:extLst>
      <p:ext uri="{BB962C8B-B14F-4D97-AF65-F5344CB8AC3E}">
        <p14:creationId xmlns:p14="http://schemas.microsoft.com/office/powerpoint/2010/main" val="712362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D96DE3A-30D0-E7DF-0120-4D9B6F3D23E2}"/>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33</a:t>
            </a:fld>
            <a:endParaRPr lang="en-GB" noProof="0"/>
          </a:p>
        </p:txBody>
      </p:sp>
      <p:sp>
        <p:nvSpPr>
          <p:cNvPr id="5" name="Title 4">
            <a:extLst>
              <a:ext uri="{FF2B5EF4-FFF2-40B4-BE49-F238E27FC236}">
                <a16:creationId xmlns:a16="http://schemas.microsoft.com/office/drawing/2014/main" id="{9E6ED512-484F-1FDD-B5B7-7F911CB4C02B}"/>
              </a:ext>
            </a:extLst>
          </p:cNvPr>
          <p:cNvSpPr>
            <a:spLocks noGrp="1"/>
          </p:cNvSpPr>
          <p:nvPr>
            <p:ph type="title"/>
          </p:nvPr>
        </p:nvSpPr>
        <p:spPr>
          <a:xfrm>
            <a:off x="839788" y="457200"/>
            <a:ext cx="3932237" cy="1600200"/>
          </a:xfrm>
        </p:spPr>
        <p:txBody>
          <a:bodyPr anchor="b">
            <a:normAutofit/>
          </a:bodyPr>
          <a:lstStyle/>
          <a:p>
            <a:r>
              <a:rPr lang="en-GB"/>
              <a:t>Working Together</a:t>
            </a:r>
          </a:p>
        </p:txBody>
      </p:sp>
      <p:sp>
        <p:nvSpPr>
          <p:cNvPr id="12" name="Text Placeholder 5">
            <a:extLst>
              <a:ext uri="{FF2B5EF4-FFF2-40B4-BE49-F238E27FC236}">
                <a16:creationId xmlns:a16="http://schemas.microsoft.com/office/drawing/2014/main" id="{3193D5D2-FDB0-D7E4-18A2-E2A895FD9CD7}"/>
              </a:ext>
            </a:extLst>
          </p:cNvPr>
          <p:cNvSpPr>
            <a:spLocks noGrp="1"/>
          </p:cNvSpPr>
          <p:nvPr>
            <p:ph type="body" sz="half" idx="2"/>
          </p:nvPr>
        </p:nvSpPr>
        <p:spPr>
          <a:xfrm>
            <a:off x="839788" y="2057400"/>
            <a:ext cx="4582604" cy="4343400"/>
          </a:xfrm>
          <a:solidFill>
            <a:schemeClr val="accent3">
              <a:lumMod val="50000"/>
            </a:schemeClr>
          </a:solidFill>
        </p:spPr>
        <p:txBody>
          <a:bodyPr>
            <a:normAutofit fontScale="92500" lnSpcReduction="10000"/>
          </a:bodyPr>
          <a:lstStyle/>
          <a:p>
            <a:r>
              <a:rPr lang="en-US" sz="2000" dirty="0"/>
              <a:t>The Working Together to Safeguard Children Statutory Guidance has been used for several years but was updated in December 2023. </a:t>
            </a:r>
          </a:p>
          <a:p>
            <a:endParaRPr lang="en-US" sz="2000" dirty="0"/>
          </a:p>
          <a:p>
            <a:r>
              <a:rPr lang="en-US" sz="2000" dirty="0"/>
              <a:t>This document is statutory, which means that it must be followed. </a:t>
            </a:r>
          </a:p>
          <a:p>
            <a:endParaRPr lang="en-US" sz="2000" dirty="0"/>
          </a:p>
          <a:p>
            <a:r>
              <a:rPr lang="en-US" sz="2000" dirty="0"/>
              <a:t>Ensure that you can access this document, it is available as CORE reading on our module Moodle page. </a:t>
            </a:r>
          </a:p>
          <a:p>
            <a:r>
              <a:rPr lang="en-US" sz="2000" dirty="0"/>
              <a:t>Aim to </a:t>
            </a:r>
            <a:r>
              <a:rPr lang="en-US" sz="2000" b="1" dirty="0">
                <a:solidFill>
                  <a:schemeClr val="tx1"/>
                </a:solidFill>
                <a:highlight>
                  <a:srgbClr val="FFFF00"/>
                </a:highlight>
              </a:rPr>
              <a:t>read the first 10 pages </a:t>
            </a:r>
            <a:r>
              <a:rPr lang="en-US" sz="2000" dirty="0"/>
              <a:t>of the document to ensure that you understand why it has been written and who it is intended for. </a:t>
            </a:r>
          </a:p>
        </p:txBody>
      </p:sp>
      <p:pic>
        <p:nvPicPr>
          <p:cNvPr id="7" name="Picture 6" descr="A document with blue text&#10;&#10;Description automatically generated">
            <a:extLst>
              <a:ext uri="{FF2B5EF4-FFF2-40B4-BE49-F238E27FC236}">
                <a16:creationId xmlns:a16="http://schemas.microsoft.com/office/drawing/2014/main" id="{884BDD59-6ED0-2F81-5DB4-B195A0F3637D}"/>
              </a:ext>
            </a:extLst>
          </p:cNvPr>
          <p:cNvPicPr>
            <a:picLocks noChangeAspect="1"/>
          </p:cNvPicPr>
          <p:nvPr/>
        </p:nvPicPr>
        <p:blipFill>
          <a:blip r:embed="rId3"/>
          <a:stretch>
            <a:fillRect/>
          </a:stretch>
        </p:blipFill>
        <p:spPr>
          <a:xfrm>
            <a:off x="6218351" y="499123"/>
            <a:ext cx="4101874" cy="5361928"/>
          </a:xfrm>
          <a:prstGeom prst="rect">
            <a:avLst/>
          </a:prstGeom>
          <a:noFill/>
        </p:spPr>
      </p:pic>
    </p:spTree>
    <p:extLst>
      <p:ext uri="{BB962C8B-B14F-4D97-AF65-F5344CB8AC3E}">
        <p14:creationId xmlns:p14="http://schemas.microsoft.com/office/powerpoint/2010/main" val="182300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black text&#10;&#10;Description automatically generated">
            <a:extLst>
              <a:ext uri="{FF2B5EF4-FFF2-40B4-BE49-F238E27FC236}">
                <a16:creationId xmlns:a16="http://schemas.microsoft.com/office/drawing/2014/main" id="{EEF2CCC7-653D-932B-01BA-0271E8397F9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12" name="TextBox 11">
            <a:extLst>
              <a:ext uri="{FF2B5EF4-FFF2-40B4-BE49-F238E27FC236}">
                <a16:creationId xmlns:a16="http://schemas.microsoft.com/office/drawing/2014/main" id="{F1ACE01F-4FC9-2766-F539-9045AF53BFD9}"/>
              </a:ext>
            </a:extLst>
          </p:cNvPr>
          <p:cNvSpPr txBox="1"/>
          <p:nvPr/>
        </p:nvSpPr>
        <p:spPr>
          <a:xfrm>
            <a:off x="965859" y="1098223"/>
            <a:ext cx="10260281" cy="4455835"/>
          </a:xfrm>
          <a:prstGeom prst="rect">
            <a:avLst/>
          </a:prstGeom>
          <a:solidFill>
            <a:schemeClr val="accent5">
              <a:lumMod val="40000"/>
              <a:lumOff val="60000"/>
            </a:schemeClr>
          </a:solidFill>
        </p:spPr>
        <p:txBody>
          <a:bodyPr wrap="square" rtlCol="0">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We</a:t>
            </a:r>
            <a:r>
              <a:rPr lang="en-GB" sz="2400" b="0" i="0" dirty="0">
                <a:solidFill>
                  <a:srgbClr val="1D2125"/>
                </a:solidFill>
                <a:effectLst/>
                <a:latin typeface="Arial" panose="020B0604020202020204" pitchFamily="34" charset="0"/>
                <a:cs typeface="Arial" panose="020B0604020202020204" pitchFamily="34" charset="0"/>
              </a:rPr>
              <a:t> </a:t>
            </a:r>
            <a:r>
              <a:rPr lang="en-GB" sz="2400" dirty="0">
                <a:solidFill>
                  <a:srgbClr val="1D2125"/>
                </a:solidFill>
                <a:latin typeface="Arial" panose="020B0604020202020204" pitchFamily="34" charset="0"/>
                <a:cs typeface="Arial" panose="020B0604020202020204" pitchFamily="34" charset="0"/>
              </a:rPr>
              <a:t>have </a:t>
            </a:r>
            <a:r>
              <a:rPr lang="en-GB" sz="2400" b="0" i="0" dirty="0">
                <a:solidFill>
                  <a:srgbClr val="1D2125"/>
                </a:solidFill>
                <a:effectLst/>
                <a:latin typeface="Arial" panose="020B0604020202020204" pitchFamily="34" charset="0"/>
                <a:cs typeface="Arial" panose="020B0604020202020204" pitchFamily="34" charset="0"/>
              </a:rPr>
              <a:t>begun to develop your understanding of safeguarding and child protection in the UK. </a:t>
            </a:r>
          </a:p>
          <a:p>
            <a:pPr>
              <a:lnSpc>
                <a:spcPct val="150000"/>
              </a:lnSpc>
            </a:pPr>
            <a:endParaRPr lang="en-GB" sz="2400" b="0" i="0" dirty="0">
              <a:solidFill>
                <a:srgbClr val="1D2125"/>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b="0" i="0" dirty="0">
                <a:solidFill>
                  <a:srgbClr val="1D2125"/>
                </a:solidFill>
                <a:effectLst/>
                <a:latin typeface="Arial" panose="020B0604020202020204" pitchFamily="34" charset="0"/>
                <a:cs typeface="Arial" panose="020B0604020202020204" pitchFamily="34" charset="0"/>
              </a:rPr>
              <a:t>We </a:t>
            </a:r>
            <a:r>
              <a:rPr lang="en-GB" sz="2400" dirty="0">
                <a:solidFill>
                  <a:srgbClr val="1D2125"/>
                </a:solidFill>
                <a:latin typeface="Arial" panose="020B0604020202020204" pitchFamily="34" charset="0"/>
                <a:cs typeface="Arial" panose="020B0604020202020204" pitchFamily="34" charset="0"/>
              </a:rPr>
              <a:t>have</a:t>
            </a:r>
            <a:r>
              <a:rPr lang="en-GB" sz="2400" b="0" i="0" dirty="0">
                <a:solidFill>
                  <a:srgbClr val="1D2125"/>
                </a:solidFill>
                <a:effectLst/>
                <a:latin typeface="Arial" panose="020B0604020202020204" pitchFamily="34" charset="0"/>
                <a:cs typeface="Arial" panose="020B0604020202020204" pitchFamily="34" charset="0"/>
              </a:rPr>
              <a:t> examined some of the challenging cases that have led to legislative change. </a:t>
            </a:r>
          </a:p>
          <a:p>
            <a:pPr>
              <a:lnSpc>
                <a:spcPct val="150000"/>
              </a:lnSpc>
            </a:pPr>
            <a:endParaRPr lang="en-GB" sz="2400" b="0" i="0" dirty="0">
              <a:solidFill>
                <a:srgbClr val="1D2125"/>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solidFill>
                  <a:srgbClr val="1D2125"/>
                </a:solidFill>
                <a:latin typeface="Arial" panose="020B0604020202020204" pitchFamily="34" charset="0"/>
                <a:cs typeface="Arial" panose="020B0604020202020204" pitchFamily="34" charset="0"/>
              </a:rPr>
              <a:t>Introducing the term </a:t>
            </a:r>
            <a:r>
              <a:rPr lang="en-GB" sz="2400" b="0" i="0" dirty="0">
                <a:solidFill>
                  <a:srgbClr val="1D2125"/>
                </a:solidFill>
                <a:effectLst/>
                <a:latin typeface="Arial" panose="020B0604020202020204" pitchFamily="34" charset="0"/>
                <a:cs typeface="Arial" panose="020B0604020202020204" pitchFamily="34" charset="0"/>
              </a:rPr>
              <a:t>Adverse </a:t>
            </a:r>
            <a:r>
              <a:rPr lang="en-GB" sz="2400" dirty="0">
                <a:solidFill>
                  <a:srgbClr val="1D2125"/>
                </a:solidFill>
                <a:latin typeface="Arial" panose="020B0604020202020204" pitchFamily="34" charset="0"/>
                <a:cs typeface="Arial" panose="020B0604020202020204" pitchFamily="34" charset="0"/>
              </a:rPr>
              <a:t>C</a:t>
            </a:r>
            <a:r>
              <a:rPr lang="en-GB" sz="2400" b="0" i="0" dirty="0">
                <a:solidFill>
                  <a:srgbClr val="1D2125"/>
                </a:solidFill>
                <a:effectLst/>
                <a:latin typeface="Arial" panose="020B0604020202020204" pitchFamily="34" charset="0"/>
                <a:cs typeface="Arial" panose="020B0604020202020204" pitchFamily="34" charset="0"/>
              </a:rPr>
              <a:t>hildhood </a:t>
            </a:r>
            <a:r>
              <a:rPr lang="en-GB" sz="2400" dirty="0">
                <a:solidFill>
                  <a:srgbClr val="1D2125"/>
                </a:solidFill>
                <a:latin typeface="Arial" panose="020B0604020202020204" pitchFamily="34" charset="0"/>
                <a:cs typeface="Arial" panose="020B0604020202020204" pitchFamily="34" charset="0"/>
              </a:rPr>
              <a:t>E</a:t>
            </a:r>
            <a:r>
              <a:rPr lang="en-GB" sz="2400" b="0" i="0" dirty="0">
                <a:solidFill>
                  <a:srgbClr val="1D2125"/>
                </a:solidFill>
                <a:effectLst/>
                <a:latin typeface="Arial" panose="020B0604020202020204" pitchFamily="34" charset="0"/>
                <a:cs typeface="Arial" panose="020B0604020202020204" pitchFamily="34" charset="0"/>
              </a:rPr>
              <a:t>xperiences (ACEs) will be introduced and explained in this session. </a:t>
            </a:r>
            <a:endParaRPr lang="en-GB"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E5759C8-5F83-7151-701C-0814FC791B5B}"/>
              </a:ext>
            </a:extLst>
          </p:cNvPr>
          <p:cNvSpPr txBox="1"/>
          <p:nvPr/>
        </p:nvSpPr>
        <p:spPr>
          <a:xfrm>
            <a:off x="604266" y="261257"/>
            <a:ext cx="5012763" cy="584775"/>
          </a:xfrm>
          <a:prstGeom prst="rect">
            <a:avLst/>
          </a:prstGeom>
          <a:solidFill>
            <a:schemeClr val="accent4">
              <a:lumMod val="60000"/>
              <a:lumOff val="40000"/>
            </a:schemeClr>
          </a:solidFill>
        </p:spPr>
        <p:txBody>
          <a:bodyPr wrap="square" rtlCol="0">
            <a:spAutoFit/>
          </a:bodyPr>
          <a:lstStyle/>
          <a:p>
            <a:r>
              <a:rPr lang="en-GB" sz="3200" b="1" dirty="0"/>
              <a:t>During the session today: </a:t>
            </a:r>
          </a:p>
        </p:txBody>
      </p:sp>
    </p:spTree>
    <p:extLst>
      <p:ext uri="{BB962C8B-B14F-4D97-AF65-F5344CB8AC3E}">
        <p14:creationId xmlns:p14="http://schemas.microsoft.com/office/powerpoint/2010/main" val="3150407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t>References</a:t>
            </a:r>
          </a:p>
        </p:txBody>
      </p:sp>
      <p:sp>
        <p:nvSpPr>
          <p:cNvPr id="8" name="TextBox 7">
            <a:hlinkClick r:id="rId3"/>
            <a:extLst>
              <a:ext uri="{FF2B5EF4-FFF2-40B4-BE49-F238E27FC236}">
                <a16:creationId xmlns:a16="http://schemas.microsoft.com/office/drawing/2014/main" id="{5FC6C278-4035-446A-A94B-030E792FDDF5}"/>
              </a:ext>
            </a:extLst>
          </p:cNvPr>
          <p:cNvSpPr txBox="1"/>
          <p:nvPr/>
        </p:nvSpPr>
        <p:spPr>
          <a:xfrm>
            <a:off x="384390" y="1358320"/>
            <a:ext cx="11420042" cy="5262979"/>
          </a:xfrm>
          <a:prstGeom prst="rect">
            <a:avLst/>
          </a:prstGeom>
          <a:solidFill>
            <a:schemeClr val="tx1"/>
          </a:solidFill>
        </p:spPr>
        <p:txBody>
          <a:bodyPr wrap="square" rtlCol="0">
            <a:spAutoFit/>
          </a:bodyPr>
          <a:lstStyle/>
          <a:p>
            <a:r>
              <a:rPr lang="en-GB" sz="2400" b="0" i="0" dirty="0">
                <a:solidFill>
                  <a:schemeClr val="bg1"/>
                </a:solidFill>
                <a:effectLst/>
                <a:latin typeface="Source Sans Pro" panose="020B0503030403020204" pitchFamily="34" charset="0"/>
              </a:rPr>
              <a:t>Green, P. (2022) ‘Safeguarding children in England’, </a:t>
            </a:r>
            <a:r>
              <a:rPr lang="en-GB" sz="2400" b="0" i="1" dirty="0">
                <a:solidFill>
                  <a:schemeClr val="bg1"/>
                </a:solidFill>
                <a:effectLst/>
                <a:latin typeface="Source Sans Pro" panose="020B0503030403020204" pitchFamily="34" charset="0"/>
              </a:rPr>
              <a:t>BMJ (Online)</a:t>
            </a:r>
            <a:r>
              <a:rPr lang="en-GB" sz="2400" b="0" i="0" dirty="0">
                <a:solidFill>
                  <a:schemeClr val="bg1"/>
                </a:solidFill>
                <a:effectLst/>
                <a:latin typeface="Source Sans Pro" panose="020B0503030403020204" pitchFamily="34" charset="0"/>
              </a:rPr>
              <a:t>, 378, pp. o1760–o1760. Available at: https://doi.org/10.1136/bmj.o1760.</a:t>
            </a:r>
            <a:endParaRPr lang="en-GB" sz="2400" dirty="0">
              <a:solidFill>
                <a:schemeClr val="bg1"/>
              </a:solidFill>
              <a:latin typeface="Arial" panose="020B0604020202020204" pitchFamily="34" charset="0"/>
              <a:cs typeface="Arial" panose="020B0604020202020204" pitchFamily="34" charset="0"/>
            </a:endParaRPr>
          </a:p>
          <a:p>
            <a:endParaRPr lang="en-GB" sz="2400" b="0" i="0" dirty="0">
              <a:solidFill>
                <a:schemeClr val="bg1"/>
              </a:solidFill>
              <a:effectLst/>
              <a:latin typeface="Source Sans Pro" panose="020B0503030403020204" pitchFamily="34" charset="0"/>
            </a:endParaRPr>
          </a:p>
          <a:p>
            <a:r>
              <a:rPr lang="en-GB" sz="2400" b="0" i="0" dirty="0">
                <a:solidFill>
                  <a:schemeClr val="bg1"/>
                </a:solidFill>
                <a:effectLst/>
                <a:latin typeface="Source Sans Pro" panose="020B0503030403020204" pitchFamily="34" charset="0"/>
              </a:rPr>
              <a:t>Hughes, K. </a:t>
            </a:r>
            <a:r>
              <a:rPr lang="en-GB" sz="2400" b="0" i="1" dirty="0">
                <a:solidFill>
                  <a:schemeClr val="bg1"/>
                </a:solidFill>
                <a:effectLst/>
                <a:latin typeface="Source Sans Pro" panose="020B0503030403020204" pitchFamily="34" charset="0"/>
              </a:rPr>
              <a:t>et al.</a:t>
            </a:r>
            <a:r>
              <a:rPr lang="en-GB" sz="2400" b="0" i="0" dirty="0">
                <a:solidFill>
                  <a:schemeClr val="bg1"/>
                </a:solidFill>
                <a:effectLst/>
                <a:latin typeface="Source Sans Pro" panose="020B0503030403020204" pitchFamily="34" charset="0"/>
              </a:rPr>
              <a:t> (2017) ‘The effect of multiple adverse childhood experiences on health: a systematic review and meta-analysis’, </a:t>
            </a:r>
            <a:r>
              <a:rPr lang="en-GB" sz="2400" b="0" i="1" dirty="0">
                <a:solidFill>
                  <a:schemeClr val="bg1"/>
                </a:solidFill>
                <a:effectLst/>
                <a:latin typeface="Source Sans Pro" panose="020B0503030403020204" pitchFamily="34" charset="0"/>
              </a:rPr>
              <a:t>The Lancet. Public health</a:t>
            </a:r>
            <a:r>
              <a:rPr lang="en-GB" sz="2400" b="0" i="0" dirty="0">
                <a:solidFill>
                  <a:schemeClr val="bg1"/>
                </a:solidFill>
                <a:effectLst/>
                <a:latin typeface="Source Sans Pro" panose="020B0503030403020204" pitchFamily="34" charset="0"/>
              </a:rPr>
              <a:t>, 2(8), pp. e356-.</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NSPCC Learning (2024) </a:t>
            </a:r>
            <a:r>
              <a:rPr lang="en-GB" sz="2400" i="1" dirty="0">
                <a:solidFill>
                  <a:schemeClr val="bg1"/>
                </a:solidFill>
                <a:effectLst/>
                <a:latin typeface="Arial" panose="020B0604020202020204" pitchFamily="34" charset="0"/>
                <a:cs typeface="Arial" panose="020B0604020202020204" pitchFamily="34" charset="0"/>
              </a:rPr>
              <a:t>Safeguarding children and child protection</a:t>
            </a:r>
            <a:r>
              <a:rPr lang="en-GB" sz="2400" i="0" dirty="0">
                <a:solidFill>
                  <a:schemeClr val="bg1"/>
                </a:solidFill>
                <a:effectLst/>
                <a:latin typeface="Arial" panose="020B0604020202020204" pitchFamily="34" charset="0"/>
                <a:cs typeface="Arial" panose="020B0604020202020204" pitchFamily="34" charset="0"/>
              </a:rPr>
              <a:t>, Available at: </a:t>
            </a:r>
            <a:r>
              <a:rPr lang="en-GB" sz="2400" i="0"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https://learning.nspcc.org.uk/safeguarding-child-protection</a:t>
            </a:r>
            <a:r>
              <a:rPr lang="en-GB" sz="2400" i="0" dirty="0">
                <a:solidFill>
                  <a:schemeClr val="bg1"/>
                </a:solidFill>
                <a:effectLst/>
                <a:latin typeface="Arial" panose="020B0604020202020204" pitchFamily="34" charset="0"/>
                <a:cs typeface="Arial" panose="020B0604020202020204" pitchFamily="34" charset="0"/>
              </a:rPr>
              <a:t> (Accessed: 6 January 2024) </a:t>
            </a:r>
          </a:p>
          <a:p>
            <a:pPr algn="ctr" rtl="0"/>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rPr>
              <a:t>McGovern, W.M., Gillespie, A. and Woodley, H. (eds) (2022) </a:t>
            </a:r>
            <a:r>
              <a:rPr lang="en-GB" sz="2400" i="1" dirty="0">
                <a:solidFill>
                  <a:schemeClr val="bg1"/>
                </a:solidFill>
              </a:rPr>
              <a:t>Understanding safeguarding for children and their educational experiences : a guide for students, ECTs and school </a:t>
            </a:r>
            <a:r>
              <a:rPr lang="en-GB" sz="2400" i="1" dirty="0"/>
              <a:t>support staff</a:t>
            </a:r>
            <a:r>
              <a:rPr lang="en-GB" sz="2400" dirty="0"/>
              <a:t>. Bingley, England: Emerald Publishing.</a:t>
            </a:r>
          </a:p>
          <a:p>
            <a:pPr rtl="0"/>
            <a:r>
              <a:rPr lang="en-GB" sz="2400" dirty="0">
                <a:solidFill>
                  <a:schemeClr val="bg1"/>
                </a:solidFill>
                <a:latin typeface="Arial" panose="020B0604020202020204" pitchFamily="34" charset="0"/>
                <a:cs typeface="Arial" panose="020B0604020202020204" pitchFamily="34" charset="0"/>
              </a:rPr>
              <a:t>  </a:t>
            </a:r>
          </a:p>
        </p:txBody>
      </p:sp>
      <p:pic>
        <p:nvPicPr>
          <p:cNvPr id="2" name="Picture 1" descr="A close up of black text&#10;&#10;Description automatically generated">
            <a:extLst>
              <a:ext uri="{FF2B5EF4-FFF2-40B4-BE49-F238E27FC236}">
                <a16:creationId xmlns:a16="http://schemas.microsoft.com/office/drawing/2014/main" id="{9ACE9879-34D6-CCAF-84B8-0766B77BE10A}"/>
              </a:ext>
            </a:extLst>
          </p:cNvPr>
          <p:cNvPicPr>
            <a:picLocks noChangeAspect="1"/>
          </p:cNvPicPr>
          <p:nvPr/>
        </p:nvPicPr>
        <p:blipFill>
          <a:blip r:embed="rId5"/>
          <a:stretch>
            <a:fillRect/>
          </a:stretch>
        </p:blipFill>
        <p:spPr>
          <a:xfrm>
            <a:off x="9992106" y="6052528"/>
            <a:ext cx="2095500" cy="695325"/>
          </a:xfrm>
          <a:prstGeom prst="rect">
            <a:avLst/>
          </a:prstGeom>
        </p:spPr>
      </p:pic>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0</TotalTime>
  <Words>2588</Words>
  <Application>Microsoft Office PowerPoint</Application>
  <PresentationFormat>Widescreen</PresentationFormat>
  <Paragraphs>246</Paragraphs>
  <Slides>35</Slides>
  <Notes>16</Notes>
  <HiddenSlides>0</HiddenSlides>
  <MMClips>7</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Week 2 – Introduction to Safeguarding</vt:lpstr>
      <vt:lpstr>PowerPoint Presentation</vt:lpstr>
      <vt:lpstr>What is Safeguarding?</vt:lpstr>
      <vt:lpstr>Key vocabulary for today</vt:lpstr>
      <vt:lpstr>Who is most vulnerable in UK society? </vt:lpstr>
      <vt:lpstr>Forms of Vulnerability </vt:lpstr>
      <vt:lpstr>Forms of Vulnerability </vt:lpstr>
      <vt:lpstr>Forms of Vulnerability </vt:lpstr>
      <vt:lpstr>Forms of Vulnerability - Powerless children </vt:lpstr>
      <vt:lpstr>Forms of Vulnerability </vt:lpstr>
      <vt:lpstr>Forms of Vulnerability </vt:lpstr>
      <vt:lpstr>Vulnerable children and families </vt:lpstr>
      <vt:lpstr>Vulnerable children and families </vt:lpstr>
      <vt:lpstr>Overloaded Parents</vt:lpstr>
      <vt:lpstr>Reflect</vt:lpstr>
      <vt:lpstr>Break </vt:lpstr>
      <vt:lpstr>What is abuse?</vt:lpstr>
      <vt:lpstr>Group Reflection </vt:lpstr>
      <vt:lpstr>Watch the next video – what are the vulnerabilities involved in each case?  </vt:lpstr>
      <vt:lpstr>Why is domestic abuse and safeguarding and children protection issue?</vt:lpstr>
      <vt:lpstr>Case study example; Chris</vt:lpstr>
      <vt:lpstr>Reflect and discuss</vt:lpstr>
      <vt:lpstr>Case study example; Chris</vt:lpstr>
      <vt:lpstr>Reflect and discuss</vt:lpstr>
      <vt:lpstr>Adverse Childhood Experiences (ACEs) </vt:lpstr>
      <vt:lpstr>Landmark Safeguarding cases</vt:lpstr>
      <vt:lpstr>PowerPoint Presentation</vt:lpstr>
      <vt:lpstr>PowerPoint Presentation</vt:lpstr>
      <vt:lpstr>Daniel Pelka</vt:lpstr>
      <vt:lpstr>PowerPoint Presentation</vt:lpstr>
      <vt:lpstr>Star Hobson</vt:lpstr>
      <vt:lpstr>PowerPoint Presentation</vt:lpstr>
      <vt:lpstr>Working Together</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 </dc:title>
  <dc:creator>Rebecca Stewart</dc:creator>
  <cp:lastModifiedBy>Rebecca Stewart</cp:lastModifiedBy>
  <cp:revision>7</cp:revision>
  <dcterms:created xsi:type="dcterms:W3CDTF">2024-01-09T09:09:36Z</dcterms:created>
  <dcterms:modified xsi:type="dcterms:W3CDTF">2024-05-15T13:45:42Z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