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2"/>
  </p:notesMasterIdLst>
  <p:handoutMasterIdLst>
    <p:handoutMasterId r:id="rId23"/>
  </p:handoutMasterIdLst>
  <p:sldIdLst>
    <p:sldId id="353" r:id="rId2"/>
    <p:sldId id="351" r:id="rId3"/>
    <p:sldId id="382" r:id="rId4"/>
    <p:sldId id="372" r:id="rId5"/>
    <p:sldId id="335" r:id="rId6"/>
    <p:sldId id="361" r:id="rId7"/>
    <p:sldId id="362" r:id="rId8"/>
    <p:sldId id="384" r:id="rId9"/>
    <p:sldId id="375" r:id="rId10"/>
    <p:sldId id="380" r:id="rId11"/>
    <p:sldId id="363" r:id="rId12"/>
    <p:sldId id="342" r:id="rId13"/>
    <p:sldId id="378" r:id="rId14"/>
    <p:sldId id="343" r:id="rId15"/>
    <p:sldId id="340" r:id="rId16"/>
    <p:sldId id="345" r:id="rId17"/>
    <p:sldId id="376" r:id="rId18"/>
    <p:sldId id="385" r:id="rId19"/>
    <p:sldId id="368" r:id="rId20"/>
    <p:sldId id="379" r:id="rId21"/>
  </p:sldIdLst>
  <p:sldSz cx="9144000" cy="6858000" type="screen4x3"/>
  <p:notesSz cx="6781800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0" d="100"/>
          <a:sy n="120" d="100"/>
        </p:scale>
        <p:origin x="-32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handoutMaster" Target="handoutMasters/handoutMaster1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846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ＭＳ Ｐゴシック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2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1750" y="0"/>
            <a:ext cx="293846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ＭＳ Ｐゴシック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2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3846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ＭＳ Ｐゴシック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2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1750" y="9428163"/>
            <a:ext cx="2938463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670C569-4154-4D7D-BD08-2E11C8F74ED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64959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8463" cy="4968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1750" y="0"/>
            <a:ext cx="2938463" cy="4968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841482D4-DD05-43AE-A758-6B7C7B9DF80C}" type="datetimeFigureOut">
              <a:rPr lang="en-US" altLang="en-US"/>
              <a:pPr/>
              <a:t>25/01/19</a:t>
            </a:fld>
            <a:endParaRPr lang="en-US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9638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7863" y="4714875"/>
            <a:ext cx="5426075" cy="44672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38463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1750" y="9428163"/>
            <a:ext cx="2938463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8599A500-CAD2-4582-8849-8B72055789E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278072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45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68C2B3F-D85C-4267-A441-2F6A1C9BB57C}" type="slidenum">
              <a:rPr lang="en-GB" altLang="en-US" sz="1200"/>
              <a:pPr/>
              <a:t>9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4058928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 useBgFill="1">
        <p:nvSpPr>
          <p:cNvPr id="5" name="Rounded Rectangle 4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defRPr/>
            </a:pPr>
            <a:endParaRPr lang="en-US" smtClean="0">
              <a:solidFill>
                <a:srgbClr val="FFFFFF"/>
              </a:solidFill>
              <a:latin typeface="Century Gothic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defRPr/>
            </a:pPr>
            <a:endParaRPr lang="en-US" smtClean="0">
              <a:solidFill>
                <a:srgbClr val="FFFFFF"/>
              </a:solidFill>
              <a:latin typeface="Century Gothic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712075" y="3136900"/>
            <a:ext cx="911225" cy="2074863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46088" y="3055938"/>
            <a:ext cx="694690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41338" y="4559300"/>
            <a:ext cx="675640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39750" y="3140075"/>
            <a:ext cx="6759575" cy="207645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688" y="4625975"/>
            <a:ext cx="762000" cy="457200"/>
          </a:xfrm>
        </p:spPr>
        <p:txBody>
          <a:bodyPr/>
          <a:lstStyle>
            <a:lvl1pPr algn="ctr">
              <a:defRPr sz="2800">
                <a:solidFill>
                  <a:srgbClr val="47534C"/>
                </a:solidFill>
              </a:defRPr>
            </a:lvl1pPr>
          </a:lstStyle>
          <a:p>
            <a:fld id="{A8547226-BAEE-4166-9625-029228CFC9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7764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DD261E-3524-4184-9944-AEDD2D46BAF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1638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 useBgFill="1">
        <p:nvSpPr>
          <p:cNvPr id="5" name="Rounded Rectangle 4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defRPr/>
            </a:pPr>
            <a:endParaRPr lang="en-US" smtClean="0">
              <a:solidFill>
                <a:srgbClr val="FFFFFF"/>
              </a:solidFill>
              <a:latin typeface="Century Gothic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68325" y="3048000"/>
            <a:ext cx="803275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76275" y="4541838"/>
            <a:ext cx="781685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76275" y="3124200"/>
            <a:ext cx="7816850" cy="2078038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8A6FEF-0AC7-4734-843C-E8B3B3C96C4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1215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5CB93-60D8-4292-BE36-D3CCBCCE93C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449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27F58B-76D5-4196-B3A7-B8B4BD3CAE0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496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FA22AA-D0D7-4F88-BBE3-35A9633ECE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7605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 useBgFill="1">
        <p:nvSpPr>
          <p:cNvPr id="3" name="Rounded Rectangle 2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8C075A-3A97-43DE-BEC5-33C03FE9BB5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8292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 useBgFill="1">
        <p:nvSpPr>
          <p:cNvPr id="6" name="Rounded Rectangle 5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defRPr/>
            </a:pPr>
            <a:endParaRPr lang="en-US" smtClean="0">
              <a:solidFill>
                <a:srgbClr val="FFFFFF"/>
              </a:solidFill>
              <a:latin typeface="Century Gothic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76275" y="1643063"/>
            <a:ext cx="2484438" cy="3233737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/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BA30A3-71C1-4BED-A5DB-8BD0B47A45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1605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 useBgFill="1">
        <p:nvSpPr>
          <p:cNvPr id="6" name="Rounded Rectangle 5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defRPr/>
            </a:pPr>
            <a:endParaRPr lang="en-US" smtClean="0">
              <a:solidFill>
                <a:srgbClr val="FFFFFF"/>
              </a:solidFill>
              <a:latin typeface="Century Gothic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62000" y="5029200"/>
            <a:ext cx="7600950" cy="12033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14400" y="5638800"/>
            <a:ext cx="7327900" cy="452438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04838" y="5075238"/>
            <a:ext cx="7947025" cy="1096962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dirty="0" smtClean="0"/>
              <a:t>Drag picture to placeholder or click icon to add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0D10F7-91DC-441E-A679-0814FFAB82DE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929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8D8B45-BBD8-4651-BD41-65A621B140F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6156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61175" y="228600"/>
            <a:ext cx="1860550" cy="6122988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954838" y="350838"/>
            <a:ext cx="1673225" cy="5876925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A599D6-7DD2-47A3-8992-B3CE4002B9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1388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 useBgFill="1">
        <p:nvSpPr>
          <p:cNvPr id="7" name="Rounded Rectangle 6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52600"/>
            <a:ext cx="8229600" cy="437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  <a:endParaRPr lang="en-US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tx2"/>
                </a:solidFill>
                <a:latin typeface="Arial" charset="0"/>
                <a:ea typeface="ＭＳ Ｐゴシック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chemeClr val="tx2"/>
                </a:solidFill>
                <a:latin typeface="Arial" charset="0"/>
                <a:ea typeface="ＭＳ Ｐゴシック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tx2"/>
                </a:solidFill>
              </a:defRPr>
            </a:lvl1pPr>
          </a:lstStyle>
          <a:p>
            <a:fld id="{29F4FF73-9D04-40A4-BDAA-1443AFD58917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defRPr/>
            </a:pPr>
            <a:endParaRPr lang="en-US" smtClean="0">
              <a:solidFill>
                <a:srgbClr val="FFFFFF"/>
              </a:solidFill>
              <a:latin typeface="Century Gothic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3063" y="373063"/>
            <a:ext cx="8380412" cy="1117600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5450" y="407988"/>
            <a:ext cx="8261350" cy="1039812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24" r:id="rId1"/>
    <p:sldLayoutId id="2147484119" r:id="rId2"/>
    <p:sldLayoutId id="2147484125" r:id="rId3"/>
    <p:sldLayoutId id="2147484120" r:id="rId4"/>
    <p:sldLayoutId id="2147484121" r:id="rId5"/>
    <p:sldLayoutId id="2147484122" r:id="rId6"/>
    <p:sldLayoutId id="2147484126" r:id="rId7"/>
    <p:sldLayoutId id="2147484127" r:id="rId8"/>
    <p:sldLayoutId id="2147484128" r:id="rId9"/>
    <p:sldLayoutId id="2147484123" r:id="rId10"/>
    <p:sldLayoutId id="214748412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500" kern="1200" cap="all">
          <a:solidFill>
            <a:srgbClr val="6B7D7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charset="0"/>
          <a:ea typeface="ＭＳ Ｐゴシック" charset="0"/>
          <a:cs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charset="0"/>
          <a:ea typeface="ＭＳ Ｐゴシック" charset="0"/>
          <a:cs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charset="0"/>
          <a:ea typeface="ＭＳ Ｐゴシック" charset="0"/>
          <a:cs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charset="0"/>
          <a:ea typeface="ＭＳ Ｐゴシック" charset="0"/>
          <a:cs typeface="ＭＳ Ｐゴシック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MS PGothic" panose="020B0600070205080204" pitchFamily="34" charset="-128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rgbClr val="B5AE53"/>
        </a:buClr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MS PGothic" panose="020B0600070205080204" pitchFamily="34" charset="-128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848058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MS PGothic" panose="020B0600070205080204" pitchFamily="34" charset="-128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E8B54D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MS PGothic" panose="020B0600070205080204" pitchFamily="34" charset="-128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jpeg"/><Relationship Id="rId6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://www.100resilientcities.org/cities/entry/romes-resilience-challenge&amp;ei=t86CVcX8MMTZ7gagtIH4CQ&amp;bvm=bv.96041959,d.ZGU&amp;psig=AFQjCNGJFnkHthdgyOylsvtAoTMjxv8mLQ&amp;ust=1434722333885927" TargetMode="External"/><Relationship Id="rId4" Type="http://schemas.openxmlformats.org/officeDocument/2006/relationships/image" Target="../media/image19.jpeg"/><Relationship Id="rId5" Type="http://schemas.openxmlformats.org/officeDocument/2006/relationships/hyperlink" Target="http://www.google.co.uk/url?sa=i&amp;rct=j&amp;q=&amp;esrc=s&amp;frm=1&amp;source=images&amp;cd=&amp;cad=rja&amp;uact=8&amp;ved=0CAcQjRw&amp;url=http://compasstravelisrael.com/tours/daily-tours/tours-from-jerusalem/&amp;ei=Gs-CVcnMNcSR7Abf4oH4Cg&amp;bvm=bv.96041959,d.ZGU&amp;psig=AFQjCNGnnEd-Tknj8WvTsWLKcDKET4YDgQ&amp;ust=1434722440301232" TargetMode="External"/><Relationship Id="rId6" Type="http://schemas.openxmlformats.org/officeDocument/2006/relationships/image" Target="../media/image20.jpeg"/><Relationship Id="rId7" Type="http://schemas.openxmlformats.org/officeDocument/2006/relationships/image" Target="../media/image21.jpeg"/><Relationship Id="rId8" Type="http://schemas.openxmlformats.org/officeDocument/2006/relationships/image" Target="../media/image22.jpeg"/><Relationship Id="rId9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5" Type="http://schemas.openxmlformats.org/officeDocument/2006/relationships/image" Target="../media/image27.png"/><Relationship Id="rId6" Type="http://schemas.openxmlformats.org/officeDocument/2006/relationships/image" Target="../media/image28.png"/><Relationship Id="rId7" Type="http://schemas.openxmlformats.org/officeDocument/2006/relationships/image" Target="../media/image29.png"/><Relationship Id="rId8" Type="http://schemas.openxmlformats.org/officeDocument/2006/relationships/image" Target="../media/image30.png"/><Relationship Id="rId9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4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7.png"/><Relationship Id="rId3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4" Type="http://schemas.openxmlformats.org/officeDocument/2006/relationships/image" Target="../media/image42.jp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3.png"/><Relationship Id="rId3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4" Type="http://schemas.openxmlformats.org/officeDocument/2006/relationships/image" Target="../media/image48.jp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Content Placeholder 2"/>
          <p:cNvSpPr>
            <a:spLocks noGrp="1"/>
          </p:cNvSpPr>
          <p:nvPr>
            <p:ph idx="4294967295"/>
          </p:nvPr>
        </p:nvSpPr>
        <p:spPr>
          <a:xfrm>
            <a:off x="899592" y="1412776"/>
            <a:ext cx="7920880" cy="2664296"/>
          </a:xfrm>
        </p:spPr>
        <p:txBody>
          <a:bodyPr/>
          <a:lstStyle/>
          <a:p>
            <a:pPr marL="114300" indent="0" algn="ctr" eaLnBrk="1" hangingPunct="1">
              <a:buFont typeface="Arial" panose="020B0604020202020204" pitchFamily="34" charset="0"/>
              <a:buNone/>
            </a:pPr>
            <a:r>
              <a:rPr lang="en-US" altLang="en-US" dirty="0" smtClean="0">
                <a:solidFill>
                  <a:srgbClr val="FFFF00"/>
                </a:solidFill>
              </a:rPr>
              <a:t>Theology and Religious Studies </a:t>
            </a:r>
          </a:p>
          <a:p>
            <a:pPr marL="114300" indent="0" algn="ctr" eaLnBrk="1" hangingPunct="1">
              <a:buNone/>
            </a:pPr>
            <a:r>
              <a:rPr lang="en-US" altLang="en-US" dirty="0" err="1" smtClean="0">
                <a:solidFill>
                  <a:schemeClr val="tx1"/>
                </a:solidFill>
              </a:rPr>
              <a:t>Diwinyddiaeth</a:t>
            </a:r>
            <a:r>
              <a:rPr lang="en-US" altLang="en-US" dirty="0" smtClean="0">
                <a:solidFill>
                  <a:schemeClr val="tx1"/>
                </a:solidFill>
              </a:rPr>
              <a:t> ac </a:t>
            </a:r>
            <a:r>
              <a:rPr lang="en-US" altLang="en-US" dirty="0" err="1" smtClean="0">
                <a:solidFill>
                  <a:schemeClr val="tx1"/>
                </a:solidFill>
              </a:rPr>
              <a:t>Astudiaethau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Crefyddol</a:t>
            </a:r>
            <a:endParaRPr lang="en-US" altLang="en-US" dirty="0" smtClean="0">
              <a:solidFill>
                <a:schemeClr val="tx1"/>
              </a:solidFill>
            </a:endParaRPr>
          </a:p>
          <a:p>
            <a:pPr marL="114300" indent="0" algn="ctr" eaLnBrk="1" hangingPunct="1">
              <a:buFont typeface="Arial" panose="020B0604020202020204" pitchFamily="34" charset="0"/>
              <a:buNone/>
            </a:pPr>
            <a:r>
              <a:rPr lang="en-US" altLang="en-US" dirty="0" smtClean="0">
                <a:solidFill>
                  <a:srgbClr val="FFFF00"/>
                </a:solidFill>
              </a:rPr>
              <a:t>Welcome to the Open Day</a:t>
            </a:r>
          </a:p>
          <a:p>
            <a:pPr marL="114300" indent="0" algn="ctr" eaLnBrk="1" hangingPunct="1">
              <a:buFont typeface="Arial" panose="020B0604020202020204" pitchFamily="34" charset="0"/>
              <a:buNone/>
            </a:pPr>
            <a:r>
              <a:rPr lang="en-US" altLang="en-US" dirty="0" err="1" smtClean="0">
                <a:solidFill>
                  <a:srgbClr val="FFFFFF"/>
                </a:solidFill>
              </a:rPr>
              <a:t>Croeso</a:t>
            </a:r>
            <a:r>
              <a:rPr lang="en-US" altLang="en-US" dirty="0" smtClean="0">
                <a:solidFill>
                  <a:srgbClr val="FFFFFF"/>
                </a:solidFill>
              </a:rPr>
              <a:t> </a:t>
            </a:r>
            <a:r>
              <a:rPr lang="en-US" altLang="en-US" dirty="0" err="1" smtClean="0">
                <a:solidFill>
                  <a:srgbClr val="FFFFFF"/>
                </a:solidFill>
              </a:rPr>
              <a:t>i’r</a:t>
            </a:r>
            <a:r>
              <a:rPr lang="en-US" altLang="en-US" dirty="0" smtClean="0">
                <a:solidFill>
                  <a:srgbClr val="FFFFFF"/>
                </a:solidFill>
              </a:rPr>
              <a:t> </a:t>
            </a:r>
            <a:r>
              <a:rPr lang="en-US" altLang="en-US" dirty="0" err="1" smtClean="0">
                <a:solidFill>
                  <a:srgbClr val="FFFFFF"/>
                </a:solidFill>
              </a:rPr>
              <a:t>Diwrnod</a:t>
            </a:r>
            <a:r>
              <a:rPr lang="en-US" altLang="en-US" dirty="0" smtClean="0">
                <a:solidFill>
                  <a:srgbClr val="FFFFFF"/>
                </a:solidFill>
              </a:rPr>
              <a:t> </a:t>
            </a:r>
            <a:r>
              <a:rPr lang="en-US" altLang="en-US" dirty="0" err="1" smtClean="0">
                <a:solidFill>
                  <a:srgbClr val="FFFFFF"/>
                </a:solidFill>
              </a:rPr>
              <a:t>Agored</a:t>
            </a:r>
            <a:endParaRPr lang="en-US" altLang="en-US" dirty="0" smtClean="0">
              <a:solidFill>
                <a:srgbClr val="FFFFFF"/>
              </a:solidFill>
            </a:endParaRPr>
          </a:p>
        </p:txBody>
      </p:sp>
      <p:pic>
        <p:nvPicPr>
          <p:cNvPr id="1536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2933700" cy="116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degree day 1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573016"/>
            <a:ext cx="3140968" cy="3140968"/>
          </a:xfrm>
          <a:prstGeom prst="rect">
            <a:avLst/>
          </a:prstGeom>
        </p:spPr>
      </p:pic>
      <p:pic>
        <p:nvPicPr>
          <p:cNvPr id="3" name="Picture 2" descr="IMG_1702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73016"/>
            <a:ext cx="3923928" cy="29429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3" descr="rsz_north_east_india_5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215900"/>
            <a:ext cx="3733800" cy="249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88913"/>
            <a:ext cx="3313112" cy="285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Rectangle 24"/>
          <p:cNvSpPr>
            <a:spLocks noChangeArrowheads="1"/>
          </p:cNvSpPr>
          <p:nvPr/>
        </p:nvSpPr>
        <p:spPr bwMode="auto">
          <a:xfrm>
            <a:off x="683568" y="3352800"/>
            <a:ext cx="198343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4000" dirty="0"/>
              <a:t>Culture</a:t>
            </a:r>
          </a:p>
        </p:txBody>
      </p:sp>
      <p:sp>
        <p:nvSpPr>
          <p:cNvPr id="17412" name="Rectangle 25"/>
          <p:cNvSpPr>
            <a:spLocks noChangeArrowheads="1"/>
          </p:cNvSpPr>
          <p:nvPr/>
        </p:nvSpPr>
        <p:spPr bwMode="auto">
          <a:xfrm>
            <a:off x="6300192" y="3581400"/>
            <a:ext cx="2310408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4000" dirty="0">
                <a:solidFill>
                  <a:srgbClr val="FFFF00"/>
                </a:solidFill>
              </a:rPr>
              <a:t>Society</a:t>
            </a:r>
          </a:p>
        </p:txBody>
      </p:sp>
      <p:sp>
        <p:nvSpPr>
          <p:cNvPr id="17414" name="Rectangle 10"/>
          <p:cNvSpPr>
            <a:spLocks noChangeArrowheads="1"/>
          </p:cNvSpPr>
          <p:nvPr/>
        </p:nvSpPr>
        <p:spPr bwMode="auto">
          <a:xfrm>
            <a:off x="3347864" y="5562600"/>
            <a:ext cx="237621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4000" dirty="0">
                <a:solidFill>
                  <a:srgbClr val="FFFF00"/>
                </a:solidFill>
              </a:rPr>
              <a:t>Tradition</a:t>
            </a:r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12" b="21812"/>
          <a:stretch>
            <a:fillRect/>
          </a:stretch>
        </p:blipFill>
        <p:spPr bwMode="auto">
          <a:xfrm>
            <a:off x="5435600" y="4437063"/>
            <a:ext cx="3543300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6" name="Picture 1" descr="220px-Church_of_Scientology_building_in_Los_Angeles,_Fountain_Avenu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4437063"/>
            <a:ext cx="3228975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8" name="TextBox 1"/>
          <p:cNvSpPr txBox="1">
            <a:spLocks noChangeArrowheads="1"/>
          </p:cNvSpPr>
          <p:nvPr/>
        </p:nvSpPr>
        <p:spPr bwMode="auto">
          <a:xfrm>
            <a:off x="3635896" y="836712"/>
            <a:ext cx="149612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 sz="4000" dirty="0"/>
              <a:t>Ritual</a:t>
            </a:r>
          </a:p>
        </p:txBody>
      </p:sp>
      <p:pic>
        <p:nvPicPr>
          <p:cNvPr id="3" name="Picture 2" descr="manuscript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492896"/>
            <a:ext cx="3091106" cy="212327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995936" y="3140968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FF00"/>
                </a:solidFill>
              </a:rPr>
              <a:t>Texts</a:t>
            </a:r>
            <a:endParaRPr lang="en-US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 smtClean="0">
                <a:ea typeface="ＭＳ Ｐゴシック" charset="0"/>
              </a:rPr>
              <a:t>PERSPECTIVES ON THE </a:t>
            </a:r>
            <a:br>
              <a:rPr lang="en-US" dirty="0" smtClean="0">
                <a:ea typeface="ＭＳ Ｐゴシック" charset="0"/>
              </a:rPr>
            </a:br>
            <a:r>
              <a:rPr lang="en-US" dirty="0" smtClean="0">
                <a:ea typeface="ＭＳ Ｐゴシック" charset="0"/>
              </a:rPr>
              <a:t>STUDY OF RELIGION</a:t>
            </a:r>
            <a:endParaRPr lang="en-US" dirty="0">
              <a:ea typeface="ＭＳ Ｐゴシック" charset="0"/>
            </a:endParaRP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>
          <a:xfrm>
            <a:off x="323528" y="1772816"/>
            <a:ext cx="8496944" cy="4353347"/>
          </a:xfrm>
        </p:spPr>
        <p:txBody>
          <a:bodyPr/>
          <a:lstStyle/>
          <a:p>
            <a:pPr algn="ctr" eaLnBrk="1" hangingPunct="1">
              <a:buClrTx/>
              <a:buFont typeface="Wingdings" charset="2"/>
              <a:buChar char="²"/>
            </a:pPr>
            <a:r>
              <a:rPr lang="en-US" altLang="en-US" sz="2000" dirty="0" smtClean="0">
                <a:solidFill>
                  <a:srgbClr val="FFFF00"/>
                </a:solidFill>
              </a:rPr>
              <a:t>Theology</a:t>
            </a:r>
          </a:p>
          <a:p>
            <a:pPr algn="ctr" eaLnBrk="1" hangingPunct="1">
              <a:buClrTx/>
              <a:buFont typeface="Wingdings" charset="2"/>
              <a:buChar char="²"/>
            </a:pPr>
            <a:endParaRPr lang="en-US" altLang="en-US" sz="2000" dirty="0">
              <a:solidFill>
                <a:srgbClr val="FFFF00"/>
              </a:solidFill>
            </a:endParaRPr>
          </a:p>
          <a:p>
            <a:pPr algn="ctr" eaLnBrk="1" hangingPunct="1">
              <a:buClrTx/>
              <a:buFont typeface="Wingdings" charset="2"/>
              <a:buChar char="²"/>
            </a:pPr>
            <a:r>
              <a:rPr lang="en-US" altLang="en-US" sz="2000" dirty="0" smtClean="0"/>
              <a:t>Philosophy</a:t>
            </a:r>
          </a:p>
          <a:p>
            <a:pPr algn="ctr" eaLnBrk="1" hangingPunct="1">
              <a:buClrTx/>
              <a:buFont typeface="Wingdings" charset="2"/>
              <a:buChar char="²"/>
            </a:pPr>
            <a:endParaRPr lang="en-US" altLang="en-US" sz="2000" dirty="0">
              <a:solidFill>
                <a:srgbClr val="FFFF00"/>
              </a:solidFill>
            </a:endParaRPr>
          </a:p>
          <a:p>
            <a:pPr algn="ctr" eaLnBrk="1" hangingPunct="1">
              <a:buClrTx/>
              <a:buFont typeface="Wingdings" charset="2"/>
              <a:buChar char="²"/>
            </a:pPr>
            <a:r>
              <a:rPr lang="en-US" altLang="en-US" sz="2000" dirty="0" smtClean="0">
                <a:solidFill>
                  <a:srgbClr val="FFFF00"/>
                </a:solidFill>
              </a:rPr>
              <a:t>Anthropology</a:t>
            </a:r>
          </a:p>
          <a:p>
            <a:pPr algn="ctr" eaLnBrk="1" hangingPunct="1">
              <a:buClrTx/>
              <a:buFont typeface="Wingdings" charset="2"/>
              <a:buChar char="²"/>
            </a:pPr>
            <a:endParaRPr lang="en-US" altLang="en-US" sz="2000" dirty="0">
              <a:solidFill>
                <a:srgbClr val="FFFF00"/>
              </a:solidFill>
            </a:endParaRPr>
          </a:p>
          <a:p>
            <a:pPr algn="ctr" eaLnBrk="1" hangingPunct="1">
              <a:buClrTx/>
              <a:buFont typeface="Wingdings" charset="2"/>
              <a:buChar char="²"/>
            </a:pPr>
            <a:r>
              <a:rPr lang="en-US" altLang="en-US" sz="2000" dirty="0" smtClean="0"/>
              <a:t>Sociology</a:t>
            </a:r>
          </a:p>
          <a:p>
            <a:pPr algn="ctr" eaLnBrk="1" hangingPunct="1">
              <a:buClrTx/>
              <a:buFont typeface="Wingdings" charset="2"/>
              <a:buChar char="²"/>
            </a:pPr>
            <a:endParaRPr lang="en-US" altLang="en-US" sz="2000" dirty="0">
              <a:solidFill>
                <a:srgbClr val="FFFF00"/>
              </a:solidFill>
            </a:endParaRPr>
          </a:p>
          <a:p>
            <a:pPr algn="ctr" eaLnBrk="1" hangingPunct="1">
              <a:buClrTx/>
              <a:buFont typeface="Wingdings" charset="2"/>
              <a:buChar char="²"/>
            </a:pPr>
            <a:r>
              <a:rPr lang="en-US" altLang="en-US" sz="2000" dirty="0" smtClean="0">
                <a:solidFill>
                  <a:srgbClr val="FFFF00"/>
                </a:solidFill>
              </a:rPr>
              <a:t>Psychology</a:t>
            </a:r>
          </a:p>
          <a:p>
            <a:pPr algn="ctr" eaLnBrk="1" hangingPunct="1">
              <a:buClrTx/>
              <a:buFont typeface="Wingdings" charset="2"/>
              <a:buChar char="²"/>
            </a:pPr>
            <a:endParaRPr lang="en-US" altLang="en-US" sz="2000" dirty="0">
              <a:solidFill>
                <a:srgbClr val="FFFF00"/>
              </a:solidFill>
            </a:endParaRPr>
          </a:p>
          <a:p>
            <a:pPr algn="ctr" eaLnBrk="1" hangingPunct="1">
              <a:buClrTx/>
              <a:buFont typeface="Wingdings" charset="2"/>
              <a:buChar char="²"/>
            </a:pPr>
            <a:r>
              <a:rPr lang="en-US" altLang="en-US" sz="2000" dirty="0" smtClean="0">
                <a:solidFill>
                  <a:schemeClr val="tx1"/>
                </a:solidFill>
              </a:rPr>
              <a:t>History</a:t>
            </a:r>
          </a:p>
        </p:txBody>
      </p:sp>
      <p:pic>
        <p:nvPicPr>
          <p:cNvPr id="5" name="Picture 4" descr="FLASH DRIVE:ACADEMIC YEAR 2016 2017:2018:RELIGION SYMBOLS:DAOISM YinYang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76672"/>
            <a:ext cx="850900" cy="850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FLASH DRIVE:ACADEMIC YEAR 2016 2017:2018:RELIGION SYMBOLS:PAGANISM pentagram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733256"/>
            <a:ext cx="1016000" cy="101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60775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ＭＳ Ｐゴシック" charset="0"/>
              </a:rPr>
              <a:t>Undergraduate Programmes</a:t>
            </a:r>
            <a:endParaRPr lang="en-US" dirty="0">
              <a:ea typeface="ＭＳ Ｐゴシック" charset="0"/>
            </a:endParaRP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z="2000" dirty="0" smtClean="0"/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r>
              <a:rPr lang="en-US" altLang="en-US" sz="2800" dirty="0">
                <a:solidFill>
                  <a:schemeClr val="tx1"/>
                </a:solidFill>
              </a:rPr>
              <a:t>Theology– Single </a:t>
            </a:r>
            <a:r>
              <a:rPr lang="en-US" altLang="en-US" sz="2800" dirty="0" err="1">
                <a:solidFill>
                  <a:schemeClr val="tx1"/>
                </a:solidFill>
              </a:rPr>
              <a:t>Honours</a:t>
            </a:r>
            <a:r>
              <a:rPr lang="en-US" altLang="en-US" sz="2800" dirty="0">
                <a:solidFill>
                  <a:schemeClr val="tx1"/>
                </a:solidFill>
              </a:rPr>
              <a:t>, Joint </a:t>
            </a:r>
            <a:r>
              <a:rPr lang="en-US" altLang="en-US" sz="2800" dirty="0" err="1">
                <a:solidFill>
                  <a:schemeClr val="tx1"/>
                </a:solidFill>
              </a:rPr>
              <a:t>Honours</a:t>
            </a:r>
            <a:r>
              <a:rPr lang="en-US" altLang="en-US" sz="2800" dirty="0">
                <a:solidFill>
                  <a:schemeClr val="tx1"/>
                </a:solidFill>
              </a:rPr>
              <a:t>, Major/Minor</a:t>
            </a: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>
                <a:solidFill>
                  <a:srgbClr val="FFFF00"/>
                </a:solidFill>
              </a:rPr>
              <a:t>Religious Studies – Single </a:t>
            </a:r>
            <a:r>
              <a:rPr lang="en-US" altLang="en-US" sz="2800" dirty="0" err="1" smtClean="0">
                <a:solidFill>
                  <a:srgbClr val="FFFF00"/>
                </a:solidFill>
              </a:rPr>
              <a:t>Honours</a:t>
            </a:r>
            <a:r>
              <a:rPr lang="en-US" altLang="en-US" sz="2800" dirty="0" smtClean="0">
                <a:solidFill>
                  <a:srgbClr val="FFFF00"/>
                </a:solidFill>
              </a:rPr>
              <a:t>, Joint </a:t>
            </a:r>
            <a:r>
              <a:rPr lang="en-US" altLang="en-US" sz="2800" dirty="0" err="1" smtClean="0">
                <a:solidFill>
                  <a:srgbClr val="FFFF00"/>
                </a:solidFill>
              </a:rPr>
              <a:t>Honours</a:t>
            </a:r>
            <a:r>
              <a:rPr lang="en-US" altLang="en-US" sz="2800" dirty="0" smtClean="0">
                <a:solidFill>
                  <a:srgbClr val="FFFF00"/>
                </a:solidFill>
              </a:rPr>
              <a:t>, Major/Minor</a:t>
            </a: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endParaRPr lang="en-US" altLang="en-US" dirty="0" smtClean="0">
              <a:solidFill>
                <a:schemeClr val="tx1"/>
              </a:solidFill>
            </a:endParaRP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FF"/>
                </a:solidFill>
              </a:rPr>
              <a:t>Islamic Studies - Minor</a:t>
            </a: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endParaRPr lang="en-US" altLang="en-US" sz="1800" dirty="0" smtClean="0"/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Joint </a:t>
            </a:r>
            <a:r>
              <a:rPr lang="en-US" altLang="en-US" sz="1800" dirty="0" err="1" smtClean="0">
                <a:solidFill>
                  <a:srgbClr val="FFFF00"/>
                </a:solidFill>
              </a:rPr>
              <a:t>Honours</a:t>
            </a:r>
            <a:r>
              <a:rPr lang="en-US" altLang="en-US" sz="1800" dirty="0" smtClean="0">
                <a:solidFill>
                  <a:srgbClr val="FFFF00"/>
                </a:solidFill>
              </a:rPr>
              <a:t> </a:t>
            </a:r>
            <a:r>
              <a:rPr lang="en-US" altLang="en-US" sz="1800" dirty="0" err="1" smtClean="0">
                <a:solidFill>
                  <a:srgbClr val="FFFF00"/>
                </a:solidFill>
              </a:rPr>
              <a:t>Programmes</a:t>
            </a:r>
            <a:r>
              <a:rPr lang="en-US" altLang="en-US" sz="1800" dirty="0" smtClean="0">
                <a:solidFill>
                  <a:srgbClr val="FFFF00"/>
                </a:solidFill>
              </a:rPr>
              <a:t> include Anthropology, Philosophy, Heritage, Classical Studies, History.</a:t>
            </a:r>
          </a:p>
        </p:txBody>
      </p:sp>
      <p:pic>
        <p:nvPicPr>
          <p:cNvPr id="4" name="Picture 3" descr="FLASH DRIVE:ACADEMIC YEAR 2016 2017:2018:RELIGION SYMBOLS:BUDDHISM Wheel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696" y="3933056"/>
            <a:ext cx="812800" cy="812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eaLnBrk="1" hangingPunct="1"/>
            <a:r>
              <a:rPr lang="en-GB" altLang="en-US" cap="none" dirty="0" smtClean="0">
                <a:latin typeface="Arial" panose="020B0604020202020204" pitchFamily="34" charset="0"/>
              </a:rPr>
              <a:t>Study 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772744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dirty="0" smtClean="0"/>
              <a:t>One module at a time, intensively, over 4 weeks, plus a Project (level 5) and Dissertation (level 6)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dirty="0" smtClean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Blip>
                <a:blip r:embed="rId2"/>
              </a:buBlip>
            </a:pPr>
            <a:r>
              <a:rPr lang="en-US" altLang="en-US" dirty="0" smtClean="0"/>
              <a:t> </a:t>
            </a:r>
            <a:r>
              <a:rPr lang="en-US" altLang="en-US" dirty="0" smtClean="0">
                <a:solidFill>
                  <a:srgbClr val="FFFF00"/>
                </a:solidFill>
              </a:rPr>
              <a:t>A </a:t>
            </a:r>
            <a:r>
              <a:rPr lang="en-US" altLang="en-US" dirty="0" err="1" smtClean="0">
                <a:solidFill>
                  <a:srgbClr val="FFFF00"/>
                </a:solidFill>
              </a:rPr>
              <a:t>programme</a:t>
            </a:r>
            <a:r>
              <a:rPr lang="en-US" altLang="en-US" dirty="0" smtClean="0">
                <a:solidFill>
                  <a:srgbClr val="FFFF00"/>
                </a:solidFill>
              </a:rPr>
              <a:t> is made up of 20-credit modules: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Blip>
                <a:blip r:embed="rId2"/>
              </a:buBlip>
            </a:pPr>
            <a:r>
              <a:rPr lang="en-US" altLang="en-US" dirty="0" smtClean="0"/>
              <a:t> 360 credits over three years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dirty="0" smtClean="0"/>
              <a:t>	</a:t>
            </a:r>
            <a:r>
              <a:rPr lang="en-US" altLang="en-US" sz="2000" dirty="0" smtClean="0">
                <a:solidFill>
                  <a:schemeClr val="folHlink"/>
                </a:solidFill>
              </a:rPr>
              <a:t>- 120 credits level 4 (year 1)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000" dirty="0" smtClean="0">
                <a:solidFill>
                  <a:schemeClr val="folHlink"/>
                </a:solidFill>
              </a:rPr>
              <a:t>	- 120 credits level 5 (year 2)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000" dirty="0" smtClean="0">
                <a:solidFill>
                  <a:schemeClr val="folHlink"/>
                </a:solidFill>
              </a:rPr>
              <a:t>	- 120 credits level 6 (year 3)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000" dirty="0" smtClean="0">
              <a:solidFill>
                <a:schemeClr val="folHlink"/>
              </a:solidFill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Blip>
                <a:blip r:embed="rId2"/>
              </a:buBlip>
            </a:pPr>
            <a:r>
              <a:rPr lang="en-US" altLang="en-US" dirty="0" smtClean="0"/>
              <a:t> </a:t>
            </a:r>
            <a:r>
              <a:rPr lang="en-US" altLang="en-US" dirty="0" smtClean="0">
                <a:solidFill>
                  <a:srgbClr val="FFFF00"/>
                </a:solidFill>
              </a:rPr>
              <a:t>Level 4 to progress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Blip>
                <a:blip r:embed="rId2"/>
              </a:buBlip>
            </a:pPr>
            <a:r>
              <a:rPr lang="en-US" altLang="en-US" dirty="0" smtClean="0">
                <a:solidFill>
                  <a:srgbClr val="FFFF00"/>
                </a:solidFill>
              </a:rPr>
              <a:t> Level 5 and/or level 6 count towards the degree classification</a:t>
            </a:r>
            <a:endParaRPr lang="en-US" altLang="en-US" sz="2000" dirty="0" smtClean="0">
              <a:solidFill>
                <a:srgbClr val="FFFF00"/>
              </a:solidFill>
            </a:endParaRPr>
          </a:p>
          <a:p>
            <a:pPr eaLnBrk="1" hangingPunct="1">
              <a:buFont typeface="Wingdings" panose="05000000000000000000" pitchFamily="2" charset="2"/>
              <a:buBlip>
                <a:blip r:embed="rId2"/>
              </a:buBlip>
            </a:pPr>
            <a:endParaRPr lang="en-GB" altLang="en-US" dirty="0" smtClean="0"/>
          </a:p>
        </p:txBody>
      </p:sp>
      <p:pic>
        <p:nvPicPr>
          <p:cNvPr id="4" name="Picture 3" descr="FLASH DRIVE:ACADEMIC YEAR 2016 2017:2018:RELIGION SYMBOLS:QUAKER Society of Friends star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933056"/>
            <a:ext cx="825500" cy="825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FLASH DRIVE:ACADEMIC YEAR 2016 2017:2018:RELIGION SYMBOLS:HINDUISM Om.p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685800" cy="7067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9"/>
          <p:cNvSpPr>
            <a:spLocks noGrp="1"/>
          </p:cNvSpPr>
          <p:nvPr>
            <p:ph type="title"/>
          </p:nvPr>
        </p:nvSpPr>
        <p:spPr bwMode="auto">
          <a:xfrm>
            <a:off x="425450" y="407988"/>
            <a:ext cx="8261350" cy="1039812"/>
          </a:xfrm>
        </p:spPr>
        <p:txBody>
          <a:bodyPr/>
          <a:lstStyle/>
          <a:p>
            <a:r>
              <a:rPr lang="en-US" altLang="en-US" cap="none" dirty="0" smtClean="0"/>
              <a:t>LEVEL 4 – Some examples of modules</a:t>
            </a:r>
          </a:p>
        </p:txBody>
      </p:sp>
      <p:sp>
        <p:nvSpPr>
          <p:cNvPr id="21507" name="Content Placeholder 11"/>
          <p:cNvSpPr>
            <a:spLocks noGrp="1"/>
          </p:cNvSpPr>
          <p:nvPr>
            <p:ph sz="half" idx="2"/>
          </p:nvPr>
        </p:nvSpPr>
        <p:spPr>
          <a:xfrm>
            <a:off x="425450" y="1628800"/>
            <a:ext cx="8323263" cy="5040560"/>
          </a:xfrm>
        </p:spPr>
        <p:txBody>
          <a:bodyPr/>
          <a:lstStyle/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chemeClr val="tx1"/>
              </a:solidFill>
            </a:endParaRP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>
                <a:solidFill>
                  <a:srgbClr val="FFFF00"/>
                </a:solidFill>
              </a:rPr>
              <a:t>Judaism and Christianity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>
                <a:solidFill>
                  <a:schemeClr val="tx1"/>
                </a:solidFill>
              </a:rPr>
              <a:t>Hinduism and Buddhism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>
                <a:solidFill>
                  <a:srgbClr val="FFFF00"/>
                </a:solidFill>
              </a:rPr>
              <a:t>Islam and Sikhism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/>
              <a:t>New Religious Movements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>
                <a:solidFill>
                  <a:srgbClr val="FFFF00"/>
                </a:solidFill>
              </a:rPr>
              <a:t>Modern Theology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/>
              <a:t>Interpreting the Bible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>
                <a:solidFill>
                  <a:srgbClr val="FFFF00"/>
                </a:solidFill>
              </a:rPr>
              <a:t>Ethics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>
                <a:solidFill>
                  <a:schemeClr val="tx1"/>
                </a:solidFill>
              </a:rPr>
              <a:t>Anthropology of Religion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800" dirty="0" smtClean="0">
                <a:solidFill>
                  <a:srgbClr val="FFFF00"/>
                </a:solidFill>
              </a:rPr>
              <a:t>Early Christian History</a:t>
            </a:r>
          </a:p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rgbClr val="FFFF00"/>
              </a:solidFill>
            </a:endParaRPr>
          </a:p>
        </p:txBody>
      </p:sp>
      <p:pic>
        <p:nvPicPr>
          <p:cNvPr id="5" name="Picture 4" descr="FLASH DRIVE:ACADEMIC YEAR 2016 2017:2018:RELIGION SYMBOLS:CHRISTIANITY cross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77272"/>
            <a:ext cx="584200" cy="8153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9"/>
          <p:cNvSpPr>
            <a:spLocks noGrp="1"/>
          </p:cNvSpPr>
          <p:nvPr>
            <p:ph type="title"/>
          </p:nvPr>
        </p:nvSpPr>
        <p:spPr bwMode="auto">
          <a:xfrm>
            <a:off x="425450" y="188640"/>
            <a:ext cx="8261350" cy="1039812"/>
          </a:xfrm>
        </p:spPr>
        <p:txBody>
          <a:bodyPr>
            <a:normAutofit fontScale="90000"/>
          </a:bodyPr>
          <a:lstStyle/>
          <a:p>
            <a:r>
              <a:rPr lang="en-US" altLang="en-US" cap="none" dirty="0" smtClean="0"/>
              <a:t>LEVELS 5 &amp; 6 - Some </a:t>
            </a:r>
            <a:r>
              <a:rPr lang="en-US" altLang="en-US" cap="none" dirty="0"/>
              <a:t>examples of modules</a:t>
            </a:r>
            <a:endParaRPr lang="en-US" altLang="en-US" cap="none" dirty="0" smtClean="0"/>
          </a:p>
        </p:txBody>
      </p:sp>
      <p:sp>
        <p:nvSpPr>
          <p:cNvPr id="22530" name="Content Placeholder 11"/>
          <p:cNvSpPr>
            <a:spLocks noGrp="1"/>
          </p:cNvSpPr>
          <p:nvPr>
            <p:ph sz="half" idx="2"/>
          </p:nvPr>
        </p:nvSpPr>
        <p:spPr>
          <a:xfrm>
            <a:off x="250825" y="1628800"/>
            <a:ext cx="3961135" cy="5040560"/>
          </a:xfrm>
        </p:spPr>
        <p:txBody>
          <a:bodyPr/>
          <a:lstStyle/>
          <a:p>
            <a:pPr algn="ctr">
              <a:buClrTx/>
              <a:buFont typeface="Wingdings" panose="05000000000000000000" pitchFamily="2" charset="2"/>
              <a:buChar char="²"/>
            </a:pPr>
            <a:endParaRPr lang="en-US" altLang="en-US" sz="1800" dirty="0" smtClean="0">
              <a:solidFill>
                <a:srgbClr val="FFFF00"/>
              </a:solidFill>
            </a:endParaRP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Religions on the Internet 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chemeClr val="tx1"/>
                </a:solidFill>
              </a:rPr>
              <a:t>Religion and Media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Religion and UFOs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>
                <a:solidFill>
                  <a:srgbClr val="FFFFFF"/>
                </a:solidFill>
              </a:rPr>
              <a:t>Religion, Music and Sound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Spiritual Healers, Shamans and Mediums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chemeClr val="tx1"/>
                </a:solidFill>
              </a:rPr>
              <a:t>Buddhism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Atheism and Non-belief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chemeClr val="tx1"/>
                </a:solidFill>
              </a:rPr>
              <a:t>Religion </a:t>
            </a:r>
            <a:r>
              <a:rPr lang="en-US" altLang="en-US" sz="1800" dirty="0">
                <a:solidFill>
                  <a:schemeClr val="tx1"/>
                </a:solidFill>
              </a:rPr>
              <a:t>and Ecology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Islam in the West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>
                <a:solidFill>
                  <a:schemeClr val="tx1"/>
                </a:solidFill>
              </a:rPr>
              <a:t>Shamans, Visions and Ghosts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Religion in Latin America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chemeClr val="tx1"/>
                </a:solidFill>
              </a:rPr>
              <a:t>Living Ancestors/Talking Trees 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Philosophy of Religion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endParaRPr lang="en-US" altLang="en-US" sz="1800" dirty="0">
              <a:solidFill>
                <a:schemeClr val="tx1"/>
              </a:solidFill>
            </a:endParaRPr>
          </a:p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17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rgbClr val="FFFF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444208" y="2996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8" name="Content Placeholder 11"/>
          <p:cNvSpPr>
            <a:spLocks noGrp="1"/>
          </p:cNvSpPr>
          <p:nvPr>
            <p:ph sz="half" idx="2"/>
          </p:nvPr>
        </p:nvSpPr>
        <p:spPr>
          <a:xfrm>
            <a:off x="4577556" y="1628800"/>
            <a:ext cx="3961135" cy="5040560"/>
          </a:xfrm>
        </p:spPr>
        <p:txBody>
          <a:bodyPr/>
          <a:lstStyle/>
          <a:p>
            <a:pPr algn="ctr">
              <a:buClrTx/>
              <a:buFont typeface="Wingdings" panose="05000000000000000000" pitchFamily="2" charset="2"/>
              <a:buChar char="²"/>
            </a:pPr>
            <a:endParaRPr lang="en-US" altLang="en-US" sz="1800" dirty="0" smtClean="0">
              <a:solidFill>
                <a:srgbClr val="FFFF00"/>
              </a:solidFill>
            </a:endParaRP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Cross Cultural Ethics 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FF"/>
                </a:solidFill>
              </a:rPr>
              <a:t>Postmodern Theology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Religious Approaches to Theology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>
                <a:solidFill>
                  <a:srgbClr val="FFFFFF"/>
                </a:solidFill>
              </a:rPr>
              <a:t>Theology and Interreligious Encounter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Gender and Theology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chemeClr val="tx1"/>
                </a:solidFill>
              </a:rPr>
              <a:t>Representations of Satan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Jewish-Christian Relations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chemeClr val="tx1"/>
                </a:solidFill>
              </a:rPr>
              <a:t>Jesus in Context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Gender and Sexuality in the Ancient World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>
                <a:solidFill>
                  <a:schemeClr val="tx1"/>
                </a:solidFill>
              </a:rPr>
              <a:t>Reading the New Testament 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1800" dirty="0" smtClean="0">
                <a:solidFill>
                  <a:srgbClr val="FFFF00"/>
                </a:solidFill>
              </a:rPr>
              <a:t>Heresies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1600" dirty="0" smtClean="0">
              <a:solidFill>
                <a:srgbClr val="FFFF00"/>
              </a:solidFill>
            </a:endParaRPr>
          </a:p>
        </p:txBody>
      </p:sp>
      <p:pic>
        <p:nvPicPr>
          <p:cNvPr id="10" name="Picture 9" descr="FLASH DRIVE:ACADEMIC YEAR 2016 2017:2018:RELIGION SYMBOLS:ISLAM crescent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00808"/>
            <a:ext cx="889000" cy="889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9"/>
          <p:cNvSpPr>
            <a:spLocks noGrp="1"/>
          </p:cNvSpPr>
          <p:nvPr>
            <p:ph type="title"/>
          </p:nvPr>
        </p:nvSpPr>
        <p:spPr bwMode="auto">
          <a:xfrm>
            <a:off x="425450" y="407988"/>
            <a:ext cx="8261350" cy="1039812"/>
          </a:xfrm>
        </p:spPr>
        <p:txBody>
          <a:bodyPr/>
          <a:lstStyle/>
          <a:p>
            <a:r>
              <a:rPr lang="en-US" altLang="en-US" cap="none" dirty="0" smtClean="0"/>
              <a:t>And from the rest of the Humanities...</a:t>
            </a:r>
          </a:p>
        </p:txBody>
      </p:sp>
      <p:sp>
        <p:nvSpPr>
          <p:cNvPr id="21507" name="Content Placeholder 11"/>
          <p:cNvSpPr>
            <a:spLocks noGrp="1"/>
          </p:cNvSpPr>
          <p:nvPr>
            <p:ph sz="half" idx="2"/>
          </p:nvPr>
        </p:nvSpPr>
        <p:spPr>
          <a:xfrm>
            <a:off x="425450" y="1628800"/>
            <a:ext cx="8323263" cy="5040560"/>
          </a:xfrm>
        </p:spPr>
        <p:txBody>
          <a:bodyPr/>
          <a:lstStyle/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chemeClr val="tx1"/>
              </a:solidFill>
            </a:endParaRP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00"/>
                </a:solidFill>
              </a:rPr>
              <a:t>Environment, Sustainability and Philosophy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FF"/>
                </a:solidFill>
              </a:rPr>
              <a:t>Fieldwork Skills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00"/>
                </a:solidFill>
              </a:rPr>
              <a:t>Everyday life in Ancient Rome/Classical Greece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FF"/>
                </a:solidFill>
              </a:rPr>
              <a:t>Myth and Art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00"/>
                </a:solidFill>
              </a:rPr>
              <a:t>Human Rights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FF"/>
                </a:solidFill>
              </a:rPr>
              <a:t>Body, Society and Culture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00"/>
                </a:solidFill>
              </a:rPr>
              <a:t>Medical Anthropology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FF"/>
                </a:solidFill>
              </a:rPr>
              <a:t>Celtic Christianity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00"/>
                </a:solidFill>
              </a:rPr>
              <a:t>Religion and Body in Late Antiquity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rgbClr val="FFFFFF"/>
                </a:solidFill>
              </a:rPr>
              <a:t>Health and Wellbeing in Medieval and Modern Christian History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err="1" smtClean="0">
                <a:solidFill>
                  <a:srgbClr val="FFFF00"/>
                </a:solidFill>
              </a:rPr>
              <a:t>Metaethics</a:t>
            </a:r>
            <a:endParaRPr lang="en-US" altLang="en-US" sz="2000" dirty="0" smtClean="0">
              <a:solidFill>
                <a:srgbClr val="FFFF00"/>
              </a:solidFill>
            </a:endParaRP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2000" dirty="0" smtClean="0">
                <a:solidFill>
                  <a:schemeClr val="tx1"/>
                </a:solidFill>
              </a:rPr>
              <a:t>Modern Middle East Religion, Culture and Politics</a:t>
            </a:r>
          </a:p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rgbClr val="FFFF00"/>
              </a:solidFill>
            </a:endParaRPr>
          </a:p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rgbClr val="FFFF00"/>
              </a:solidFill>
            </a:endParaRPr>
          </a:p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rgbClr val="FFFF00"/>
              </a:solidFill>
            </a:endParaRPr>
          </a:p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rgbClr val="FFFF00"/>
              </a:solidFill>
            </a:endParaRPr>
          </a:p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rgbClr val="FFFF00"/>
              </a:solidFill>
            </a:endParaRPr>
          </a:p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rgbClr val="FFFF00"/>
              </a:solidFill>
            </a:endParaRPr>
          </a:p>
          <a:p>
            <a:pPr algn="ctr">
              <a:buClr>
                <a:schemeClr val="tx1"/>
              </a:buClr>
              <a:buFont typeface="Wingdings" panose="05000000000000000000" pitchFamily="2" charset="2"/>
              <a:buChar char="²"/>
            </a:pPr>
            <a:endParaRPr lang="en-US" altLang="en-US" sz="2000" dirty="0" smtClean="0">
              <a:solidFill>
                <a:srgbClr val="FFFF00"/>
              </a:solidFill>
            </a:endParaRPr>
          </a:p>
        </p:txBody>
      </p:sp>
      <p:pic>
        <p:nvPicPr>
          <p:cNvPr id="2" name="Picture 1" descr="Jedi_symbol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5661248"/>
            <a:ext cx="1036247" cy="1052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4550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www.100resilientcities.org/page/-/100rc/img/cities/Rom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33375"/>
            <a:ext cx="4103688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4" name="Picture 6" descr="http://compasstravelisrael.com/wp-content/uploads/2015/01/jeru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789363"/>
            <a:ext cx="4103688" cy="267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789363"/>
            <a:ext cx="4027487" cy="267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1" descr="Hagia_Sophia_Mars_2013.jp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12738"/>
            <a:ext cx="4021137" cy="268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7" name="TextBox 2"/>
          <p:cNvSpPr txBox="1">
            <a:spLocks noChangeArrowheads="1"/>
          </p:cNvSpPr>
          <p:nvPr/>
        </p:nvSpPr>
        <p:spPr bwMode="auto">
          <a:xfrm>
            <a:off x="1403350" y="3141663"/>
            <a:ext cx="66246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US" altLang="en-US" dirty="0"/>
              <a:t>International Study </a:t>
            </a:r>
            <a:r>
              <a:rPr lang="en-US" altLang="en-US" dirty="0" smtClean="0"/>
              <a:t>Tour, levels 5 &amp; 6</a:t>
            </a:r>
            <a:endParaRPr lang="en-US" altLang="en-US" dirty="0"/>
          </a:p>
        </p:txBody>
      </p:sp>
      <p:pic>
        <p:nvPicPr>
          <p:cNvPr id="8" name="Picture 7" descr="FLASH DRIVE:ACADEMIC YEAR 2016 2017:2018:RELIGION SYMBOLS:ATHEISM .png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877272"/>
            <a:ext cx="889000" cy="8712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15122" y="88768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/>
          <p:cNvPicPr>
            <a:picLocks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35696" y="188640"/>
            <a:ext cx="7342640" cy="554461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32963" y="49897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-108520" y="-99392"/>
            <a:ext cx="3217834" cy="18384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611091" y="57727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/>
          <p:cNvPicPr>
            <a:picLocks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220072" y="-24585"/>
            <a:ext cx="3940275" cy="186940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212273" y="5195455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9" name="Picture 8"/>
          <p:cNvPicPr>
            <a:picLocks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-25718" y="4221088"/>
            <a:ext cx="2653501" cy="266659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627091" y="5818909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1" name="Picture 10"/>
          <p:cNvPicPr>
            <a:picLocks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5148064" y="4509121"/>
            <a:ext cx="3995936" cy="234888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61818" y="221672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3" name="Picture 12"/>
          <p:cNvPicPr>
            <a:picLocks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0" y="1888976"/>
            <a:ext cx="3131840" cy="2476128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417455" y="5738091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15" name="Picture 14"/>
          <p:cNvPicPr>
            <a:picLocks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2699792" y="4797152"/>
            <a:ext cx="2304256" cy="2156483"/>
          </a:xfrm>
          <a:prstGeom prst="rect">
            <a:avLst/>
          </a:prstGeom>
        </p:spPr>
      </p:pic>
      <p:pic>
        <p:nvPicPr>
          <p:cNvPr id="17" name="Picture 16"/>
          <p:cNvPicPr>
            <a:picLocks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2987824" y="-27384"/>
            <a:ext cx="2266752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502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9"/>
          <p:cNvSpPr>
            <a:spLocks noGrp="1"/>
          </p:cNvSpPr>
          <p:nvPr>
            <p:ph type="title"/>
          </p:nvPr>
        </p:nvSpPr>
        <p:spPr bwMode="auto">
          <a:xfrm>
            <a:off x="425450" y="407988"/>
            <a:ext cx="8261350" cy="1039812"/>
          </a:xfrm>
        </p:spPr>
        <p:txBody>
          <a:bodyPr/>
          <a:lstStyle/>
          <a:p>
            <a:r>
              <a:rPr lang="en-US" altLang="en-US" cap="none" dirty="0" smtClean="0"/>
              <a:t>Modules that run over 2 semesters</a:t>
            </a:r>
          </a:p>
        </p:txBody>
      </p:sp>
      <p:sp>
        <p:nvSpPr>
          <p:cNvPr id="25602" name="Content Placeholder 11"/>
          <p:cNvSpPr>
            <a:spLocks noGrp="1"/>
          </p:cNvSpPr>
          <p:nvPr>
            <p:ph sz="half" idx="2"/>
          </p:nvPr>
        </p:nvSpPr>
        <p:spPr>
          <a:xfrm>
            <a:off x="179388" y="2205038"/>
            <a:ext cx="8640762" cy="4464050"/>
          </a:xfrm>
        </p:spPr>
        <p:txBody>
          <a:bodyPr/>
          <a:lstStyle/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4000" dirty="0" smtClean="0">
                <a:solidFill>
                  <a:schemeClr val="tx1"/>
                </a:solidFill>
              </a:rPr>
              <a:t>Level 5: Independent Project</a:t>
            </a:r>
          </a:p>
          <a:p>
            <a:pPr algn="ctr">
              <a:buClrTx/>
              <a:buFont typeface="Wingdings" panose="05000000000000000000" pitchFamily="2" charset="2"/>
              <a:buChar char="²"/>
            </a:pPr>
            <a:endParaRPr lang="en-US" altLang="en-US" sz="4000" dirty="0" smtClean="0">
              <a:solidFill>
                <a:srgbClr val="FFFF00"/>
              </a:solidFill>
            </a:endParaRPr>
          </a:p>
          <a:p>
            <a:pPr algn="ctr">
              <a:buClrTx/>
              <a:buFont typeface="Wingdings" panose="05000000000000000000" pitchFamily="2" charset="2"/>
              <a:buChar char="²"/>
            </a:pPr>
            <a:r>
              <a:rPr lang="en-US" altLang="en-US" sz="4000" dirty="0" smtClean="0">
                <a:solidFill>
                  <a:srgbClr val="FFFF00"/>
                </a:solidFill>
              </a:rPr>
              <a:t>Level 6: Dissertation</a:t>
            </a:r>
          </a:p>
        </p:txBody>
      </p:sp>
      <p:pic>
        <p:nvPicPr>
          <p:cNvPr id="5" name="Picture 4" descr="FLASH DRIVE:ACADEMIC YEAR 2016 2017:2018:RELIGION SYMBOLS:PASTAFARIANISM flying spaghetti monster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833745"/>
            <a:ext cx="1536700" cy="10242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3"/>
          <p:cNvSpPr>
            <a:spLocks noGrp="1"/>
          </p:cNvSpPr>
          <p:nvPr>
            <p:ph type="title"/>
          </p:nvPr>
        </p:nvSpPr>
        <p:spPr bwMode="auto">
          <a:xfrm>
            <a:off x="425450" y="407988"/>
            <a:ext cx="8261350" cy="1039812"/>
          </a:xfrm>
        </p:spPr>
        <p:txBody>
          <a:bodyPr/>
          <a:lstStyle/>
          <a:p>
            <a:pPr eaLnBrk="1" hangingPunct="1"/>
            <a:r>
              <a:rPr lang="en-GB" altLang="en-US" cap="none" dirty="0" smtClean="0">
                <a:latin typeface="Arial" panose="020B0604020202020204" pitchFamily="34" charset="0"/>
              </a:rPr>
              <a:t>Assessment includes...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25450" y="1719263"/>
            <a:ext cx="4038600" cy="44069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Blip>
                <a:blip r:embed="rId2"/>
              </a:buBlip>
            </a:pPr>
            <a:endParaRPr lang="en-US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719262"/>
            <a:ext cx="4316288" cy="4950097"/>
          </a:xfrm>
        </p:spPr>
        <p:txBody>
          <a:bodyPr/>
          <a:lstStyle/>
          <a:p>
            <a:pPr eaLnBrk="1" hangingPunct="1">
              <a:buClrTx/>
              <a:buFont typeface="Wingdings" panose="05000000000000000000" pitchFamily="2" charset="2"/>
              <a:buChar char="²"/>
            </a:pPr>
            <a:endParaRPr lang="en-GB" altLang="en-US" dirty="0" smtClean="0">
              <a:latin typeface="Arial" panose="020B0604020202020204" pitchFamily="34" charset="0"/>
            </a:endParaRP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r>
              <a:rPr lang="en-GB" altLang="en-US" sz="2400" dirty="0" smtClean="0">
                <a:latin typeface="Arial" panose="020B0604020202020204" pitchFamily="34" charset="0"/>
              </a:rPr>
              <a:t>Essays</a:t>
            </a: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endParaRPr lang="en-GB" altLang="en-US" sz="2400" dirty="0" smtClean="0">
              <a:latin typeface="Arial" panose="020B0604020202020204" pitchFamily="34" charset="0"/>
            </a:endParaRP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r>
              <a:rPr lang="en-GB" altLang="en-US" sz="2400" dirty="0" smtClean="0">
                <a:solidFill>
                  <a:srgbClr val="FFFF00"/>
                </a:solidFill>
                <a:latin typeface="Arial" panose="020B0604020202020204" pitchFamily="34" charset="0"/>
              </a:rPr>
              <a:t> Reports and Reviews</a:t>
            </a: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endParaRPr lang="en-GB" altLang="en-US" sz="2400" dirty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r>
              <a:rPr lang="en-GB" altLang="en-US" sz="2400" dirty="0" smtClean="0">
                <a:latin typeface="Arial" panose="020B0604020202020204" pitchFamily="34" charset="0"/>
              </a:rPr>
              <a:t> Project/Dissertation</a:t>
            </a: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endParaRPr lang="en-GB" altLang="en-US" sz="2400" dirty="0" smtClean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r>
              <a:rPr lang="en-GB" altLang="en-US" sz="2400" dirty="0" smtClean="0">
                <a:solidFill>
                  <a:srgbClr val="FFFF00"/>
                </a:solidFill>
                <a:latin typeface="Arial" panose="020B0604020202020204" pitchFamily="34" charset="0"/>
              </a:rPr>
              <a:t>Presentations</a:t>
            </a: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endParaRPr lang="en-GB" altLang="en-US" sz="2400" dirty="0" smtClean="0">
              <a:latin typeface="Arial" panose="020B0604020202020204" pitchFamily="34" charset="0"/>
            </a:endParaRP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r>
              <a:rPr lang="en-GB" altLang="en-US" sz="2400" dirty="0" smtClean="0">
                <a:latin typeface="Arial" panose="020B0604020202020204" pitchFamily="34" charset="0"/>
              </a:rPr>
              <a:t> Examinations</a:t>
            </a:r>
          </a:p>
          <a:p>
            <a:pPr eaLnBrk="1" hangingPunct="1">
              <a:buClrTx/>
              <a:buFont typeface="Wingdings" panose="05000000000000000000" pitchFamily="2" charset="2"/>
              <a:buChar char="²"/>
            </a:pPr>
            <a:endParaRPr lang="en-GB" altLang="en-US" sz="2400" dirty="0" smtClean="0">
              <a:latin typeface="Arial" panose="020B0604020202020204" pitchFamily="34" charset="0"/>
            </a:endParaRPr>
          </a:p>
        </p:txBody>
      </p:sp>
      <p:pic>
        <p:nvPicPr>
          <p:cNvPr id="28676" name="Picture 6" descr="http://www.bryntawe.swansea.sch.uk/wp281/wp-content/uploads/2010/03/arholia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52600"/>
            <a:ext cx="396240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 descr="FLASH DRIVE:ACADEMIC YEAR 2016 2017:2018:RELIGION SYMBOLS:MORMONS Moroni.p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661248"/>
            <a:ext cx="1181100" cy="10585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  <p:bldP spid="6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450" y="407988"/>
            <a:ext cx="8261350" cy="1039812"/>
          </a:xfrm>
        </p:spPr>
        <p:txBody>
          <a:bodyPr/>
          <a:lstStyle/>
          <a:p>
            <a:pPr>
              <a:defRPr/>
            </a:pPr>
            <a:r>
              <a:rPr lang="en-US" dirty="0" smtClean="0">
                <a:ea typeface="ＭＳ Ｐゴシック" charset="0"/>
              </a:rPr>
              <a:t>Structure and support</a:t>
            </a:r>
            <a:endParaRPr lang="en-US" dirty="0">
              <a:ea typeface="ＭＳ Ｐゴシック" charset="0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sz="half" idx="1"/>
          </p:nvPr>
        </p:nvSpPr>
        <p:spPr>
          <a:xfrm>
            <a:off x="425450" y="2276872"/>
            <a:ext cx="4038600" cy="4392487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²"/>
            </a:pPr>
            <a:r>
              <a:rPr lang="en-US" altLang="en-US" dirty="0" smtClean="0">
                <a:solidFill>
                  <a:srgbClr val="FFFF00"/>
                </a:solidFill>
              </a:rPr>
              <a:t>Personal Tutor</a:t>
            </a:r>
          </a:p>
          <a:p>
            <a:pPr>
              <a:buClrTx/>
            </a:pPr>
            <a:endParaRPr lang="en-US" altLang="en-US" dirty="0" smtClean="0"/>
          </a:p>
          <a:p>
            <a:pPr>
              <a:buClrTx/>
            </a:pPr>
            <a:endParaRPr lang="en-US" altLang="en-US" dirty="0" smtClean="0"/>
          </a:p>
          <a:p>
            <a:pPr>
              <a:buClrTx/>
              <a:buFont typeface="Wingdings" panose="05000000000000000000" pitchFamily="2" charset="2"/>
              <a:buChar char="²"/>
            </a:pPr>
            <a:r>
              <a:rPr lang="en-US" altLang="en-US" dirty="0" err="1" smtClean="0"/>
              <a:t>Programme</a:t>
            </a:r>
            <a:r>
              <a:rPr lang="en-US" altLang="en-US" dirty="0" smtClean="0"/>
              <a:t> Director</a:t>
            </a:r>
          </a:p>
          <a:p>
            <a:pPr marL="114300" indent="0">
              <a:buClrTx/>
              <a:buNone/>
            </a:pPr>
            <a:endParaRPr lang="en-US" altLang="en-US" dirty="0" smtClean="0"/>
          </a:p>
          <a:p>
            <a:pPr>
              <a:buClrTx/>
              <a:buFont typeface="Wingdings" panose="05000000000000000000" pitchFamily="2" charset="2"/>
              <a:buChar char="²"/>
            </a:pPr>
            <a:r>
              <a:rPr lang="en-US" altLang="en-US" dirty="0" smtClean="0">
                <a:solidFill>
                  <a:srgbClr val="FFFF00"/>
                </a:solidFill>
              </a:rPr>
              <a:t>Welfare Officer</a:t>
            </a:r>
          </a:p>
        </p:txBody>
      </p:sp>
      <p:sp>
        <p:nvSpPr>
          <p:cNvPr id="27651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349500"/>
            <a:ext cx="4038600" cy="3776663"/>
          </a:xfrm>
        </p:spPr>
        <p:txBody>
          <a:bodyPr/>
          <a:lstStyle/>
          <a:p>
            <a:endParaRPr lang="en-US" altLang="en-US" dirty="0" smtClean="0"/>
          </a:p>
          <a:p>
            <a:pPr>
              <a:buClrTx/>
              <a:buFont typeface="Wingdings" panose="05000000000000000000" pitchFamily="2" charset="2"/>
              <a:buChar char="²"/>
            </a:pPr>
            <a:r>
              <a:rPr lang="en-US" altLang="en-US" dirty="0" smtClean="0">
                <a:solidFill>
                  <a:srgbClr val="FFFF00"/>
                </a:solidFill>
              </a:rPr>
              <a:t>Faculty Office</a:t>
            </a:r>
          </a:p>
          <a:p>
            <a:pPr marL="114300" indent="0">
              <a:buClrTx/>
              <a:buNone/>
            </a:pPr>
            <a:endParaRPr lang="en-US" altLang="en-US" dirty="0" smtClean="0">
              <a:solidFill>
                <a:srgbClr val="FFFF00"/>
              </a:solidFill>
            </a:endParaRPr>
          </a:p>
          <a:p>
            <a:pPr marL="114300" indent="0">
              <a:buClrTx/>
              <a:buNone/>
            </a:pPr>
            <a:endParaRPr lang="en-US" altLang="en-US" dirty="0">
              <a:solidFill>
                <a:srgbClr val="FFFF00"/>
              </a:solidFill>
            </a:endParaRPr>
          </a:p>
          <a:p>
            <a:pPr>
              <a:buClrTx/>
              <a:buFont typeface="Wingdings" panose="05000000000000000000" pitchFamily="2" charset="2"/>
              <a:buChar char="²"/>
            </a:pPr>
            <a:r>
              <a:rPr lang="en-US" altLang="en-US" dirty="0">
                <a:solidFill>
                  <a:schemeClr val="tx1"/>
                </a:solidFill>
              </a:rPr>
              <a:t>Students’ Union</a:t>
            </a:r>
          </a:p>
          <a:p>
            <a:pPr>
              <a:buClrTx/>
              <a:buFont typeface="Wingdings" panose="05000000000000000000" pitchFamily="2" charset="2"/>
              <a:buChar char="²"/>
            </a:pPr>
            <a:endParaRPr lang="en-US" altLang="en-US" dirty="0" smtClean="0"/>
          </a:p>
          <a:p>
            <a:pPr>
              <a:buClrTx/>
              <a:buFont typeface="Wingdings" panose="05000000000000000000" pitchFamily="2" charset="2"/>
              <a:buChar char="²"/>
            </a:pPr>
            <a:endParaRPr lang="en-US" altLang="en-US" dirty="0" smtClean="0"/>
          </a:p>
          <a:p>
            <a:pPr>
              <a:buClrTx/>
              <a:buFont typeface="Wingdings" panose="05000000000000000000" pitchFamily="2" charset="2"/>
              <a:buChar char="²"/>
            </a:pPr>
            <a:r>
              <a:rPr lang="en-US" altLang="en-US" dirty="0" smtClean="0">
                <a:solidFill>
                  <a:srgbClr val="FFFF00"/>
                </a:solidFill>
              </a:rPr>
              <a:t>Student Services</a:t>
            </a:r>
          </a:p>
        </p:txBody>
      </p:sp>
      <p:sp>
        <p:nvSpPr>
          <p:cNvPr id="27652" name="TextBox 4"/>
          <p:cNvSpPr txBox="1">
            <a:spLocks noChangeArrowheads="1"/>
          </p:cNvSpPr>
          <p:nvPr/>
        </p:nvSpPr>
        <p:spPr bwMode="auto">
          <a:xfrm>
            <a:off x="3586163" y="1628800"/>
            <a:ext cx="235426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 sz="3200" dirty="0"/>
              <a:t>Includes</a:t>
            </a:r>
            <a:r>
              <a:rPr lang="mr-IN" altLang="en-US" sz="3200" dirty="0"/>
              <a:t>…</a:t>
            </a:r>
            <a:r>
              <a:rPr lang="mr-IN" altLang="en-US" sz="1800" dirty="0"/>
              <a:t>…</a:t>
            </a:r>
            <a:endParaRPr lang="en-US" altLang="en-US" sz="1800" dirty="0"/>
          </a:p>
        </p:txBody>
      </p:sp>
      <p:pic>
        <p:nvPicPr>
          <p:cNvPr id="7" name="Picture 6" descr="FLASH DRIVE:ACADEMIC YEAR 2016 2017:2018:RELIGION SYMBOLS:SIKHISM Khanda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476672"/>
            <a:ext cx="776605" cy="96075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 bwMode="auto"/>
        <p:txBody>
          <a:bodyPr/>
          <a:lstStyle/>
          <a:p>
            <a:pPr eaLnBrk="1" hangingPunct="1"/>
            <a:r>
              <a:rPr lang="en-GB" altLang="en-US" cap="none" dirty="0" smtClean="0">
                <a:latin typeface="Arial" panose="020B0604020202020204" pitchFamily="34" charset="0"/>
              </a:rPr>
              <a:t>Transferable Skills from the Humanities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420888"/>
            <a:ext cx="8229600" cy="4209331"/>
          </a:xfrm>
        </p:spPr>
        <p:txBody>
          <a:bodyPr/>
          <a:lstStyle/>
          <a:p>
            <a:pPr eaLnBrk="1" hangingPunct="1">
              <a:lnSpc>
                <a:spcPct val="50000"/>
              </a:lnSpc>
            </a:pPr>
            <a:endParaRPr lang="en-GB" altLang="en-US" sz="22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2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200" dirty="0" smtClean="0">
                <a:latin typeface="Arial" panose="020B0604020202020204" pitchFamily="34" charset="0"/>
              </a:rPr>
              <a:t>Communicating ideas, arguments, principles, theories</a:t>
            </a:r>
          </a:p>
          <a:p>
            <a:pPr eaLnBrk="1" hangingPunct="1">
              <a:lnSpc>
                <a:spcPct val="50000"/>
              </a:lnSpc>
              <a:buClrTx/>
              <a:buFont typeface="Arial" panose="020B0604020202020204" pitchFamily="34" charset="0"/>
              <a:buNone/>
            </a:pPr>
            <a:endParaRPr lang="en-GB" altLang="en-US" sz="22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200" dirty="0" smtClean="0">
                <a:solidFill>
                  <a:srgbClr val="FFFF00"/>
                </a:solidFill>
                <a:latin typeface="Arial" panose="020B0604020202020204" pitchFamily="34" charset="0"/>
              </a:rPr>
              <a:t>Appropriate forms of communication: written, oral or visual</a:t>
            </a: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2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200" dirty="0" smtClean="0">
                <a:latin typeface="Arial" panose="020B0604020202020204" pitchFamily="34" charset="0"/>
              </a:rPr>
              <a:t>Reflect and critique the arguments of others</a:t>
            </a: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2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200" dirty="0" smtClean="0">
                <a:solidFill>
                  <a:srgbClr val="FFFF00"/>
                </a:solidFill>
                <a:latin typeface="Arial" panose="020B0604020202020204" pitchFamily="34" charset="0"/>
              </a:rPr>
              <a:t>Undertaking independent, self-directed learning</a:t>
            </a: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2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200" dirty="0" smtClean="0">
                <a:latin typeface="Arial" panose="020B0604020202020204" pitchFamily="34" charset="0"/>
              </a:rPr>
              <a:t>Work collaboratively as a member of a group</a:t>
            </a: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2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200" dirty="0" smtClean="0">
                <a:solidFill>
                  <a:srgbClr val="FFFF00"/>
                </a:solidFill>
                <a:latin typeface="Arial" panose="020B0604020202020204" pitchFamily="34" charset="0"/>
              </a:rPr>
              <a:t>Research through library and IT resources</a:t>
            </a: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2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5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200" dirty="0" smtClean="0">
                <a:latin typeface="Arial" panose="020B0604020202020204" pitchFamily="34" charset="0"/>
              </a:rPr>
              <a:t>Demonstrate critical self-awareness about one</a:t>
            </a:r>
            <a:r>
              <a:rPr lang="cy-GB" altLang="en-US" sz="2200" dirty="0" smtClean="0">
                <a:latin typeface="Arial" panose="020B0604020202020204" pitchFamily="34" charset="0"/>
                <a:ea typeface="MS Gothic" panose="020B0609070205080204" pitchFamily="49" charset="-128"/>
              </a:rPr>
              <a:t>’</a:t>
            </a:r>
            <a:r>
              <a:rPr lang="en-GB" altLang="ja-JP" sz="2200" dirty="0" smtClean="0">
                <a:latin typeface="Arial" panose="020B0604020202020204" pitchFamily="34" charset="0"/>
              </a:rPr>
              <a:t>s own beliefs, </a:t>
            </a:r>
          </a:p>
          <a:p>
            <a:pPr eaLnBrk="1" hangingPunct="1">
              <a:lnSpc>
                <a:spcPct val="50000"/>
              </a:lnSpc>
              <a:buClrTx/>
              <a:buFont typeface="Arial" panose="020B0604020202020204" pitchFamily="34" charset="0"/>
              <a:buNone/>
            </a:pPr>
            <a:r>
              <a:rPr lang="en-GB" altLang="ja-JP" sz="2200" dirty="0" smtClean="0">
                <a:latin typeface="Arial" panose="020B0604020202020204" pitchFamily="34" charset="0"/>
              </a:rPr>
              <a:t>commitments and prejudices</a:t>
            </a:r>
            <a:endParaRPr lang="en-GB" altLang="en-US" sz="2200" dirty="0" smtClean="0">
              <a:latin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682063" y="5620030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" name="Picture 2" descr="transferable-skill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96752"/>
            <a:ext cx="1584176" cy="15841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/>
          </p:nvPr>
        </p:nvSpPr>
        <p:spPr bwMode="auto">
          <a:xfrm>
            <a:off x="425450" y="407988"/>
            <a:ext cx="8261350" cy="1039812"/>
          </a:xfrm>
        </p:spPr>
        <p:txBody>
          <a:bodyPr/>
          <a:lstStyle/>
          <a:p>
            <a:pPr eaLnBrk="1" hangingPunct="1"/>
            <a:r>
              <a:rPr lang="en-GB" altLang="en-US" cap="none" smtClean="0">
                <a:latin typeface="Arial" panose="020B0604020202020204" pitchFamily="34" charset="0"/>
              </a:rPr>
              <a:t>Employability</a:t>
            </a:r>
          </a:p>
        </p:txBody>
      </p:sp>
      <p:sp>
        <p:nvSpPr>
          <p:cNvPr id="30722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284538" cy="511256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 smtClean="0">
                <a:latin typeface="Arial" panose="020B0604020202020204" pitchFamily="34" charset="0"/>
              </a:rPr>
              <a:t>National Health Service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>
                <a:solidFill>
                  <a:srgbClr val="FFFF00"/>
                </a:solidFill>
                <a:latin typeface="Arial" panose="020B0604020202020204" pitchFamily="34" charset="0"/>
              </a:rPr>
              <a:t>Sales and marketing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Human resources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>
                <a:solidFill>
                  <a:srgbClr val="FFFF00"/>
                </a:solidFill>
                <a:latin typeface="Arial" panose="020B0604020202020204" pitchFamily="34" charset="0"/>
              </a:rPr>
              <a:t>Consultative and managerial work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>
                <a:latin typeface="Arial" panose="020B0604020202020204" pitchFamily="34" charset="0"/>
              </a:rPr>
              <a:t>Journalism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>
                <a:solidFill>
                  <a:srgbClr val="FFFF00"/>
                </a:solidFill>
                <a:latin typeface="Arial" panose="020B0604020202020204" pitchFamily="34" charset="0"/>
              </a:rPr>
              <a:t>Librarianship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>
                <a:latin typeface="Arial" panose="020B0604020202020204" pitchFamily="34" charset="0"/>
              </a:rPr>
              <a:t>Publishing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 smtClean="0">
                <a:solidFill>
                  <a:srgbClr val="FFFF00"/>
                </a:solidFill>
                <a:latin typeface="Arial" panose="020B0604020202020204" pitchFamily="34" charset="0"/>
              </a:rPr>
              <a:t>Civil Service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 smtClean="0">
                <a:latin typeface="Arial" panose="020B0604020202020204" pitchFamily="34" charset="0"/>
              </a:rPr>
              <a:t>Local government or other administrative bodies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 smtClean="0">
                <a:solidFill>
                  <a:srgbClr val="FFFF00"/>
                </a:solidFill>
                <a:latin typeface="Arial" panose="020B0604020202020204" pitchFamily="34" charset="0"/>
              </a:rPr>
              <a:t>Media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 smtClean="0">
                <a:latin typeface="Arial" panose="020B0604020202020204" pitchFamily="34" charset="0"/>
              </a:rPr>
              <a:t>Social services, youth services, counselling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sz="2000" dirty="0" smtClean="0">
                <a:solidFill>
                  <a:srgbClr val="FFFF00"/>
                </a:solidFill>
                <a:latin typeface="Arial" panose="020B0604020202020204" pitchFamily="34" charset="0"/>
              </a:rPr>
              <a:t>Teaching</a:t>
            </a:r>
          </a:p>
        </p:txBody>
      </p:sp>
      <p:sp>
        <p:nvSpPr>
          <p:cNvPr id="30723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28800"/>
            <a:ext cx="4316288" cy="504056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4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400" dirty="0" smtClean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400" dirty="0" smtClean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400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endParaRPr lang="en-GB" altLang="en-US" sz="2400" dirty="0" smtClean="0">
              <a:solidFill>
                <a:srgbClr val="FFFF00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5" descr="FLASH DRIVE:ACADEMIC YEAR 2016 2017:2018:RELIGION SYMBOLS:SCIENTOLOGY triangles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295400" cy="118300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Content Placeholder 9" descr="dhle-logo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8937" t="-3054" r="-32793" b="-161210"/>
          <a:stretch/>
        </p:blipFill>
        <p:spPr bwMode="auto">
          <a:xfrm>
            <a:off x="4648200" y="1719263"/>
            <a:ext cx="4038600" cy="440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932040" y="3573016"/>
            <a:ext cx="352839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dirty="0" smtClean="0"/>
              <a:t>Destination of Leavers from HE Survey</a:t>
            </a:r>
          </a:p>
          <a:p>
            <a:pPr algn="ctr"/>
            <a:endParaRPr lang="en-US" sz="1400" dirty="0" smtClean="0"/>
          </a:p>
          <a:p>
            <a:pPr algn="ctr"/>
            <a:r>
              <a:rPr lang="en-US" sz="2000" dirty="0" smtClean="0"/>
              <a:t>96.8</a:t>
            </a:r>
            <a:r>
              <a:rPr lang="en-US" sz="2000" dirty="0"/>
              <a:t>% of UWTSD’s full-time UK undergraduates were in employment and/or further study six months after graduating.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 bwMode="auto"/>
        <p:txBody>
          <a:bodyPr/>
          <a:lstStyle/>
          <a:p>
            <a:pPr eaLnBrk="1" hangingPunct="1"/>
            <a:r>
              <a:rPr lang="en-GB" altLang="en-US" cap="none" smtClean="0">
                <a:latin typeface="Arial" panose="020B0604020202020204" pitchFamily="34" charset="0"/>
              </a:rPr>
              <a:t>Why Study at Trinity Saint David?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2060575"/>
            <a:ext cx="8229600" cy="40687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dirty="0" smtClean="0">
                <a:latin typeface="Arial" panose="020B0604020202020204" pitchFamily="34" charset="0"/>
              </a:rPr>
              <a:t>A safe and relatively inexpensive environment of outstanding natural beauty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dirty="0" smtClean="0">
                <a:solidFill>
                  <a:srgbClr val="FFFF00"/>
                </a:solidFill>
                <a:latin typeface="Arial" panose="020B0604020202020204" pitchFamily="34" charset="0"/>
              </a:rPr>
              <a:t>Well-established University with a good reputation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dirty="0" smtClean="0">
                <a:latin typeface="Arial" panose="020B0604020202020204" pitchFamily="34" charset="0"/>
              </a:rPr>
              <a:t>Excellent teaching and student support services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dirty="0" smtClean="0">
                <a:solidFill>
                  <a:srgbClr val="FFFF00"/>
                </a:solidFill>
                <a:latin typeface="Arial" panose="020B0604020202020204" pitchFamily="34" charset="0"/>
              </a:rPr>
              <a:t>Guaranteed accommodation for first-year students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dirty="0" smtClean="0">
                <a:latin typeface="Arial" panose="020B0604020202020204" pitchFamily="34" charset="0"/>
              </a:rPr>
              <a:t>Well-resourced library: bound and electronic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dirty="0" smtClean="0">
                <a:solidFill>
                  <a:srgbClr val="FFFF00"/>
                </a:solidFill>
                <a:latin typeface="Arial" panose="020B0604020202020204" pitchFamily="34" charset="0"/>
              </a:rPr>
              <a:t>Study abroad opportunities 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dirty="0" smtClean="0">
                <a:latin typeface="Arial" panose="020B0604020202020204" pitchFamily="34" charset="0"/>
              </a:rPr>
              <a:t>Extra-curricular activities</a:t>
            </a:r>
          </a:p>
          <a:p>
            <a:pPr eaLnBrk="1" hangingPunct="1">
              <a:lnSpc>
                <a:spcPct val="90000"/>
              </a:lnSpc>
              <a:buClrTx/>
              <a:buFont typeface="Wingdings" panose="05000000000000000000" pitchFamily="2" charset="2"/>
              <a:buChar char="²"/>
            </a:pPr>
            <a:r>
              <a:rPr lang="en-GB" altLang="en-US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Academics who are recognised experts in their respective fields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>
              <a:latin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 smtClean="0">
              <a:latin typeface="Arial" panose="020B0604020202020204" pitchFamily="34" charset="0"/>
            </a:endParaRPr>
          </a:p>
        </p:txBody>
      </p:sp>
      <p:pic>
        <p:nvPicPr>
          <p:cNvPr id="5" name="Picture 4" descr="FLASH DRIVE:ACADEMIC YEAR 2016 2017:2018:RELIGION SYMBOLS:WICCA triple goddess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877272"/>
            <a:ext cx="1498600" cy="7708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3"/>
          <p:cNvSpPr>
            <a:spLocks noGrp="1"/>
          </p:cNvSpPr>
          <p:nvPr>
            <p:ph type="title"/>
          </p:nvPr>
        </p:nvSpPr>
        <p:spPr bwMode="auto">
          <a:xfrm>
            <a:off x="425450" y="407988"/>
            <a:ext cx="8261350" cy="1039812"/>
          </a:xfrm>
        </p:spPr>
        <p:txBody>
          <a:bodyPr>
            <a:normAutofit fontScale="90000"/>
          </a:bodyPr>
          <a:lstStyle/>
          <a:p>
            <a:r>
              <a:rPr lang="en-GB" altLang="en-US" sz="3200" cap="none" dirty="0" smtClean="0">
                <a:latin typeface="Arial" panose="020B0604020202020204" pitchFamily="34" charset="0"/>
              </a:rPr>
              <a:t>Ratings and Rankings (Wales and UK)</a:t>
            </a:r>
            <a:br>
              <a:rPr lang="en-GB" altLang="en-US" sz="3200" cap="none" dirty="0" smtClean="0">
                <a:latin typeface="Arial" panose="020B0604020202020204" pitchFamily="34" charset="0"/>
              </a:rPr>
            </a:br>
            <a:r>
              <a:rPr lang="en-GB" altLang="en-US" sz="3200" cap="none" dirty="0" smtClean="0">
                <a:latin typeface="Arial" panose="020B0604020202020204" pitchFamily="34" charset="0"/>
              </a:rPr>
              <a:t>116 universities</a:t>
            </a:r>
            <a:endParaRPr lang="en-US" altLang="en-US" sz="3200" cap="none" dirty="0" smtClean="0"/>
          </a:p>
        </p:txBody>
      </p:sp>
      <p:sp>
        <p:nvSpPr>
          <p:cNvPr id="32770" name="Content Placeholder 5"/>
          <p:cNvSpPr>
            <a:spLocks noGrp="1"/>
          </p:cNvSpPr>
          <p:nvPr>
            <p:ph sz="half" idx="1"/>
          </p:nvPr>
        </p:nvSpPr>
        <p:spPr>
          <a:xfrm>
            <a:off x="425450" y="1719263"/>
            <a:ext cx="4038600" cy="4406900"/>
          </a:xfrm>
        </p:spPr>
        <p:txBody>
          <a:bodyPr/>
          <a:lstStyle/>
          <a:p>
            <a:pPr marL="114300" indent="0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000" dirty="0" smtClean="0">
              <a:latin typeface="Arial" panose="020B0604020202020204" pitchFamily="34" charset="0"/>
            </a:endParaRPr>
          </a:p>
          <a:p>
            <a:pPr marL="114300" indent="0" eaLnBrk="1" hangingPunct="1">
              <a:lnSpc>
                <a:spcPct val="90000"/>
              </a:lnSpc>
            </a:pPr>
            <a:endParaRPr lang="en-US" altLang="en-US" sz="2000" dirty="0" smtClean="0"/>
          </a:p>
        </p:txBody>
      </p:sp>
      <p:pic>
        <p:nvPicPr>
          <p:cNvPr id="6" name="Picture 5" descr="FLASH DRIVE:ACADEMIC YEAR 2016 2017:2018:RELIGION SYMBOLS:JUDAISM Star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733256"/>
            <a:ext cx="838200" cy="96710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 descr="Times Higher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6843" y="1727343"/>
            <a:ext cx="1905000" cy="1600200"/>
          </a:xfrm>
          <a:prstGeom prst="rect">
            <a:avLst/>
          </a:prstGeom>
        </p:spPr>
      </p:pic>
      <p:pic>
        <p:nvPicPr>
          <p:cNvPr id="5" name="Picture 4" descr="what-uni-logo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700808"/>
            <a:ext cx="1905000" cy="160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1520" y="3429000"/>
            <a:ext cx="4032448" cy="286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FF00"/>
                </a:solidFill>
              </a:rPr>
              <a:t>7</a:t>
            </a:r>
            <a:r>
              <a:rPr lang="en-US" baseline="30000" dirty="0">
                <a:solidFill>
                  <a:srgbClr val="FFFF00"/>
                </a:solidFill>
              </a:rPr>
              <a:t>th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dirty="0" smtClean="0">
                <a:solidFill>
                  <a:srgbClr val="FFFF00"/>
                </a:solidFill>
              </a:rPr>
              <a:t>in the UK </a:t>
            </a:r>
            <a:r>
              <a:rPr lang="en-US" dirty="0" smtClean="0"/>
              <a:t>for </a:t>
            </a:r>
            <a:r>
              <a:rPr lang="en-US" dirty="0"/>
              <a:t>Academic </a:t>
            </a:r>
            <a:r>
              <a:rPr lang="en-US" dirty="0" smtClean="0"/>
              <a:t>Experience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solidFill>
                  <a:srgbClr val="FFFF00"/>
                </a:solidFill>
              </a:rPr>
              <a:t>= 10</a:t>
            </a:r>
            <a:r>
              <a:rPr lang="en-US" baseline="30000" dirty="0" smtClean="0">
                <a:solidFill>
                  <a:srgbClr val="FFFF00"/>
                </a:solidFill>
              </a:rPr>
              <a:t>th</a:t>
            </a:r>
            <a:r>
              <a:rPr lang="en-US" dirty="0" smtClean="0">
                <a:solidFill>
                  <a:srgbClr val="FFFF00"/>
                </a:solidFill>
              </a:rPr>
              <a:t> in the UK </a:t>
            </a:r>
            <a:r>
              <a:rPr lang="en-US" dirty="0" smtClean="0"/>
              <a:t>for high-quality staff/lecturers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solidFill>
                  <a:srgbClr val="FFFF00"/>
                </a:solidFill>
              </a:rPr>
              <a:t>= 6</a:t>
            </a:r>
            <a:r>
              <a:rPr lang="en-US" baseline="30000" dirty="0" smtClean="0">
                <a:solidFill>
                  <a:srgbClr val="FFFF00"/>
                </a:solidFill>
              </a:rPr>
              <a:t>th</a:t>
            </a:r>
            <a:r>
              <a:rPr lang="en-US" dirty="0" smtClean="0">
                <a:solidFill>
                  <a:srgbClr val="FFFF00"/>
                </a:solidFill>
              </a:rPr>
              <a:t> in the UK </a:t>
            </a:r>
            <a:r>
              <a:rPr lang="en-US" dirty="0" smtClean="0"/>
              <a:t>for helpful/interested staff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solidFill>
                  <a:srgbClr val="FFFF00"/>
                </a:solidFill>
              </a:rPr>
              <a:t>=8</a:t>
            </a:r>
            <a:r>
              <a:rPr lang="en-US" baseline="30000" dirty="0" smtClean="0">
                <a:solidFill>
                  <a:srgbClr val="FFFF00"/>
                </a:solidFill>
              </a:rPr>
              <a:t>th</a:t>
            </a:r>
            <a:r>
              <a:rPr lang="en-US" dirty="0" smtClean="0">
                <a:solidFill>
                  <a:srgbClr val="FFFF00"/>
                </a:solidFill>
              </a:rPr>
              <a:t> in the UK </a:t>
            </a:r>
            <a:r>
              <a:rPr lang="en-US" dirty="0" smtClean="0"/>
              <a:t>for good support/welfare</a:t>
            </a:r>
          </a:p>
          <a:p>
            <a:endParaRPr lang="en-US" b="1" dirty="0" smtClean="0"/>
          </a:p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427984" y="3573016"/>
            <a:ext cx="44807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FFFF00"/>
                </a:solidFill>
              </a:rPr>
              <a:t>11th</a:t>
            </a:r>
            <a:r>
              <a:rPr lang="en-US" dirty="0">
                <a:solidFill>
                  <a:srgbClr val="FFFF00"/>
                </a:solidFill>
              </a:rPr>
              <a:t> in the UK </a:t>
            </a:r>
            <a:r>
              <a:rPr lang="en-US" dirty="0"/>
              <a:t>for university of the year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FFFF00"/>
                </a:solidFill>
              </a:rPr>
              <a:t>4th</a:t>
            </a:r>
            <a:r>
              <a:rPr lang="en-US" dirty="0">
                <a:solidFill>
                  <a:srgbClr val="FFFF00"/>
                </a:solidFill>
              </a:rPr>
              <a:t> in the UK </a:t>
            </a:r>
            <a:r>
              <a:rPr lang="en-US" dirty="0"/>
              <a:t>for course &amp; lecturers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FFFF00"/>
                </a:solidFill>
              </a:rPr>
              <a:t>6th</a:t>
            </a:r>
            <a:r>
              <a:rPr lang="en-US" dirty="0">
                <a:solidFill>
                  <a:srgbClr val="FFFF00"/>
                </a:solidFill>
              </a:rPr>
              <a:t> in the UK </a:t>
            </a:r>
            <a:r>
              <a:rPr lang="en-US" dirty="0"/>
              <a:t>for student support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FFFF00"/>
                </a:solidFill>
              </a:rPr>
              <a:t>6th</a:t>
            </a:r>
            <a:r>
              <a:rPr lang="en-US" dirty="0">
                <a:solidFill>
                  <a:srgbClr val="FFFF00"/>
                </a:solidFill>
              </a:rPr>
              <a:t> in the UK </a:t>
            </a:r>
            <a:r>
              <a:rPr lang="en-US" dirty="0"/>
              <a:t>for </a:t>
            </a:r>
            <a:r>
              <a:rPr lang="en-US" dirty="0" smtClean="0"/>
              <a:t>postgraduate study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national-student-survey-logo.png"/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8936" t="-4079" r="-43034" b="-266937"/>
          <a:stretch/>
        </p:blipFill>
        <p:spPr>
          <a:xfrm>
            <a:off x="425450" y="1719263"/>
            <a:ext cx="4038600" cy="4406900"/>
          </a:xfrm>
        </p:spPr>
      </p:pic>
      <p:sp>
        <p:nvSpPr>
          <p:cNvPr id="7" name="Rectangle 6"/>
          <p:cNvSpPr/>
          <p:nvPr/>
        </p:nvSpPr>
        <p:spPr>
          <a:xfrm>
            <a:off x="251520" y="3068960"/>
            <a:ext cx="4248472" cy="2862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FFFF00"/>
                </a:solidFill>
              </a:rPr>
              <a:t>1st</a:t>
            </a:r>
            <a:r>
              <a:rPr lang="en-US" dirty="0">
                <a:solidFill>
                  <a:srgbClr val="FFFF00"/>
                </a:solidFill>
              </a:rPr>
              <a:t> in Wales </a:t>
            </a:r>
            <a:r>
              <a:rPr lang="en-US" dirty="0"/>
              <a:t>for ‘learning community’ 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FFFF00"/>
                </a:solidFill>
              </a:rPr>
              <a:t>2nd</a:t>
            </a:r>
            <a:r>
              <a:rPr lang="en-US" dirty="0">
                <a:solidFill>
                  <a:srgbClr val="FFFF00"/>
                </a:solidFill>
              </a:rPr>
              <a:t> in Wales </a:t>
            </a:r>
            <a:r>
              <a:rPr lang="en-US" dirty="0"/>
              <a:t>for ‘learning opportunities’ 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FFFF00"/>
                </a:solidFill>
              </a:rPr>
              <a:t>4th</a:t>
            </a:r>
            <a:r>
              <a:rPr lang="en-US" dirty="0">
                <a:solidFill>
                  <a:srgbClr val="FFFF00"/>
                </a:solidFill>
              </a:rPr>
              <a:t> in the UK </a:t>
            </a:r>
            <a:r>
              <a:rPr lang="en-US" dirty="0"/>
              <a:t>for ‘assessment and feedback’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FFFF00"/>
                </a:solidFill>
              </a:rPr>
              <a:t>6th </a:t>
            </a:r>
            <a:r>
              <a:rPr lang="en-US" dirty="0">
                <a:solidFill>
                  <a:srgbClr val="FFFF00"/>
                </a:solidFill>
              </a:rPr>
              <a:t>in the UK </a:t>
            </a:r>
            <a:r>
              <a:rPr lang="en-US" dirty="0"/>
              <a:t>for ‘Staff value students’ views and opinions about the course’ </a:t>
            </a: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FFFF00"/>
                </a:solidFill>
              </a:rPr>
              <a:t>11th</a:t>
            </a:r>
            <a:r>
              <a:rPr lang="en-US" dirty="0">
                <a:solidFill>
                  <a:srgbClr val="FFFF00"/>
                </a:solidFill>
              </a:rPr>
              <a:t> in the UK </a:t>
            </a:r>
            <a:r>
              <a:rPr lang="en-US" dirty="0"/>
              <a:t>for ‘academic support’.</a:t>
            </a:r>
          </a:p>
        </p:txBody>
      </p:sp>
      <p:pic>
        <p:nvPicPr>
          <p:cNvPr id="9" name="Content Placeholder 4" descr="people-and-planet-logo.pn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2201" b="-162201"/>
          <a:stretch>
            <a:fillRect/>
          </a:stretch>
        </p:blipFill>
        <p:spPr>
          <a:xfrm>
            <a:off x="4644008" y="0"/>
            <a:ext cx="4038600" cy="4407408"/>
          </a:xfrm>
        </p:spPr>
      </p:pic>
      <p:sp>
        <p:nvSpPr>
          <p:cNvPr id="10" name="Rectangle 9"/>
          <p:cNvSpPr/>
          <p:nvPr/>
        </p:nvSpPr>
        <p:spPr>
          <a:xfrm>
            <a:off x="4644008" y="2852936"/>
            <a:ext cx="403244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An independent league table of UK universities ranked by environmental and ethical performance: </a:t>
            </a:r>
            <a:r>
              <a:rPr lang="en-US" b="1" dirty="0">
                <a:solidFill>
                  <a:srgbClr val="FFFF00"/>
                </a:solidFill>
              </a:rPr>
              <a:t>UWTSD was awarded “First Class” status in 2017.</a:t>
            </a:r>
          </a:p>
        </p:txBody>
      </p:sp>
    </p:spTree>
    <p:extLst>
      <p:ext uri="{BB962C8B-B14F-4D97-AF65-F5344CB8AC3E}">
        <p14:creationId xmlns:p14="http://schemas.microsoft.com/office/powerpoint/2010/main" val="21019282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3"/>
          <p:cNvSpPr>
            <a:spLocks noGrp="1"/>
          </p:cNvSpPr>
          <p:nvPr>
            <p:ph type="title"/>
          </p:nvPr>
        </p:nvSpPr>
        <p:spPr bwMode="auto">
          <a:xfrm>
            <a:off x="425450" y="407988"/>
            <a:ext cx="8261350" cy="1039812"/>
          </a:xfrm>
        </p:spPr>
        <p:txBody>
          <a:bodyPr/>
          <a:lstStyle/>
          <a:p>
            <a:r>
              <a:rPr lang="en-GB" altLang="en-US" sz="3200" cap="none" smtClean="0">
                <a:latin typeface="Arial" panose="020B0604020202020204" pitchFamily="34" charset="0"/>
              </a:rPr>
              <a:t>Why Study Religion at Trinity Saint David?</a:t>
            </a:r>
            <a:endParaRPr lang="en-US" altLang="en-US" sz="3200" cap="none" smtClean="0"/>
          </a:p>
        </p:txBody>
      </p:sp>
      <p:sp>
        <p:nvSpPr>
          <p:cNvPr id="33794" name="Content Placeholder 5"/>
          <p:cNvSpPr>
            <a:spLocks noGrp="1"/>
          </p:cNvSpPr>
          <p:nvPr>
            <p:ph sz="half" idx="1"/>
          </p:nvPr>
        </p:nvSpPr>
        <p:spPr>
          <a:xfrm>
            <a:off x="425450" y="1719263"/>
            <a:ext cx="4038600" cy="44069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 smtClean="0"/>
              <a:t>	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 smtClean="0"/>
              <a:t>	‘I thoroughly enjoyed my time at Trinity saint David because it was a tight-knit community, lecturers and staff were friendly, and people in general were really nice. The modules were ideal for me as I love learning about different cultures and religions and how it affects us in our contemporary world.’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1800" smtClean="0"/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US" altLang="en-US" sz="1800" smtClean="0"/>
              <a:t>	BA Religious Studies graduate (2015)</a:t>
            </a:r>
          </a:p>
        </p:txBody>
      </p:sp>
      <p:sp>
        <p:nvSpPr>
          <p:cNvPr id="33795" name="Content Placeholder 6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06900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US" altLang="en-US" sz="1800" smtClean="0"/>
              <a:t>	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altLang="en-US" sz="1800" smtClean="0">
                <a:solidFill>
                  <a:srgbClr val="FFFF00"/>
                </a:solidFill>
              </a:rPr>
              <a:t>	‘Staff give a good deal of individual attention to their students and evidently know them well. The helpful and consistent marking across courses is a strong feature of the degree schemes. The variety of modules is good, courses are well constructed and students engage very well with the material’ (External examiner report, June 2015). </a:t>
            </a:r>
            <a:endParaRPr lang="en-US" altLang="en-US" sz="1600" smtClean="0">
              <a:solidFill>
                <a:srgbClr val="FFFF00"/>
              </a:solidFill>
            </a:endParaRPr>
          </a:p>
        </p:txBody>
      </p:sp>
      <p:pic>
        <p:nvPicPr>
          <p:cNvPr id="5" name="Picture 4" descr="FLASH DRIVE:ACADEMIC YEAR 2016 2017:2018:RELIGION SYMBOLS:SHINTO Torii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733256"/>
            <a:ext cx="1130300" cy="10236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450" y="407988"/>
            <a:ext cx="8261350" cy="1039812"/>
          </a:xfrm>
        </p:spPr>
        <p:txBody>
          <a:bodyPr/>
          <a:lstStyle/>
          <a:p>
            <a:pPr>
              <a:defRPr/>
            </a:pPr>
            <a:r>
              <a:rPr lang="en-US" dirty="0" smtClean="0">
                <a:ea typeface="ＭＳ Ｐゴシック" charset="0"/>
              </a:rPr>
              <a:t>MY contact details</a:t>
            </a:r>
            <a:endParaRPr lang="en-US" dirty="0">
              <a:ea typeface="ＭＳ Ｐゴシック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339752" y="1772816"/>
            <a:ext cx="424847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0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ＭＳ Ｐゴシック" charset="0"/>
                <a:cs typeface="ＭＳ Ｐゴシック" charset="0"/>
              </a:rPr>
              <a:t>Dr</a:t>
            </a:r>
            <a:r>
              <a:rPr lang="en-US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ＭＳ Ｐゴシック" charset="0"/>
                <a:cs typeface="ＭＳ Ｐゴシック" charset="0"/>
              </a:rPr>
              <a:t>Sarah Lewis</a:t>
            </a:r>
          </a:p>
          <a:p>
            <a:pPr algn="ctr">
              <a:defRPr/>
            </a:pPr>
            <a:endParaRPr lang="en-US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  <a:p>
            <a:pPr algn="ctr">
              <a:defRPr/>
            </a:pPr>
            <a:r>
              <a:rPr lang="en-US" sz="20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charset="0"/>
                <a:ea typeface="ＭＳ Ｐゴシック" charset="0"/>
                <a:cs typeface="ＭＳ Ｐゴシック" charset="0"/>
              </a:rPr>
              <a:t>sarah.lewis@uwtsd.ac.uk</a:t>
            </a:r>
            <a:endParaRPr lang="en-US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35855" y="4694852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 descr="FLASH DRIVE:ACADEMIC YEAR 2016 2017:2018:RELIGION SYMBOLS:HUMANISM happy human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58820"/>
            <a:ext cx="792088" cy="298254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904" y="2996952"/>
            <a:ext cx="3645024" cy="36450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8754" y="2996952"/>
            <a:ext cx="3465004" cy="34650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othecary">
      <a:majorFont>
        <a:latin typeface="Book Antiqua"/>
        <a:ea typeface=""/>
        <a:cs typeface=""/>
        <a:font script="Jpan" typeface="ＭＳ Ｐ明朝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Expo.thmx</Template>
  <TotalTime>2908</TotalTime>
  <Words>666</Words>
  <Application>Microsoft Macintosh PowerPoint</Application>
  <PresentationFormat>On-screen Show (4:3)</PresentationFormat>
  <Paragraphs>202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Apothecary</vt:lpstr>
      <vt:lpstr>PowerPoint Presentation</vt:lpstr>
      <vt:lpstr>PowerPoint Presentation</vt:lpstr>
      <vt:lpstr>PERSPECTIVES ON THE  STUDY OF RELIGION</vt:lpstr>
      <vt:lpstr>Undergraduate Programmes</vt:lpstr>
      <vt:lpstr>Study </vt:lpstr>
      <vt:lpstr>LEVEL 4 – Some examples of modules</vt:lpstr>
      <vt:lpstr>LEVELS 5 &amp; 6 - Some examples of modules</vt:lpstr>
      <vt:lpstr>And from the rest of the Humanities...</vt:lpstr>
      <vt:lpstr>PowerPoint Presentation</vt:lpstr>
      <vt:lpstr>PowerPoint Presentation</vt:lpstr>
      <vt:lpstr>Modules that run over 2 semesters</vt:lpstr>
      <vt:lpstr>Assessment includes...</vt:lpstr>
      <vt:lpstr>Structure and support</vt:lpstr>
      <vt:lpstr>Transferable Skills from the Humanities</vt:lpstr>
      <vt:lpstr>Employability</vt:lpstr>
      <vt:lpstr>Why Study at Trinity Saint David?</vt:lpstr>
      <vt:lpstr>Ratings and Rankings (Wales and UK) 116 universities</vt:lpstr>
      <vt:lpstr>PowerPoint Presentation</vt:lpstr>
      <vt:lpstr>Why Study Religion at Trinity Saint David?</vt:lpstr>
      <vt:lpstr>MY contact details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Williams</dc:creator>
  <cp:lastModifiedBy>Sarah</cp:lastModifiedBy>
  <cp:revision>42</cp:revision>
  <dcterms:created xsi:type="dcterms:W3CDTF">2016-11-03T21:45:20Z</dcterms:created>
  <dcterms:modified xsi:type="dcterms:W3CDTF">2019-01-26T09:23:20Z</dcterms:modified>
</cp:coreProperties>
</file>