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71" r:id="rId14"/>
    <p:sldId id="269" r:id="rId15"/>
    <p:sldId id="270" r:id="rId16"/>
    <p:sldId id="26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1"/>
    <p:restoredTop sz="94619"/>
  </p:normalViewPr>
  <p:slideViewPr>
    <p:cSldViewPr snapToGrid="0" snapToObjects="1">
      <p:cViewPr varScale="1">
        <p:scale>
          <a:sx n="109" d="100"/>
          <a:sy n="109" d="100"/>
        </p:scale>
        <p:origin x="192" y="10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viewProps" Target="viewProps.xml"/><Relationship Id="rId21" Type="http://schemas.openxmlformats.org/officeDocument/2006/relationships/theme" Target="theme/theme1.xml"/><Relationship Id="rId2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notesMaster" Target="notesMasters/notesMaster1.xml"/><Relationship Id="rId1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6782D9-705B-3347-B06B-6FECD6F3CA0F}" type="datetimeFigureOut">
              <a:rPr lang="en-US" smtClean="0"/>
              <a:t>3/14/17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FB21FE-1050-EA4F-BDD9-2A8A89FB8A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2740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54021-E583-864B-A910-235D4D4E99AF}" type="datetimeFigureOut">
              <a:rPr lang="en-US" smtClean="0"/>
              <a:t>3/14/17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627-8CAA-EC40-B5C0-B3586C2CF3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8326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54021-E583-864B-A910-235D4D4E99AF}" type="datetimeFigureOut">
              <a:rPr lang="en-US" smtClean="0"/>
              <a:t>3/14/17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627-8CAA-EC40-B5C0-B3586C2CF3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584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54021-E583-864B-A910-235D4D4E99AF}" type="datetimeFigureOut">
              <a:rPr lang="en-US" smtClean="0"/>
              <a:t>3/14/17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627-8CAA-EC40-B5C0-B3586C2CF3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299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54021-E583-864B-A910-235D4D4E99AF}" type="datetimeFigureOut">
              <a:rPr lang="en-US" smtClean="0"/>
              <a:t>3/14/17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627-8CAA-EC40-B5C0-B3586C2CF3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575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54021-E583-864B-A910-235D4D4E99AF}" type="datetimeFigureOut">
              <a:rPr lang="en-US" smtClean="0"/>
              <a:t>3/14/17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627-8CAA-EC40-B5C0-B3586C2CF3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9998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54021-E583-864B-A910-235D4D4E99AF}" type="datetimeFigureOut">
              <a:rPr lang="en-US" smtClean="0"/>
              <a:t>3/14/17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627-8CAA-EC40-B5C0-B3586C2CF3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70204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54021-E583-864B-A910-235D4D4E99AF}" type="datetimeFigureOut">
              <a:rPr lang="en-US" smtClean="0"/>
              <a:t>3/14/17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627-8CAA-EC40-B5C0-B3586C2CF3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71120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54021-E583-864B-A910-235D4D4E99AF}" type="datetimeFigureOut">
              <a:rPr lang="en-US" smtClean="0"/>
              <a:t>3/14/17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627-8CAA-EC40-B5C0-B3586C2CF3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0661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54021-E583-864B-A910-235D4D4E99AF}" type="datetimeFigureOut">
              <a:rPr lang="en-US" smtClean="0"/>
              <a:t>3/14/17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627-8CAA-EC40-B5C0-B3586C2CF3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6822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54021-E583-864B-A910-235D4D4E99AF}" type="datetimeFigureOut">
              <a:rPr lang="en-US" smtClean="0"/>
              <a:t>3/14/17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627-8CAA-EC40-B5C0-B3586C2CF3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68268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54021-E583-864B-A910-235D4D4E99AF}" type="datetimeFigureOut">
              <a:rPr lang="en-US" smtClean="0"/>
              <a:t>3/14/17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627-8CAA-EC40-B5C0-B3586C2CF3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99445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D54021-E583-864B-A910-235D4D4E99AF}" type="datetimeFigureOut">
              <a:rPr lang="en-US" smtClean="0"/>
              <a:t>3/14/17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05D627-8CAA-EC40-B5C0-B3586C2CF3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131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Academic </a:t>
            </a:r>
            <a:r>
              <a:rPr lang="en-US" dirty="0" smtClean="0"/>
              <a:t>Writing </a:t>
            </a:r>
            <a:r>
              <a:rPr lang="en-US" smtClean="0"/>
              <a:t>(Extension)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Dylan Blain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55517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Stylistic Conventions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Formal English</a:t>
            </a:r>
          </a:p>
          <a:p>
            <a:r>
              <a:rPr lang="en-US" dirty="0" smtClean="0"/>
              <a:t>Clarity</a:t>
            </a:r>
          </a:p>
          <a:p>
            <a:r>
              <a:rPr lang="en-US" dirty="0" smtClean="0"/>
              <a:t>Specialist Vocabulary</a:t>
            </a:r>
          </a:p>
          <a:p>
            <a:r>
              <a:rPr lang="en-US" dirty="0" smtClean="0"/>
              <a:t>Abbreviations &amp; Contractions</a:t>
            </a:r>
          </a:p>
          <a:p>
            <a:r>
              <a:rPr lang="en-US" dirty="0" smtClean="0"/>
              <a:t>Be impersonal</a:t>
            </a:r>
          </a:p>
          <a:p>
            <a:r>
              <a:rPr lang="en-US" dirty="0" smtClean="0"/>
              <a:t>Be cautious</a:t>
            </a:r>
          </a:p>
          <a:p>
            <a:r>
              <a:rPr lang="en-US" dirty="0" smtClean="0"/>
              <a:t>Be objective</a:t>
            </a:r>
          </a:p>
          <a:p>
            <a:r>
              <a:rPr lang="en-US" dirty="0" smtClean="0"/>
              <a:t>Be concise</a:t>
            </a:r>
          </a:p>
          <a:p>
            <a:r>
              <a:rPr lang="en-US" dirty="0" smtClean="0"/>
              <a:t>Use continuous prose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24747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Being Precise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Look at the following sentence and identify why it is vague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“Some people did not like the idea at the time and made the politicians stop it but then he attacked him publicly”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45928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Facts, Opinions or Arguments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Opinions – personal beliefs, not always based on good evidence</a:t>
            </a:r>
          </a:p>
          <a:p>
            <a:endParaRPr lang="en-US" dirty="0" smtClean="0"/>
          </a:p>
          <a:p>
            <a:r>
              <a:rPr lang="en-US" dirty="0" smtClean="0"/>
              <a:t>Facts – usually checked against evidence</a:t>
            </a:r>
          </a:p>
          <a:p>
            <a:endParaRPr lang="en-US" dirty="0" smtClean="0"/>
          </a:p>
          <a:p>
            <a:r>
              <a:rPr lang="en-US" dirty="0" smtClean="0"/>
              <a:t>Arguments – reasons given to support a point of view</a:t>
            </a:r>
          </a:p>
          <a:p>
            <a:endParaRPr lang="en-US" dirty="0"/>
          </a:p>
          <a:p>
            <a:r>
              <a:rPr lang="en-US" dirty="0" smtClean="0"/>
              <a:t>As you write keep checking for precision:</a:t>
            </a:r>
          </a:p>
          <a:p>
            <a:pPr lvl="1"/>
            <a:r>
              <a:rPr lang="en-US" dirty="0" smtClean="0"/>
              <a:t>When exactly?</a:t>
            </a:r>
          </a:p>
          <a:p>
            <a:pPr lvl="1"/>
            <a:r>
              <a:rPr lang="en-US" dirty="0" smtClean="0"/>
              <a:t>Why exactly?</a:t>
            </a:r>
          </a:p>
          <a:p>
            <a:pPr lvl="1"/>
            <a:r>
              <a:rPr lang="en-US" dirty="0" smtClean="0"/>
              <a:t>Who?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97036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Writing for different subjects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As part of your degree you will have to produce work appropriate to a range of subjects</a:t>
            </a:r>
          </a:p>
          <a:p>
            <a:endParaRPr lang="en-US" dirty="0"/>
          </a:p>
          <a:p>
            <a:r>
              <a:rPr lang="en-US" dirty="0" smtClean="0"/>
              <a:t>Many are influenced by the ‘scientific’ model:</a:t>
            </a:r>
          </a:p>
          <a:p>
            <a:pPr lvl="1"/>
            <a:r>
              <a:rPr lang="en-US" dirty="0" smtClean="0"/>
              <a:t>Objectivity</a:t>
            </a:r>
          </a:p>
          <a:p>
            <a:pPr lvl="1"/>
            <a:r>
              <a:rPr lang="en-US" dirty="0" smtClean="0"/>
              <a:t>Testable hypothesis</a:t>
            </a:r>
          </a:p>
          <a:p>
            <a:pPr lvl="1"/>
            <a:r>
              <a:rPr lang="en-US" dirty="0" smtClean="0"/>
              <a:t>Replicated results</a:t>
            </a:r>
          </a:p>
          <a:p>
            <a:pPr lvl="1"/>
            <a:r>
              <a:rPr lang="en-US" dirty="0" smtClean="0"/>
              <a:t>Controlling for variables</a:t>
            </a:r>
          </a:p>
          <a:p>
            <a:pPr lvl="1"/>
            <a:r>
              <a:rPr lang="en-US" dirty="0" smtClean="0"/>
              <a:t>Quantitative analysis</a:t>
            </a:r>
          </a:p>
          <a:p>
            <a:pPr lvl="1"/>
            <a:r>
              <a:rPr lang="en-US" dirty="0" smtClean="0"/>
              <a:t>Accurate description</a:t>
            </a:r>
          </a:p>
          <a:p>
            <a:pPr lvl="1"/>
            <a:r>
              <a:rPr lang="en-US" dirty="0" smtClean="0"/>
              <a:t>Qualitative analysis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51506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Subjectivity v Objectivity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0475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Styles of Academic Writing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Descriptive</a:t>
            </a:r>
          </a:p>
          <a:p>
            <a:r>
              <a:rPr lang="en-US" dirty="0" smtClean="0"/>
              <a:t>Argumentative/analytical </a:t>
            </a:r>
          </a:p>
          <a:p>
            <a:r>
              <a:rPr lang="en-US" dirty="0" smtClean="0"/>
              <a:t>Evaluative/analytical </a:t>
            </a:r>
          </a:p>
          <a:p>
            <a:r>
              <a:rPr lang="en-US" dirty="0" smtClean="0"/>
              <a:t>Personal, drawing on the writer’s own experience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97351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Descriptive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What is the purpose of describing something?</a:t>
            </a:r>
          </a:p>
          <a:p>
            <a:pPr lvl="1"/>
            <a:r>
              <a:rPr lang="en-US" dirty="0" smtClean="0"/>
              <a:t>Methods in an experiment</a:t>
            </a:r>
          </a:p>
          <a:p>
            <a:pPr lvl="1"/>
            <a:r>
              <a:rPr lang="en-US" dirty="0" smtClean="0"/>
              <a:t>Giving essential background information so that you can </a:t>
            </a:r>
            <a:r>
              <a:rPr lang="en-US" dirty="0" err="1" smtClean="0"/>
              <a:t>analyse</a:t>
            </a:r>
            <a:r>
              <a:rPr lang="en-US" dirty="0" smtClean="0"/>
              <a:t> in greater depth later</a:t>
            </a:r>
          </a:p>
          <a:p>
            <a:pPr lvl="1"/>
            <a:r>
              <a:rPr lang="en-US" dirty="0" smtClean="0"/>
              <a:t>Observation form a case study</a:t>
            </a:r>
          </a:p>
          <a:p>
            <a:pPr lvl="1"/>
            <a:endParaRPr lang="en-US" dirty="0"/>
          </a:p>
          <a:p>
            <a:r>
              <a:rPr lang="en-US" dirty="0" smtClean="0"/>
              <a:t>Do’s:</a:t>
            </a:r>
          </a:p>
          <a:p>
            <a:pPr lvl="1"/>
            <a:r>
              <a:rPr lang="en-US" dirty="0" smtClean="0"/>
              <a:t>Identify most relevant facts in what you include</a:t>
            </a:r>
          </a:p>
          <a:p>
            <a:pPr lvl="1"/>
            <a:r>
              <a:rPr lang="en-US" dirty="0" smtClean="0"/>
              <a:t>Clarity, precision and accuracy</a:t>
            </a:r>
          </a:p>
          <a:p>
            <a:pPr lvl="1"/>
            <a:r>
              <a:rPr lang="en-US" dirty="0" smtClean="0"/>
              <a:t>Presenting ideas in best order</a:t>
            </a:r>
          </a:p>
          <a:p>
            <a:pPr lvl="1"/>
            <a:r>
              <a:rPr lang="en-US" dirty="0" smtClean="0"/>
              <a:t>Keeping to the point</a:t>
            </a:r>
          </a:p>
          <a:p>
            <a:pPr lvl="1"/>
            <a:r>
              <a:rPr lang="en-US" dirty="0" smtClean="0"/>
              <a:t>Indicating significance of what you describe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5546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Argumentative/Analytical Writing (1)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‘What exactly?’ &amp; ‘Why exactly?’</a:t>
            </a:r>
          </a:p>
          <a:p>
            <a:r>
              <a:rPr lang="en-US" dirty="0" smtClean="0"/>
              <a:t>Discuss ideas and opinions &amp; show reasoning</a:t>
            </a:r>
          </a:p>
          <a:p>
            <a:r>
              <a:rPr lang="en-US" dirty="0" smtClean="0"/>
              <a:t>Influence opinions or thoughts of the reader</a:t>
            </a:r>
          </a:p>
          <a:p>
            <a:endParaRPr lang="en-US" dirty="0"/>
          </a:p>
          <a:p>
            <a:r>
              <a:rPr lang="en-US" dirty="0" smtClean="0"/>
              <a:t>Do’s:</a:t>
            </a:r>
          </a:p>
          <a:p>
            <a:pPr lvl="1"/>
            <a:r>
              <a:rPr lang="en-US" dirty="0" smtClean="0"/>
              <a:t>State a point of view or opinion, and a clear line of reasoning to support it</a:t>
            </a:r>
          </a:p>
          <a:p>
            <a:pPr lvl="1"/>
            <a:r>
              <a:rPr lang="en-US" dirty="0" smtClean="0"/>
              <a:t>Offer evidence or examples to support your argument</a:t>
            </a:r>
          </a:p>
          <a:p>
            <a:pPr lvl="1"/>
            <a:r>
              <a:rPr lang="en-US" dirty="0" smtClean="0"/>
              <a:t>Show where the evidence comes from</a:t>
            </a:r>
          </a:p>
          <a:p>
            <a:pPr lvl="1"/>
            <a:r>
              <a:rPr lang="en-US" dirty="0" smtClean="0"/>
              <a:t>Show that you have considered any possible arguments which might contradict your case or opinions</a:t>
            </a:r>
          </a:p>
          <a:p>
            <a:pPr lvl="1"/>
            <a:r>
              <a:rPr lang="en-US" dirty="0" smtClean="0"/>
              <a:t>Be able to demonstrate convincingly why your argument or position is the best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29313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Argumentative/Analytical Writing </a:t>
            </a:r>
            <a:r>
              <a:rPr lang="en-US" dirty="0" smtClean="0"/>
              <a:t>(2)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dirty="0" smtClean="0"/>
              <a:t>State your position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Support your argument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Consider the opposition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49102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Evaluative/Analytical Writing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Evaluate:</a:t>
            </a:r>
          </a:p>
          <a:p>
            <a:pPr lvl="1"/>
            <a:r>
              <a:rPr lang="en-US" dirty="0" smtClean="0"/>
              <a:t>Two or more schools of thought</a:t>
            </a:r>
          </a:p>
          <a:p>
            <a:pPr lvl="1"/>
            <a:r>
              <a:rPr lang="en-US" dirty="0" smtClean="0"/>
              <a:t>Two or more theories or theorists</a:t>
            </a:r>
          </a:p>
          <a:p>
            <a:pPr lvl="1"/>
            <a:r>
              <a:rPr lang="en-US" dirty="0" smtClean="0"/>
              <a:t>Which of several items, models or ideas is best for a purpose</a:t>
            </a:r>
          </a:p>
          <a:p>
            <a:pPr lvl="1"/>
            <a:r>
              <a:rPr lang="en-US" dirty="0" smtClean="0"/>
              <a:t>How well another writer has </a:t>
            </a:r>
            <a:r>
              <a:rPr lang="en-US" dirty="0" err="1" smtClean="0"/>
              <a:t>analysed</a:t>
            </a:r>
            <a:r>
              <a:rPr lang="en-US" dirty="0" smtClean="0"/>
              <a:t> a subject</a:t>
            </a:r>
          </a:p>
          <a:p>
            <a:endParaRPr lang="en-US" dirty="0" smtClean="0"/>
          </a:p>
          <a:p>
            <a:r>
              <a:rPr lang="en-US" dirty="0" smtClean="0"/>
              <a:t>Features</a:t>
            </a:r>
          </a:p>
          <a:p>
            <a:pPr lvl="1"/>
            <a:r>
              <a:rPr lang="en-US" dirty="0" smtClean="0"/>
              <a:t>Comparing</a:t>
            </a:r>
          </a:p>
          <a:p>
            <a:pPr lvl="1"/>
            <a:r>
              <a:rPr lang="en-US" dirty="0" smtClean="0"/>
              <a:t>Contrasting</a:t>
            </a:r>
          </a:p>
          <a:p>
            <a:pPr lvl="1"/>
            <a:r>
              <a:rPr lang="en-US" dirty="0" smtClean="0"/>
              <a:t>Evaluating Significance</a:t>
            </a:r>
          </a:p>
          <a:p>
            <a:pPr lvl="1"/>
            <a:r>
              <a:rPr lang="en-US" dirty="0" smtClean="0"/>
              <a:t>Making a Judgement</a:t>
            </a:r>
          </a:p>
          <a:p>
            <a:pPr lvl="1"/>
            <a:r>
              <a:rPr lang="en-US" dirty="0" smtClean="0"/>
              <a:t>Showing a Criteria</a:t>
            </a:r>
          </a:p>
          <a:p>
            <a:pPr lvl="1"/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8229601" y="5807631"/>
            <a:ext cx="26963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mtClean="0"/>
              <a:t>Balance - bias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38926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Using Personal Experience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Yes or No?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81821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Using Personal Experience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Yes or No?</a:t>
            </a:r>
          </a:p>
          <a:p>
            <a:endParaRPr lang="en-US" dirty="0"/>
          </a:p>
          <a:p>
            <a:r>
              <a:rPr lang="en-US" dirty="0" smtClean="0"/>
              <a:t>It Depends</a:t>
            </a:r>
            <a:r>
              <a:rPr lang="mr-IN" dirty="0" smtClean="0"/>
              <a:t>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1137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Top tips so far</a:t>
            </a:r>
            <a:r>
              <a:rPr lang="mr-IN" dirty="0" smtClean="0"/>
              <a:t>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44644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Top tips so far</a:t>
            </a:r>
            <a:r>
              <a:rPr lang="mr-IN" dirty="0" smtClean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Using feedback</a:t>
            </a:r>
          </a:p>
          <a:p>
            <a:r>
              <a:rPr lang="en-US" dirty="0" smtClean="0"/>
              <a:t>Using Criteria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96076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&amp; Additional Reading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3374036" cy="4351338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The Study Skills Handbook, Stella </a:t>
            </a:r>
            <a:r>
              <a:rPr lang="en-US" dirty="0" err="1" smtClean="0"/>
              <a:t>Cotterell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1088" y="1945546"/>
            <a:ext cx="28829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5947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433</Words>
  <Application>Microsoft Macintosh PowerPoint</Application>
  <PresentationFormat>Widescreen</PresentationFormat>
  <Paragraphs>97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Calibri</vt:lpstr>
      <vt:lpstr>Calibri Light</vt:lpstr>
      <vt:lpstr>Mangal</vt:lpstr>
      <vt:lpstr>Arial</vt:lpstr>
      <vt:lpstr>Office Theme</vt:lpstr>
      <vt:lpstr>Academic Writing (Extension)</vt:lpstr>
      <vt:lpstr>Stylistic Conventions</vt:lpstr>
      <vt:lpstr>Being Precise</vt:lpstr>
      <vt:lpstr>Facts, Opinions or Arguments</vt:lpstr>
      <vt:lpstr>Writing for different subjects</vt:lpstr>
      <vt:lpstr>Subjectivity v Objectivity</vt:lpstr>
      <vt:lpstr>Styles of Academic Writing</vt:lpstr>
      <vt:lpstr>Descriptive</vt:lpstr>
      <vt:lpstr>Argumentative/Analytical Writing (1)</vt:lpstr>
      <vt:lpstr>Argumentative/Analytical Writing (2)</vt:lpstr>
      <vt:lpstr>Evaluative/Analytical Writing</vt:lpstr>
      <vt:lpstr>Using Personal Experience</vt:lpstr>
      <vt:lpstr>Using Personal Experience</vt:lpstr>
      <vt:lpstr>Top tips so far…</vt:lpstr>
      <vt:lpstr>Top tips so far…</vt:lpstr>
      <vt:lpstr>Reference &amp; Additional Reading</vt:lpstr>
    </vt:vector>
  </TitlesOfParts>
  <Company/>
  <LinksUpToDate>false</LinksUpToDate>
  <SharedDoc>false</SharedDoc>
  <HyperlinksChanged>false</HyperlinksChanged>
  <AppVersion>15.0031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Writing</dc:title>
  <dc:creator>Dylan Blain</dc:creator>
  <cp:lastModifiedBy>Dylan Blain</cp:lastModifiedBy>
  <cp:revision>8</cp:revision>
  <dcterms:created xsi:type="dcterms:W3CDTF">2017-03-14T19:19:57Z</dcterms:created>
  <dcterms:modified xsi:type="dcterms:W3CDTF">2017-03-14T20:26:48Z</dcterms:modified>
</cp:coreProperties>
</file>