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sldIdLst>
    <p:sldId id="258" r:id="rId5"/>
    <p:sldId id="257" r:id="rId6"/>
    <p:sldId id="466" r:id="rId7"/>
    <p:sldId id="375" r:id="rId8"/>
    <p:sldId id="376" r:id="rId9"/>
    <p:sldId id="484" r:id="rId10"/>
    <p:sldId id="485" r:id="rId11"/>
    <p:sldId id="486" r:id="rId12"/>
    <p:sldId id="487" r:id="rId13"/>
    <p:sldId id="488" r:id="rId14"/>
    <p:sldId id="489" r:id="rId15"/>
    <p:sldId id="490" r:id="rId16"/>
    <p:sldId id="474" r:id="rId17"/>
    <p:sldId id="438" r:id="rId18"/>
    <p:sldId id="437" r:id="rId19"/>
    <p:sldId id="475" r:id="rId20"/>
    <p:sldId id="476" r:id="rId21"/>
    <p:sldId id="477" r:id="rId22"/>
    <p:sldId id="362" r:id="rId23"/>
    <p:sldId id="478" r:id="rId24"/>
    <p:sldId id="479" r:id="rId25"/>
    <p:sldId id="336" r:id="rId26"/>
    <p:sldId id="370" r:id="rId27"/>
    <p:sldId id="462" r:id="rId28"/>
    <p:sldId id="463" r:id="rId29"/>
    <p:sldId id="371" r:id="rId30"/>
    <p:sldId id="461" r:id="rId31"/>
    <p:sldId id="480" r:id="rId32"/>
    <p:sldId id="470" r:id="rId33"/>
    <p:sldId id="330" r:id="rId34"/>
    <p:sldId id="359" r:id="rId35"/>
    <p:sldId id="360" r:id="rId36"/>
    <p:sldId id="373" r:id="rId37"/>
    <p:sldId id="392" r:id="rId38"/>
    <p:sldId id="343" r:id="rId39"/>
    <p:sldId id="357" r:id="rId40"/>
    <p:sldId id="472" r:id="rId41"/>
    <p:sldId id="390" r:id="rId42"/>
    <p:sldId id="436" r:id="rId43"/>
    <p:sldId id="418" r:id="rId44"/>
    <p:sldId id="383" r:id="rId45"/>
    <p:sldId id="259" r:id="rId46"/>
    <p:sldId id="26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B8D68C-BE2B-4305-A60E-C76722440CCC}" v="1" dt="2025-01-22T15:17:07.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395" autoAdjust="0"/>
  </p:normalViewPr>
  <p:slideViewPr>
    <p:cSldViewPr snapToGrid="0" showGuides="1">
      <p:cViewPr varScale="1">
        <p:scale>
          <a:sx n="106" d="100"/>
          <a:sy n="106" d="100"/>
        </p:scale>
        <p:origin x="80" y="31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2_1" csCatId="accent2"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2_1" csCatId="accent2"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British Standards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Market Research</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Technical papers</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2_1" csCatId="accent2"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custLinFactNeighborX="112" custLinFactNeighborY="-23766">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Books &amp;</a:t>
          </a:r>
        </a:p>
        <a:p>
          <a:pPr marL="0" lvl="0" indent="0" algn="ctr" defTabSz="1111250">
            <a:lnSpc>
              <a:spcPct val="90000"/>
            </a:lnSpc>
            <a:spcBef>
              <a:spcPct val="0"/>
            </a:spcBef>
            <a:spcAft>
              <a:spcPct val="35000"/>
            </a:spcAft>
            <a:buNone/>
          </a:pPr>
          <a:r>
            <a:rPr lang="en-GB" sz="25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British Standards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Market Research</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500" kern="1200" dirty="0"/>
            <a:t>Technical papers</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68693"/>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12627"/>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752541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lvl1pPr marL="0" indent="0">
              <a:buNone/>
              <a:defRPr b="1"/>
            </a:lvl1pPr>
          </a:lstStyle>
          <a:p>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lvl1pPr>
              <a:defRPr/>
            </a:lvl1pPr>
          </a:lstStyle>
          <a:p>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X</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discovery/search?query=any,contains,%22cyber%20security%22&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books&amp;lang=en&amp;offset=0"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any,contains,%22cyber%20security%22&amp;tab=Everything&amp;search_scope=MyInst_and_CI&amp;vid=44WHELF_UWTSD:44WHELF_UWTSD_VU1&amp;facet=tlevel,include,online_resources&amp;facet=rtype,include,articl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6.pn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39.pn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1.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43.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offset=0&amp;pcAvailability=true" TargetMode="External"/><Relationship Id="rId2" Type="http://schemas.openxmlformats.org/officeDocument/2006/relationships/image" Target="../media/image46.png"/><Relationship Id="rId1" Type="http://schemas.openxmlformats.org/officeDocument/2006/relationships/slideLayout" Target="../slideLayouts/slideLayout10.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24.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1.svg"/><Relationship Id="rId7" Type="http://schemas.openxmlformats.org/officeDocument/2006/relationships/image" Target="../media/image55.svg"/><Relationship Id="rId2" Type="http://schemas.openxmlformats.org/officeDocument/2006/relationships/image" Target="../media/image50.png"/><Relationship Id="rId1" Type="http://schemas.openxmlformats.org/officeDocument/2006/relationships/slideLayout" Target="../slideLayouts/slideLayout10.xml"/><Relationship Id="rId6" Type="http://schemas.openxmlformats.org/officeDocument/2006/relationships/image" Target="../media/image54.png"/><Relationship Id="rId11" Type="http://schemas.openxmlformats.org/officeDocument/2006/relationships/image" Target="../media/image59.svg"/><Relationship Id="rId5" Type="http://schemas.openxmlformats.org/officeDocument/2006/relationships/image" Target="../media/image53.svg"/><Relationship Id="rId10" Type="http://schemas.openxmlformats.org/officeDocument/2006/relationships/image" Target="../media/image58.png"/><Relationship Id="rId4" Type="http://schemas.openxmlformats.org/officeDocument/2006/relationships/image" Target="../media/image52.png"/><Relationship Id="rId9" Type="http://schemas.openxmlformats.org/officeDocument/2006/relationships/image" Target="../media/image57.sv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search?query=any,contains,(challenges%20and%20opportunities%20in%206G%20wireless%20network%20adoption)%20OR%20(6G%20wireless%20network%20adoption%20challenges)%20OR%20(6G%20wireless%20network%20opportunities)%20OR%20(6G%20technology%20challenges%20and%20opportunities)%20OR%20(future%20of%206G%20wireless%20networks)%20OR%20(challenges%20and%20opportunities%20in%206G%20wireless%20network%20adoption)%20OR%20(6G%20wireless%20network%20implementation%20obstacles%20and%20advantages)%20OR%20(prospects%20and%20hurdles%20of%20adopting%206G%20wireless%20networks)%20OR%20(6G%20wireless%20technology%20adoption%20challenges%20and%20opportunities)%20OR%20(6G%20network%20deployment%20challenges%20and%20opportunities)%20OR%20(what%20are%20the%20challenges%20and%20opportunities%20in%206G%20wireless%20network%20adoption)&amp;tab=Everything&amp;search_scope=Search_ELEC&amp;vid=44WHELF_UWTSD:44WHELF_UWTSD_VU1&amp;facet=tlevel,include,online_resources&amp;facet=tlevel,include,peer_reviewed&amp;facet=searchcreationdate,include,2020%7C,%7C2025&amp;mode=advanced&amp;offset=0&amp;pcAvailability=true" TargetMode="Externa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67.jpeg"/><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6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71.png"/></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Computer Science and Electronics</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How to access specialist </a:t>
            </a:r>
            <a:r>
              <a:rPr lang="en-GB" sz="2400" b="1">
                <a:solidFill>
                  <a:schemeClr val="tx1"/>
                </a:solidFill>
                <a:cs typeface="Arial" panose="020B0604020202020204" pitchFamily="34" charset="0"/>
              </a:rPr>
              <a:t>computing databases.</a:t>
            </a:r>
            <a:endParaRPr lang="en-GB" sz="2400" b="1" dirty="0">
              <a:solidFill>
                <a:schemeClr val="tx1"/>
              </a:solidFill>
              <a:cs typeface="Arial" panose="020B0604020202020204" pitchFamily="34" charset="0"/>
            </a:endParaRPr>
          </a:p>
        </p:txBody>
      </p:sp>
    </p:spTree>
    <p:extLst>
      <p:ext uri="{BB962C8B-B14F-4D97-AF65-F5344CB8AC3E}">
        <p14:creationId xmlns:p14="http://schemas.microsoft.com/office/powerpoint/2010/main" val="31478728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2861934035"/>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186228359"/>
              </p:ext>
            </p:extLst>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835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1749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a:effectLst>
            <a:outerShdw blurRad="63500" sx="102000" sy="102000" algn="ctr" rotWithShape="0">
              <a:prstClr val="black">
                <a:alpha val="40000"/>
              </a:prstClr>
            </a:outerShdw>
          </a:effectLst>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a:effectLst>
            <a:outerShdw blurRad="63500" sx="102000" sy="102000" algn="ctr" rotWithShape="0">
              <a:prstClr val="black">
                <a:alpha val="40000"/>
              </a:prstClr>
            </a:outerShdw>
          </a:effectLst>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94904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34520004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Library Intranet pages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08282" y="564377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3088" y="4785543"/>
            <a:ext cx="837744" cy="1122467"/>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08282" y="1593527"/>
            <a:ext cx="3980652" cy="4093428"/>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Go to the Academic and Infoskills link to find useful tutorials to help you with your research and referencing skills.</a:t>
            </a:r>
          </a:p>
        </p:txBody>
      </p:sp>
    </p:spTree>
    <p:extLst>
      <p:ext uri="{BB962C8B-B14F-4D97-AF65-F5344CB8AC3E}">
        <p14:creationId xmlns:p14="http://schemas.microsoft.com/office/powerpoint/2010/main" val="1395951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3A173F24-46B1-7673-80C6-DA984E366ADB}"/>
              </a:ext>
            </a:extLst>
          </p:cNvPr>
          <p:cNvPicPr>
            <a:picLocks noChangeAspect="1"/>
          </p:cNvPicPr>
          <p:nvPr/>
        </p:nvPicPr>
        <p:blipFill>
          <a:blip r:embed="rId3"/>
          <a:srcRect l="1493" t="12056" r="1901" b="5070"/>
          <a:stretch/>
        </p:blipFill>
        <p:spPr>
          <a:xfrm>
            <a:off x="834496" y="1378716"/>
            <a:ext cx="8331404" cy="476473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6024527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31589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65046" y="2091692"/>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079757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143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84930" y="2721600"/>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5D3F386F-ABCD-D78A-5573-3A442C2E1F13}"/>
              </a:ext>
            </a:extLst>
          </p:cNvPr>
          <p:cNvPicPr>
            <a:picLocks noChangeAspect="1"/>
          </p:cNvPicPr>
          <p:nvPr/>
        </p:nvPicPr>
        <p:blipFill rotWithShape="1">
          <a:blip r:embed="rId2"/>
          <a:srcRect l="774" t="12324" r="5219" b="7576"/>
          <a:stretch/>
        </p:blipFill>
        <p:spPr>
          <a:xfrm>
            <a:off x="698242" y="1482436"/>
            <a:ext cx="7938811" cy="4509655"/>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CC160B7F-7097-86A3-C1CF-9F7C16480D81}"/>
              </a:ext>
            </a:extLst>
          </p:cNvPr>
          <p:cNvSpPr/>
          <p:nvPr/>
        </p:nvSpPr>
        <p:spPr>
          <a:xfrm>
            <a:off x="859646" y="2907463"/>
            <a:ext cx="1374337" cy="308462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A1ACD63B-894E-538B-7138-F7407DB35935}"/>
              </a:ext>
            </a:extLst>
          </p:cNvPr>
          <p:cNvPicPr>
            <a:picLocks noChangeAspect="1"/>
          </p:cNvPicPr>
          <p:nvPr/>
        </p:nvPicPr>
        <p:blipFill rotWithShape="1">
          <a:blip r:embed="rId3"/>
          <a:srcRect l="381" t="11898" r="4507" b="5744"/>
          <a:stretch/>
        </p:blipFill>
        <p:spPr>
          <a:xfrm>
            <a:off x="681470" y="1436840"/>
            <a:ext cx="7148459" cy="4126681"/>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515619A9-4E9C-352B-76D4-00BD843E980F}"/>
              </a:ext>
            </a:extLst>
          </p:cNvPr>
          <p:cNvSpPr/>
          <p:nvPr/>
        </p:nvSpPr>
        <p:spPr>
          <a:xfrm>
            <a:off x="1491175" y="2328203"/>
            <a:ext cx="499403" cy="29542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C786C3-FA1A-E22A-5247-9F762E065873}"/>
              </a:ext>
            </a:extLst>
          </p:cNvPr>
          <p:cNvSpPr/>
          <p:nvPr/>
        </p:nvSpPr>
        <p:spPr>
          <a:xfrm>
            <a:off x="822961" y="2708031"/>
            <a:ext cx="1104314" cy="8651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70364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669118" y="2299919"/>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69118" y="4866137"/>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6" name="Picture 5">
            <a:extLst>
              <a:ext uri="{FF2B5EF4-FFF2-40B4-BE49-F238E27FC236}">
                <a16:creationId xmlns:a16="http://schemas.microsoft.com/office/drawing/2014/main" id="{C5712D4B-CB68-0DBC-E443-8033A29D46A0}"/>
              </a:ext>
            </a:extLst>
          </p:cNvPr>
          <p:cNvPicPr>
            <a:picLocks noChangeAspect="1"/>
          </p:cNvPicPr>
          <p:nvPr/>
        </p:nvPicPr>
        <p:blipFill rotWithShape="1">
          <a:blip r:embed="rId3"/>
          <a:srcRect l="450" t="12206" r="4437" b="5294"/>
          <a:stretch/>
        </p:blipFill>
        <p:spPr>
          <a:xfrm>
            <a:off x="4094515" y="1540412"/>
            <a:ext cx="7553534" cy="4368018"/>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6B12182E-AFDE-ED57-77F8-467E23E18B1A}"/>
              </a:ext>
            </a:extLst>
          </p:cNvPr>
          <p:cNvSpPr/>
          <p:nvPr/>
        </p:nvSpPr>
        <p:spPr>
          <a:xfrm>
            <a:off x="4269545" y="2890911"/>
            <a:ext cx="1399735" cy="89329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39532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10" name="Picture 9">
            <a:extLst>
              <a:ext uri="{FF2B5EF4-FFF2-40B4-BE49-F238E27FC236}">
                <a16:creationId xmlns:a16="http://schemas.microsoft.com/office/drawing/2014/main" id="{E417B8F8-AEBA-4B54-8C8B-A7A88A294910}"/>
              </a:ext>
            </a:extLst>
          </p:cNvPr>
          <p:cNvPicPr>
            <a:picLocks noChangeAspect="1"/>
          </p:cNvPicPr>
          <p:nvPr/>
        </p:nvPicPr>
        <p:blipFill rotWithShape="1">
          <a:blip r:embed="rId4"/>
          <a:srcRect l="792" t="11487" r="4918" b="5333"/>
          <a:stretch/>
        </p:blipFill>
        <p:spPr>
          <a:xfrm>
            <a:off x="3810000" y="1526345"/>
            <a:ext cx="7606648" cy="4473526"/>
          </a:xfrm>
          <a:prstGeom prst="rect">
            <a:avLst/>
          </a:prstGeom>
          <a:effectLst>
            <a:outerShdw blurRad="63500" sx="102000" sy="102000" algn="ctr" rotWithShape="0">
              <a:prstClr val="black">
                <a:alpha val="40000"/>
              </a:prstClr>
            </a:outerShdw>
          </a:effectLst>
        </p:spPr>
      </p:pic>
      <p:sp>
        <p:nvSpPr>
          <p:cNvPr id="3" name="Rectangle 2">
            <a:extLst>
              <a:ext uri="{FF2B5EF4-FFF2-40B4-BE49-F238E27FC236}">
                <a16:creationId xmlns:a16="http://schemas.microsoft.com/office/drawing/2014/main" id="{98DF600F-A8DC-73D6-C9C4-5BEA914A5D27}"/>
              </a:ext>
            </a:extLst>
          </p:cNvPr>
          <p:cNvSpPr/>
          <p:nvPr/>
        </p:nvSpPr>
        <p:spPr>
          <a:xfrm>
            <a:off x="3953274" y="2934841"/>
            <a:ext cx="1330534" cy="113341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61766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2" y="1388676"/>
            <a:ext cx="4643595" cy="2120643"/>
          </a:xfrm>
        </p:spPr>
        <p:txBody>
          <a:bodyPr>
            <a:normAutofit fontScale="700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 </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a:effectLst>
            <a:outerShdw blurRad="63500" sx="102000" sy="102000" algn="ctr" rotWithShape="0">
              <a:prstClr val="black">
                <a:alpha val="40000"/>
              </a:prstClr>
            </a:outerShdw>
          </a:effectLst>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a:effectLst>
            <a:outerShdw blurRad="63500" sx="102000" sy="102000" algn="ctr" rotWithShape="0">
              <a:prstClr val="black">
                <a:alpha val="40000"/>
              </a:prstClr>
            </a:outerShdw>
          </a:effectLst>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362097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29800" y="1614054"/>
            <a:ext cx="914400" cy="914400"/>
          </a:xfrm>
          <a:prstGeom prst="rect">
            <a:avLst/>
          </a:prstGeom>
        </p:spPr>
      </p:pic>
      <p:pic>
        <p:nvPicPr>
          <p:cNvPr id="6" name="Picture 5">
            <a:extLst>
              <a:ext uri="{FF2B5EF4-FFF2-40B4-BE49-F238E27FC236}">
                <a16:creationId xmlns:a16="http://schemas.microsoft.com/office/drawing/2014/main" id="{B2669CB9-F0F4-CCD6-9DE3-FD96B87B090D}"/>
              </a:ext>
            </a:extLst>
          </p:cNvPr>
          <p:cNvPicPr>
            <a:picLocks noChangeAspect="1"/>
          </p:cNvPicPr>
          <p:nvPr/>
        </p:nvPicPr>
        <p:blipFill rotWithShape="1">
          <a:blip r:embed="rId4"/>
          <a:srcRect l="764" t="12284" r="4809" b="5152"/>
          <a:stretch/>
        </p:blipFill>
        <p:spPr>
          <a:xfrm>
            <a:off x="782406" y="1458546"/>
            <a:ext cx="7848123" cy="4574757"/>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0824D06B-72CD-C692-9546-322FBED2F705}"/>
              </a:ext>
            </a:extLst>
          </p:cNvPr>
          <p:cNvSpPr/>
          <p:nvPr/>
        </p:nvSpPr>
        <p:spPr>
          <a:xfrm>
            <a:off x="6703255" y="3256671"/>
            <a:ext cx="309489" cy="248294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47240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85218" y="1828262"/>
            <a:ext cx="1122218" cy="1122218"/>
          </a:xfrm>
          <a:prstGeom prst="rect">
            <a:avLst/>
          </a:prstGeom>
        </p:spPr>
      </p:pic>
      <p:pic>
        <p:nvPicPr>
          <p:cNvPr id="7" name="Picture 6">
            <a:extLst>
              <a:ext uri="{FF2B5EF4-FFF2-40B4-BE49-F238E27FC236}">
                <a16:creationId xmlns:a16="http://schemas.microsoft.com/office/drawing/2014/main" id="{DCAB6B46-379A-7668-4149-2B1D5DB09844}"/>
              </a:ext>
            </a:extLst>
          </p:cNvPr>
          <p:cNvPicPr>
            <a:picLocks noChangeAspect="1"/>
          </p:cNvPicPr>
          <p:nvPr/>
        </p:nvPicPr>
        <p:blipFill rotWithShape="1">
          <a:blip r:embed="rId4"/>
          <a:srcRect l="1066" t="12102" r="4574" b="5128"/>
          <a:stretch/>
        </p:blipFill>
        <p:spPr>
          <a:xfrm>
            <a:off x="905927" y="1456006"/>
            <a:ext cx="7914513" cy="4628270"/>
          </a:xfrm>
          <a:prstGeom prst="rect">
            <a:avLst/>
          </a:prstGeom>
          <a:effectLst>
            <a:outerShdw blurRad="63500" sx="102000" sy="102000" algn="ctr" rotWithShape="0">
              <a:prstClr val="black">
                <a:alpha val="40000"/>
              </a:prstClr>
            </a:outerShdw>
          </a:effectLst>
        </p:spPr>
      </p:pic>
      <p:sp>
        <p:nvSpPr>
          <p:cNvPr id="9" name="Rectangle 8">
            <a:extLst>
              <a:ext uri="{FF2B5EF4-FFF2-40B4-BE49-F238E27FC236}">
                <a16:creationId xmlns:a16="http://schemas.microsoft.com/office/drawing/2014/main" id="{10192655-8011-225B-9A18-95DA40793F35}"/>
              </a:ext>
            </a:extLst>
          </p:cNvPr>
          <p:cNvSpPr/>
          <p:nvPr/>
        </p:nvSpPr>
        <p:spPr>
          <a:xfrm>
            <a:off x="6625883" y="3270738"/>
            <a:ext cx="274320" cy="2574388"/>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646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normAutofit/>
          </a:bodyPr>
          <a:lstStyle/>
          <a:p>
            <a:r>
              <a:rPr lang="en-GB" dirty="0">
                <a:latin typeface="Lucida Sans" panose="020B0602030504020204" pitchFamily="34" charset="0"/>
                <a:cs typeface="Calibri" panose="020F0502020204030204" pitchFamily="34" charset="0"/>
              </a:rPr>
              <a:t>What about Artificial Intelligence?</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493538"/>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infoskills.</a:t>
            </a:r>
          </a:p>
        </p:txBody>
      </p:sp>
    </p:spTree>
    <p:extLst>
      <p:ext uri="{BB962C8B-B14F-4D97-AF65-F5344CB8AC3E}">
        <p14:creationId xmlns:p14="http://schemas.microsoft.com/office/powerpoint/2010/main" val="2898129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34352" y="3429001"/>
            <a:ext cx="859147" cy="2560650"/>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634093" y="2721427"/>
            <a:ext cx="800302"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Arrow: Right 11">
            <a:extLst>
              <a:ext uri="{FF2B5EF4-FFF2-40B4-BE49-F238E27FC236}">
                <a16:creationId xmlns:a16="http://schemas.microsoft.com/office/drawing/2014/main" id="{0762A1AF-D0B4-5B94-8ED4-B901879CB7EE}"/>
              </a:ext>
            </a:extLst>
          </p:cNvPr>
          <p:cNvSpPr/>
          <p:nvPr/>
        </p:nvSpPr>
        <p:spPr>
          <a:xfrm>
            <a:off x="1415052" y="4604655"/>
            <a:ext cx="800303"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Search question.</a:t>
            </a:r>
            <a:endParaRPr lang="en-US" dirty="0">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251607" y="2721427"/>
            <a:ext cx="138248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a:t>
            </a:r>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p>
        </p:txBody>
      </p:sp>
      <p:sp>
        <p:nvSpPr>
          <p:cNvPr id="15" name="TextBox 14">
            <a:extLst>
              <a:ext uri="{FF2B5EF4-FFF2-40B4-BE49-F238E27FC236}">
                <a16:creationId xmlns:a16="http://schemas.microsoft.com/office/drawing/2014/main" id="{D46B4F8F-9B6E-B044-EC57-B2B5C1F09660}"/>
              </a:ext>
            </a:extLst>
          </p:cNvPr>
          <p:cNvSpPr txBox="1"/>
          <p:nvPr/>
        </p:nvSpPr>
        <p:spPr>
          <a:xfrm>
            <a:off x="290090" y="4604655"/>
            <a:ext cx="12843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Further related question prompts.</a:t>
            </a:r>
            <a:endParaRPr lang="en-US" dirty="0"/>
          </a:p>
        </p:txBody>
      </p:sp>
      <p:sp>
        <p:nvSpPr>
          <p:cNvPr id="16" name="TextBox 15">
            <a:extLst>
              <a:ext uri="{FF2B5EF4-FFF2-40B4-BE49-F238E27FC236}">
                <a16:creationId xmlns:a16="http://schemas.microsoft.com/office/drawing/2014/main" id="{D5419D35-95D5-7CD0-A1EB-440F2E708B19}"/>
              </a:ext>
            </a:extLst>
          </p:cNvPr>
          <p:cNvSpPr txBox="1"/>
          <p:nvPr/>
        </p:nvSpPr>
        <p:spPr>
          <a:xfrm>
            <a:off x="10718957" y="1575776"/>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057333" y="1891824"/>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6764956" y="227502"/>
            <a:ext cx="4543681" cy="779761"/>
          </a:xfrm>
          <a:prstGeom prst="rect">
            <a:avLst/>
          </a:prstGeom>
        </p:spPr>
      </p:pic>
      <p:sp>
        <p:nvSpPr>
          <p:cNvPr id="8" name="TextBox 7">
            <a:extLst>
              <a:ext uri="{FF2B5EF4-FFF2-40B4-BE49-F238E27FC236}">
                <a16:creationId xmlns:a16="http://schemas.microsoft.com/office/drawing/2014/main" id="{4AAD22F4-508C-20EC-6216-51817D17D030}"/>
              </a:ext>
            </a:extLst>
          </p:cNvPr>
          <p:cNvSpPr txBox="1"/>
          <p:nvPr/>
        </p:nvSpPr>
        <p:spPr>
          <a:xfrm>
            <a:off x="9382339" y="5620318"/>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3"/>
              </a:rPr>
              <a:t>Library Results</a:t>
            </a:r>
            <a:endParaRPr lang="en-US" dirty="0"/>
          </a:p>
        </p:txBody>
      </p:sp>
      <p:pic>
        <p:nvPicPr>
          <p:cNvPr id="5" name="Picture 4">
            <a:extLst>
              <a:ext uri="{FF2B5EF4-FFF2-40B4-BE49-F238E27FC236}">
                <a16:creationId xmlns:a16="http://schemas.microsoft.com/office/drawing/2014/main" id="{462BDA7F-2931-AC00-1962-3C6745FDE3C1}"/>
              </a:ext>
            </a:extLst>
          </p:cNvPr>
          <p:cNvPicPr>
            <a:picLocks noChangeAspect="1"/>
          </p:cNvPicPr>
          <p:nvPr/>
        </p:nvPicPr>
        <p:blipFill>
          <a:blip r:embed="rId4"/>
          <a:srcRect l="27574" t="24112" r="10044" b="68701"/>
          <a:stretch/>
        </p:blipFill>
        <p:spPr>
          <a:xfrm>
            <a:off x="2846585" y="1628783"/>
            <a:ext cx="7190077" cy="552223"/>
          </a:xfrm>
          <a:prstGeom prst="rect">
            <a:avLst/>
          </a:prstGeom>
        </p:spPr>
      </p:pic>
      <p:pic>
        <p:nvPicPr>
          <p:cNvPr id="9" name="Picture 8">
            <a:extLst>
              <a:ext uri="{FF2B5EF4-FFF2-40B4-BE49-F238E27FC236}">
                <a16:creationId xmlns:a16="http://schemas.microsoft.com/office/drawing/2014/main" id="{A8862C1C-064F-6A8D-5A3D-D9B1B61BEA3B}"/>
              </a:ext>
            </a:extLst>
          </p:cNvPr>
          <p:cNvPicPr>
            <a:picLocks noChangeAspect="1"/>
          </p:cNvPicPr>
          <p:nvPr/>
        </p:nvPicPr>
        <p:blipFill>
          <a:blip r:embed="rId5"/>
          <a:srcRect l="27254" t="36699" r="6045" b="38871"/>
          <a:stretch/>
        </p:blipFill>
        <p:spPr>
          <a:xfrm>
            <a:off x="2649159" y="2436888"/>
            <a:ext cx="8381005" cy="2046405"/>
          </a:xfrm>
          <a:prstGeom prst="rect">
            <a:avLst/>
          </a:prstGeom>
        </p:spPr>
      </p:pic>
      <p:pic>
        <p:nvPicPr>
          <p:cNvPr id="20" name="Picture 19">
            <a:extLst>
              <a:ext uri="{FF2B5EF4-FFF2-40B4-BE49-F238E27FC236}">
                <a16:creationId xmlns:a16="http://schemas.microsoft.com/office/drawing/2014/main" id="{32704C7E-70F6-EED8-0E70-E79C5B5DEF1A}"/>
              </a:ext>
            </a:extLst>
          </p:cNvPr>
          <p:cNvPicPr>
            <a:picLocks noChangeAspect="1"/>
          </p:cNvPicPr>
          <p:nvPr/>
        </p:nvPicPr>
        <p:blipFill>
          <a:blip r:embed="rId6"/>
          <a:srcRect l="26988" t="41857" r="13451" b="38776"/>
          <a:stretch/>
        </p:blipFill>
        <p:spPr>
          <a:xfrm>
            <a:off x="2502280" y="4672367"/>
            <a:ext cx="6127028" cy="1328189"/>
          </a:xfrm>
          <a:prstGeom prst="rect">
            <a:avLst/>
          </a:prstGeom>
        </p:spPr>
      </p:pic>
      <p:sp>
        <p:nvSpPr>
          <p:cNvPr id="23" name="TextBox 22">
            <a:extLst>
              <a:ext uri="{FF2B5EF4-FFF2-40B4-BE49-F238E27FC236}">
                <a16:creationId xmlns:a16="http://schemas.microsoft.com/office/drawing/2014/main" id="{9E4EFBC6-4EB8-65A7-FB9E-A8DE6F835FF2}"/>
              </a:ext>
            </a:extLst>
          </p:cNvPr>
          <p:cNvSpPr txBox="1"/>
          <p:nvPr/>
        </p:nvSpPr>
        <p:spPr>
          <a:xfrm>
            <a:off x="470888" y="252284"/>
            <a:ext cx="5831353" cy="769441"/>
          </a:xfrm>
          <a:prstGeom prst="rect">
            <a:avLst/>
          </a:prstGeom>
          <a:noFill/>
        </p:spPr>
        <p:txBody>
          <a:bodyPr wrap="square" rtlCol="0">
            <a:spAutoFit/>
          </a:bodyPr>
          <a:lstStyle/>
          <a:p>
            <a:r>
              <a:rPr lang="en-GB" sz="4400" dirty="0">
                <a:solidFill>
                  <a:schemeClr val="bg1"/>
                </a:solidFill>
                <a:latin typeface="+mj-lt"/>
              </a:rPr>
              <a:t>AI in the Catalogue</a:t>
            </a:r>
          </a:p>
        </p:txBody>
      </p:sp>
    </p:spTree>
    <p:extLst>
      <p:ext uri="{BB962C8B-B14F-4D97-AF65-F5344CB8AC3E}">
        <p14:creationId xmlns:p14="http://schemas.microsoft.com/office/powerpoint/2010/main" val="743406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dirty="0"/>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dirty="0"/>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dirty="0">
                <a:latin typeface="Calibri"/>
                <a:cs typeface="Calibri"/>
              </a:rPr>
              <a:t>Important: </a:t>
            </a:r>
            <a:r>
              <a:rPr lang="en-US" sz="2000" dirty="0">
                <a:latin typeface="Calibri"/>
                <a:cs typeface="Calibri"/>
              </a:rPr>
              <a:t>It does not search everything.</a:t>
            </a:r>
            <a:r>
              <a:rPr lang="en-US" sz="2000" b="1" dirty="0">
                <a:latin typeface="Calibri"/>
                <a:cs typeface="Calibri"/>
              </a:rPr>
              <a:t> You will still need to perform your own search!</a:t>
            </a:r>
            <a:endParaRPr lang="en-US" dirty="0">
              <a:latin typeface="Calibri Light"/>
              <a:cs typeface="Calibri Light"/>
            </a:endParaRPr>
          </a:p>
          <a:p>
            <a:pPr marL="0" indent="0">
              <a:lnSpc>
                <a:spcPct val="100000"/>
              </a:lnSpc>
              <a:spcBef>
                <a:spcPts val="0"/>
              </a:spcBef>
              <a:buNone/>
            </a:pPr>
            <a:endParaRPr lang="en-US" sz="2000" dirty="0">
              <a:latin typeface="Calibri"/>
              <a:cs typeface="Calibri"/>
            </a:endParaRPr>
          </a:p>
          <a:p>
            <a:pPr marL="0" indent="0">
              <a:lnSpc>
                <a:spcPct val="100000"/>
              </a:lnSpc>
              <a:spcBef>
                <a:spcPts val="0"/>
              </a:spcBef>
              <a:buNone/>
            </a:pPr>
            <a:r>
              <a:rPr lang="en-US" sz="2000" dirty="0">
                <a:latin typeface="Calibri"/>
                <a:cs typeface="Calibri"/>
              </a:rPr>
              <a:t>It does </a:t>
            </a:r>
            <a:r>
              <a:rPr lang="en-US" sz="2000" b="1" dirty="0">
                <a:latin typeface="Calibri"/>
                <a:cs typeface="Calibri"/>
              </a:rPr>
              <a:t>not</a:t>
            </a:r>
            <a:r>
              <a:rPr lang="en-US" sz="2000" dirty="0">
                <a:latin typeface="Calibri"/>
                <a:cs typeface="Calibri"/>
              </a:rPr>
              <a:t> currently search the following:</a:t>
            </a:r>
            <a:endParaRPr lang="en-US" dirty="0">
              <a:cs typeface="Calibri Light"/>
            </a:endParaRPr>
          </a:p>
          <a:p>
            <a:pPr marL="0" indent="0">
              <a:lnSpc>
                <a:spcPct val="100000"/>
              </a:lnSpc>
              <a:spcBef>
                <a:spcPts val="0"/>
              </a:spcBef>
              <a:buNone/>
            </a:pPr>
            <a:endParaRPr lang="en-US" sz="2000" b="1" dirty="0">
              <a:latin typeface="Calibri"/>
              <a:cs typeface="Calibri"/>
            </a:endParaRPr>
          </a:p>
          <a:p>
            <a:pPr>
              <a:lnSpc>
                <a:spcPct val="100000"/>
              </a:lnSpc>
              <a:spcBef>
                <a:spcPts val="0"/>
              </a:spcBef>
              <a:buFont typeface="Arial" panose="05000000000000000000" pitchFamily="2" charset="2"/>
              <a:buChar char="•"/>
            </a:pPr>
            <a:r>
              <a:rPr lang="en-US" sz="2000" b="1" dirty="0">
                <a:latin typeface="Calibri"/>
                <a:cs typeface="Calibri"/>
              </a:rPr>
              <a:t>Any collections </a:t>
            </a:r>
            <a:r>
              <a:rPr lang="en-US" sz="2000" dirty="0">
                <a:latin typeface="Calibri"/>
                <a:cs typeface="Calibri"/>
              </a:rPr>
              <a:t>from the following content providers</a:t>
            </a:r>
            <a:r>
              <a:rPr lang="en-US" sz="2000" b="1" dirty="0">
                <a:latin typeface="Calibri"/>
                <a:cs typeface="Calibri"/>
              </a:rPr>
              <a:t> </a:t>
            </a:r>
            <a:r>
              <a:rPr lang="en-US" sz="2000" dirty="0">
                <a:latin typeface="Calibri"/>
                <a:cs typeface="Calibri"/>
              </a:rPr>
              <a:t>- APA, </a:t>
            </a:r>
            <a:r>
              <a:rPr lang="en-US" sz="2000" dirty="0" err="1">
                <a:latin typeface="Calibri"/>
                <a:cs typeface="Calibri"/>
              </a:rPr>
              <a:t>DataCite</a:t>
            </a:r>
            <a:r>
              <a:rPr lang="en-US" sz="2000" dirty="0">
                <a:latin typeface="Calibri"/>
                <a:cs typeface="Calibri"/>
              </a:rPr>
              <a:t>, </a:t>
            </a:r>
            <a:r>
              <a:rPr lang="en-US" sz="2000" b="1" dirty="0">
                <a:latin typeface="Calibri"/>
                <a:cs typeface="Calibri"/>
              </a:rPr>
              <a:t>Elsevier, JSTOR, </a:t>
            </a:r>
            <a:r>
              <a:rPr lang="en-US" sz="2000" dirty="0">
                <a:latin typeface="Calibri"/>
                <a:cs typeface="Calibri"/>
              </a:rPr>
              <a:t>Kogan Page and Conde Nas.</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News content (newspaper articles, newsletters, text resources).</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Collections that are not marked as 'free for search' in the CDI collection list.</a:t>
            </a:r>
            <a:endParaRPr lang="en-US"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0" indent="0">
              <a:buNone/>
            </a:pPr>
            <a:r>
              <a:rPr lang="en-US" sz="2000" dirty="0">
                <a:latin typeface="Calibri"/>
                <a:ea typeface="+mn-lt"/>
                <a:cs typeface="Calibri"/>
              </a:rPr>
              <a:t>Furthermore, certain requests or queries are unavailable:</a:t>
            </a:r>
            <a:endParaRPr lang="en-US" sz="2000" dirty="0">
              <a:latin typeface="Calibri"/>
              <a:ea typeface="Calibri"/>
              <a:cs typeface="Calibri"/>
            </a:endParaRPr>
          </a:p>
          <a:p>
            <a:pPr>
              <a:buFont typeface="Arial" panose="05000000000000000000" pitchFamily="2" charset="2"/>
              <a:buChar char="•"/>
            </a:pPr>
            <a:r>
              <a:rPr lang="en-US" sz="2000" dirty="0">
                <a:latin typeface="Calibri"/>
                <a:ea typeface="+mn-lt"/>
                <a:cs typeface="Calibri"/>
              </a:rPr>
              <a:t>Requests for materials of a particular type, e.g. </a:t>
            </a:r>
            <a:r>
              <a:rPr lang="en-US" sz="2000" b="1" dirty="0">
                <a:latin typeface="Calibri"/>
                <a:ea typeface="+mn-lt"/>
                <a:cs typeface="Calibri"/>
              </a:rPr>
              <a:t>"</a:t>
            </a:r>
            <a:r>
              <a:rPr lang="en-US" sz="2000" b="1" i="1" dirty="0">
                <a:latin typeface="Calibri"/>
                <a:ea typeface="+mn-lt"/>
                <a:cs typeface="Calibri"/>
              </a:rPr>
              <a:t>give me peer reviewed articles on </a:t>
            </a:r>
            <a:r>
              <a:rPr lang="en-US" sz="2000" b="1" i="1" dirty="0" err="1">
                <a:latin typeface="Calibri"/>
                <a:ea typeface="+mn-lt"/>
                <a:cs typeface="Calibri"/>
              </a:rPr>
              <a:t>x.y.z</a:t>
            </a:r>
            <a:r>
              <a:rPr lang="en-US" sz="2000" b="1" i="1" dirty="0">
                <a:latin typeface="Calibri"/>
                <a:ea typeface="+mn-lt"/>
                <a:cs typeface="Calibri"/>
              </a:rPr>
              <a:t>“</a:t>
            </a:r>
            <a:r>
              <a:rPr lang="en-US" sz="2000" i="1" dirty="0">
                <a:latin typeface="Calibri"/>
                <a:ea typeface="+mn-lt"/>
                <a:cs typeface="Calibri"/>
              </a:rPr>
              <a:t>.</a:t>
            </a:r>
            <a:endParaRPr lang="en-US" dirty="0">
              <a:latin typeface="Calibri"/>
              <a:ea typeface="Calibri Light"/>
              <a:cs typeface="Calibri"/>
            </a:endParaRPr>
          </a:p>
          <a:p>
            <a:pPr>
              <a:buFont typeface="Arial" panose="05000000000000000000" pitchFamily="2" charset="2"/>
              <a:buChar char="•"/>
            </a:pPr>
            <a:r>
              <a:rPr lang="en-US" sz="2000" dirty="0">
                <a:latin typeface="Calibri"/>
                <a:ea typeface="+mn-lt"/>
                <a:cs typeface="Calibri"/>
              </a:rPr>
              <a:t>Requests for materials from a certain time period, e.g. </a:t>
            </a:r>
            <a:r>
              <a:rPr lang="en-US" sz="2000" b="1" i="1" dirty="0">
                <a:latin typeface="Calibri"/>
                <a:ea typeface="+mn-lt"/>
                <a:cs typeface="Calibri"/>
              </a:rPr>
              <a:t>"give the most recent information on climate change“</a:t>
            </a:r>
            <a:r>
              <a:rPr lang="en-US" sz="2000" i="1" dirty="0">
                <a:latin typeface="Calibri"/>
                <a:ea typeface="+mn-lt"/>
                <a:cs typeface="Calibri"/>
              </a:rPr>
              <a:t>.</a:t>
            </a:r>
            <a:endParaRPr lang="en-US" dirty="0">
              <a:latin typeface="Calibri"/>
              <a:ea typeface="Calibri Light"/>
              <a:cs typeface="Calibri"/>
            </a:endParaRPr>
          </a:p>
          <a:p>
            <a:pPr>
              <a:buFont typeface="Arial" panose="05000000000000000000" pitchFamily="2" charset="2"/>
              <a:buChar char="•"/>
            </a:pPr>
            <a:r>
              <a:rPr lang="en-US" sz="2000" dirty="0">
                <a:latin typeface="Calibri"/>
                <a:ea typeface="+mn-lt"/>
                <a:cs typeface="Calibri"/>
              </a:rPr>
              <a:t>Follow up questions are not supported. Each question stands alone, and all relevant information needs to be asked in each.</a:t>
            </a:r>
            <a:endParaRPr lang="en-US" dirty="0">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dirty="0"/>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50282" y="2508121"/>
            <a:ext cx="2323176"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2526656" y="325744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3256722" y="1861621"/>
            <a:ext cx="8847455" cy="3477875"/>
          </a:xfrm>
          <a:prstGeom prst="rect">
            <a:avLst/>
          </a:prstGeom>
          <a:noFill/>
        </p:spPr>
        <p:txBody>
          <a:bodyPr wrap="square" rtlCol="0">
            <a:spAutoFit/>
          </a:bodyPr>
          <a:lstStyle/>
          <a:p>
            <a:r>
              <a:rPr lang="en-GB" sz="2000" dirty="0">
                <a:latin typeface="Calibri "/>
              </a:rPr>
              <a:t>(challenges and opportunities in 6G wireless network adoption) </a:t>
            </a:r>
            <a:r>
              <a:rPr lang="en-GB" sz="2000" dirty="0">
                <a:solidFill>
                  <a:srgbClr val="FF0000"/>
                </a:solidFill>
                <a:latin typeface="Calibri "/>
              </a:rPr>
              <a:t>OR </a:t>
            </a:r>
          </a:p>
          <a:p>
            <a:r>
              <a:rPr lang="en-GB" sz="2000" dirty="0">
                <a:latin typeface="Calibri "/>
              </a:rPr>
              <a:t>(6G wireless network adoption challenges) </a:t>
            </a:r>
            <a:r>
              <a:rPr lang="en-GB" sz="2000" dirty="0">
                <a:solidFill>
                  <a:srgbClr val="FF0000"/>
                </a:solidFill>
                <a:latin typeface="Calibri "/>
              </a:rPr>
              <a:t>OR</a:t>
            </a:r>
            <a:r>
              <a:rPr lang="en-GB" sz="2000" dirty="0">
                <a:latin typeface="Calibri "/>
              </a:rPr>
              <a:t> </a:t>
            </a:r>
          </a:p>
          <a:p>
            <a:r>
              <a:rPr lang="en-GB" sz="2000" dirty="0">
                <a:latin typeface="Calibri "/>
              </a:rPr>
              <a:t>(6G wireless network opportunities) </a:t>
            </a:r>
            <a:r>
              <a:rPr lang="en-GB" sz="2000" dirty="0">
                <a:solidFill>
                  <a:srgbClr val="FF0000"/>
                </a:solidFill>
                <a:latin typeface="Calibri "/>
              </a:rPr>
              <a:t>OR</a:t>
            </a:r>
            <a:r>
              <a:rPr lang="en-GB" sz="2000" dirty="0">
                <a:latin typeface="Calibri "/>
              </a:rPr>
              <a:t> </a:t>
            </a:r>
          </a:p>
          <a:p>
            <a:r>
              <a:rPr lang="en-GB" sz="2000" dirty="0">
                <a:latin typeface="Calibri "/>
              </a:rPr>
              <a:t>(6G technology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(future of 6G wireless networks) </a:t>
            </a:r>
            <a:r>
              <a:rPr lang="en-GB" sz="2000" dirty="0">
                <a:solidFill>
                  <a:srgbClr val="FF0000"/>
                </a:solidFill>
                <a:latin typeface="Calibri "/>
              </a:rPr>
              <a:t>OR</a:t>
            </a:r>
            <a:r>
              <a:rPr lang="en-GB" sz="2000" dirty="0">
                <a:latin typeface="Calibri "/>
              </a:rPr>
              <a:t> </a:t>
            </a:r>
          </a:p>
          <a:p>
            <a:r>
              <a:rPr lang="en-GB" sz="2000" dirty="0">
                <a:latin typeface="Calibri "/>
              </a:rPr>
              <a:t>(challenges and opportunities in 6G wireless network adoption) </a:t>
            </a:r>
            <a:r>
              <a:rPr lang="en-GB" sz="2000" dirty="0">
                <a:solidFill>
                  <a:srgbClr val="FF0000"/>
                </a:solidFill>
                <a:latin typeface="Calibri "/>
              </a:rPr>
              <a:t>OR</a:t>
            </a:r>
            <a:r>
              <a:rPr lang="en-GB" sz="2000" dirty="0">
                <a:latin typeface="Calibri "/>
              </a:rPr>
              <a:t> </a:t>
            </a:r>
          </a:p>
          <a:p>
            <a:r>
              <a:rPr lang="en-GB" sz="2000" dirty="0">
                <a:latin typeface="Calibri "/>
              </a:rPr>
              <a:t>(6G wireless network implementation obstacles and advantages) </a:t>
            </a:r>
            <a:r>
              <a:rPr lang="en-GB" sz="2000" dirty="0">
                <a:solidFill>
                  <a:srgbClr val="FF0000"/>
                </a:solidFill>
                <a:latin typeface="Calibri "/>
              </a:rPr>
              <a:t>OR</a:t>
            </a:r>
            <a:r>
              <a:rPr lang="en-GB" sz="2000" dirty="0">
                <a:latin typeface="Calibri "/>
              </a:rPr>
              <a:t> </a:t>
            </a:r>
          </a:p>
          <a:p>
            <a:r>
              <a:rPr lang="en-GB" sz="2000" dirty="0">
                <a:latin typeface="Calibri "/>
              </a:rPr>
              <a:t>(prospects and hurdles of adopting 6G wireless networks) </a:t>
            </a:r>
            <a:r>
              <a:rPr lang="en-GB" sz="2000" dirty="0">
                <a:solidFill>
                  <a:srgbClr val="FF0000"/>
                </a:solidFill>
                <a:latin typeface="Calibri "/>
              </a:rPr>
              <a:t>OR</a:t>
            </a:r>
            <a:r>
              <a:rPr lang="en-GB" sz="2000" dirty="0">
                <a:latin typeface="Calibri "/>
              </a:rPr>
              <a:t> </a:t>
            </a:r>
          </a:p>
          <a:p>
            <a:r>
              <a:rPr lang="en-GB" sz="2000" dirty="0">
                <a:latin typeface="Calibri "/>
              </a:rPr>
              <a:t>(6G wireless technology adoption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(6G network deployment challenges and opportunities) </a:t>
            </a:r>
            <a:r>
              <a:rPr lang="en-GB" sz="2000" dirty="0">
                <a:solidFill>
                  <a:srgbClr val="FF0000"/>
                </a:solidFill>
                <a:latin typeface="Calibri "/>
              </a:rPr>
              <a:t>OR</a:t>
            </a:r>
            <a:r>
              <a:rPr lang="en-GB" sz="2000" dirty="0">
                <a:latin typeface="Calibri "/>
              </a:rPr>
              <a:t> </a:t>
            </a:r>
          </a:p>
          <a:p>
            <a:r>
              <a:rPr lang="en-GB" sz="2000" dirty="0">
                <a:latin typeface="Calibri "/>
              </a:rPr>
              <a:t>(what are the challenges and opportunities in 6G wireless network adoption)</a:t>
            </a:r>
          </a:p>
        </p:txBody>
      </p:sp>
      <p:sp>
        <p:nvSpPr>
          <p:cNvPr id="3" name="TextBox 2">
            <a:extLst>
              <a:ext uri="{FF2B5EF4-FFF2-40B4-BE49-F238E27FC236}">
                <a16:creationId xmlns:a16="http://schemas.microsoft.com/office/drawing/2014/main" id="{E8F055A7-4E81-5814-25F1-549F65638C38}"/>
              </a:ext>
            </a:extLst>
          </p:cNvPr>
          <p:cNvSpPr txBox="1"/>
          <p:nvPr/>
        </p:nvSpPr>
        <p:spPr>
          <a:xfrm>
            <a:off x="446957" y="5189559"/>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11393528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605336" y="1813272"/>
            <a:ext cx="4542192"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289777" cy="369332"/>
          </a:xfrm>
          <a:prstGeom prst="rect">
            <a:avLst/>
          </a:prstGeom>
          <a:noFill/>
          <a:ln w="38100">
            <a:solidFill>
              <a:schemeClr val="accent2"/>
            </a:solidFill>
          </a:ln>
        </p:spPr>
        <p:txBody>
          <a:bodyPr wrap="none" rtlCol="0">
            <a:spAutoFit/>
          </a:bodyPr>
          <a:lstStyle/>
          <a:p>
            <a:r>
              <a:rPr lang="en-GB" dirty="0">
                <a:ln>
                  <a:solidFill>
                    <a:schemeClr val="tx1"/>
                  </a:solidFill>
                </a:ln>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99DDBC15-EFA6-DAA8-A6F8-6BE1DE407C43}"/>
              </a:ext>
            </a:extLst>
          </p:cNvPr>
          <p:cNvPicPr>
            <a:picLocks noChangeAspect="1"/>
          </p:cNvPicPr>
          <p:nvPr/>
        </p:nvPicPr>
        <p:blipFill>
          <a:blip r:embed="rId3"/>
          <a:srcRect l="535" t="11737" r="16112" b="4830"/>
          <a:stretch/>
        </p:blipFill>
        <p:spPr>
          <a:xfrm>
            <a:off x="5407715" y="1477287"/>
            <a:ext cx="6457582" cy="4309179"/>
          </a:xfrm>
          <a:prstGeom prst="rect">
            <a:avLst/>
          </a:prstGeom>
        </p:spPr>
      </p:pic>
    </p:spTree>
    <p:extLst>
      <p:ext uri="{BB962C8B-B14F-4D97-AF65-F5344CB8AC3E}">
        <p14:creationId xmlns:p14="http://schemas.microsoft.com/office/powerpoint/2010/main" val="3475236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569447" y="252284"/>
            <a:ext cx="11580575" cy="1003916"/>
          </a:xfrm>
        </p:spPr>
        <p:txBody>
          <a:bodyPr>
            <a:noAutofit/>
          </a:bodyPr>
          <a:lstStyle/>
          <a:p>
            <a:r>
              <a:rPr lang="en-GB" sz="4000"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77278"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183193" y="2520950"/>
            <a:ext cx="5063835" cy="33968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67824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a:bodyPr>
          <a:lstStyle/>
          <a:p>
            <a:r>
              <a:rPr lang="en-GB" sz="2200" dirty="0"/>
              <a:t>Browse databases not searched by the library search:</a:t>
            </a:r>
          </a:p>
          <a:p>
            <a:pPr lvl="1"/>
            <a:r>
              <a:rPr lang="en-GB" sz="1800" dirty="0"/>
              <a:t>BoB.</a:t>
            </a:r>
          </a:p>
          <a:p>
            <a:pPr lvl="1"/>
            <a:r>
              <a:rPr lang="en-GB" sz="1800" dirty="0"/>
              <a:t>Digimap.</a:t>
            </a:r>
          </a:p>
          <a:p>
            <a:pPr lvl="1"/>
            <a:r>
              <a:rPr lang="en-GB" sz="1800" dirty="0"/>
              <a:t>Cite Them Right.</a:t>
            </a:r>
          </a:p>
          <a:p>
            <a:pPr lvl="1"/>
            <a:r>
              <a:rPr lang="en-GB" sz="1800" dirty="0"/>
              <a:t>MarketLine Advantage.</a:t>
            </a:r>
          </a:p>
          <a:p>
            <a:r>
              <a:rPr lang="en-GB" sz="2200" dirty="0"/>
              <a:t>Go directly to subject specific databases:</a:t>
            </a:r>
          </a:p>
          <a:p>
            <a:pPr lvl="1"/>
            <a:r>
              <a:rPr lang="en-GB" sz="1800" dirty="0"/>
              <a:t>ACM Digital Library.</a:t>
            </a:r>
          </a:p>
          <a:p>
            <a:pPr lvl="1"/>
            <a:r>
              <a:rPr lang="en-GB" sz="1800" b="0" i="0" dirty="0">
                <a:solidFill>
                  <a:srgbClr val="3A3A3A"/>
                </a:solidFill>
                <a:effectLst/>
              </a:rPr>
              <a:t>IEEE Xplore Digital </a:t>
            </a:r>
            <a:r>
              <a:rPr lang="en-GB" sz="1800" dirty="0">
                <a:solidFill>
                  <a:srgbClr val="3A3A3A"/>
                </a:solidFill>
              </a:rPr>
              <a:t>L</a:t>
            </a:r>
            <a:r>
              <a:rPr lang="en-GB" sz="1800" b="0" i="0" dirty="0">
                <a:solidFill>
                  <a:srgbClr val="3A3A3A"/>
                </a:solidFill>
                <a:effectLst/>
              </a:rPr>
              <a:t>ibrary.</a:t>
            </a:r>
          </a:p>
          <a:p>
            <a:pPr lvl="1"/>
            <a:r>
              <a:rPr lang="en-GB" sz="1800" dirty="0"/>
              <a:t>Proquest Central.</a:t>
            </a:r>
          </a:p>
          <a:p>
            <a:pPr lvl="1"/>
            <a:r>
              <a:rPr lang="en-GB" sz="1800" dirty="0"/>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1268005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a:xfrm>
            <a:off x="754512" y="1543026"/>
            <a:ext cx="11118620" cy="4574040"/>
          </a:xfrm>
        </p:spPr>
        <p:txBody>
          <a:bodyPr>
            <a:noAutofit/>
          </a:bodyPr>
          <a:lstStyle/>
          <a:p>
            <a:pPr marL="0" indent="0">
              <a:buNone/>
            </a:pPr>
            <a:r>
              <a:rPr lang="en-GB" sz="1800" dirty="0">
                <a:hlinkClick r:id="rId2"/>
              </a:rPr>
              <a:t>ACM Digital Library</a:t>
            </a:r>
            <a:endParaRPr lang="en-GB" sz="1800" dirty="0"/>
          </a:p>
          <a:p>
            <a:pPr marL="0" indent="0">
              <a:buNone/>
            </a:pPr>
            <a:r>
              <a:rPr lang="en-GB" sz="1800" b="0" i="0" dirty="0">
                <a:solidFill>
                  <a:srgbClr val="3A3A3A"/>
                </a:solidFill>
                <a:effectLst/>
              </a:rPr>
              <a:t>ACM Digital Library provides access to tables of contents, abstracts, reviews, and full texts to articles published by ACM, as well as bibliographic citations from publishers in computing.</a:t>
            </a:r>
          </a:p>
          <a:p>
            <a:pPr marL="0" indent="0">
              <a:buNone/>
            </a:pPr>
            <a:r>
              <a:rPr lang="en-GB" sz="1800" dirty="0">
                <a:solidFill>
                  <a:srgbClr val="3A3A3A"/>
                </a:solidFill>
                <a:hlinkClick r:id="rId3"/>
              </a:rPr>
              <a:t>Digimap</a:t>
            </a:r>
            <a:endParaRPr lang="en-GB" sz="1800" dirty="0">
              <a:solidFill>
                <a:srgbClr val="3A3A3A"/>
              </a:solidFill>
            </a:endParaRPr>
          </a:p>
          <a:p>
            <a:pPr marL="0" indent="0">
              <a:buNone/>
            </a:pPr>
            <a:r>
              <a:rPr lang="en-GB" sz="1800" b="0" i="0" dirty="0">
                <a:solidFill>
                  <a:srgbClr val="3A3A3A"/>
                </a:solidFill>
                <a:effectLst/>
              </a:rPr>
              <a:t>A web mapping and online data delivery service developed by the EDINA national data centre for UK academia.</a:t>
            </a:r>
          </a:p>
          <a:p>
            <a:pPr marL="0" indent="0">
              <a:buNone/>
            </a:pPr>
            <a:r>
              <a:rPr lang="en-GB" sz="1800" dirty="0">
                <a:solidFill>
                  <a:srgbClr val="3A3A3A"/>
                </a:solidFill>
                <a:hlinkClick r:id="rId4"/>
              </a:rPr>
              <a:t>IEEE Xplore Digital Library</a:t>
            </a:r>
            <a:endParaRPr lang="en-GB" sz="1800" dirty="0">
              <a:solidFill>
                <a:srgbClr val="3A3A3A"/>
              </a:solidFill>
            </a:endParaRPr>
          </a:p>
          <a:p>
            <a:pPr marL="0" indent="0">
              <a:buNone/>
            </a:pPr>
            <a:r>
              <a:rPr lang="en-GB" sz="1800" b="0" i="0" dirty="0">
                <a:solidFill>
                  <a:srgbClr val="3A3A3A"/>
                </a:solidFill>
                <a:effectLst/>
              </a:rPr>
              <a:t>Covers literature in electrical engineering, computer science, and electronics. Full text articles from IEEE journals, transactions, and magazines.</a:t>
            </a:r>
          </a:p>
          <a:p>
            <a:pPr marL="0" indent="0">
              <a:buNone/>
            </a:pPr>
            <a:r>
              <a:rPr lang="en-GB" sz="1800" dirty="0">
                <a:solidFill>
                  <a:srgbClr val="3A3A3A"/>
                </a:solidFill>
                <a:hlinkClick r:id="rId5"/>
              </a:rPr>
              <a:t>Proquest Central</a:t>
            </a:r>
            <a:endParaRPr lang="en-GB" sz="1800" dirty="0">
              <a:solidFill>
                <a:srgbClr val="3A3A3A"/>
              </a:solidFill>
            </a:endParaRPr>
          </a:p>
          <a:p>
            <a:pPr marL="0" indent="0">
              <a:buNone/>
            </a:pPr>
            <a:r>
              <a:rPr lang="en-GB" sz="1800" b="0" i="0" dirty="0">
                <a:solidFill>
                  <a:srgbClr val="3A3A3A"/>
                </a:solidFill>
                <a:effectLst/>
              </a:rPr>
              <a:t>ProQuest Central is the largest single periodical resource available, bringing together complete databases across all major subject area - select the Computer Science Database.</a:t>
            </a:r>
            <a:endParaRPr lang="en-GB" sz="1800" dirty="0">
              <a:solidFill>
                <a:srgbClr val="3A3A3A"/>
              </a:solidFill>
            </a:endParaRPr>
          </a:p>
          <a:p>
            <a:pPr marL="0" indent="0">
              <a:buNone/>
            </a:pPr>
            <a:r>
              <a:rPr lang="en-GB" sz="1800" dirty="0">
                <a:solidFill>
                  <a:srgbClr val="3A3A3A"/>
                </a:solidFill>
                <a:hlinkClick r:id="rId6"/>
              </a:rPr>
              <a:t>Science Direct</a:t>
            </a:r>
            <a:endParaRPr lang="en-GB" sz="1800" dirty="0">
              <a:solidFill>
                <a:srgbClr val="3A3A3A"/>
              </a:solidFill>
            </a:endParaRPr>
          </a:p>
          <a:p>
            <a:pPr marL="0" indent="0">
              <a:buNone/>
            </a:pPr>
            <a:r>
              <a:rPr lang="en-GB" sz="1800" b="0" i="0" dirty="0">
                <a:solidFill>
                  <a:srgbClr val="3A3A3A"/>
                </a:solidFill>
                <a:effectLst/>
              </a:rPr>
              <a:t>Explore scientific, technical, and medical research on ScienceDirect.</a:t>
            </a:r>
            <a:endParaRPr lang="en-GB" sz="1800" dirty="0"/>
          </a:p>
        </p:txBody>
      </p:sp>
    </p:spTree>
    <p:extLst>
      <p:ext uri="{BB962C8B-B14F-4D97-AF65-F5344CB8AC3E}">
        <p14:creationId xmlns:p14="http://schemas.microsoft.com/office/powerpoint/2010/main" val="29368390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980494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BDA16251-5E6F-338C-6D00-A43227D9359E}"/>
              </a:ext>
            </a:extLst>
          </p:cNvPr>
          <p:cNvSpPr txBox="1"/>
          <p:nvPr/>
        </p:nvSpPr>
        <p:spPr>
          <a:xfrm>
            <a:off x="230037" y="167133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82348" y="5434859"/>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3" y="1541488"/>
            <a:ext cx="4445062" cy="452431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rPr>
              <a:t>This includes:</a:t>
            </a:r>
          </a:p>
          <a:p>
            <a:pPr lvl="1" defTabSz="457200" fontAlgn="base">
              <a:spcBef>
                <a:spcPct val="0"/>
              </a:spcBef>
              <a:spcAft>
                <a:spcPct val="0"/>
              </a:spcAft>
              <a:defRPr/>
            </a:pPr>
            <a:r>
              <a:rPr lang="en-GB" b="0" i="0" dirty="0">
                <a:solidFill>
                  <a:srgbClr val="555555"/>
                </a:solidFill>
                <a:effectLst/>
              </a:rPr>
              <a:t>Business.</a:t>
            </a:r>
          </a:p>
          <a:p>
            <a:pPr lvl="1" defTabSz="457200" fontAlgn="base">
              <a:spcBef>
                <a:spcPct val="0"/>
              </a:spcBef>
              <a:spcAft>
                <a:spcPct val="0"/>
              </a:spcAft>
              <a:defRPr/>
            </a:pPr>
            <a:r>
              <a:rPr lang="en-GB" dirty="0">
                <a:solidFill>
                  <a:srgbClr val="555555"/>
                </a:solidFill>
              </a:rPr>
              <a:t>Arts and Humanities.</a:t>
            </a:r>
            <a:endParaRPr lang="en-GB" b="0" i="0" dirty="0">
              <a:solidFill>
                <a:srgbClr val="555555"/>
              </a:solidFill>
              <a:effectLst/>
            </a:endParaRPr>
          </a:p>
          <a:p>
            <a:pPr lvl="1" defTabSz="457200" fontAlgn="base">
              <a:spcBef>
                <a:spcPct val="0"/>
              </a:spcBef>
              <a:spcAft>
                <a:spcPct val="0"/>
              </a:spcAft>
              <a:defRPr/>
            </a:pPr>
            <a:r>
              <a:rPr lang="en-GB" dirty="0">
                <a:solidFill>
                  <a:srgbClr val="555555"/>
                </a:solidFill>
              </a:rPr>
              <a:t>Engineering.</a:t>
            </a:r>
          </a:p>
          <a:p>
            <a:pPr lvl="1" defTabSz="457200" fontAlgn="base">
              <a:spcBef>
                <a:spcPct val="0"/>
              </a:spcBef>
              <a:spcAft>
                <a:spcPct val="0"/>
              </a:spcAft>
              <a:defRPr/>
            </a:pPr>
            <a:r>
              <a:rPr lang="en-GB" b="0" i="0" dirty="0">
                <a:solidFill>
                  <a:srgbClr val="555555"/>
                </a:solidFill>
                <a:effectLst/>
              </a:rPr>
              <a:t>Applied Computing.</a:t>
            </a:r>
          </a:p>
          <a:p>
            <a:pPr lvl="1" defTabSz="457200" fontAlgn="base">
              <a:spcBef>
                <a:spcPct val="0"/>
              </a:spcBef>
              <a:spcAft>
                <a:spcPct val="0"/>
              </a:spcAft>
              <a:defRPr/>
            </a:pPr>
            <a:r>
              <a:rPr lang="en-GB" b="0" i="0" dirty="0">
                <a:solidFill>
                  <a:srgbClr val="555555"/>
                </a:solidFill>
                <a:effectLst/>
              </a:rPr>
              <a:t>Health and Medical.</a:t>
            </a:r>
          </a:p>
          <a:p>
            <a:pPr lvl="1" defTabSz="457200" fontAlgn="base">
              <a:spcBef>
                <a:spcPct val="0"/>
              </a:spcBef>
              <a:spcAft>
                <a:spcPct val="0"/>
              </a:spcAft>
              <a:defRPr/>
            </a:pPr>
            <a:r>
              <a:rPr lang="en-GB" b="0" i="0" dirty="0">
                <a:solidFill>
                  <a:srgbClr val="555555"/>
                </a:solidFill>
                <a:effectLst/>
              </a:rPr>
              <a:t>Language and Literature.</a:t>
            </a:r>
          </a:p>
          <a:p>
            <a:pPr lvl="1" defTabSz="457200" fontAlgn="base">
              <a:spcBef>
                <a:spcPct val="0"/>
              </a:spcBef>
              <a:spcAft>
                <a:spcPct val="0"/>
              </a:spcAft>
              <a:defRPr/>
            </a:pPr>
            <a:r>
              <a:rPr lang="en-GB" b="0" i="0" dirty="0">
                <a:solidFill>
                  <a:srgbClr val="555555"/>
                </a:solidFill>
                <a:effectLst/>
              </a:rPr>
              <a:t>Social Sciences.</a:t>
            </a:r>
          </a:p>
          <a:p>
            <a:pPr lvl="1" defTabSz="457200" fontAlgn="base">
              <a:spcBef>
                <a:spcPct val="0"/>
              </a:spcBef>
              <a:spcAft>
                <a:spcPct val="0"/>
              </a:spcAft>
              <a:defRPr/>
            </a:pPr>
            <a:r>
              <a:rPr lang="en-GB" b="0" i="0" dirty="0">
                <a:solidFill>
                  <a:srgbClr val="555555"/>
                </a:solidFill>
                <a:effectLst/>
              </a:rPr>
              <a:t>Education.</a:t>
            </a:r>
          </a:p>
          <a:p>
            <a:pPr lvl="1" defTabSz="457200" fontAlgn="base">
              <a:spcBef>
                <a:spcPct val="0"/>
              </a:spcBef>
              <a:spcAft>
                <a:spcPct val="0"/>
              </a:spcAft>
              <a:defRPr/>
            </a:pPr>
            <a:r>
              <a:rPr lang="en-GB" b="0" i="0" dirty="0">
                <a:solidFill>
                  <a:srgbClr val="555555"/>
                </a:solidFill>
                <a:effectLst/>
              </a:rPr>
              <a:t>Science and Technology.</a:t>
            </a:r>
          </a:p>
          <a:p>
            <a:pPr lvl="1" defTabSz="457200" fontAlgn="base">
              <a:spcBef>
                <a:spcPct val="0"/>
              </a:spcBef>
              <a:spcAft>
                <a:spcPct val="0"/>
              </a:spcAft>
              <a:defRPr/>
            </a:pPr>
            <a:r>
              <a:rPr lang="en-GB"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4882348" y="1664606"/>
            <a:ext cx="7093454" cy="352878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9489166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29230" y="1689406"/>
            <a:ext cx="4713396" cy="4093428"/>
          </a:xfrm>
          <a:prstGeom prst="rect">
            <a:avLst/>
          </a:prstGeom>
          <a:noFill/>
        </p:spPr>
        <p:txBody>
          <a:bodyPr wrap="square" rtlCol="0">
            <a:spAutoFit/>
          </a:bodyPr>
          <a:lstStyle/>
          <a:p>
            <a:pPr algn="l"/>
            <a:r>
              <a:rPr lang="en-GB" sz="2000" b="0" i="0" dirty="0">
                <a:solidFill>
                  <a:srgbClr val="1F1F1F"/>
                </a:solidFill>
                <a:effectLst/>
              </a:rPr>
              <a:t>Search for peer-reviewed journal articles and book chapters including open access content.</a:t>
            </a:r>
            <a:endParaRPr lang="en-GB" sz="2000" b="0" i="0" dirty="0">
              <a:solidFill>
                <a:srgbClr val="3A3A3A"/>
              </a:solidFill>
              <a:effectLst/>
            </a:endParaRPr>
          </a:p>
          <a:p>
            <a:pPr algn="l"/>
            <a:endParaRPr lang="en-GB" sz="2000" dirty="0">
              <a:solidFill>
                <a:srgbClr val="3A3A3A"/>
              </a:solidFill>
            </a:endParaRPr>
          </a:p>
          <a:p>
            <a:pPr algn="l"/>
            <a:r>
              <a:rPr lang="en-GB" sz="2000" b="0" i="0" dirty="0">
                <a:solidFill>
                  <a:srgbClr val="3A3A3A"/>
                </a:solidFill>
                <a:effectLst/>
              </a:rPr>
              <a:t>Science Direct covers:</a:t>
            </a:r>
          </a:p>
          <a:p>
            <a:pPr algn="l"/>
            <a:endParaRPr lang="en-GB" sz="2000" b="0" i="0" dirty="0">
              <a:solidFill>
                <a:srgbClr val="3A3A3A"/>
              </a:solidFill>
              <a:effectLst/>
            </a:endParaRPr>
          </a:p>
          <a:p>
            <a:pPr marL="285750" indent="-285750" algn="l">
              <a:buFont typeface="Arial" panose="020B0604020202020204" pitchFamily="34" charset="0"/>
              <a:buChar char="•"/>
            </a:pPr>
            <a:r>
              <a:rPr lang="en-GB" sz="2000" dirty="0">
                <a:solidFill>
                  <a:srgbClr val="3A3A3A"/>
                </a:solidFill>
              </a:rPr>
              <a:t>Physical Sciences and Engineering.</a:t>
            </a:r>
          </a:p>
          <a:p>
            <a:pPr marL="285750" indent="-285750" algn="l">
              <a:buFont typeface="Arial" panose="020B0604020202020204" pitchFamily="34" charset="0"/>
              <a:buChar char="•"/>
            </a:pPr>
            <a:r>
              <a:rPr lang="en-GB" sz="2000" b="0" i="0" dirty="0">
                <a:solidFill>
                  <a:srgbClr val="3A3A3A"/>
                </a:solidFill>
                <a:effectLst/>
              </a:rPr>
              <a:t>Life Sciences.</a:t>
            </a:r>
          </a:p>
          <a:p>
            <a:pPr marL="285750" indent="-285750" algn="l">
              <a:buFont typeface="Arial" panose="020B0604020202020204" pitchFamily="34" charset="0"/>
              <a:buChar char="•"/>
            </a:pPr>
            <a:r>
              <a:rPr lang="en-GB" sz="2000" dirty="0">
                <a:solidFill>
                  <a:srgbClr val="3A3A3A"/>
                </a:solidFill>
              </a:rPr>
              <a:t>Health Sciences.</a:t>
            </a:r>
          </a:p>
          <a:p>
            <a:pPr marL="285750" indent="-285750" algn="l">
              <a:buFont typeface="Arial" panose="020B0604020202020204" pitchFamily="34" charset="0"/>
              <a:buChar char="•"/>
            </a:pPr>
            <a:r>
              <a:rPr lang="en-GB" sz="2000" b="0" i="0" dirty="0">
                <a:solidFill>
                  <a:srgbClr val="3A3A3A"/>
                </a:solidFill>
                <a:effectLst/>
              </a:rPr>
              <a:t>Soc</a:t>
            </a:r>
            <a:r>
              <a:rPr lang="en-GB" sz="2000" dirty="0">
                <a:solidFill>
                  <a:srgbClr val="3A3A3A"/>
                </a:solidFill>
              </a:rPr>
              <a:t>ial Sciences and Humanities.</a:t>
            </a:r>
          </a:p>
          <a:p>
            <a:pPr algn="l"/>
            <a:endParaRPr lang="en-GB" sz="2000" b="0" i="0" dirty="0">
              <a:solidFill>
                <a:srgbClr val="3A3A3A"/>
              </a:solidFill>
              <a:effectLst/>
            </a:endParaRPr>
          </a:p>
          <a:p>
            <a:pPr algn="l"/>
            <a:r>
              <a:rPr lang="en-GB" sz="2000" b="0" i="0" dirty="0">
                <a:solidFill>
                  <a:srgbClr val="1F1F1F"/>
                </a:solidFill>
                <a:effectLst/>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5002608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dirty="0">
                <a:hlinkClick r:id="rId3"/>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9067251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3960980596"/>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list of subjects</a:t>
            </a:r>
            <a:endParaRPr lang="en-GB" dirty="0"/>
          </a:p>
        </p:txBody>
      </p:sp>
      <p:sp>
        <p:nvSpPr>
          <p:cNvPr id="3" name="Content Placeholder 2"/>
          <p:cNvSpPr>
            <a:spLocks noGrp="1"/>
          </p:cNvSpPr>
          <p:nvPr>
            <p:ph sz="quarter" idx="10"/>
          </p:nvPr>
        </p:nvSpPr>
        <p:spPr>
          <a:xfrm>
            <a:off x="316545" y="1511712"/>
            <a:ext cx="4097716" cy="4663440"/>
          </a:xfrm>
        </p:spPr>
        <p:txBody>
          <a:bodyPr>
            <a:normAutofit fontScale="70000" lnSpcReduction="20000"/>
          </a:bodyPr>
          <a:lstStyle/>
          <a:p>
            <a:pPr marL="457200" indent="-457200">
              <a:buFont typeface="Arial"/>
              <a:buChar char="•"/>
            </a:pPr>
            <a:endParaRPr lang="en-GB" dirty="0">
              <a:latin typeface="Calibri"/>
              <a:cs typeface="Calibri"/>
            </a:endParaRPr>
          </a:p>
          <a:p>
            <a:pPr marL="0" indent="0">
              <a:buNone/>
            </a:pPr>
            <a:r>
              <a:rPr lang="en-GB" sz="36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3600" dirty="0">
              <a:latin typeface="Calibri Light" panose="020F0302020204030204" pitchFamily="34" charset="0"/>
              <a:cs typeface="Calibri Light" panose="020F0302020204030204" pitchFamily="34" charset="0"/>
            </a:endParaRPr>
          </a:p>
          <a:p>
            <a:pPr marL="0" indent="0">
              <a:buNone/>
            </a:pPr>
            <a:r>
              <a:rPr lang="en-GB" sz="3600" dirty="0">
                <a:latin typeface="Calibri Light" panose="020F0302020204030204" pitchFamily="34" charset="0"/>
                <a:cs typeface="Calibri Light" panose="020F0302020204030204" pitchFamily="34" charset="0"/>
                <a:hlinkClick r:id="rId2"/>
              </a:rPr>
              <a:t>Browzine</a:t>
            </a:r>
            <a:endParaRPr lang="en-GB" sz="3600" dirty="0">
              <a:latin typeface="Calibri Light" panose="020F0302020204030204" pitchFamily="34" charset="0"/>
              <a:cs typeface="Calibri Light" panose="020F0302020204030204" pitchFamily="34" charset="0"/>
            </a:endParaRPr>
          </a:p>
          <a:p>
            <a:pPr marL="0" indent="0">
              <a:buNone/>
            </a:pPr>
            <a:endParaRPr lang="en-GB" dirty="0"/>
          </a:p>
        </p:txBody>
      </p:sp>
      <p:pic>
        <p:nvPicPr>
          <p:cNvPr id="6" name="Picture 5">
            <a:extLst>
              <a:ext uri="{FF2B5EF4-FFF2-40B4-BE49-F238E27FC236}">
                <a16:creationId xmlns:a16="http://schemas.microsoft.com/office/drawing/2014/main" id="{08D8184F-38CA-FEC2-1C9C-97C290BBA37B}"/>
              </a:ext>
            </a:extLst>
          </p:cNvPr>
          <p:cNvPicPr>
            <a:picLocks noChangeAspect="1"/>
          </p:cNvPicPr>
          <p:nvPr/>
        </p:nvPicPr>
        <p:blipFill rotWithShape="1">
          <a:blip r:embed="rId3"/>
          <a:srcRect l="204" t="11182" r="800" b="8173"/>
          <a:stretch/>
        </p:blipFill>
        <p:spPr>
          <a:xfrm>
            <a:off x="4414261" y="1729761"/>
            <a:ext cx="7461194" cy="405206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766564" y="1990642"/>
            <a:ext cx="10474532" cy="3775006"/>
          </a:xfrm>
        </p:spPr>
        <p:txBody>
          <a:bodyPr>
            <a:normAutofit/>
          </a:bodyPr>
          <a:lstStyle/>
          <a:p>
            <a:pPr marL="0" indent="0">
              <a:lnSpc>
                <a:spcPct val="100000"/>
              </a:lnSpc>
              <a:spcBef>
                <a:spcPts val="0"/>
              </a:spcBef>
              <a:buNone/>
            </a:pPr>
            <a:r>
              <a:rPr lang="en-GB" sz="2400" dirty="0">
                <a:latin typeface="Calibri"/>
                <a:cs typeface="Calibri"/>
              </a:rPr>
              <a:t>For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Wild </a:t>
            </a:r>
            <a:r>
              <a:rPr lang="en-GB" sz="2400" dirty="0">
                <a:latin typeface="Calibri"/>
                <a:cs typeface="Calibri"/>
              </a:rPr>
              <a:t>- Academic Liaison Librarian email: </a:t>
            </a:r>
            <a:r>
              <a:rPr lang="en-GB" sz="2400" dirty="0">
                <a:latin typeface="Calibri"/>
                <a:cs typeface="Calibri"/>
                <a:hlinkClick r:id="rId2"/>
              </a:rPr>
              <a:t>emily.wild@uwtsd.ac.uk</a:t>
            </a:r>
            <a:r>
              <a:rPr lang="en-GB" sz="2400" dirty="0">
                <a:latin typeface="Calibri"/>
                <a:cs typeface="Calibri"/>
              </a:rPr>
              <a:t> </a:t>
            </a: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a:t>
            </a:r>
            <a:r>
              <a:rPr lang="en-GB" sz="2400">
                <a:latin typeface="Calibri"/>
                <a:cs typeface="Calibri"/>
              </a:rPr>
              <a:t>loans: </a:t>
            </a:r>
            <a:r>
              <a:rPr lang="en-GB" sz="2400">
                <a:latin typeface="Calibri"/>
                <a:cs typeface="Calibri"/>
                <a:hlinkClick r:id="rId3"/>
              </a:rPr>
              <a:t>library</a:t>
            </a:r>
            <a:r>
              <a:rPr lang="en-GB" sz="2400" dirty="0">
                <a:latin typeface="Calibri"/>
                <a:cs typeface="Calibri"/>
                <a:hlinkClick r:id="rId3"/>
              </a:rPr>
              <a:t>@uwtsd.ac.uk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9a4d144a-fc25-4fdb-964c-6d631b2b63e0"/>
    <ds:schemaRef ds:uri="http://purl.org/dc/dcmitype/"/>
    <ds:schemaRef ds:uri="http://schemas.microsoft.com/office/infopath/2007/PartnerControls"/>
    <ds:schemaRef ds:uri="http://schemas.microsoft.com/office/2006/documentManagement/types"/>
    <ds:schemaRef ds:uri="http://schemas.microsoft.com/office/2006/metadata/properties"/>
    <ds:schemaRef ds:uri="99ce1279-2350-47db-8704-eccecdd1905d"/>
    <ds:schemaRef ds:uri="http://purl.org/dc/terms/"/>
    <ds:schemaRef ds:uri="http://schemas.openxmlformats.org/package/2006/metadata/core-properties"/>
    <ds:schemaRef ds:uri="http://www.w3.org/XML/1998/namespace"/>
    <ds:schemaRef ds:uri="http://purl.org/dc/elements/1.1/"/>
    <ds:schemaRef ds:uri="61b8a593-e33f-405c-9ec9-a885dee76581"/>
    <ds:schemaRef ds:uri="316f2420-4a0a-4c49-8a81-53a9bcc36554"/>
  </ds:schemaRefs>
</ds:datastoreItem>
</file>

<file path=customXml/itemProps2.xml><?xml version="1.0" encoding="utf-8"?>
<ds:datastoreItem xmlns:ds="http://schemas.openxmlformats.org/officeDocument/2006/customXml" ds:itemID="{6D2C4ED1-CBF5-4522-A03C-0F97102694E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2304</Words>
  <Application>Microsoft Office PowerPoint</Application>
  <PresentationFormat>Widescreen</PresentationFormat>
  <Paragraphs>331</Paragraphs>
  <Slides>43</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43</vt:i4>
      </vt:variant>
    </vt:vector>
  </HeadingPairs>
  <TitlesOfParts>
    <vt:vector size="53" baseType="lpstr">
      <vt:lpstr>Arial,Sans-Serif</vt:lpstr>
      <vt:lpstr>Calibri </vt:lpstr>
      <vt:lpstr>Arial</vt:lpstr>
      <vt:lpstr>Calibri</vt:lpstr>
      <vt:lpstr>Calibri Light</vt:lpstr>
      <vt:lpstr>Lucida Sans</vt:lpstr>
      <vt:lpstr>Segoe UI</vt:lpstr>
      <vt:lpstr>Verdana</vt:lpstr>
      <vt:lpstr>Wingdings</vt:lpstr>
      <vt:lpstr>Office Theme</vt:lpstr>
      <vt:lpstr>Finding and Using Information</vt:lpstr>
      <vt:lpstr>PowerPoint Presentation</vt:lpstr>
      <vt:lpstr>Aim of the Session</vt:lpstr>
      <vt:lpstr>Services and Support</vt:lpstr>
      <vt:lpstr>Resources at UWTSD Include…</vt:lpstr>
      <vt:lpstr>What are Your Online Resource Lists</vt:lpstr>
      <vt:lpstr>Also Find Them..</vt:lpstr>
      <vt:lpstr>Why Use an Online Resource List?</vt:lpstr>
      <vt:lpstr>Library Intranet pages</vt:lpstr>
      <vt:lpstr>Choose from the A-Z list of subjects</vt:lpstr>
      <vt:lpstr>Get Started..</vt:lpstr>
      <vt:lpstr>Complete The Online Infoskills Modules</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 </vt:lpstr>
      <vt:lpstr>Saving to your favourites</vt:lpstr>
      <vt:lpstr>Email favourites to yourself</vt:lpstr>
      <vt:lpstr>What about Artificial Intelligence?</vt:lpstr>
      <vt:lpstr> </vt:lpstr>
      <vt:lpstr>How it Works</vt:lpstr>
      <vt:lpstr>Search Results </vt:lpstr>
      <vt:lpstr>Library Result Search String</vt:lpstr>
      <vt:lpstr>Library Results (with extra filters)</vt:lpstr>
      <vt:lpstr>Library Catalogue or Individual Databases?</vt:lpstr>
      <vt:lpstr>Database Search</vt:lpstr>
      <vt:lpstr>Computer Science databases</vt:lpstr>
      <vt:lpstr>ACM Digital Library</vt:lpstr>
      <vt:lpstr>IEEE Xplore Digital Library</vt:lpstr>
      <vt:lpstr>Proquest Central</vt:lpstr>
      <vt:lpstr>ScienceDirect</vt:lpstr>
      <vt:lpstr>Audio Visual Resources</vt:lpstr>
      <vt:lpstr>Cite Them Right Online </vt:lpstr>
      <vt:lpstr>Search for Ebooks via Database Search</vt:lpstr>
      <vt:lpstr>Taylor &amp; Francis</vt:lpstr>
      <vt:lpstr>What is Browzine?</vt:lpstr>
      <vt:lpstr>Browse the list of subjects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Gaynor Thomas</cp:lastModifiedBy>
  <cp:revision>2</cp:revision>
  <dcterms:created xsi:type="dcterms:W3CDTF">2024-01-22T14:28:58Z</dcterms:created>
  <dcterms:modified xsi:type="dcterms:W3CDTF">2025-01-28T10:26:06Z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