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modernComment_100_5FD8E456.xml" ContentType="application/vnd.ms-powerpoint.comments+xml"/>
  <Override PartName="/ppt/notesSlides/notesSlide1.xml" ContentType="application/vnd.openxmlformats-officedocument.presentationml.notesSlide+xml"/>
  <Override PartName="/ppt/comments/modernComment_103_BAE10AE7.xml" ContentType="application/vnd.ms-powerpoint.comments+xml"/>
  <Override PartName="/ppt/comments/modernComment_10C_DC129AC.xml" ContentType="application/vnd.ms-powerpoint.comments+xml"/>
  <Override PartName="/ppt/comments/modernComment_10E_AE2C0614.xml" ContentType="application/vnd.ms-powerpoint.comments+xml"/>
  <Override PartName="/ppt/comments/modernComment_104_33BAA95D.xml" ContentType="application/vnd.ms-powerpoint.comments+xml"/>
  <Override PartName="/ppt/notesSlides/notesSlide2.xml" ContentType="application/vnd.openxmlformats-officedocument.presentationml.notesSlide+xml"/>
  <Override PartName="/ppt/comments/modernComment_106_2E1547F.xml" ContentType="application/vnd.ms-powerpoint.comments+xml"/>
  <Override PartName="/ppt/notesSlides/notesSlide3.xml" ContentType="application/vnd.openxmlformats-officedocument.presentationml.notesSlide+xml"/>
  <Override PartName="/ppt/comments/modernComment_10F_6847EF24.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5" r:id="rId1"/>
  </p:sldMasterIdLst>
  <p:notesMasterIdLst>
    <p:notesMasterId r:id="rId20"/>
  </p:notesMasterIdLst>
  <p:sldIdLst>
    <p:sldId id="256" r:id="rId2"/>
    <p:sldId id="257" r:id="rId3"/>
    <p:sldId id="258" r:id="rId4"/>
    <p:sldId id="259" r:id="rId5"/>
    <p:sldId id="265" r:id="rId6"/>
    <p:sldId id="266" r:id="rId7"/>
    <p:sldId id="267" r:id="rId8"/>
    <p:sldId id="268" r:id="rId9"/>
    <p:sldId id="269" r:id="rId10"/>
    <p:sldId id="264" r:id="rId11"/>
    <p:sldId id="270" r:id="rId12"/>
    <p:sldId id="272" r:id="rId13"/>
    <p:sldId id="260" r:id="rId14"/>
    <p:sldId id="274" r:id="rId15"/>
    <p:sldId id="261" r:id="rId16"/>
    <p:sldId id="262"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p:cViewPr varScale="1">
        <p:scale>
          <a:sx n="90" d="100"/>
          <a:sy n="90" d="100"/>
        </p:scale>
        <p:origin x="232"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modernComment_10C_DC129AC.xml><?xml version="1.0" encoding="utf-8"?>
<p188:cmLst xmlns:a="http://schemas.openxmlformats.org/drawingml/2006/main" xmlns:r="http://schemas.openxmlformats.org/officeDocument/2006/relationships" xmlns:p188="http://schemas.microsoft.com/office/powerpoint/2018/8/main">
  <p188:cm id="{7286BA30-95AA-4D55-BA99-36F017A6E13F}" authorId="{880C5E90-4D4D-495C-CE17-744C9F84D1C1}" created="2024-06-21T10:34:14.901">
    <ac:deMkLst xmlns:ac="http://schemas.microsoft.com/office/drawing/2013/main/command">
      <pc:docMk xmlns:pc="http://schemas.microsoft.com/office/powerpoint/2013/main/command"/>
      <pc:sldMk xmlns:pc="http://schemas.microsoft.com/office/powerpoint/2013/main/command" cId="230762924" sldId="268"/>
      <ac:spMk id="3" creationId="{631585AE-2EB5-FF52-8870-556C5242C1A9}"/>
    </ac:deMkLst>
    <p188:txBody>
      <a:bodyPr/>
      <a:lstStyle/>
      <a:p>
        <a:r>
          <a:rPr lang="en-GB"/>
          <a:t>Social Breakdown Reconstruction Theory is the full title. Are you sure you want to include this as well as Modernization theory? It may be simpler and more effective if you included the Disengagement theory instead (and perhaps Maslow?)</a:t>
        </a:r>
      </a:p>
    </p188:txBody>
  </p188:cm>
</p188:cmLst>
</file>

<file path=ppt/comments/modernComment_10E_AE2C0614.xml><?xml version="1.0" encoding="utf-8"?>
<p188:cmLst xmlns:a="http://schemas.openxmlformats.org/drawingml/2006/main" xmlns:r="http://schemas.openxmlformats.org/officeDocument/2006/relationships" xmlns:p188="http://schemas.microsoft.com/office/powerpoint/2018/8/main">
  <p188:cm id="{EF749C6E-FC1E-44A4-9F36-4D2F596834E6}" authorId="{880C5E90-4D4D-495C-CE17-744C9F84D1C1}" created="2024-06-21T10:36:50.801">
    <ac:txMkLst xmlns:ac="http://schemas.microsoft.com/office/drawing/2013/main/command">
      <pc:docMk xmlns:pc="http://schemas.microsoft.com/office/powerpoint/2013/main/command"/>
      <pc:sldMk xmlns:pc="http://schemas.microsoft.com/office/powerpoint/2013/main/command" cId="2922120724" sldId="270"/>
      <ac:spMk id="3" creationId="{B56A7975-0300-AE85-AD9D-F545E0F69EC1}"/>
      <ac:txMk cp="179">
        <ac:context len="558" hash="2676619800"/>
      </ac:txMk>
    </ac:txMkLst>
    <p188:pos x="8646744" y="848154"/>
    <p188:txBody>
      <a:bodyPr/>
      <a:lstStyle/>
      <a:p>
        <a:r>
          <a:rPr lang="en-GB"/>
          <a:t>This is a really old source  (32 years old!). Could you find something more current?</a:t>
        </a:r>
      </a:p>
    </p188:txBody>
  </p188:cm>
  <p188:cm id="{D23FC189-FD0B-42D5-9307-63C525E57BF5}" authorId="{880C5E90-4D4D-495C-CE17-744C9F84D1C1}" created="2024-06-21T10:37:23.735">
    <ac:deMkLst xmlns:ac="http://schemas.microsoft.com/office/drawing/2013/main/command">
      <pc:docMk xmlns:pc="http://schemas.microsoft.com/office/powerpoint/2013/main/command"/>
      <pc:sldMk xmlns:pc="http://schemas.microsoft.com/office/powerpoint/2013/main/command" cId="2922120724" sldId="270"/>
      <ac:spMk id="3" creationId="{B56A7975-0300-AE85-AD9D-F545E0F69EC1}"/>
    </ac:deMkLst>
    <p188:txBody>
      <a:bodyPr/>
      <a:lstStyle/>
      <a:p>
        <a:r>
          <a:rPr lang="en-GB"/>
          <a:t>This is not as old but still over 20nyears ago?</a:t>
        </a:r>
      </a:p>
    </p188:txBody>
  </p188:cm>
</p188:cmLst>
</file>

<file path=ppt/comments/modernComment_10F_6847EF24.xml><?xml version="1.0" encoding="utf-8"?>
<p188:cmLst xmlns:a="http://schemas.openxmlformats.org/drawingml/2006/main" xmlns:r="http://schemas.openxmlformats.org/officeDocument/2006/relationships" xmlns:p188="http://schemas.microsoft.com/office/powerpoint/2018/8/main">
  <p188:cm id="{1C38EE96-19DD-42D9-95E8-C92FE7BC5FFC}" authorId="{880C5E90-4D4D-495C-CE17-744C9F84D1C1}" created="2024-06-21T10:23:52.574">
    <ac:deMkLst xmlns:ac="http://schemas.microsoft.com/office/drawing/2013/main/command">
      <pc:docMk xmlns:pc="http://schemas.microsoft.com/office/powerpoint/2013/main/command"/>
      <pc:sldMk xmlns:pc="http://schemas.microsoft.com/office/powerpoint/2013/main/command" cId="1749544740" sldId="271"/>
      <ac:spMk id="3" creationId="{2ED7EC42-D3CB-EC7B-D6A9-630C6E3B77A1}"/>
    </ac:deMkLst>
    <p188:txBody>
      <a:bodyPr/>
      <a:lstStyle/>
      <a:p>
        <a:r>
          <a:rPr lang="en-GB"/>
          <a:t>Place of publication (followed by a colon) needs to be included before the name of the publisher.</a:t>
        </a:r>
      </a:p>
    </p188:txBody>
  </p188:cm>
  <p188:cm id="{419A423E-2B79-4ED9-A795-42970404C9DD}" authorId="{880C5E90-4D4D-495C-CE17-744C9F84D1C1}" created="2024-06-21T10:24:34.211">
    <ac:deMkLst xmlns:ac="http://schemas.microsoft.com/office/drawing/2013/main/command">
      <pc:docMk xmlns:pc="http://schemas.microsoft.com/office/powerpoint/2013/main/command"/>
      <pc:sldMk xmlns:pc="http://schemas.microsoft.com/office/powerpoint/2013/main/command" cId="1749544740" sldId="271"/>
      <ac:spMk id="3" creationId="{2ED7EC42-D3CB-EC7B-D6A9-630C6E3B77A1}"/>
    </ac:deMkLst>
    <p188:txBody>
      <a:bodyPr/>
      <a:lstStyle/>
      <a:p>
        <a:r>
          <a:rPr lang="en-GB"/>
          <a:t>Again, is this a journal article or a website? More details are needed.</a:t>
        </a:r>
      </a:p>
    </p188:txBody>
  </p188:cm>
  <p188:cm id="{2B725F4E-3640-4C95-9E69-5D6C915B6D97}" authorId="{880C5E90-4D4D-495C-CE17-744C9F84D1C1}" created="2024-06-21T10:26:39.783">
    <ac:deMkLst xmlns:ac="http://schemas.microsoft.com/office/drawing/2013/main/command">
      <pc:docMk xmlns:pc="http://schemas.microsoft.com/office/powerpoint/2013/main/command"/>
      <pc:sldMk xmlns:pc="http://schemas.microsoft.com/office/powerpoint/2013/main/command" cId="1749544740" sldId="271"/>
      <ac:spMk id="3" creationId="{2ED7EC42-D3CB-EC7B-D6A9-630C6E3B77A1}"/>
    </ac:deMkLst>
    <p188:txBody>
      <a:bodyPr/>
      <a:lstStyle/>
      <a:p>
        <a:r>
          <a:rPr lang="en-GB"/>
          <a:t>Is this a journal article, book or web-source? Include more details.</a:t>
        </a:r>
      </a:p>
    </p188:txBody>
  </p188:cm>
</p188:cmLst>
</file>

<file path=ppt/comments/modernComment_100_5FD8E456.xml><?xml version="1.0" encoding="utf-8"?>
<p188:cmLst xmlns:a="http://schemas.openxmlformats.org/drawingml/2006/main" xmlns:r="http://schemas.openxmlformats.org/officeDocument/2006/relationships" xmlns:p188="http://schemas.microsoft.com/office/powerpoint/2018/8/main">
  <p188:cm id="{152E362E-6137-4775-AEBA-0AE2753E9E00}" authorId="{880C5E90-4D4D-495C-CE17-744C9F84D1C1}" created="2024-06-21T10:40:18.310">
    <ac:deMkLst xmlns:ac="http://schemas.microsoft.com/office/drawing/2013/main/command">
      <pc:docMk xmlns:pc="http://schemas.microsoft.com/office/powerpoint/2013/main/command"/>
      <pc:sldMk xmlns:pc="http://schemas.microsoft.com/office/powerpoint/2013/main/command" cId="1608049750" sldId="256"/>
      <ac:picMk id="5122" creationId="{CA809184-97C2-A848-8B4B-0C4B72C4C73F}"/>
    </ac:deMkLst>
    <p188:txBody>
      <a:bodyPr/>
      <a:lstStyle/>
      <a:p>
        <a:r>
          <a:rPr lang="en-GB"/>
          <a:t>This picture is quite blurry. Could you re-format it?</a:t>
        </a:r>
      </a:p>
    </p188:txBody>
  </p188:cm>
</p188:cmLst>
</file>

<file path=ppt/comments/modernComment_103_BAE10AE7.xml><?xml version="1.0" encoding="utf-8"?>
<p188:cmLst xmlns:a="http://schemas.openxmlformats.org/drawingml/2006/main" xmlns:r="http://schemas.openxmlformats.org/officeDocument/2006/relationships" xmlns:p188="http://schemas.microsoft.com/office/powerpoint/2018/8/main">
  <p188:cm id="{A8D622D5-79D0-4E84-8C35-020AC137447B}" authorId="{880C5E90-4D4D-495C-CE17-744C9F84D1C1}" created="2024-06-21T10:29:10.845">
    <ac:deMkLst xmlns:ac="http://schemas.microsoft.com/office/drawing/2013/main/command">
      <pc:docMk xmlns:pc="http://schemas.microsoft.com/office/powerpoint/2013/main/command"/>
      <pc:sldMk xmlns:pc="http://schemas.microsoft.com/office/powerpoint/2013/main/command" cId="3135310567" sldId="259"/>
      <ac:spMk id="7" creationId="{40431AD1-FAE8-04F2-589E-DE2C86F97033}"/>
    </ac:deMkLst>
    <p188:txBody>
      <a:bodyPr/>
      <a:lstStyle/>
      <a:p>
        <a:r>
          <a:rPr lang="en-GB"/>
          <a:t>CITATION NEEDED. You could also say here that there are other types of care setting such as supported/assisted living and live-in care as well as hospital care?</a:t>
        </a:r>
      </a:p>
    </p188:txBody>
  </p188:cm>
</p188:cmLst>
</file>

<file path=ppt/comments/modernComment_104_33BAA95D.xml><?xml version="1.0" encoding="utf-8"?>
<p188:cmLst xmlns:a="http://schemas.openxmlformats.org/drawingml/2006/main" xmlns:r="http://schemas.openxmlformats.org/officeDocument/2006/relationships" xmlns:p188="http://schemas.microsoft.com/office/powerpoint/2018/8/main">
  <p188:cm id="{1435D7AE-A326-4246-A6E4-C296DDE8AE88}" authorId="{880C5E90-4D4D-495C-CE17-744C9F84D1C1}" created="2024-06-21T10:39:14.623">
    <ac:deMkLst xmlns:ac="http://schemas.microsoft.com/office/drawing/2013/main/command">
      <pc:docMk xmlns:pc="http://schemas.microsoft.com/office/powerpoint/2013/main/command"/>
      <pc:sldMk xmlns:pc="http://schemas.microsoft.com/office/powerpoint/2013/main/command" cId="867871069" sldId="260"/>
      <ac:picMk id="2050" creationId="{B6E7F901-3BA5-1795-A490-262052E01B1A}"/>
    </ac:deMkLst>
    <p188:txBody>
      <a:bodyPr/>
      <a:lstStyle/>
      <a:p>
        <a:r>
          <a:rPr lang="en-GB"/>
          <a:t>There are no citation of your sources, and the picture is quite blurred. </a:t>
        </a:r>
      </a:p>
    </p188:txBody>
  </p188:cm>
</p188:cmLst>
</file>

<file path=ppt/comments/modernComment_106_2E1547F.xml><?xml version="1.0" encoding="utf-8"?>
<p188:cmLst xmlns:a="http://schemas.openxmlformats.org/drawingml/2006/main" xmlns:r="http://schemas.openxmlformats.org/officeDocument/2006/relationships" xmlns:p188="http://schemas.microsoft.com/office/powerpoint/2018/8/main">
  <p188:cm id="{99BB3781-E711-40A3-8B2A-3D19179F6A3E}" authorId="{880C5E90-4D4D-495C-CE17-744C9F84D1C1}" created="2024-06-21T10:20:58.759">
    <ac:deMkLst xmlns:ac="http://schemas.microsoft.com/office/drawing/2013/main/command">
      <pc:docMk xmlns:pc="http://schemas.microsoft.com/office/powerpoint/2013/main/command"/>
      <pc:sldMk xmlns:pc="http://schemas.microsoft.com/office/powerpoint/2013/main/command" cId="48321663" sldId="262"/>
      <ac:spMk id="3" creationId="{5AA46A78-526F-77BE-3D3C-6EC38AEB831B}"/>
    </ac:deMkLst>
    <p188:txBody>
      <a:bodyPr/>
      <a:lstStyle/>
      <a:p>
        <a:r>
          <a:rPr lang="en-GB"/>
          <a:t>This reference is incomplete. You need to include the URL as well as available at and accessed date. I have highlighted the others which need addressing in blue.</a:t>
        </a:r>
      </a:p>
    </p188:txBody>
  </p188:cm>
  <p188:cm id="{810CFDB3-DD3C-445B-A36E-B3DCA3CA13F6}" authorId="{880C5E90-4D4D-495C-CE17-744C9F84D1C1}" created="2024-06-21T10:22:41.927">
    <ac:deMkLst xmlns:ac="http://schemas.microsoft.com/office/drawing/2013/main/command">
      <pc:docMk xmlns:pc="http://schemas.microsoft.com/office/powerpoint/2013/main/command"/>
      <pc:sldMk xmlns:pc="http://schemas.microsoft.com/office/powerpoint/2013/main/command" cId="48321663" sldId="262"/>
      <ac:spMk id="3" creationId="{5AA46A78-526F-77BE-3D3C-6EC38AEB831B}"/>
    </ac:deMkLst>
    <p188:txBody>
      <a:bodyPr/>
      <a:lstStyle/>
      <a:p>
        <a:r>
          <a:rPr lang="en-GB"/>
          <a:t>Incomplete reference. Is this a journal or a web-source? More details are required.</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EA8109-3C30-42EE-B343-38332E03B2C8}" type="datetimeFigureOut">
              <a:rPr lang="en-GB" smtClean="0"/>
              <a:t>24/06/2024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67F289-43D2-44CE-BCA0-54643A7A44D3}" type="slidenum">
              <a:rPr lang="en-GB" smtClean="0"/>
              <a:t>‹#›</a:t>
            </a:fld>
            <a:endParaRPr lang="en-GB"/>
          </a:p>
        </p:txBody>
      </p:sp>
    </p:spTree>
    <p:extLst>
      <p:ext uri="{BB962C8B-B14F-4D97-AF65-F5344CB8AC3E}">
        <p14:creationId xmlns:p14="http://schemas.microsoft.com/office/powerpoint/2010/main" val="1919928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C67F289-43D2-44CE-BCA0-54643A7A44D3}" type="slidenum">
              <a:rPr lang="en-GB" smtClean="0"/>
              <a:t>2</a:t>
            </a:fld>
            <a:endParaRPr lang="en-GB"/>
          </a:p>
        </p:txBody>
      </p:sp>
    </p:spTree>
    <p:extLst>
      <p:ext uri="{BB962C8B-B14F-4D97-AF65-F5344CB8AC3E}">
        <p14:creationId xmlns:p14="http://schemas.microsoft.com/office/powerpoint/2010/main" val="4258027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C67F289-43D2-44CE-BCA0-54643A7A44D3}" type="slidenum">
              <a:rPr lang="en-GB" smtClean="0"/>
              <a:t>16</a:t>
            </a:fld>
            <a:endParaRPr lang="en-GB"/>
          </a:p>
        </p:txBody>
      </p:sp>
    </p:spTree>
    <p:extLst>
      <p:ext uri="{BB962C8B-B14F-4D97-AF65-F5344CB8AC3E}">
        <p14:creationId xmlns:p14="http://schemas.microsoft.com/office/powerpoint/2010/main" val="1088522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C67F289-43D2-44CE-BCA0-54643A7A44D3}" type="slidenum">
              <a:rPr lang="en-GB" smtClean="0"/>
              <a:t>17</a:t>
            </a:fld>
            <a:endParaRPr lang="en-GB"/>
          </a:p>
        </p:txBody>
      </p:sp>
    </p:spTree>
    <p:extLst>
      <p:ext uri="{BB962C8B-B14F-4D97-AF65-F5344CB8AC3E}">
        <p14:creationId xmlns:p14="http://schemas.microsoft.com/office/powerpoint/2010/main" val="2573834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52BEA-22F9-A4CA-B4B2-880F9726C1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AABC13-B2FE-25A7-85BD-A0C3694FCB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737E2D-51D1-9F13-9EAC-F671DD04316D}"/>
              </a:ext>
            </a:extLst>
          </p:cNvPr>
          <p:cNvSpPr>
            <a:spLocks noGrp="1"/>
          </p:cNvSpPr>
          <p:nvPr>
            <p:ph type="dt" sz="half" idx="10"/>
          </p:nvPr>
        </p:nvSpPr>
        <p:spPr/>
        <p:txBody>
          <a:bodyPr/>
          <a:lstStyle/>
          <a:p>
            <a:fld id="{4EC743F4-8769-40B4-85DF-6CB8DE9F66AA}" type="datetimeFigureOut">
              <a:rPr lang="en-US" smtClean="0"/>
              <a:t>6/24/24</a:t>
            </a:fld>
            <a:endParaRPr lang="en-US"/>
          </a:p>
        </p:txBody>
      </p:sp>
      <p:sp>
        <p:nvSpPr>
          <p:cNvPr id="5" name="Footer Placeholder 4">
            <a:extLst>
              <a:ext uri="{FF2B5EF4-FFF2-40B4-BE49-F238E27FC236}">
                <a16:creationId xmlns:a16="http://schemas.microsoft.com/office/drawing/2014/main" id="{B8C3357D-F4CC-8ACC-8391-E9295EF7CE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31EA43-3EC1-4AE2-C2DD-6CA7CFFD9D2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62828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CB2E-E9C2-A51D-8D6E-C15C3CBE0F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9E1270D-328D-F427-7210-07ABD531DE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EAA63D-3093-3E7F-781C-466BA6BFAE97}"/>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5" name="Footer Placeholder 4">
            <a:extLst>
              <a:ext uri="{FF2B5EF4-FFF2-40B4-BE49-F238E27FC236}">
                <a16:creationId xmlns:a16="http://schemas.microsoft.com/office/drawing/2014/main" id="{006C1C6C-3A14-41B1-52EF-F6E8BF28F9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ECD0A7-AE0E-8A6D-EB2E-25F15CA06584}"/>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356848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F7DE1-B319-AF8A-3123-8807987D5A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5D414F-DFC3-2BEF-DBD9-7A5DC0EC61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C5E59A-E0A4-AB9E-D59A-627DDDF997F9}"/>
              </a:ext>
            </a:extLst>
          </p:cNvPr>
          <p:cNvSpPr>
            <a:spLocks noGrp="1"/>
          </p:cNvSpPr>
          <p:nvPr>
            <p:ph type="dt" sz="half" idx="10"/>
          </p:nvPr>
        </p:nvSpPr>
        <p:spPr/>
        <p:txBody>
          <a:bodyPr/>
          <a:lstStyle/>
          <a:p>
            <a:fld id="{4EC743F4-8769-40B4-85DF-6CB8DE9F66AA}" type="datetimeFigureOut">
              <a:rPr lang="en-US" smtClean="0"/>
              <a:t>6/24/24</a:t>
            </a:fld>
            <a:endParaRPr lang="en-US"/>
          </a:p>
        </p:txBody>
      </p:sp>
      <p:sp>
        <p:nvSpPr>
          <p:cNvPr id="5" name="Footer Placeholder 4">
            <a:extLst>
              <a:ext uri="{FF2B5EF4-FFF2-40B4-BE49-F238E27FC236}">
                <a16:creationId xmlns:a16="http://schemas.microsoft.com/office/drawing/2014/main" id="{1E609698-8035-7342-F6D3-E1C1DAA3D7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635EB7-3701-ECE7-B405-D19AD173435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13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99E13-69B6-82F6-3D4C-017B4EA01C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1AE272-DB85-6F4C-702C-DE9E797911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F6BF11-FF2E-9135-AD2C-D8117C3287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1E92D2-E15B-13A1-17A2-2B769FA2EF4C}"/>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6" name="Footer Placeholder 5">
            <a:extLst>
              <a:ext uri="{FF2B5EF4-FFF2-40B4-BE49-F238E27FC236}">
                <a16:creationId xmlns:a16="http://schemas.microsoft.com/office/drawing/2014/main" id="{56C0AE46-2838-3320-C531-B8844AFC56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701B99-1FAB-99EB-31EF-95F663E408C4}"/>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4162054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07992-ACB8-B604-D856-6E3EA53868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9DC00B-0AE6-41FD-D859-50217CA6E1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70626A-9868-3ED9-F719-113A6025CA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19F305-D06B-9865-B3A5-36BDD42A1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832356-2C35-6C6A-5527-958656C1D5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AA19E6-3BB5-7E7F-9FD1-C847197DC5C1}"/>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8" name="Footer Placeholder 7">
            <a:extLst>
              <a:ext uri="{FF2B5EF4-FFF2-40B4-BE49-F238E27FC236}">
                <a16:creationId xmlns:a16="http://schemas.microsoft.com/office/drawing/2014/main" id="{26348A77-6A66-7284-0A63-A7568A2A192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C3D4B8A-C952-815F-37B7-AA921375C30D}"/>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604204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CF6D7-BBD6-3F19-48BA-9A3D714FEF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177024-95EF-20BB-7697-B8860102EB6D}"/>
              </a:ext>
            </a:extLst>
          </p:cNvPr>
          <p:cNvSpPr>
            <a:spLocks noGrp="1"/>
          </p:cNvSpPr>
          <p:nvPr>
            <p:ph type="dt" sz="half" idx="10"/>
          </p:nvPr>
        </p:nvSpPr>
        <p:spPr/>
        <p:txBody>
          <a:bodyPr/>
          <a:lstStyle/>
          <a:p>
            <a:fld id="{4EC743F4-8769-40B4-85DF-6CB8DE9F66AA}" type="datetimeFigureOut">
              <a:rPr lang="en-US" smtClean="0"/>
              <a:t>6/24/24</a:t>
            </a:fld>
            <a:endParaRPr lang="en-US"/>
          </a:p>
        </p:txBody>
      </p:sp>
      <p:sp>
        <p:nvSpPr>
          <p:cNvPr id="4" name="Footer Placeholder 3">
            <a:extLst>
              <a:ext uri="{FF2B5EF4-FFF2-40B4-BE49-F238E27FC236}">
                <a16:creationId xmlns:a16="http://schemas.microsoft.com/office/drawing/2014/main" id="{85A89BC6-BD85-873A-B1EB-F58E1E90828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771703-452F-80FE-BCFC-9DEB6696A182}"/>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53183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DEC9D6-DF51-7294-A737-13872A37E361}"/>
              </a:ext>
            </a:extLst>
          </p:cNvPr>
          <p:cNvSpPr>
            <a:spLocks noGrp="1"/>
          </p:cNvSpPr>
          <p:nvPr>
            <p:ph type="dt" sz="half" idx="10"/>
          </p:nvPr>
        </p:nvSpPr>
        <p:spPr/>
        <p:txBody>
          <a:bodyPr/>
          <a:lstStyle/>
          <a:p>
            <a:fld id="{4EC743F4-8769-40B4-85DF-6CB8DE9F66AA}" type="datetimeFigureOut">
              <a:rPr lang="en-US" smtClean="0"/>
              <a:t>6/24/24</a:t>
            </a:fld>
            <a:endParaRPr lang="en-US"/>
          </a:p>
        </p:txBody>
      </p:sp>
      <p:sp>
        <p:nvSpPr>
          <p:cNvPr id="3" name="Footer Placeholder 2">
            <a:extLst>
              <a:ext uri="{FF2B5EF4-FFF2-40B4-BE49-F238E27FC236}">
                <a16:creationId xmlns:a16="http://schemas.microsoft.com/office/drawing/2014/main" id="{240F28B2-B9DE-3051-43B3-A93130B81F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4A98F0E-E8AD-6175-B796-C28CC1D4B73D}"/>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914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1C1F-2A59-2333-FDA6-E1844990DE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9A0FCF-0E98-F06A-D324-5CBACB8EC5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25836-B8EA-740B-B6A8-2AD9E4E366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3497F5-27D7-E06D-3D14-3A8CEC330D2B}"/>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6" name="Footer Placeholder 5">
            <a:extLst>
              <a:ext uri="{FF2B5EF4-FFF2-40B4-BE49-F238E27FC236}">
                <a16:creationId xmlns:a16="http://schemas.microsoft.com/office/drawing/2014/main" id="{66CCDDFD-1C57-F40A-ED70-8CF3298F74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075FEB-7BD1-A3F9-3B88-A7B1BBEA5802}"/>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21951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C3977-3C6C-ED8E-DB7C-1A65EBA856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ED59A6-AF19-CD31-EF18-6BAA4AD747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CB85B8-26AE-48CC-475A-844C33E15A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862590-5CE3-EEBD-B50A-11214B1244AE}"/>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6" name="Footer Placeholder 5">
            <a:extLst>
              <a:ext uri="{FF2B5EF4-FFF2-40B4-BE49-F238E27FC236}">
                <a16:creationId xmlns:a16="http://schemas.microsoft.com/office/drawing/2014/main" id="{FB652C6F-B8EB-BE52-DDF1-E3ADB3FC5B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60CD89-2A00-2B5E-8183-595B37560F2A}"/>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775124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EA5C4-1C14-018E-D10F-50B2148705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BEC4A9-55AF-B738-FF7C-B7B9B68B64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B8312-F2A1-6932-FA4F-5388BCA6C2D0}"/>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5" name="Footer Placeholder 4">
            <a:extLst>
              <a:ext uri="{FF2B5EF4-FFF2-40B4-BE49-F238E27FC236}">
                <a16:creationId xmlns:a16="http://schemas.microsoft.com/office/drawing/2014/main" id="{2ECD5D12-97EE-F1DF-8841-B9DDF11CD2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19A09-D030-199F-91EF-1AC2B277472A}"/>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372704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60BAE6-CAAD-288E-2E00-82DD697B1D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A282C9-C3B9-A0EE-E098-541D6B48A8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CEC998-93C6-CE64-6D72-AF722BC166BD}"/>
              </a:ext>
            </a:extLst>
          </p:cNvPr>
          <p:cNvSpPr>
            <a:spLocks noGrp="1"/>
          </p:cNvSpPr>
          <p:nvPr>
            <p:ph type="dt" sz="half" idx="10"/>
          </p:nvPr>
        </p:nvSpPr>
        <p:spPr/>
        <p:txBody>
          <a:bodyPr/>
          <a:lstStyle/>
          <a:p>
            <a:fld id="{4EC743F4-8769-40B4-85DF-6CB8DE9F66AA}" type="datetimeFigureOut">
              <a:rPr lang="en-US" smtClean="0"/>
              <a:pPr/>
              <a:t>6/24/24</a:t>
            </a:fld>
            <a:endParaRPr lang="en-US"/>
          </a:p>
        </p:txBody>
      </p:sp>
      <p:sp>
        <p:nvSpPr>
          <p:cNvPr id="5" name="Footer Placeholder 4">
            <a:extLst>
              <a:ext uri="{FF2B5EF4-FFF2-40B4-BE49-F238E27FC236}">
                <a16:creationId xmlns:a16="http://schemas.microsoft.com/office/drawing/2014/main" id="{061F3C29-4EC6-FAAB-ABBE-2F6B806449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AE49C7-3108-6ABF-ED68-FC10404C6619}"/>
              </a:ext>
            </a:extLst>
          </p:cNvPr>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2002583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A99BF5-42AF-A847-4987-1F7A4FFF58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380149-E357-1B38-DF74-F4885BE6CC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DE1A47-ACC1-843C-26F1-72C1A22A8A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C743F4-8769-40B4-85DF-6CB8DE9F66AA}" type="datetimeFigureOut">
              <a:rPr lang="en-US" smtClean="0"/>
              <a:pPr/>
              <a:t>6/24/24</a:t>
            </a:fld>
            <a:endParaRPr lang="en-US"/>
          </a:p>
        </p:txBody>
      </p:sp>
      <p:sp>
        <p:nvSpPr>
          <p:cNvPr id="5" name="Footer Placeholder 4">
            <a:extLst>
              <a:ext uri="{FF2B5EF4-FFF2-40B4-BE49-F238E27FC236}">
                <a16:creationId xmlns:a16="http://schemas.microsoft.com/office/drawing/2014/main" id="{34381A61-E542-3866-51B4-F672368AC4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6C96E41-5E7C-E091-BB49-E215BFBCAEC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11428512"/>
      </p:ext>
    </p:extLst>
  </p:cSld>
  <p:clrMap bg1="lt1" tx1="dk1" bg2="lt2" tx2="dk2" accent1="accent1" accent2="accent2" accent3="accent3" accent4="accent4" accent5="accent5" accent6="accent6" hlink="hlink" folHlink="folHlink"/>
  <p:sldLayoutIdLst>
    <p:sldLayoutId id="2147484166" r:id="rId1"/>
    <p:sldLayoutId id="2147484167" r:id="rId2"/>
    <p:sldLayoutId id="2147484168" r:id="rId3"/>
    <p:sldLayoutId id="2147484169" r:id="rId4"/>
    <p:sldLayoutId id="2147484170" r:id="rId5"/>
    <p:sldLayoutId id="2147484171" r:id="rId6"/>
    <p:sldLayoutId id="2147484172" r:id="rId7"/>
    <p:sldLayoutId id="2147484173" r:id="rId8"/>
    <p:sldLayoutId id="2147484174" r:id="rId9"/>
    <p:sldLayoutId id="2147484175" r:id="rId10"/>
    <p:sldLayoutId id="21474841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microsoft.com/office/2018/10/relationships/comments" Target="../comments/modernComment_100_5FD8E456.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microsoft.com/office/2018/10/relationships/comments" Target="../comments/modernComment_103_BAE10A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microsoft.com/office/2018/10/relationships/comments" Target="../comments/modernComment_10C_DC129AC.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10E_AE2C061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microsoft.com/office/2018/10/relationships/comments" Target="../comments/modernComment_104_33BAA95D.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18/10/relationships/comments" Target="../comments/modernComment_106_2E1547F.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nhs.uk/conditions/social-care-and-support-guide/care-services-equipment-and-care-homes/care-homes/" TargetMode="External"/><Relationship Id="rId4" Type="http://schemas.openxmlformats.org/officeDocument/2006/relationships/hyperlink" Target="https://doi.org/10.1007/s40271-023-00651-w" TargetMode="External"/></Relationships>
</file>

<file path=ppt/slides/_rels/slide17.xml.rels><?xml version="1.0" encoding="UTF-8" standalone="yes"?>
<Relationships xmlns="http://schemas.openxmlformats.org/package/2006/relationships"><Relationship Id="rId3" Type="http://schemas.microsoft.com/office/2018/10/relationships/comments" Target="../comments/modernComment_10F_6847EF24.xm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ncbi.nlm.nih.gov/books/NBK396393/" TargetMode="External"/><Relationship Id="rId4" Type="http://schemas.openxmlformats.org/officeDocument/2006/relationships/hyperlink" Target="https://doi.org/10.1007/s40271-023-00651-w"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hand holding a person's hand&#10;&#10;Description automatically generated">
            <a:extLst>
              <a:ext uri="{FF2B5EF4-FFF2-40B4-BE49-F238E27FC236}">
                <a16:creationId xmlns:a16="http://schemas.microsoft.com/office/drawing/2014/main" id="{16F0E3B6-20C7-FF73-AC7D-171D58C57388}"/>
              </a:ext>
            </a:extLst>
          </p:cNvPr>
          <p:cNvPicPr>
            <a:picLocks noChangeAspect="1"/>
          </p:cNvPicPr>
          <p:nvPr/>
        </p:nvPicPr>
        <p:blipFill rotWithShape="1">
          <a:blip r:embed="rId3">
            <a:extLst>
              <a:ext uri="{28A0092B-C50C-407E-A947-70E740481C1C}">
                <a14:useLocalDpi xmlns:a14="http://schemas.microsoft.com/office/drawing/2010/main" val="0"/>
              </a:ext>
            </a:extLst>
          </a:blip>
          <a:srcRect l="3349" r="9545"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7" name="Freeform: Shape 11">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EBBE92-05CF-E06E-7AC4-F0C7E45090F9}"/>
              </a:ext>
            </a:extLst>
          </p:cNvPr>
          <p:cNvSpPr>
            <a:spLocks noGrp="1"/>
          </p:cNvSpPr>
          <p:nvPr>
            <p:ph type="ctrTitle"/>
          </p:nvPr>
        </p:nvSpPr>
        <p:spPr>
          <a:xfrm>
            <a:off x="371094" y="1161288"/>
            <a:ext cx="3438144" cy="1125728"/>
          </a:xfrm>
        </p:spPr>
        <p:txBody>
          <a:bodyPr vert="horz" lIns="91440" tIns="45720" rIns="91440" bIns="45720" rtlCol="0" anchor="b">
            <a:normAutofit/>
          </a:bodyPr>
          <a:lstStyle/>
          <a:p>
            <a:pPr algn="l"/>
            <a:r>
              <a:rPr lang="en-US" sz="2800" b="1"/>
              <a:t>Elderly Care </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125C6F97-A4AB-F1F1-FBD7-5D7486266E72}"/>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a:t>LIVING WITH CARE: THE OLDER PERSON BMHP6009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Student name: Nasreen Akhtar (2132945)</a:t>
            </a:r>
          </a:p>
          <a:p>
            <a:pPr indent="-228600">
              <a:lnSpc>
                <a:spcPct val="90000"/>
              </a:lnSpc>
              <a:spcAft>
                <a:spcPts val="600"/>
              </a:spcAft>
              <a:buFont typeface="Arial" panose="020B0604020202020204" pitchFamily="34" charset="0"/>
              <a:buChar char="•"/>
            </a:pPr>
            <a:r>
              <a:rPr lang="en-US" sz="1700"/>
              <a:t>                         Alexandra Bizga (2018352)</a:t>
            </a:r>
            <a:br>
              <a:rPr lang="en-US" sz="1700"/>
            </a:br>
            <a:br>
              <a:rPr lang="en-US" sz="1700"/>
            </a:br>
            <a:r>
              <a:rPr lang="en-US" sz="1700"/>
              <a:t>Lecturer name: Joanne Davies</a:t>
            </a:r>
          </a:p>
        </p:txBody>
      </p:sp>
    </p:spTree>
    <p:extLst>
      <p:ext uri="{BB962C8B-B14F-4D97-AF65-F5344CB8AC3E}">
        <p14:creationId xmlns:p14="http://schemas.microsoft.com/office/powerpoint/2010/main" val="1608049750"/>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59E50-4776-2EC8-F8BC-1315E250A28E}"/>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158FEB41-D7F5-BC4A-C0F4-01B3839582DA}"/>
              </a:ext>
            </a:extLst>
          </p:cNvPr>
          <p:cNvSpPr>
            <a:spLocks noGrp="1"/>
          </p:cNvSpPr>
          <p:nvPr>
            <p:ph idx="1"/>
          </p:nvPr>
        </p:nvSpPr>
        <p:spPr>
          <a:xfrm>
            <a:off x="4386650" y="1905001"/>
            <a:ext cx="7639334" cy="3531972"/>
          </a:xfrm>
        </p:spPr>
        <p:txBody>
          <a:bodyPr>
            <a:normAutofit lnSpcReduction="10000"/>
          </a:bodyPr>
          <a:lstStyle/>
          <a:p>
            <a:pPr>
              <a:lnSpc>
                <a:spcPct val="90000"/>
              </a:lnSpc>
            </a:pPr>
            <a:r>
              <a:rPr lang="en-GB" dirty="0">
                <a:latin typeface="Arial" panose="020B0604020202020204" pitchFamily="34" charset="0"/>
                <a:cs typeface="Arial" panose="020B0604020202020204" pitchFamily="34" charset="0"/>
              </a:rPr>
              <a:t>UK Elderly and Disabled Care Regulations</a:t>
            </a:r>
          </a:p>
          <a:p>
            <a:pPr>
              <a:lnSpc>
                <a:spcPct val="90000"/>
              </a:lnSpc>
            </a:pPr>
            <a:r>
              <a:rPr lang="en-GB" dirty="0">
                <a:latin typeface="Arial" panose="020B0604020202020204" pitchFamily="34" charset="0"/>
                <a:cs typeface="Arial" panose="020B0604020202020204" pitchFamily="34" charset="0"/>
              </a:rPr>
              <a:t> Care Act 2014 and Health and Social Care Act 2008 govern care.</a:t>
            </a:r>
          </a:p>
          <a:p>
            <a:pPr>
              <a:lnSpc>
                <a:spcPct val="90000"/>
              </a:lnSpc>
            </a:pPr>
            <a:r>
              <a:rPr lang="en-GB" dirty="0">
                <a:latin typeface="Arial" panose="020B0604020202020204" pitchFamily="34" charset="0"/>
                <a:cs typeface="Arial" panose="020B0604020202020204" pitchFamily="34" charset="0"/>
              </a:rPr>
              <a:t> Domiciliary care faces quality issues and supervision issues.</a:t>
            </a:r>
          </a:p>
          <a:p>
            <a:pPr>
              <a:lnSpc>
                <a:spcPct val="90000"/>
              </a:lnSpc>
            </a:pPr>
            <a:r>
              <a:rPr lang="en-GB" dirty="0">
                <a:latin typeface="Arial" panose="020B0604020202020204" pitchFamily="34" charset="0"/>
                <a:cs typeface="Arial" panose="020B0604020202020204" pitchFamily="34" charset="0"/>
              </a:rPr>
              <a:t>Residential care facilities offer structured environment and continuous professional support.</a:t>
            </a:r>
          </a:p>
        </p:txBody>
      </p:sp>
      <p:pic>
        <p:nvPicPr>
          <p:cNvPr id="3074" name="Picture 2" descr="Residential care homes ...">
            <a:extLst>
              <a:ext uri="{FF2B5EF4-FFF2-40B4-BE49-F238E27FC236}">
                <a16:creationId xmlns:a16="http://schemas.microsoft.com/office/drawing/2014/main" id="{ADA07C4F-CEFD-F544-072C-BDDE17AD72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83" r="33090" b="-1"/>
          <a:stretch/>
        </p:blipFill>
        <p:spPr bwMode="auto">
          <a:xfrm>
            <a:off x="326181" y="1241947"/>
            <a:ext cx="3900351" cy="4858080"/>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040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25886F-3F03-647D-F3CA-8AB03FE60D7E}"/>
              </a:ext>
            </a:extLst>
          </p:cNvPr>
          <p:cNvSpPr>
            <a:spLocks noGrp="1"/>
          </p:cNvSpPr>
          <p:nvPr>
            <p:ph idx="1"/>
          </p:nvPr>
        </p:nvSpPr>
        <p:spPr>
          <a:xfrm>
            <a:off x="294037" y="1355096"/>
            <a:ext cx="8527057" cy="4964123"/>
          </a:xfrm>
        </p:spPr>
        <p:txBody>
          <a:bodyPr>
            <a:normAutofit lnSpcReduction="10000"/>
          </a:bodyPr>
          <a:lstStyle/>
          <a:p>
            <a:pPr marL="0" indent="0">
              <a:buNone/>
            </a:pPr>
            <a:r>
              <a:rPr lang="en-GB" sz="2200" b="1" dirty="0">
                <a:solidFill>
                  <a:schemeClr val="tx1"/>
                </a:solidFill>
                <a:latin typeface="Arial" panose="020B0604020202020204" pitchFamily="34" charset="0"/>
                <a:cs typeface="Arial" panose="020B0604020202020204" pitchFamily="34" charset="0"/>
              </a:rPr>
              <a:t>Old Age Overview</a:t>
            </a:r>
          </a:p>
          <a:p>
            <a:pPr marL="0" indent="0">
              <a:buNone/>
            </a:pPr>
            <a:r>
              <a:rPr lang="en-GB" sz="2200" dirty="0">
                <a:solidFill>
                  <a:schemeClr val="tx1"/>
                </a:solidFill>
                <a:latin typeface="Arial" panose="020B0604020202020204" pitchFamily="34" charset="0"/>
                <a:cs typeface="Arial" panose="020B0604020202020204" pitchFamily="34" charset="0"/>
              </a:rPr>
              <a:t>• Commences around age 65.</a:t>
            </a:r>
          </a:p>
          <a:p>
            <a:pPr marL="0" indent="0">
              <a:buNone/>
            </a:pPr>
            <a:r>
              <a:rPr lang="en-GB" sz="2200" dirty="0">
                <a:solidFill>
                  <a:schemeClr val="tx1"/>
                </a:solidFill>
                <a:latin typeface="Arial" panose="020B0604020202020204" pitchFamily="34" charset="0"/>
                <a:cs typeface="Arial" panose="020B0604020202020204" pitchFamily="34" charset="0"/>
              </a:rPr>
              <a:t>• Marked by retirement, health declines, life transitions.</a:t>
            </a:r>
          </a:p>
          <a:p>
            <a:pPr marL="0" indent="0">
              <a:buNone/>
            </a:pPr>
            <a:r>
              <a:rPr lang="en-GB" sz="2200" dirty="0">
                <a:solidFill>
                  <a:schemeClr val="tx1"/>
                </a:solidFill>
                <a:latin typeface="Arial" panose="020B0604020202020204" pitchFamily="34" charset="0"/>
                <a:cs typeface="Arial" panose="020B0604020202020204" pitchFamily="34" charset="0"/>
              </a:rPr>
              <a:t>• End of life: significant health decline, palliative care, comfort and well-being support</a:t>
            </a:r>
            <a:r>
              <a:rPr lang="en-GB" sz="1400" dirty="0">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ea typeface="Aptos" panose="020B0004020202020204" pitchFamily="34" charset="0"/>
                <a:cs typeface="Arial" panose="020B0604020202020204" pitchFamily="34" charset="0"/>
              </a:rPr>
              <a:t>Parke and Mulgrew2000)</a:t>
            </a:r>
            <a:endParaRPr lang="en-GB" sz="1400" dirty="0">
              <a:solidFill>
                <a:schemeClr val="tx1"/>
              </a:solidFill>
              <a:latin typeface="Arial" panose="020B0604020202020204" pitchFamily="34" charset="0"/>
              <a:cs typeface="Arial" panose="020B0604020202020204" pitchFamily="34" charset="0"/>
            </a:endParaRPr>
          </a:p>
          <a:p>
            <a:pPr marL="0" indent="0">
              <a:buNone/>
            </a:pPr>
            <a:r>
              <a:rPr lang="en-GB" sz="2200" b="1" dirty="0">
                <a:solidFill>
                  <a:schemeClr val="tx1"/>
                </a:solidFill>
                <a:latin typeface="Arial" panose="020B0604020202020204" pitchFamily="34" charset="0"/>
                <a:cs typeface="Arial" panose="020B0604020202020204" pitchFamily="34" charset="0"/>
              </a:rPr>
              <a:t>End of life settings;</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Hospitals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Hospices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Home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Nursing Home</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Palliative care units </a:t>
            </a:r>
          </a:p>
          <a:p>
            <a:pPr>
              <a:buFont typeface="Wingdings" panose="05000000000000000000" pitchFamily="2" charset="2"/>
              <a:buChar char="§"/>
            </a:pPr>
            <a:r>
              <a:rPr lang="en-GB" sz="2200" dirty="0">
                <a:solidFill>
                  <a:schemeClr val="tx1"/>
                </a:solidFill>
                <a:latin typeface="Arial" panose="020B0604020202020204" pitchFamily="34" charset="0"/>
                <a:cs typeface="Arial" panose="020B0604020202020204" pitchFamily="34" charset="0"/>
              </a:rPr>
              <a:t>Assisted living facilities </a:t>
            </a:r>
            <a:r>
              <a:rPr lang="en-GB" sz="1400" dirty="0">
                <a:solidFill>
                  <a:schemeClr val="tx1"/>
                </a:solidFill>
                <a:latin typeface="Arial" panose="020B0604020202020204" pitchFamily="34" charset="0"/>
                <a:cs typeface="Arial" panose="020B0604020202020204" pitchFamily="34" charset="0"/>
              </a:rPr>
              <a:t>(</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McCaffrey et.al, 2024)</a:t>
            </a:r>
          </a:p>
          <a:p>
            <a:pPr marL="285750" indent="-285750">
              <a:buFont typeface="Wingdings" panose="05000000000000000000" pitchFamily="2" charset="2"/>
              <a:buChar char="q"/>
            </a:pPr>
            <a:endParaRPr lang="en-GB"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p:txBody>
      </p:sp>
      <p:sp>
        <p:nvSpPr>
          <p:cNvPr id="7" name="Rectangle 6">
            <a:extLst>
              <a:ext uri="{FF2B5EF4-FFF2-40B4-BE49-F238E27FC236}">
                <a16:creationId xmlns:a16="http://schemas.microsoft.com/office/drawing/2014/main" id="{53208E2D-DE7B-C6D8-91CE-E62695616FC7}"/>
              </a:ext>
            </a:extLst>
          </p:cNvPr>
          <p:cNvSpPr/>
          <p:nvPr/>
        </p:nvSpPr>
        <p:spPr>
          <a:xfrm>
            <a:off x="2326272" y="285101"/>
            <a:ext cx="6530827" cy="769441"/>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400" b="1" cap="none" spc="0" dirty="0">
                <a:ln/>
                <a:effectLst/>
                <a:latin typeface="Arial" panose="020B0604020202020204" pitchFamily="34" charset="0"/>
                <a:cs typeface="Arial" panose="020B0604020202020204" pitchFamily="34" charset="0"/>
              </a:rPr>
              <a:t>Old Age and End of life </a:t>
            </a:r>
          </a:p>
        </p:txBody>
      </p:sp>
      <p:pic>
        <p:nvPicPr>
          <p:cNvPr id="1026" name="Picture 2" descr="Image result for old age and end of life">
            <a:extLst>
              <a:ext uri="{FF2B5EF4-FFF2-40B4-BE49-F238E27FC236}">
                <a16:creationId xmlns:a16="http://schemas.microsoft.com/office/drawing/2014/main" id="{6302F98C-D106-9F16-0D9E-E048C64DF4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4730" y="4164226"/>
            <a:ext cx="2857540" cy="254632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old age and end of life settings hospica care home buildings ">
            <a:extLst>
              <a:ext uri="{FF2B5EF4-FFF2-40B4-BE49-F238E27FC236}">
                <a16:creationId xmlns:a16="http://schemas.microsoft.com/office/drawing/2014/main" id="{3D795333-C9C5-BC08-15FA-23CE15A047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74729" y="1251047"/>
            <a:ext cx="2857541" cy="2707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018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0431AD1-FAE8-04F2-589E-DE2C86F97033}"/>
              </a:ext>
            </a:extLst>
          </p:cNvPr>
          <p:cNvSpPr/>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dirty="0">
                <a:ln w="22225">
                  <a:solidFill>
                    <a:schemeClr val="accent2"/>
                  </a:solidFill>
                  <a:prstDash val="solid"/>
                </a:ln>
                <a:solidFill>
                  <a:schemeClr val="tx1"/>
                </a:solidFill>
                <a:latin typeface="+mj-lt"/>
                <a:ea typeface="+mj-ea"/>
                <a:cs typeface="+mj-cs"/>
              </a:rPr>
              <a:t>Types of Elderly Care Settings</a:t>
            </a:r>
          </a:p>
        </p:txBody>
      </p:sp>
      <p:sp>
        <p:nvSpPr>
          <p:cNvPr id="103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FFD71D-8516-ABC0-626C-22EF73B9BF61}"/>
              </a:ext>
            </a:extLst>
          </p:cNvPr>
          <p:cNvSpPr>
            <a:spLocks noGrp="1"/>
          </p:cNvSpPr>
          <p:nvPr>
            <p:ph idx="1"/>
          </p:nvPr>
        </p:nvSpPr>
        <p:spPr>
          <a:xfrm>
            <a:off x="640080" y="2706623"/>
            <a:ext cx="6894576" cy="3949009"/>
          </a:xfrm>
        </p:spPr>
        <p:txBody>
          <a:bodyPr vert="horz" lIns="91440" tIns="45720" rIns="91440" bIns="45720" rtlCol="0">
            <a:normAutofit fontScale="92500" lnSpcReduction="10000"/>
          </a:bodyPr>
          <a:lstStyle/>
          <a:p>
            <a:pPr marL="0"/>
            <a:r>
              <a:rPr lang="en-US" sz="1900" b="1" dirty="0"/>
              <a:t>Domiciliary and Residential Care Overview</a:t>
            </a:r>
          </a:p>
          <a:p>
            <a:pPr marL="0"/>
            <a:r>
              <a:rPr lang="en-US" sz="1900" dirty="0"/>
              <a:t> </a:t>
            </a:r>
            <a:r>
              <a:rPr lang="en-US" sz="1900" b="1" dirty="0"/>
              <a:t>Domiciliary Care</a:t>
            </a:r>
            <a:r>
              <a:rPr lang="en-US" sz="1900" dirty="0"/>
              <a:t>: </a:t>
            </a:r>
          </a:p>
          <a:p>
            <a:r>
              <a:rPr lang="en-US" sz="1900" dirty="0"/>
              <a:t>Support in individuals' homes, aiding with daily tasks.</a:t>
            </a:r>
          </a:p>
          <a:p>
            <a:r>
              <a:rPr lang="en-US" sz="1900" dirty="0"/>
              <a:t>Allows independence at home.</a:t>
            </a:r>
          </a:p>
          <a:p>
            <a:r>
              <a:rPr lang="en-US" sz="1900" dirty="0"/>
              <a:t>Services range from occasional visits to 24-hour care.</a:t>
            </a:r>
          </a:p>
          <a:p>
            <a:pPr marL="0"/>
            <a:r>
              <a:rPr lang="en-US" sz="1900" dirty="0"/>
              <a:t> </a:t>
            </a:r>
            <a:r>
              <a:rPr lang="en-US" sz="1900" b="1" dirty="0"/>
              <a:t>Residential Care: </a:t>
            </a:r>
          </a:p>
          <a:p>
            <a:r>
              <a:rPr lang="en-US" sz="1900" dirty="0"/>
              <a:t>Living in specialized facilities.</a:t>
            </a:r>
          </a:p>
          <a:p>
            <a:r>
              <a:rPr lang="en-US" sz="1900" dirty="0"/>
              <a:t>providing accommodation, meals, and personal care.</a:t>
            </a:r>
          </a:p>
          <a:p>
            <a:r>
              <a:rPr lang="en-US" sz="1900" dirty="0"/>
              <a:t>May offer medical care and recreational activities.(Davies,2018)</a:t>
            </a:r>
          </a:p>
          <a:p>
            <a:r>
              <a:rPr lang="en-US" sz="1900" dirty="0"/>
              <a:t>There are other types of care settings such as supported </a:t>
            </a:r>
            <a:r>
              <a:rPr lang="en-US" sz="1900" dirty="0" err="1"/>
              <a:t>living,live</a:t>
            </a:r>
            <a:r>
              <a:rPr lang="en-US" sz="1900" dirty="0"/>
              <a:t> in care and hospital care</a:t>
            </a:r>
          </a:p>
        </p:txBody>
      </p:sp>
      <p:pic>
        <p:nvPicPr>
          <p:cNvPr id="5" name="Picture 4" descr="Riser Recliners and Seating for Care ...">
            <a:extLst>
              <a:ext uri="{FF2B5EF4-FFF2-40B4-BE49-F238E27FC236}">
                <a16:creationId xmlns:a16="http://schemas.microsoft.com/office/drawing/2014/main" id="{444ADEB1-9B7F-C8EF-F1FB-4B28B79AA1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9" r="16202" b="1"/>
          <a:stretch/>
        </p:blipFill>
        <p:spPr bwMode="auto">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Lever Edge Dementia/Residential Care ...">
            <a:extLst>
              <a:ext uri="{FF2B5EF4-FFF2-40B4-BE49-F238E27FC236}">
                <a16:creationId xmlns:a16="http://schemas.microsoft.com/office/drawing/2014/main" id="{A43AF187-FE92-50DE-5662-4EB0967043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813" r="2" b="2"/>
          <a:stretch/>
        </p:blipFill>
        <p:spPr bwMode="auto">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310567"/>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64070-DCED-44A3-4B24-64D327CDD33F}"/>
              </a:ext>
            </a:extLst>
          </p:cNvPr>
          <p:cNvSpPr>
            <a:spLocks noGrp="1"/>
          </p:cNvSpPr>
          <p:nvPr>
            <p:ph type="title"/>
          </p:nvPr>
        </p:nvSpPr>
        <p:spPr>
          <a:xfrm>
            <a:off x="824114" y="627395"/>
            <a:ext cx="9404723" cy="659390"/>
          </a:xfrm>
        </p:spPr>
        <p:txBody>
          <a:bodyPr>
            <a:normAutofit/>
          </a:bodyPr>
          <a:lstStyle/>
          <a:p>
            <a:pPr algn="ctr"/>
            <a:r>
              <a:rPr lang="en-US" sz="4000" b="1" dirty="0">
                <a:latin typeface="Arial" panose="020B0604020202020204" pitchFamily="34" charset="0"/>
                <a:cs typeface="Arial" panose="020B0604020202020204" pitchFamily="34" charset="0"/>
              </a:rPr>
              <a:t>Funding Options for Care in the UK</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AC46F0-DFD8-8CF3-13BE-5CBE3879C143}"/>
              </a:ext>
            </a:extLst>
          </p:cNvPr>
          <p:cNvSpPr>
            <a:spLocks noGrp="1"/>
          </p:cNvSpPr>
          <p:nvPr>
            <p:ph idx="1"/>
          </p:nvPr>
        </p:nvSpPr>
        <p:spPr>
          <a:xfrm>
            <a:off x="656965" y="1884350"/>
            <a:ext cx="10738020" cy="4188939"/>
          </a:xfrm>
        </p:spPr>
        <p:txBody>
          <a:bodyPr vert="horz" lIns="91440" tIns="45720" rIns="91440" bIns="45720" rtlCol="0" anchor="t">
            <a:normAutofit fontScale="85000" lnSpcReduction="10000"/>
          </a:bodyPr>
          <a:lstStyle/>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Local Authority Funding: </a:t>
            </a:r>
            <a:r>
              <a:rPr kumimoji="0" lang="en-US" altLang="en-US" b="0" i="0" u="none" strike="noStrike" cap="none" normalizeH="0" baseline="0" dirty="0">
                <a:ln>
                  <a:noFill/>
                </a:ln>
                <a:effectLst/>
                <a:latin typeface="Arial"/>
                <a:cs typeface="Arial"/>
              </a:rPr>
              <a:t>Funding through local councils, based on needs assessment and financial means test </a:t>
            </a:r>
            <a:r>
              <a:rPr kumimoji="0" lang="en-US" altLang="en-US" sz="1600" b="0" i="0" u="none" strike="noStrike" cap="none" normalizeH="0" baseline="0" dirty="0">
                <a:ln>
                  <a:noFill/>
                </a:ln>
                <a:effectLst/>
                <a:latin typeface="Arial"/>
                <a:cs typeface="Arial"/>
              </a:rPr>
              <a:t>(The King's Fund, 2022).</a:t>
            </a:r>
            <a:endParaRPr lang="en-US" altLang="en-US" sz="1600"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NHS Continuing Healthcare: </a:t>
            </a:r>
            <a:r>
              <a:rPr kumimoji="0" lang="en-US" altLang="en-US" b="0" i="0" u="none" strike="noStrike" cap="none" normalizeH="0" baseline="0" dirty="0">
                <a:ln>
                  <a:noFill/>
                </a:ln>
                <a:effectLst/>
                <a:latin typeface="Arial"/>
                <a:cs typeface="Arial"/>
              </a:rPr>
              <a:t>Provides fully funded care for individuals with significant health needs.</a:t>
            </a:r>
            <a:endParaRPr lang="en-US" altLang="en-US"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Self-Funding: </a:t>
            </a:r>
            <a:r>
              <a:rPr kumimoji="0" lang="en-US" altLang="en-US" b="0" i="0" u="none" strike="noStrike" cap="none" normalizeH="0" baseline="0" dirty="0">
                <a:ln>
                  <a:noFill/>
                </a:ln>
                <a:effectLst/>
                <a:latin typeface="Arial"/>
                <a:cs typeface="Arial"/>
              </a:rPr>
              <a:t>Privately paid care through personal savings, pensions, or assets.</a:t>
            </a:r>
            <a:endParaRPr lang="en-US" altLang="en-US"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kumimoji="0" lang="en-US" altLang="en-US" b="1" i="0" u="none" strike="noStrike" cap="none" normalizeH="0" baseline="0" dirty="0">
                <a:ln>
                  <a:noFill/>
                </a:ln>
                <a:effectLst/>
                <a:latin typeface="Arial"/>
                <a:cs typeface="Arial"/>
              </a:rPr>
              <a:t>Insurance: </a:t>
            </a:r>
            <a:r>
              <a:rPr kumimoji="0" lang="en-US" altLang="en-US" b="0" i="0" u="none" strike="noStrike" cap="none" normalizeH="0" baseline="0" dirty="0">
                <a:ln>
                  <a:noFill/>
                </a:ln>
                <a:effectLst/>
                <a:latin typeface="Arial"/>
                <a:cs typeface="Arial"/>
              </a:rPr>
              <a:t>Limited market for long-term care insurance.</a:t>
            </a:r>
            <a:endParaRPr lang="en-US" altLang="en-US" b="0" i="0" u="none" strike="noStrike" cap="none" normalizeH="0" baseline="0" dirty="0">
              <a:ln>
                <a:noFill/>
              </a:ln>
              <a:effectLst/>
              <a:latin typeface="Arial"/>
              <a:cs typeface="Arial"/>
            </a:endParaRPr>
          </a:p>
          <a:p>
            <a:pPr algn="just" eaLnBrk="0" fontAlgn="base" hangingPunct="0">
              <a:lnSpc>
                <a:spcPct val="150000"/>
              </a:lnSpc>
              <a:spcBef>
                <a:spcPct val="0"/>
              </a:spcBef>
              <a:spcAft>
                <a:spcPct val="0"/>
              </a:spcAft>
            </a:pPr>
            <a:r>
              <a:rPr lang="en-GB" dirty="0">
                <a:latin typeface="Arial"/>
                <a:cs typeface="Arial"/>
              </a:rPr>
              <a:t>UK Domiciliary and Residential Care Funding</a:t>
            </a:r>
            <a:endParaRPr kumimoji="0" lang="en-US" altLang="en-US" b="0" i="0" u="none" strike="noStrike" cap="none" normalizeH="0" baseline="0" dirty="0">
              <a:ln>
                <a:noFill/>
              </a:ln>
              <a:solidFill>
                <a:schemeClr val="tx1"/>
              </a:solidFill>
              <a:effectLst/>
              <a:latin typeface="Arial"/>
              <a:cs typeface="Arial"/>
            </a:endParaRPr>
          </a:p>
          <a:p>
            <a:pPr marL="0" indent="0">
              <a:buNone/>
            </a:pPr>
            <a:endParaRPr lang="en-US" dirty="0"/>
          </a:p>
        </p:txBody>
      </p:sp>
    </p:spTree>
    <p:extLst>
      <p:ext uri="{BB962C8B-B14F-4D97-AF65-F5344CB8AC3E}">
        <p14:creationId xmlns:p14="http://schemas.microsoft.com/office/powerpoint/2010/main" val="169874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FCB85-D952-75DA-EE03-8C69E8522C8A}"/>
              </a:ext>
            </a:extLst>
          </p:cNvPr>
          <p:cNvSpPr>
            <a:spLocks noGrp="1"/>
          </p:cNvSpPr>
          <p:nvPr>
            <p:ph type="title"/>
          </p:nvPr>
        </p:nvSpPr>
        <p:spPr>
          <a:xfrm>
            <a:off x="838200" y="512642"/>
            <a:ext cx="9404723" cy="1400530"/>
          </a:xfrm>
        </p:spPr>
        <p:txBody>
          <a:bodyPr>
            <a:noAutofit/>
          </a:bodyPr>
          <a:lstStyle/>
          <a:p>
            <a:pPr algn="ctr"/>
            <a:r>
              <a:rPr lang="en-US" sz="4000" b="1" dirty="0">
                <a:latin typeface="Arial" panose="020B0604020202020204" pitchFamily="34" charset="0"/>
                <a:cs typeface="Arial" panose="020B0604020202020204" pitchFamily="34" charset="0"/>
              </a:rPr>
              <a:t>The Gap Between Need and Availability of Care</a:t>
            </a:r>
            <a:br>
              <a:rPr lang="en-US" sz="4000" b="1" dirty="0">
                <a:latin typeface="Arial" panose="020B0604020202020204" pitchFamily="34" charset="0"/>
                <a:cs typeface="Arial" panose="020B0604020202020204" pitchFamily="34" charset="0"/>
              </a:rPr>
            </a:b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A1973B-07A8-E586-7D8A-B5C99FB98E56}"/>
              </a:ext>
            </a:extLst>
          </p:cNvPr>
          <p:cNvSpPr>
            <a:spLocks noGrp="1"/>
          </p:cNvSpPr>
          <p:nvPr>
            <p:ph idx="1"/>
          </p:nvPr>
        </p:nvSpPr>
        <p:spPr>
          <a:xfrm>
            <a:off x="621890" y="1795184"/>
            <a:ext cx="10515600" cy="4351338"/>
          </a:xfrm>
        </p:spPr>
        <p:txBody>
          <a:bodyPr>
            <a:normAutofit fontScale="92500"/>
          </a:bodyPr>
          <a:lstStyle/>
          <a:p>
            <a:pPr algn="just">
              <a:lnSpc>
                <a:spcPct val="150000"/>
              </a:lnSpc>
            </a:pPr>
            <a:r>
              <a:rPr lang="en-US" b="1" dirty="0">
                <a:solidFill>
                  <a:schemeClr val="tx1"/>
                </a:solidFill>
                <a:latin typeface="Arial" panose="020B0604020202020204" pitchFamily="34" charset="0"/>
                <a:cs typeface="Arial" panose="020B0604020202020204" pitchFamily="34" charset="0"/>
              </a:rPr>
              <a:t>Increasing Aging Population: </a:t>
            </a:r>
            <a:r>
              <a:rPr lang="en-US" dirty="0">
                <a:solidFill>
                  <a:schemeClr val="tx1"/>
                </a:solidFill>
                <a:latin typeface="Arial" panose="020B0604020202020204" pitchFamily="34" charset="0"/>
                <a:cs typeface="Arial" panose="020B0604020202020204" pitchFamily="34" charset="0"/>
              </a:rPr>
              <a:t>As the population ages, the demand for care services increases, </a:t>
            </a:r>
            <a:r>
              <a:rPr lang="en-US" dirty="0">
                <a:latin typeface="Arial" panose="020B0604020202020204" pitchFamily="34" charset="0"/>
                <a:cs typeface="Arial" panose="020B0604020202020204" pitchFamily="34" charset="0"/>
              </a:rPr>
              <a:t>exceeding the offer </a:t>
            </a:r>
            <a:r>
              <a:rPr lang="en-US" sz="1500" dirty="0">
                <a:solidFill>
                  <a:schemeClr val="tx1"/>
                </a:solidFill>
                <a:latin typeface="Arial" panose="020B0604020202020204" pitchFamily="34" charset="0"/>
                <a:cs typeface="Arial" panose="020B0604020202020204" pitchFamily="34" charset="0"/>
              </a:rPr>
              <a:t>(</a:t>
            </a:r>
            <a:r>
              <a:rPr lang="en-US" sz="1500" kern="100" dirty="0">
                <a:effectLst/>
                <a:latin typeface="Arial" panose="020B0604020202020204" pitchFamily="34" charset="0"/>
                <a:ea typeface="Aptos" panose="020B0004020202020204" pitchFamily="34" charset="0"/>
                <a:cs typeface="Arial" panose="020B0604020202020204" pitchFamily="34" charset="0"/>
              </a:rPr>
              <a:t>Age UK, 2023</a:t>
            </a:r>
            <a:r>
              <a:rPr lang="en-US" sz="1500" dirty="0">
                <a:solidFill>
                  <a:schemeClr val="tx1"/>
                </a:solidFill>
                <a:latin typeface="Arial" panose="020B0604020202020204" pitchFamily="34" charset="0"/>
                <a:cs typeface="Arial" panose="020B0604020202020204" pitchFamily="34" charset="0"/>
              </a:rPr>
              <a:t>).</a:t>
            </a:r>
          </a:p>
          <a:p>
            <a:pPr algn="just">
              <a:lnSpc>
                <a:spcPct val="150000"/>
              </a:lnSpc>
            </a:pPr>
            <a:r>
              <a:rPr lang="en-US" b="1" dirty="0">
                <a:solidFill>
                  <a:schemeClr val="tx1"/>
                </a:solidFill>
                <a:latin typeface="Arial" panose="020B0604020202020204" pitchFamily="34" charset="0"/>
                <a:cs typeface="Arial" panose="020B0604020202020204" pitchFamily="34" charset="0"/>
              </a:rPr>
              <a:t>Workforce Shortages: </a:t>
            </a:r>
            <a:r>
              <a:rPr lang="en-US" dirty="0">
                <a:solidFill>
                  <a:schemeClr val="tx1"/>
                </a:solidFill>
                <a:latin typeface="Arial" panose="020B0604020202020204" pitchFamily="34" charset="0"/>
                <a:cs typeface="Arial" panose="020B0604020202020204" pitchFamily="34" charset="0"/>
              </a:rPr>
              <a:t>The care sector often faces recruitment and retention challenges, leading to insufficient numbers of careers.</a:t>
            </a:r>
          </a:p>
          <a:p>
            <a:pPr algn="just">
              <a:lnSpc>
                <a:spcPct val="150000"/>
              </a:lnSpc>
            </a:pPr>
            <a:r>
              <a:rPr lang="en-US" b="1" dirty="0">
                <a:solidFill>
                  <a:schemeClr val="tx1"/>
                </a:solidFill>
                <a:latin typeface="Arial" panose="020B0604020202020204" pitchFamily="34" charset="0"/>
                <a:cs typeface="Arial" panose="020B0604020202020204" pitchFamily="34" charset="0"/>
              </a:rPr>
              <a:t>Funding Constraints: </a:t>
            </a:r>
            <a:r>
              <a:rPr lang="en-US" dirty="0">
                <a:solidFill>
                  <a:schemeClr val="tx1"/>
                </a:solidFill>
                <a:latin typeface="Arial" panose="020B0604020202020204" pitchFamily="34" charset="0"/>
                <a:cs typeface="Arial" panose="020B0604020202020204" pitchFamily="34" charset="0"/>
              </a:rPr>
              <a:t>Limited public funding and budget cuts impact the availability and quality of care services.</a:t>
            </a:r>
          </a:p>
          <a:p>
            <a:endParaRPr lang="en-US" dirty="0"/>
          </a:p>
        </p:txBody>
      </p:sp>
    </p:spTree>
    <p:extLst>
      <p:ext uri="{BB962C8B-B14F-4D97-AF65-F5344CB8AC3E}">
        <p14:creationId xmlns:p14="http://schemas.microsoft.com/office/powerpoint/2010/main" val="2186513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D629E-7AB5-5C3E-0129-7A6A3B4A432E}"/>
              </a:ext>
            </a:extLst>
          </p:cNvPr>
          <p:cNvSpPr>
            <a:spLocks noGrp="1"/>
          </p:cNvSpPr>
          <p:nvPr>
            <p:ph type="title"/>
          </p:nvPr>
        </p:nvSpPr>
        <p:spPr>
          <a:xfrm>
            <a:off x="384257" y="487711"/>
            <a:ext cx="10416746" cy="1079519"/>
          </a:xfrm>
        </p:spPr>
        <p:txBody>
          <a:bodyPr>
            <a:normAutofit/>
          </a:bodyPr>
          <a:lstStyle/>
          <a:p>
            <a:pPr algn="ctr"/>
            <a:r>
              <a:rPr lang="en-US" sz="4000" b="1" dirty="0">
                <a:latin typeface="Arial" panose="020B0604020202020204" pitchFamily="34" charset="0"/>
                <a:cs typeface="Arial" panose="020B0604020202020204" pitchFamily="34" charset="0"/>
              </a:rPr>
              <a:t>Legislation and Policy</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5709C4-8FC5-3480-4FE2-D3B56A572BC2}"/>
              </a:ext>
            </a:extLst>
          </p:cNvPr>
          <p:cNvSpPr>
            <a:spLocks noGrp="1"/>
          </p:cNvSpPr>
          <p:nvPr>
            <p:ph idx="1"/>
          </p:nvPr>
        </p:nvSpPr>
        <p:spPr>
          <a:xfrm>
            <a:off x="1032654" y="2044446"/>
            <a:ext cx="8809437" cy="3786083"/>
          </a:xfrm>
        </p:spPr>
        <p:txBody>
          <a:bodyPr/>
          <a:lstStyle/>
          <a:p>
            <a:pPr algn="just">
              <a:lnSpc>
                <a:spcPct val="150000"/>
              </a:lnSpc>
              <a:buFont typeface="Wingdings" pitchFamily="2" charset="2"/>
              <a:buChar char="v"/>
            </a:pPr>
            <a:r>
              <a:rPr lang="en-US" b="1" dirty="0">
                <a:solidFill>
                  <a:schemeClr val="tx1"/>
                </a:solidFill>
                <a:latin typeface="Arial" panose="020B0604020202020204" pitchFamily="34" charset="0"/>
                <a:cs typeface="Arial" panose="020B0604020202020204" pitchFamily="34" charset="0"/>
              </a:rPr>
              <a:t>The Care Act 2014</a:t>
            </a:r>
            <a:endParaRPr lang="en-US" b="1" dirty="0">
              <a:latin typeface="Arial" panose="020B0604020202020204" pitchFamily="34" charset="0"/>
              <a:cs typeface="Arial" panose="020B0604020202020204" pitchFamily="34" charset="0"/>
            </a:endParaRPr>
          </a:p>
          <a:p>
            <a:pPr algn="just">
              <a:lnSpc>
                <a:spcPct val="150000"/>
              </a:lnSpc>
              <a:buFont typeface="Wingdings" pitchFamily="2" charset="2"/>
              <a:buChar char="v"/>
            </a:pPr>
            <a:r>
              <a:rPr lang="en-US" b="1" dirty="0">
                <a:solidFill>
                  <a:schemeClr val="tx1"/>
                </a:solidFill>
                <a:latin typeface="Arial" panose="020B0604020202020204" pitchFamily="34" charset="0"/>
                <a:cs typeface="Arial" panose="020B0604020202020204" pitchFamily="34" charset="0"/>
              </a:rPr>
              <a:t>The Mental Capacity Act 2005</a:t>
            </a:r>
          </a:p>
          <a:p>
            <a:pPr algn="just">
              <a:lnSpc>
                <a:spcPct val="150000"/>
              </a:lnSpc>
              <a:buFont typeface="Wingdings" pitchFamily="2" charset="2"/>
              <a:buChar char="v"/>
            </a:pPr>
            <a:r>
              <a:rPr lang="en-US" b="1" dirty="0">
                <a:solidFill>
                  <a:schemeClr val="tx1"/>
                </a:solidFill>
                <a:latin typeface="Arial" panose="020B0604020202020204" pitchFamily="34" charset="0"/>
                <a:cs typeface="Arial" panose="020B0604020202020204" pitchFamily="34" charset="0"/>
              </a:rPr>
              <a:t>The Equality Act 2010</a:t>
            </a:r>
          </a:p>
          <a:p>
            <a:pPr algn="just">
              <a:lnSpc>
                <a:spcPct val="150000"/>
              </a:lnSpc>
              <a:buFont typeface="Wingdings" pitchFamily="2" charset="2"/>
              <a:buChar char="v"/>
            </a:pPr>
            <a:r>
              <a:rPr lang="en-US" b="1" dirty="0">
                <a:latin typeface="Arial" panose="020B0604020202020204" pitchFamily="34" charset="0"/>
                <a:cs typeface="Arial" panose="020B0604020202020204" pitchFamily="34" charset="0"/>
              </a:rPr>
              <a:t>Mental Capacity Act</a:t>
            </a:r>
            <a:endParaRPr lang="en-US" b="1" dirty="0">
              <a:solidFill>
                <a:schemeClr val="tx1"/>
              </a:solidFill>
              <a:latin typeface="Arial" panose="020B0604020202020204" pitchFamily="34" charset="0"/>
              <a:cs typeface="Arial" panose="020B0604020202020204" pitchFamily="34" charset="0"/>
            </a:endParaRPr>
          </a:p>
          <a:p>
            <a:pPr algn="just">
              <a:lnSpc>
                <a:spcPct val="150000"/>
              </a:lnSpc>
              <a:buFont typeface="Wingdings" pitchFamily="2" charset="2"/>
              <a:buChar char="v"/>
            </a:pPr>
            <a:endParaRPr lang="en-US" sz="1800" dirty="0">
              <a:solidFill>
                <a:schemeClr val="tx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38702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45A3-4F73-4394-9999-93D415224E51}"/>
              </a:ext>
            </a:extLst>
          </p:cNvPr>
          <p:cNvSpPr>
            <a:spLocks noGrp="1"/>
          </p:cNvSpPr>
          <p:nvPr>
            <p:ph type="title"/>
          </p:nvPr>
        </p:nvSpPr>
        <p:spPr>
          <a:xfrm>
            <a:off x="646111" y="452718"/>
            <a:ext cx="9404723" cy="943596"/>
          </a:xfrm>
        </p:spPr>
        <p:txBody>
          <a:bodyPr/>
          <a:lstStyle/>
          <a:p>
            <a:pPr algn="ctr"/>
            <a:r>
              <a:rPr lang="en-US" sz="4000" b="1" dirty="0">
                <a:latin typeface="Arial" panose="020B0604020202020204" pitchFamily="34" charset="0"/>
                <a:cs typeface="Arial" panose="020B0604020202020204" pitchFamily="34" charset="0"/>
              </a:rPr>
              <a:t>Theories of Ageing</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1585AE-2EB5-FF52-8870-556C5242C1A9}"/>
              </a:ext>
            </a:extLst>
          </p:cNvPr>
          <p:cNvSpPr>
            <a:spLocks noGrp="1"/>
          </p:cNvSpPr>
          <p:nvPr>
            <p:ph idx="1"/>
          </p:nvPr>
        </p:nvSpPr>
        <p:spPr>
          <a:xfrm>
            <a:off x="743454" y="1867731"/>
            <a:ext cx="10290598" cy="3461353"/>
          </a:xfrm>
        </p:spPr>
        <p:txBody>
          <a:bodyPr/>
          <a:lstStyle/>
          <a:p>
            <a:pPr algn="just">
              <a:lnSpc>
                <a:spcPct val="150000"/>
              </a:lnSpc>
              <a:buFont typeface="Wingdings" panose="05000000000000000000" pitchFamily="2" charset="2"/>
              <a:buChar char="Ø"/>
            </a:pPr>
            <a:r>
              <a:rPr lang="en-US" b="1" dirty="0">
                <a:solidFill>
                  <a:schemeClr val="tx1"/>
                </a:solidFill>
                <a:latin typeface="Arial" panose="020B0604020202020204" pitchFamily="34" charset="0"/>
                <a:cs typeface="Arial" panose="020B0604020202020204" pitchFamily="34" charset="0"/>
              </a:rPr>
              <a:t>Activity Theory</a:t>
            </a:r>
          </a:p>
          <a:p>
            <a:pPr algn="just">
              <a:lnSpc>
                <a:spcPct val="150000"/>
              </a:lnSpc>
              <a:buFont typeface="Wingdings" panose="05000000000000000000" pitchFamily="2" charset="2"/>
              <a:buChar char="Ø"/>
            </a:pPr>
            <a:r>
              <a:rPr lang="en-US" b="1" dirty="0">
                <a:solidFill>
                  <a:schemeClr val="tx1"/>
                </a:solidFill>
                <a:latin typeface="Arial" panose="020B0604020202020204" pitchFamily="34" charset="0"/>
                <a:cs typeface="Arial" panose="020B0604020202020204" pitchFamily="34" charset="0"/>
              </a:rPr>
              <a:t>Continuity Theory</a:t>
            </a:r>
          </a:p>
          <a:p>
            <a:pPr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Disengagement Theory</a:t>
            </a:r>
          </a:p>
          <a:p>
            <a:pPr algn="just">
              <a:lnSpc>
                <a:spcPct val="15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Maslow Theory</a:t>
            </a:r>
          </a:p>
          <a:p>
            <a:pPr marL="0" indent="0" algn="just">
              <a:lnSpc>
                <a:spcPct val="150000"/>
              </a:lnSpc>
              <a:buNone/>
            </a:pPr>
            <a:endParaRPr lang="en-US" b="1" dirty="0">
              <a:solidFill>
                <a:schemeClr val="tx1"/>
              </a:solidFill>
              <a:highlight>
                <a:srgbClr val="FFFF00"/>
              </a:highlight>
              <a:latin typeface="Arial" panose="020B0604020202020204" pitchFamily="34" charset="0"/>
              <a:cs typeface="Arial" panose="020B0604020202020204" pitchFamily="34" charset="0"/>
            </a:endParaRPr>
          </a:p>
          <a:p>
            <a:pPr marL="0" indent="0">
              <a:buNone/>
            </a:pPr>
            <a:endParaRPr lang="en-US" dirty="0"/>
          </a:p>
          <a:p>
            <a:endParaRPr lang="en-US" dirty="0"/>
          </a:p>
        </p:txBody>
      </p:sp>
    </p:spTree>
    <p:extLst>
      <p:ext uri="{BB962C8B-B14F-4D97-AF65-F5344CB8AC3E}">
        <p14:creationId xmlns:p14="http://schemas.microsoft.com/office/powerpoint/2010/main" val="230762924"/>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505AC-595A-713A-6A4C-18A439868EFF}"/>
              </a:ext>
            </a:extLst>
          </p:cNvPr>
          <p:cNvSpPr>
            <a:spLocks noGrp="1"/>
          </p:cNvSpPr>
          <p:nvPr>
            <p:ph type="ctrTitle"/>
          </p:nvPr>
        </p:nvSpPr>
        <p:spPr>
          <a:xfrm>
            <a:off x="368644" y="453348"/>
            <a:ext cx="11454712" cy="1228676"/>
          </a:xfrm>
        </p:spPr>
        <p:txBody>
          <a:bodyPr>
            <a:normAutofit/>
          </a:bodyPr>
          <a:lstStyle/>
          <a:p>
            <a:r>
              <a:rPr lang="en-US" sz="4000" b="1" dirty="0">
                <a:latin typeface="Arial" panose="020B0604020202020204" pitchFamily="34" charset="0"/>
                <a:cs typeface="Arial" panose="020B0604020202020204" pitchFamily="34" charset="0"/>
              </a:rPr>
              <a:t>End of Life and Palliative Care in a Domiciliary Care Setting</a:t>
            </a:r>
            <a:endParaRPr lang="en-US"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A0D7D48-C46A-3F2F-0C10-43C993691F2A}"/>
              </a:ext>
            </a:extLst>
          </p:cNvPr>
          <p:cNvSpPr>
            <a:spLocks noGrp="1"/>
          </p:cNvSpPr>
          <p:nvPr>
            <p:ph type="subTitle" idx="1"/>
          </p:nvPr>
        </p:nvSpPr>
        <p:spPr>
          <a:xfrm>
            <a:off x="551222" y="1902940"/>
            <a:ext cx="11089556" cy="4955060"/>
          </a:xfrm>
        </p:spPr>
        <p:txBody>
          <a:bodyPr>
            <a:norm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Provides comfort and familiarity for patients in their final days </a:t>
            </a:r>
            <a:r>
              <a:rPr kumimoji="0" lang="en-US" altLang="en-US" sz="1400" b="0" i="0" u="none" strike="noStrike" cap="none" normalizeH="0" baseline="0" dirty="0">
                <a:ln>
                  <a:noFill/>
                </a:ln>
                <a:solidFill>
                  <a:schemeClr val="tx1"/>
                </a:solidFill>
                <a:effectLst/>
                <a:latin typeface="Arial" panose="020B0604020202020204" pitchFamily="34" charset="0"/>
              </a:rPr>
              <a:t>(NHS, 2023).</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Offers emotional and psychological benefits.</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Includes 24/7 access to care and on-call medical professionals.</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Provides respite care to prevent burnout and ensure effective support.</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Offers training and education for family caregivers.</a:t>
            </a:r>
            <a:endParaRPr lang="en-US" altLang="en-US" dirty="0">
              <a:latin typeface="Arial" panose="020B0604020202020204" pitchFamily="34" charset="0"/>
            </a:endParaRP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Enhances patient comfort and security.</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chemeClr val="tx1"/>
                </a:solidFill>
                <a:effectLst/>
                <a:latin typeface="Arial" panose="020B0604020202020204" pitchFamily="34" charset="0"/>
              </a:rPr>
              <a:t>Allows for personalized care based on individual preferences and needs.</a:t>
            </a:r>
          </a:p>
          <a:p>
            <a:endParaRPr lang="en-US" dirty="0"/>
          </a:p>
        </p:txBody>
      </p:sp>
    </p:spTree>
    <p:extLst>
      <p:ext uri="{BB962C8B-B14F-4D97-AF65-F5344CB8AC3E}">
        <p14:creationId xmlns:p14="http://schemas.microsoft.com/office/powerpoint/2010/main" val="2493516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969E9-1E23-68B1-CA27-6862994F4167}"/>
              </a:ext>
            </a:extLst>
          </p:cNvPr>
          <p:cNvSpPr>
            <a:spLocks noGrp="1"/>
          </p:cNvSpPr>
          <p:nvPr>
            <p:ph type="title"/>
          </p:nvPr>
        </p:nvSpPr>
        <p:spPr>
          <a:xfrm>
            <a:off x="764098" y="392161"/>
            <a:ext cx="9316425" cy="877332"/>
          </a:xfrm>
        </p:spPr>
        <p:txBody>
          <a:bodyPr>
            <a:normAutofit/>
          </a:bodyPr>
          <a:lstStyle/>
          <a:p>
            <a:pPr algn="ctr"/>
            <a:r>
              <a:rPr lang="en-US" sz="4000" b="1" dirty="0">
                <a:solidFill>
                  <a:schemeClr val="tx1"/>
                </a:solidFill>
                <a:latin typeface="Arial" panose="020B0604020202020204" pitchFamily="34" charset="0"/>
                <a:cs typeface="Arial" panose="020B0604020202020204" pitchFamily="34" charset="0"/>
              </a:rPr>
              <a:t>Domiciliary Care</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16FF5D-8DAC-092F-D90E-BA705202F172}"/>
              </a:ext>
            </a:extLst>
          </p:cNvPr>
          <p:cNvSpPr>
            <a:spLocks noGrp="1"/>
          </p:cNvSpPr>
          <p:nvPr>
            <p:ph idx="1"/>
          </p:nvPr>
        </p:nvSpPr>
        <p:spPr>
          <a:xfrm>
            <a:off x="459299" y="1534971"/>
            <a:ext cx="5422518" cy="4175130"/>
          </a:xfrm>
        </p:spPr>
        <p:txBody>
          <a:bodyPr>
            <a:normAutofit fontScale="55000" lnSpcReduction="20000"/>
          </a:bodyPr>
          <a:lstStyle/>
          <a:p>
            <a:pPr marL="0" indent="0" algn="just">
              <a:lnSpc>
                <a:spcPct val="150000"/>
              </a:lnSpc>
            </a:pPr>
            <a:r>
              <a:rPr lang="en-US" sz="3600" dirty="0">
                <a:solidFill>
                  <a:schemeClr val="tx1"/>
                </a:solidFill>
                <a:latin typeface="Arial" panose="020B0604020202020204" pitchFamily="34" charset="0"/>
                <a:cs typeface="Arial" panose="020B0604020202020204" pitchFamily="34" charset="0"/>
              </a:rPr>
              <a:t>A variety of social and health services are offered to people in the comfort of their own homes through domiciliary care, which is often called home care. </a:t>
            </a:r>
          </a:p>
          <a:p>
            <a:pPr marL="0" indent="0">
              <a:lnSpc>
                <a:spcPct val="150000"/>
              </a:lnSpc>
            </a:pPr>
            <a:r>
              <a:rPr lang="en-US" sz="3600" dirty="0">
                <a:solidFill>
                  <a:schemeClr val="tx1"/>
                </a:solidFill>
                <a:latin typeface="Arial" panose="020B0604020202020204" pitchFamily="34" charset="0"/>
                <a:cs typeface="Arial" panose="020B0604020202020204" pitchFamily="34" charset="0"/>
              </a:rPr>
              <a:t>By assisting with personal care, medical requirements, and everyday tasks, this form of care aims to help older individuals keep their independence and quality of life (CQC, 2023). </a:t>
            </a:r>
          </a:p>
          <a:p>
            <a:pPr marL="0" indent="0" algn="just">
              <a:lnSpc>
                <a:spcPct val="150000"/>
              </a:lnSpc>
            </a:pPr>
            <a:endParaRPr lang="en-US" sz="1800" dirty="0">
              <a:solidFill>
                <a:schemeClr val="tx1"/>
              </a:solidFill>
              <a:latin typeface="Arial" panose="020B0604020202020204" pitchFamily="34" charset="0"/>
              <a:cs typeface="Arial" panose="020B0604020202020204" pitchFamily="34" charset="0"/>
            </a:endParaRPr>
          </a:p>
          <a:p>
            <a:pPr marL="0" indent="0">
              <a:buNone/>
            </a:pPr>
            <a:endParaRPr lang="en-US" dirty="0"/>
          </a:p>
        </p:txBody>
      </p:sp>
      <p:pic>
        <p:nvPicPr>
          <p:cNvPr id="6" name="Picture 5" descr="A person sitting on a couch with a person&#10;&#10;Description automatically generated">
            <a:extLst>
              <a:ext uri="{FF2B5EF4-FFF2-40B4-BE49-F238E27FC236}">
                <a16:creationId xmlns:a16="http://schemas.microsoft.com/office/drawing/2014/main" id="{27D91CD9-1A0B-4CB4-E69D-8CBC94B3D8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8860" y="1100138"/>
            <a:ext cx="5303841" cy="4244642"/>
          </a:xfrm>
          <a:prstGeom prst="rect">
            <a:avLst/>
          </a:prstGeom>
        </p:spPr>
      </p:pic>
      <p:sp>
        <p:nvSpPr>
          <p:cNvPr id="7" name="TextBox 6">
            <a:extLst>
              <a:ext uri="{FF2B5EF4-FFF2-40B4-BE49-F238E27FC236}">
                <a16:creationId xmlns:a16="http://schemas.microsoft.com/office/drawing/2014/main" id="{BD0F95AE-B610-D811-073F-8CF752E1B84A}"/>
              </a:ext>
            </a:extLst>
          </p:cNvPr>
          <p:cNvSpPr txBox="1"/>
          <p:nvPr/>
        </p:nvSpPr>
        <p:spPr>
          <a:xfrm>
            <a:off x="8143875" y="5786438"/>
            <a:ext cx="1876347" cy="369332"/>
          </a:xfrm>
          <a:prstGeom prst="rect">
            <a:avLst/>
          </a:prstGeom>
          <a:noFill/>
        </p:spPr>
        <p:txBody>
          <a:bodyPr wrap="none" rtlCol="0">
            <a:spAutoFit/>
          </a:bodyPr>
          <a:lstStyle/>
          <a:p>
            <a:r>
              <a:rPr lang="en-US" dirty="0"/>
              <a:t>(Free Photo, n.d.)</a:t>
            </a:r>
          </a:p>
        </p:txBody>
      </p:sp>
    </p:spTree>
    <p:extLst>
      <p:ext uri="{BB962C8B-B14F-4D97-AF65-F5344CB8AC3E}">
        <p14:creationId xmlns:p14="http://schemas.microsoft.com/office/powerpoint/2010/main" val="1471725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73A09-D950-07AD-F0CE-91A7C179DF57}"/>
              </a:ext>
            </a:extLst>
          </p:cNvPr>
          <p:cNvSpPr>
            <a:spLocks noGrp="1"/>
          </p:cNvSpPr>
          <p:nvPr>
            <p:ph type="title"/>
          </p:nvPr>
        </p:nvSpPr>
        <p:spPr>
          <a:xfrm>
            <a:off x="505900" y="362465"/>
            <a:ext cx="10429101" cy="993023"/>
          </a:xfrm>
        </p:spPr>
        <p:txBody>
          <a:bodyPr>
            <a:noAutofit/>
          </a:bodyPr>
          <a:lstStyle/>
          <a:p>
            <a:pPr algn="ctr"/>
            <a:r>
              <a:rPr lang="en-US" b="1" dirty="0">
                <a:latin typeface="Arial" panose="020B0604020202020204" pitchFamily="34" charset="0"/>
                <a:cs typeface="Arial" panose="020B0604020202020204" pitchFamily="34" charset="0"/>
              </a:rPr>
              <a:t>Benefits of Domiciliary Care for Older People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6A7975-0300-AE85-AD9D-F545E0F69EC1}"/>
              </a:ext>
            </a:extLst>
          </p:cNvPr>
          <p:cNvSpPr>
            <a:spLocks noGrp="1"/>
          </p:cNvSpPr>
          <p:nvPr>
            <p:ph idx="1"/>
          </p:nvPr>
        </p:nvSpPr>
        <p:spPr>
          <a:xfrm>
            <a:off x="814756" y="1577546"/>
            <a:ext cx="9811390" cy="4917989"/>
          </a:xfrm>
        </p:spPr>
        <p:txBody>
          <a:bodyPr>
            <a:normAutofit fontScale="85000" lnSpcReduction="10000"/>
          </a:bodyPr>
          <a:lstStyle/>
          <a:p>
            <a:pPr algn="just">
              <a:lnSpc>
                <a:spcPct val="150000"/>
              </a:lnSpc>
            </a:pPr>
            <a:r>
              <a:rPr lang="en-US" b="1" dirty="0">
                <a:solidFill>
                  <a:schemeClr val="tx1"/>
                </a:solidFill>
                <a:latin typeface="Arial" panose="020B0604020202020204" pitchFamily="34" charset="0"/>
                <a:cs typeface="Arial" panose="020B0604020202020204" pitchFamily="34" charset="0"/>
              </a:rPr>
              <a:t>Maintains Independence: </a:t>
            </a:r>
            <a:r>
              <a:rPr lang="en-US" dirty="0">
                <a:solidFill>
                  <a:schemeClr val="tx1"/>
                </a:solidFill>
                <a:latin typeface="Arial" panose="020B0604020202020204" pitchFamily="34" charset="0"/>
                <a:cs typeface="Arial" panose="020B0604020202020204" pitchFamily="34" charset="0"/>
              </a:rPr>
              <a:t>Allows older adults to live in their own homes, preserving their independence and comfort </a:t>
            </a:r>
            <a:r>
              <a:rPr lang="en-US" sz="1600" dirty="0">
                <a:latin typeface="Arial" panose="020B0604020202020204" pitchFamily="34" charset="0"/>
                <a:cs typeface="Arial" panose="020B0604020202020204" pitchFamily="34" charset="0"/>
              </a:rPr>
              <a:t>(</a:t>
            </a:r>
            <a:r>
              <a:rPr lang="en-GB" sz="1600" b="0" u="none" strike="noStrike" dirty="0">
                <a:solidFill>
                  <a:srgbClr val="000000"/>
                </a:solidFill>
                <a:effectLst/>
                <a:latin typeface="Arial" panose="020B0604020202020204" pitchFamily="34" charset="0"/>
                <a:cs typeface="Arial" panose="020B0604020202020204" pitchFamily="34" charset="0"/>
              </a:rPr>
              <a:t>Maintaining independence with live-in care The Good Care Group</a:t>
            </a:r>
            <a:r>
              <a:rPr lang="en-US" sz="1600" b="0" u="none" strike="noStrike" dirty="0">
                <a:solidFill>
                  <a:srgbClr val="000000"/>
                </a:solidFill>
                <a:effectLst/>
                <a:latin typeface="Arial" panose="020B0604020202020204" pitchFamily="34" charset="0"/>
                <a:cs typeface="Arial" panose="020B0604020202020204" pitchFamily="34" charset="0"/>
              </a:rPr>
              <a:t>).</a:t>
            </a:r>
            <a:endParaRPr lang="en-US" sz="1600" dirty="0">
              <a:solidFill>
                <a:schemeClr val="tx1"/>
              </a:solidFill>
              <a:latin typeface="Arial" panose="020B0604020202020204" pitchFamily="34" charset="0"/>
              <a:cs typeface="Arial" panose="020B0604020202020204" pitchFamily="34" charset="0"/>
            </a:endParaRPr>
          </a:p>
          <a:p>
            <a:pPr algn="just">
              <a:lnSpc>
                <a:spcPct val="150000"/>
              </a:lnSpc>
            </a:pPr>
            <a:r>
              <a:rPr lang="en-US" b="1" dirty="0">
                <a:solidFill>
                  <a:schemeClr val="tx1"/>
                </a:solidFill>
                <a:latin typeface="Arial" panose="020B0604020202020204" pitchFamily="34" charset="0"/>
                <a:cs typeface="Arial" panose="020B0604020202020204" pitchFamily="34" charset="0"/>
              </a:rPr>
              <a:t>Personalized Care: </a:t>
            </a:r>
            <a:r>
              <a:rPr lang="en-US" dirty="0">
                <a:solidFill>
                  <a:schemeClr val="tx1"/>
                </a:solidFill>
                <a:latin typeface="Arial" panose="020B0604020202020204" pitchFamily="34" charset="0"/>
                <a:cs typeface="Arial" panose="020B0604020202020204" pitchFamily="34" charset="0"/>
              </a:rPr>
              <a:t>Provides tailored support that meets the specific needs and preferences of the individual </a:t>
            </a:r>
            <a:r>
              <a:rPr lang="en-US" sz="1600" dirty="0">
                <a:solidFill>
                  <a:schemeClr val="tx1"/>
                </a:solidFill>
                <a:latin typeface="Arial" panose="020B0604020202020204" pitchFamily="34" charset="0"/>
                <a:cs typeface="Arial" panose="020B0604020202020204" pitchFamily="34" charset="0"/>
              </a:rPr>
              <a:t>(</a:t>
            </a:r>
            <a:r>
              <a:rPr lang="en-US" sz="1600" kern="100" dirty="0">
                <a:effectLst/>
                <a:latin typeface="Arial" panose="020B0604020202020204" pitchFamily="34" charset="0"/>
                <a:ea typeface="Aptos" panose="020B0004020202020204" pitchFamily="34" charset="0"/>
                <a:cs typeface="Arial" panose="020B0604020202020204" pitchFamily="34" charset="0"/>
              </a:rPr>
              <a:t>Elkan, 2001</a:t>
            </a:r>
            <a:r>
              <a:rPr lang="en-US" sz="1600" dirty="0">
                <a:solidFill>
                  <a:schemeClr val="tx1"/>
                </a:solidFill>
                <a:latin typeface="Arial" panose="020B0604020202020204" pitchFamily="34" charset="0"/>
                <a:cs typeface="Arial" panose="020B0604020202020204" pitchFamily="34" charset="0"/>
              </a:rPr>
              <a:t>).</a:t>
            </a:r>
          </a:p>
          <a:p>
            <a:pPr algn="just">
              <a:lnSpc>
                <a:spcPct val="150000"/>
              </a:lnSpc>
            </a:pPr>
            <a:r>
              <a:rPr lang="en-US" b="1" dirty="0">
                <a:solidFill>
                  <a:schemeClr val="tx1"/>
                </a:solidFill>
                <a:latin typeface="Arial" panose="020B0604020202020204" pitchFamily="34" charset="0"/>
                <a:cs typeface="Arial" panose="020B0604020202020204" pitchFamily="34" charset="0"/>
              </a:rPr>
              <a:t>Cost-Effective: </a:t>
            </a:r>
            <a:r>
              <a:rPr lang="en-US" dirty="0">
                <a:solidFill>
                  <a:schemeClr val="tx1"/>
                </a:solidFill>
                <a:latin typeface="Arial" panose="020B0604020202020204" pitchFamily="34" charset="0"/>
                <a:cs typeface="Arial" panose="020B0604020202020204" pitchFamily="34" charset="0"/>
              </a:rPr>
              <a:t>Often less expensive than residential care facilities, particularly when only a few hours of support are needed daily.</a:t>
            </a:r>
          </a:p>
          <a:p>
            <a:pPr algn="just">
              <a:lnSpc>
                <a:spcPct val="150000"/>
              </a:lnSpc>
            </a:pPr>
            <a:r>
              <a:rPr lang="en-US" b="1" dirty="0">
                <a:solidFill>
                  <a:schemeClr val="tx1"/>
                </a:solidFill>
                <a:latin typeface="Arial" panose="020B0604020202020204" pitchFamily="34" charset="0"/>
                <a:cs typeface="Arial" panose="020B0604020202020204" pitchFamily="34" charset="0"/>
              </a:rPr>
              <a:t>Improved Quality of Life: </a:t>
            </a:r>
            <a:r>
              <a:rPr lang="en-US" dirty="0">
                <a:solidFill>
                  <a:schemeClr val="tx1"/>
                </a:solidFill>
                <a:latin typeface="Arial" panose="020B0604020202020204" pitchFamily="34" charset="0"/>
                <a:cs typeface="Arial" panose="020B0604020202020204" pitchFamily="34" charset="0"/>
              </a:rPr>
              <a:t>Enhances the quality of life by providing companionship and reducing feelings of isolation.</a:t>
            </a:r>
          </a:p>
          <a:p>
            <a:endParaRPr lang="en-US" dirty="0"/>
          </a:p>
        </p:txBody>
      </p:sp>
    </p:spTree>
    <p:extLst>
      <p:ext uri="{BB962C8B-B14F-4D97-AF65-F5344CB8AC3E}">
        <p14:creationId xmlns:p14="http://schemas.microsoft.com/office/powerpoint/2010/main" val="2922120724"/>
      </p:ext>
    </p:extLst>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4030E-7A41-57FE-5101-FB776FEB1AAD}"/>
              </a:ext>
            </a:extLst>
          </p:cNvPr>
          <p:cNvSpPr>
            <a:spLocks noGrp="1"/>
          </p:cNvSpPr>
          <p:nvPr>
            <p:ph type="title"/>
          </p:nvPr>
        </p:nvSpPr>
        <p:spPr/>
        <p:txBody>
          <a:bodyPr>
            <a:normAutofit/>
          </a:bodyPr>
          <a:lstStyle/>
          <a:p>
            <a:pPr algn="ctr"/>
            <a:r>
              <a:rPr lang="en-US" sz="4000" b="1" dirty="0">
                <a:latin typeface="Arial" panose="020B0604020202020204" pitchFamily="34" charset="0"/>
                <a:cs typeface="Arial" panose="020B0604020202020204" pitchFamily="34" charset="0"/>
              </a:rPr>
              <a:t>Critiques/Arguments of Domiciliary Care</a:t>
            </a: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 for Older People</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74A61C9-5823-0299-4E4A-5E35C91B4E93}"/>
              </a:ext>
            </a:extLst>
          </p:cNvPr>
          <p:cNvSpPr>
            <a:spLocks noGrp="1"/>
          </p:cNvSpPr>
          <p:nvPr>
            <p:ph idx="1"/>
          </p:nvPr>
        </p:nvSpPr>
        <p:spPr/>
        <p:txBody>
          <a:bodyPr>
            <a:normAutofit fontScale="70000" lnSpcReduction="20000"/>
          </a:bodyPr>
          <a:lstStyle/>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Critics argue structured care can limit seniors' freedom and daily tasks, leading to cognitive and physical decline (</a:t>
            </a:r>
            <a:r>
              <a:rPr lang="en-US" sz="2800" kern="100" dirty="0">
                <a:effectLst/>
                <a:latin typeface="Arial" panose="020B0604020202020204" pitchFamily="34" charset="0"/>
                <a:ea typeface="Aptos" panose="020B0004020202020204" pitchFamily="34" charset="0"/>
                <a:cs typeface="Arial" panose="020B0604020202020204" pitchFamily="34" charset="0"/>
              </a:rPr>
              <a:t>Bolton and </a:t>
            </a:r>
            <a:r>
              <a:rPr lang="en-US" sz="2800" kern="100" dirty="0" err="1">
                <a:effectLst/>
                <a:latin typeface="Arial" panose="020B0604020202020204" pitchFamily="34" charset="0"/>
                <a:ea typeface="Aptos" panose="020B0004020202020204" pitchFamily="34" charset="0"/>
                <a:cs typeface="Arial" panose="020B0604020202020204" pitchFamily="34" charset="0"/>
              </a:rPr>
              <a:t>Wibberley</a:t>
            </a:r>
            <a:r>
              <a:rPr lang="en-US" sz="2800" kern="100" dirty="0">
                <a:effectLst/>
                <a:latin typeface="Arial" panose="020B0604020202020204" pitchFamily="34" charset="0"/>
                <a:ea typeface="Aptos" panose="020B0004020202020204" pitchFamily="34" charset="0"/>
                <a:cs typeface="Arial" panose="020B0604020202020204" pitchFamily="34" charset="0"/>
              </a:rPr>
              <a:t>, 2014</a:t>
            </a:r>
            <a:r>
              <a:rPr lang="en-US" sz="2800" dirty="0">
                <a:solidFill>
                  <a:schemeClr val="tx1"/>
                </a:solidFill>
                <a:latin typeface="Arial" panose="020B0604020202020204" pitchFamily="34" charset="0"/>
                <a:cs typeface="Arial" panose="020B0604020202020204" pitchFamily="34" charset="0"/>
              </a:rPr>
              <a:t>).</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Over-reliance on caretakers can decrease self-esteem and autonomy, accelerating deterioration.</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Issues with care quality and consistency, such as staffing shortages, turnover, and underfunding, can lead to substandard care (</a:t>
            </a:r>
            <a:r>
              <a:rPr lang="en-US" sz="2800" kern="100" dirty="0">
                <a:effectLst/>
                <a:latin typeface="Arial" panose="020B0604020202020204" pitchFamily="34" charset="0"/>
                <a:ea typeface="Aptos" panose="020B0004020202020204" pitchFamily="34" charset="0"/>
                <a:cs typeface="Arial" panose="020B0604020202020204" pitchFamily="34" charset="0"/>
              </a:rPr>
              <a:t>Deeming and Keen, 2002</a:t>
            </a:r>
            <a:r>
              <a:rPr lang="en-US" sz="2800" dirty="0">
                <a:solidFill>
                  <a:schemeClr val="tx1"/>
                </a:solidFill>
                <a:latin typeface="Arial" panose="020B0604020202020204" pitchFamily="34" charset="0"/>
                <a:cs typeface="Arial" panose="020B0604020202020204" pitchFamily="34" charset="0"/>
              </a:rPr>
              <a:t>).</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Lack of supervision and control can lead to neglect and abuse.</a:t>
            </a:r>
          </a:p>
          <a:p>
            <a:pPr algn="just">
              <a:lnSpc>
                <a:spcPct val="150000"/>
              </a:lnSpc>
              <a:buFont typeface="Wingdings" panose="05000000000000000000" pitchFamily="2" charset="2"/>
              <a:buChar char="q"/>
            </a:pPr>
            <a:r>
              <a:rPr lang="en-US" sz="2800" dirty="0">
                <a:solidFill>
                  <a:schemeClr val="tx1"/>
                </a:solidFill>
                <a:latin typeface="Arial" panose="020B0604020202020204" pitchFamily="34" charset="0"/>
                <a:cs typeface="Arial" panose="020B0604020202020204" pitchFamily="34" charset="0"/>
              </a:rPr>
              <a:t>Critics warn of a potential failure to deliver a safe, caring atmosphere (</a:t>
            </a:r>
            <a:r>
              <a:rPr lang="en-US" sz="2800" kern="100" dirty="0">
                <a:effectLst/>
                <a:latin typeface="Arial" panose="020B0604020202020204" pitchFamily="34" charset="0"/>
                <a:ea typeface="Aptos" panose="020B0004020202020204" pitchFamily="34" charset="0"/>
                <a:cs typeface="Arial" panose="020B0604020202020204" pitchFamily="34" charset="0"/>
              </a:rPr>
              <a:t>Challis et al., 2010</a:t>
            </a:r>
            <a:r>
              <a:rPr lang="en-US" sz="2800" dirty="0">
                <a:solidFill>
                  <a:schemeClr val="tx1"/>
                </a:solidFill>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541995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0925B-16A3-1512-67C2-B94CA5D1A5F1}"/>
              </a:ext>
            </a:extLst>
          </p:cNvPr>
          <p:cNvSpPr>
            <a:spLocks noGrp="1"/>
          </p:cNvSpPr>
          <p:nvPr>
            <p:ph type="title"/>
          </p:nvPr>
        </p:nvSpPr>
        <p:spPr>
          <a:xfrm>
            <a:off x="0" y="151764"/>
            <a:ext cx="4191000" cy="1112836"/>
          </a:xfrm>
        </p:spPr>
        <p:txBody>
          <a:bodyPr>
            <a:normAutofit/>
          </a:bodyPr>
          <a:lstStyle/>
          <a:p>
            <a:r>
              <a:rPr lang="en-GB"/>
              <a:t> </a:t>
            </a:r>
          </a:p>
        </p:txBody>
      </p:sp>
      <p:sp>
        <p:nvSpPr>
          <p:cNvPr id="5" name="TextBox 4">
            <a:extLst>
              <a:ext uri="{FF2B5EF4-FFF2-40B4-BE49-F238E27FC236}">
                <a16:creationId xmlns:a16="http://schemas.microsoft.com/office/drawing/2014/main" id="{ED364BFF-1DB0-4360-EEDE-6C0F14B63C7D}"/>
              </a:ext>
            </a:extLst>
          </p:cNvPr>
          <p:cNvSpPr txBox="1"/>
          <p:nvPr/>
        </p:nvSpPr>
        <p:spPr>
          <a:xfrm>
            <a:off x="2602889" y="495159"/>
            <a:ext cx="6553811" cy="769441"/>
          </a:xfrm>
          <a:prstGeom prst="rect">
            <a:avLst/>
          </a:prstGeom>
          <a:noFill/>
        </p:spPr>
        <p:txBody>
          <a:bodyPr wrap="square" rtlCol="0">
            <a:spAutoFit/>
          </a:bodyPr>
          <a:lstStyle/>
          <a:p>
            <a:pPr algn="ctr"/>
            <a:r>
              <a:rPr lang="en-GB" sz="4400" b="1" dirty="0">
                <a:latin typeface="Arial" panose="020B0604020202020204" pitchFamily="34" charset="0"/>
                <a:cs typeface="Arial" panose="020B0604020202020204" pitchFamily="34" charset="0"/>
              </a:rPr>
              <a:t>Residential Home Care </a:t>
            </a:r>
          </a:p>
        </p:txBody>
      </p:sp>
      <p:sp>
        <p:nvSpPr>
          <p:cNvPr id="9" name="Rectangle 4">
            <a:extLst>
              <a:ext uri="{FF2B5EF4-FFF2-40B4-BE49-F238E27FC236}">
                <a16:creationId xmlns:a16="http://schemas.microsoft.com/office/drawing/2014/main" id="{896F78B9-C7DA-962D-1462-7CB66DA99539}"/>
              </a:ext>
            </a:extLst>
          </p:cNvPr>
          <p:cNvSpPr>
            <a:spLocks noChangeArrowheads="1"/>
          </p:cNvSpPr>
          <p:nvPr/>
        </p:nvSpPr>
        <p:spPr bwMode="auto">
          <a:xfrm>
            <a:off x="542086" y="1734196"/>
            <a:ext cx="9034400" cy="3170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endParaRPr lang="en-GB" altLang="en-US" sz="2000" b="1" dirty="0">
              <a:latin typeface="Arial"/>
              <a:cs typeface="Arial"/>
            </a:endParaRPr>
          </a:p>
          <a:p>
            <a:pPr lvl="0" defTabSz="914400" eaLnBrk="0" fontAlgn="base" hangingPunct="0">
              <a:spcBef>
                <a:spcPct val="0"/>
              </a:spcBef>
              <a:spcAft>
                <a:spcPct val="0"/>
              </a:spcAft>
            </a:pPr>
            <a:endParaRPr lang="en-GB" altLang="en-US" sz="2000" b="1" dirty="0">
              <a:latin typeface="Arial" panose="020B0604020202020204" pitchFamily="34" charset="0"/>
            </a:endParaRPr>
          </a:p>
          <a:p>
            <a:pPr lvl="0" defTabSz="914400" eaLnBrk="0" fontAlgn="base" hangingPunct="0">
              <a:spcBef>
                <a:spcPct val="0"/>
              </a:spcBef>
              <a:spcAft>
                <a:spcPct val="0"/>
              </a:spcAft>
            </a:pPr>
            <a:r>
              <a:rPr lang="en-GB" altLang="en-US" sz="2000" dirty="0">
                <a:latin typeface="Arial" panose="020B0604020202020204" pitchFamily="34" charset="0"/>
              </a:rPr>
              <a:t>• Continuous care from trained professionals for quick response to emergencies.</a:t>
            </a:r>
          </a:p>
          <a:p>
            <a:pPr lvl="0" defTabSz="914400" eaLnBrk="0" fontAlgn="base" hangingPunct="0">
              <a:spcBef>
                <a:spcPct val="0"/>
              </a:spcBef>
              <a:spcAft>
                <a:spcPct val="0"/>
              </a:spcAft>
            </a:pPr>
            <a:endParaRPr lang="en-GB" altLang="en-US" sz="2000" dirty="0">
              <a:latin typeface="Arial" panose="020B0604020202020204" pitchFamily="34" charset="0"/>
            </a:endParaRPr>
          </a:p>
          <a:p>
            <a:pPr lvl="0" defTabSz="914400" eaLnBrk="0" fontAlgn="base" hangingPunct="0">
              <a:spcBef>
                <a:spcPct val="0"/>
              </a:spcBef>
              <a:spcAft>
                <a:spcPct val="0"/>
              </a:spcAft>
            </a:pPr>
            <a:r>
              <a:rPr lang="en-GB" altLang="en-US" sz="2000" dirty="0">
                <a:latin typeface="Arial" panose="020B0604020202020204" pitchFamily="34" charset="0"/>
              </a:rPr>
              <a:t>• Social interaction and structured environment reduce loneliness and social isolation.</a:t>
            </a:r>
          </a:p>
          <a:p>
            <a:pPr lvl="0" defTabSz="914400" eaLnBrk="0" fontAlgn="base" hangingPunct="0">
              <a:spcBef>
                <a:spcPct val="0"/>
              </a:spcBef>
              <a:spcAft>
                <a:spcPct val="0"/>
              </a:spcAft>
            </a:pPr>
            <a:endParaRPr lang="en-GB" altLang="en-US" sz="2000" dirty="0">
              <a:latin typeface="Arial" panose="020B0604020202020204" pitchFamily="34" charset="0"/>
            </a:endParaRPr>
          </a:p>
          <a:p>
            <a:pPr lvl="0" defTabSz="914400" eaLnBrk="0" fontAlgn="base" hangingPunct="0">
              <a:spcBef>
                <a:spcPct val="0"/>
              </a:spcBef>
              <a:spcAft>
                <a:spcPct val="0"/>
              </a:spcAft>
            </a:pPr>
            <a:r>
              <a:rPr lang="en-GB" altLang="en-US" sz="2000" dirty="0">
                <a:latin typeface="Arial" panose="020B0604020202020204" pitchFamily="34" charset="0"/>
              </a:rPr>
              <a:t>• Access to comprehensive facilities enhances quality of life and overall well-being.(Smith&amp;Jones,2019)</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67871069"/>
      </p:ext>
    </p:extLst>
  </p:cSld>
  <p:clrMapOvr>
    <a:masterClrMapping/>
  </p:clrMapOvr>
  <p:extLst>
    <p:ext uri="{6950BFC3-D8DA-4A85-94F7-54DA5524770B}">
      <p188:commentRel xmlns:p188="http://schemas.microsoft.com/office/powerpoint/2018/8/main" r:id="rId2"/>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DFB0C-3732-2215-5214-EC96C67F6F02}"/>
              </a:ext>
            </a:extLst>
          </p:cNvPr>
          <p:cNvSpPr>
            <a:spLocks noGrp="1"/>
          </p:cNvSpPr>
          <p:nvPr>
            <p:ph type="title"/>
          </p:nvPr>
        </p:nvSpPr>
        <p:spPr/>
        <p:txBody>
          <a:bodyPr>
            <a:normAutofit fontScale="90000"/>
          </a:bodyPr>
          <a:lstStyle/>
          <a:p>
            <a:r>
              <a:rPr lang="en-US" sz="4000" b="1" dirty="0">
                <a:latin typeface="Arial" panose="020B0604020202020204" pitchFamily="34" charset="0"/>
                <a:cs typeface="Arial" panose="020B0604020202020204" pitchFamily="34" charset="0"/>
              </a:rPr>
              <a:t>Benefits/Arguments of </a:t>
            </a:r>
            <a:r>
              <a:rPr lang="en-GB" sz="4000" b="1" dirty="0">
                <a:latin typeface="Arial" panose="020B0604020202020204" pitchFamily="34" charset="0"/>
                <a:cs typeface="Arial" panose="020B0604020202020204" pitchFamily="34" charset="0"/>
              </a:rPr>
              <a:t>Residential Home Care </a:t>
            </a:r>
            <a:br>
              <a:rPr lang="en-GB" sz="4400" b="1" dirty="0">
                <a:highlight>
                  <a:srgbClr val="FFFF00"/>
                </a:highlight>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4002CFC5-D977-A55F-8AA2-094364E257D0}"/>
              </a:ext>
            </a:extLst>
          </p:cNvPr>
          <p:cNvSpPr>
            <a:spLocks noGrp="1"/>
          </p:cNvSpPr>
          <p:nvPr>
            <p:ph idx="1"/>
          </p:nvPr>
        </p:nvSpPr>
        <p:spPr>
          <a:xfrm>
            <a:off x="556054" y="1690688"/>
            <a:ext cx="10797746" cy="5068458"/>
          </a:xfrm>
        </p:spPr>
        <p:txBody>
          <a:bodyPr>
            <a:normAutofit/>
          </a:bodyPr>
          <a:lstStyle/>
          <a:p>
            <a:r>
              <a:rPr lang="en-US" sz="2000" dirty="0">
                <a:latin typeface="Arial" panose="020B0604020202020204" pitchFamily="34" charset="0"/>
                <a:cs typeface="Arial" panose="020B0604020202020204" pitchFamily="34" charset="0"/>
              </a:rPr>
              <a:t>24/7 Professional Supervision</a:t>
            </a:r>
          </a:p>
          <a:p>
            <a:r>
              <a:rPr lang="en-US" sz="2000" dirty="0">
                <a:latin typeface="Arial" panose="020B0604020202020204" pitchFamily="34" charset="0"/>
                <a:cs typeface="Arial" panose="020B0604020202020204" pitchFamily="34" charset="0"/>
              </a:rPr>
              <a:t>Social Interaction</a:t>
            </a:r>
          </a:p>
          <a:p>
            <a:r>
              <a:rPr lang="en-US" sz="2000" dirty="0">
                <a:latin typeface="Arial" panose="020B0604020202020204" pitchFamily="34" charset="0"/>
                <a:cs typeface="Arial" panose="020B0604020202020204" pitchFamily="34" charset="0"/>
              </a:rPr>
              <a:t>Structured Environment</a:t>
            </a:r>
          </a:p>
          <a:p>
            <a:r>
              <a:rPr lang="en-US" sz="2000" dirty="0">
                <a:latin typeface="Arial" panose="020B0604020202020204" pitchFamily="34" charset="0"/>
                <a:cs typeface="Arial" panose="020B0604020202020204" pitchFamily="34" charset="0"/>
              </a:rPr>
              <a:t>Access to Facilities and Services</a:t>
            </a:r>
          </a:p>
          <a:p>
            <a:r>
              <a:rPr lang="en-US" sz="2000" dirty="0">
                <a:latin typeface="Arial" panose="020B0604020202020204" pitchFamily="34" charset="0"/>
                <a:cs typeface="Arial" panose="020B0604020202020204" pitchFamily="34" charset="0"/>
              </a:rPr>
              <a:t>Relief for Family Caregivers</a:t>
            </a:r>
          </a:p>
          <a:p>
            <a:r>
              <a:rPr lang="en-US" sz="2000" dirty="0">
                <a:latin typeface="Arial" panose="020B0604020202020204" pitchFamily="34" charset="0"/>
                <a:cs typeface="Arial" panose="020B0604020202020204" pitchFamily="34" charset="0"/>
              </a:rPr>
              <a:t>Comprehensive Care Plan </a:t>
            </a:r>
          </a:p>
        </p:txBody>
      </p:sp>
    </p:spTree>
    <p:extLst>
      <p:ext uri="{BB962C8B-B14F-4D97-AF65-F5344CB8AC3E}">
        <p14:creationId xmlns:p14="http://schemas.microsoft.com/office/powerpoint/2010/main" val="1781915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5E075-8E6E-3111-3A8C-73FAF676CB1B}"/>
              </a:ext>
            </a:extLst>
          </p:cNvPr>
          <p:cNvSpPr>
            <a:spLocks noGrp="1"/>
          </p:cNvSpPr>
          <p:nvPr>
            <p:ph type="title"/>
          </p:nvPr>
        </p:nvSpPr>
        <p:spPr>
          <a:xfrm>
            <a:off x="761803" y="350196"/>
            <a:ext cx="4646904" cy="1624520"/>
          </a:xfrm>
        </p:spPr>
        <p:txBody>
          <a:bodyPr anchor="ctr">
            <a:normAutofit/>
          </a:bodyPr>
          <a:lstStyle/>
          <a:p>
            <a:r>
              <a:rPr lang="en-GB" sz="4000" b="1">
                <a:latin typeface="Arial" panose="020B0604020202020204" pitchFamily="34" charset="0"/>
                <a:cs typeface="Arial" panose="020B0604020202020204" pitchFamily="34" charset="0"/>
              </a:rPr>
              <a:t>Conclusion</a:t>
            </a:r>
            <a:r>
              <a:rPr lang="en-GB" sz="400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FC5D0F11-C7F3-734F-C985-7B88937D476D}"/>
              </a:ext>
            </a:extLst>
          </p:cNvPr>
          <p:cNvSpPr>
            <a:spLocks noGrp="1"/>
          </p:cNvSpPr>
          <p:nvPr>
            <p:ph idx="1"/>
          </p:nvPr>
        </p:nvSpPr>
        <p:spPr>
          <a:xfrm>
            <a:off x="761802" y="2743200"/>
            <a:ext cx="4646905" cy="3613149"/>
          </a:xfrm>
        </p:spPr>
        <p:txBody>
          <a:bodyPr vert="horz" lIns="91440" tIns="45720" rIns="91440" bIns="45720" rtlCol="0" anchor="ctr">
            <a:normAutofit/>
          </a:bodyPr>
          <a:lstStyle/>
          <a:p>
            <a:pPr>
              <a:buNone/>
            </a:pPr>
            <a:r>
              <a:rPr lang="en-GB" sz="2000">
                <a:latin typeface="Arial" panose="020B0604020202020204" pitchFamily="34" charset="0"/>
                <a:ea typeface="+mj-lt"/>
                <a:cs typeface="Arial" panose="020B0604020202020204" pitchFamily="34" charset="0"/>
              </a:rPr>
              <a:t>    The conclusion we ultimately reached is that both domiciliary care and residential care offer benefits. </a:t>
            </a:r>
          </a:p>
          <a:p>
            <a:pPr>
              <a:buNone/>
            </a:pPr>
            <a:r>
              <a:rPr lang="en-GB" sz="2000">
                <a:latin typeface="Arial" panose="020B0604020202020204" pitchFamily="34" charset="0"/>
                <a:ea typeface="+mj-lt"/>
                <a:cs typeface="Arial" panose="020B0604020202020204" pitchFamily="34" charset="0"/>
              </a:rPr>
              <a:t>The decision should be left to the service user or their families to determine what would be best for them.</a:t>
            </a:r>
            <a:endParaRPr lang="en-US" sz="2000">
              <a:latin typeface="Arial" panose="020B0604020202020204" pitchFamily="34" charset="0"/>
              <a:cs typeface="Arial" panose="020B0604020202020204" pitchFamily="34" charset="0"/>
            </a:endParaRPr>
          </a:p>
          <a:p>
            <a:pPr marL="0" indent="0">
              <a:buNone/>
            </a:pPr>
            <a:endParaRPr lang="en-GB" sz="2000"/>
          </a:p>
        </p:txBody>
      </p:sp>
      <p:pic>
        <p:nvPicPr>
          <p:cNvPr id="8" name="Picture 7" descr="A person touching a person's face&#10;&#10;Description automatically generated">
            <a:extLst>
              <a:ext uri="{FF2B5EF4-FFF2-40B4-BE49-F238E27FC236}">
                <a16:creationId xmlns:a16="http://schemas.microsoft.com/office/drawing/2014/main" id="{45E256CD-E0ED-405D-CE55-4C24021EA523}"/>
              </a:ext>
            </a:extLst>
          </p:cNvPr>
          <p:cNvPicPr>
            <a:picLocks noChangeAspect="1"/>
          </p:cNvPicPr>
          <p:nvPr/>
        </p:nvPicPr>
        <p:blipFill rotWithShape="1">
          <a:blip r:embed="rId2">
            <a:extLst>
              <a:ext uri="{28A0092B-C50C-407E-A947-70E740481C1C}">
                <a14:useLocalDpi xmlns:a14="http://schemas.microsoft.com/office/drawing/2010/main" val="0"/>
              </a:ext>
            </a:extLst>
          </a:blip>
          <a:srcRect l="27363" r="13237" b="-2"/>
          <a:stretch/>
        </p:blipFill>
        <p:spPr>
          <a:xfrm>
            <a:off x="6096000" y="1"/>
            <a:ext cx="6102825" cy="6858000"/>
          </a:xfrm>
          <a:prstGeom prst="rect">
            <a:avLst/>
          </a:prstGeom>
        </p:spPr>
      </p:pic>
    </p:spTree>
    <p:extLst>
      <p:ext uri="{BB962C8B-B14F-4D97-AF65-F5344CB8AC3E}">
        <p14:creationId xmlns:p14="http://schemas.microsoft.com/office/powerpoint/2010/main" val="1479902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BBB30-729E-097E-6854-09D3E9B96BF9}"/>
              </a:ext>
            </a:extLst>
          </p:cNvPr>
          <p:cNvSpPr>
            <a:spLocks noGrp="1"/>
          </p:cNvSpPr>
          <p:nvPr>
            <p:ph type="title"/>
          </p:nvPr>
        </p:nvSpPr>
        <p:spPr>
          <a:xfrm>
            <a:off x="707895" y="0"/>
            <a:ext cx="9404723" cy="518984"/>
          </a:xfrm>
        </p:spPr>
        <p:txBody>
          <a:bodyPr>
            <a:noAutofit/>
          </a:bodyPr>
          <a:lstStyle/>
          <a:p>
            <a:pPr algn="ctr"/>
            <a:r>
              <a:rPr lang="en-GB" sz="40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AA46A78-526F-77BE-3D3C-6EC38AEB831B}"/>
              </a:ext>
            </a:extLst>
          </p:cNvPr>
          <p:cNvSpPr>
            <a:spLocks noGrp="1"/>
          </p:cNvSpPr>
          <p:nvPr>
            <p:ph idx="1"/>
          </p:nvPr>
        </p:nvSpPr>
        <p:spPr>
          <a:xfrm>
            <a:off x="110836" y="518984"/>
            <a:ext cx="12081164" cy="6339016"/>
          </a:xfrm>
        </p:spPr>
        <p:txBody>
          <a:bodyPr>
            <a:normAutofit fontScale="32500" lnSpcReduction="20000"/>
          </a:bodyPr>
          <a:lstStyle/>
          <a:p>
            <a:pPr>
              <a:lnSpc>
                <a:spcPct val="107000"/>
              </a:lnSpc>
              <a:spcAft>
                <a:spcPts val="800"/>
              </a:spcAft>
            </a:pPr>
            <a:endParaRPr lang="en-GB" sz="6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4800" dirty="0">
                <a:effectLst/>
                <a:latin typeface="Arial" panose="020B0604020202020204" pitchFamily="34" charset="0"/>
                <a:ea typeface="Times New Roman" panose="02020603050405020304" pitchFamily="18" charset="0"/>
                <a:cs typeface="Arial" panose="020B0604020202020204" pitchFamily="34" charset="0"/>
              </a:rPr>
              <a:t>Jones, C., Smith, A., &amp; Brown, E. (2019). Contribution Thresholds in Domiciliary Care Funding. </a:t>
            </a:r>
            <a:r>
              <a:rPr lang="en-GB" sz="4800" i="1" dirty="0">
                <a:effectLst/>
                <a:latin typeface="Arial" panose="020B0604020202020204" pitchFamily="34" charset="0"/>
                <a:ea typeface="Times New Roman" panose="02020603050405020304" pitchFamily="18" charset="0"/>
                <a:cs typeface="Arial" panose="020B0604020202020204" pitchFamily="34" charset="0"/>
              </a:rPr>
              <a:t>Healthcare Economics Journal</a:t>
            </a:r>
            <a:r>
              <a:rPr lang="en-GB" sz="4800" dirty="0">
                <a:effectLst/>
                <a:latin typeface="Arial" panose="020B0604020202020204" pitchFamily="34" charset="0"/>
                <a:ea typeface="Times New Roman" panose="02020603050405020304" pitchFamily="18" charset="0"/>
                <a:cs typeface="Arial" panose="020B0604020202020204" pitchFamily="34" charset="0"/>
              </a:rPr>
              <a:t>, 15(1), 78-89.</a:t>
            </a:r>
          </a:p>
          <a:p>
            <a:pPr>
              <a:lnSpc>
                <a:spcPct val="107000"/>
              </a:lnSpc>
              <a:spcAft>
                <a:spcPts val="800"/>
              </a:spcAft>
            </a:pPr>
            <a:r>
              <a:rPr lang="en-US" sz="4800" dirty="0">
                <a:latin typeface="Arial" panose="020B0604020202020204" pitchFamily="34" charset="0"/>
                <a:cs typeface="Arial" panose="020B0604020202020204" pitchFamily="34" charset="0"/>
              </a:rPr>
              <a:t>Mackintosh, S. and Ashworth, P., 2016. Home modifications to support frail older people: The perspective of older people and occupational therapists. </a:t>
            </a:r>
            <a:r>
              <a:rPr lang="en-US" sz="4800" i="1" dirty="0">
                <a:latin typeface="Arial" panose="020B0604020202020204" pitchFamily="34" charset="0"/>
                <a:cs typeface="Arial" panose="020B0604020202020204" pitchFamily="34" charset="0"/>
              </a:rPr>
              <a:t>Journal of Aging Studies</a:t>
            </a:r>
            <a:r>
              <a:rPr lang="en-US" sz="4800" dirty="0">
                <a:latin typeface="Arial" panose="020B0604020202020204" pitchFamily="34" charset="0"/>
                <a:cs typeface="Arial" panose="020B0604020202020204" pitchFamily="34" charset="0"/>
              </a:rPr>
              <a:t>, 39, pp.1-8. [online] Available at: https://www.journalofagingstudies.com/article/home-modifications-to-support-frail-older-people [Accessed 24 June 2024].</a:t>
            </a:r>
            <a:endParaRPr lang="en-GB" sz="48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4800" dirty="0">
                <a:effectLst/>
                <a:latin typeface="Arial" panose="020B0604020202020204" pitchFamily="34" charset="0"/>
                <a:ea typeface="Times New Roman" panose="02020603050405020304" pitchFamily="18" charset="0"/>
                <a:cs typeface="Arial" panose="020B0604020202020204" pitchFamily="34" charset="0"/>
              </a:rPr>
              <a:t>McCaffrey, N. </a:t>
            </a:r>
            <a:r>
              <a:rPr lang="en-GB" sz="4800" i="1" dirty="0">
                <a:effectLst/>
                <a:latin typeface="Arial" panose="020B0604020202020204" pitchFamily="34" charset="0"/>
                <a:ea typeface="Times New Roman" panose="02020603050405020304" pitchFamily="18" charset="0"/>
                <a:cs typeface="Arial" panose="020B0604020202020204" pitchFamily="34" charset="0"/>
              </a:rPr>
              <a:t>et al.</a:t>
            </a:r>
            <a:r>
              <a:rPr lang="en-GB" sz="4800" dirty="0">
                <a:effectLst/>
                <a:latin typeface="Arial" panose="020B0604020202020204" pitchFamily="34" charset="0"/>
                <a:ea typeface="Times New Roman" panose="02020603050405020304" pitchFamily="18" charset="0"/>
                <a:cs typeface="Arial" panose="020B0604020202020204" pitchFamily="34" charset="0"/>
              </a:rPr>
              <a:t> (2024) ‘What Aspects of Quality of Life are Important from Palliative Care Patients’ Perspectives? A Framework Analysis to Inform Preference-Based Measures for Palliative and End-of-Life Settings’, </a:t>
            </a:r>
            <a:r>
              <a:rPr lang="en-GB" sz="4800" i="1" dirty="0">
                <a:effectLst/>
                <a:latin typeface="Arial" panose="020B0604020202020204" pitchFamily="34" charset="0"/>
                <a:ea typeface="Times New Roman" panose="02020603050405020304" pitchFamily="18" charset="0"/>
                <a:cs typeface="Arial" panose="020B0604020202020204" pitchFamily="34" charset="0"/>
              </a:rPr>
              <a:t>The patient : patient-</a:t>
            </a:r>
            <a:r>
              <a:rPr lang="en-GB" sz="4800" i="1" dirty="0" err="1">
                <a:effectLst/>
                <a:latin typeface="Arial" panose="020B0604020202020204" pitchFamily="34" charset="0"/>
                <a:ea typeface="Times New Roman" panose="02020603050405020304" pitchFamily="18" charset="0"/>
                <a:cs typeface="Arial" panose="020B0604020202020204" pitchFamily="34" charset="0"/>
              </a:rPr>
              <a:t>centered</a:t>
            </a:r>
            <a:r>
              <a:rPr lang="en-GB" sz="4800" i="1" dirty="0">
                <a:effectLst/>
                <a:latin typeface="Arial" panose="020B0604020202020204" pitchFamily="34" charset="0"/>
                <a:ea typeface="Times New Roman" panose="02020603050405020304" pitchFamily="18" charset="0"/>
                <a:cs typeface="Arial" panose="020B0604020202020204" pitchFamily="34" charset="0"/>
              </a:rPr>
              <a:t> outcomes research</a:t>
            </a:r>
            <a:r>
              <a:rPr lang="en-GB" sz="4800" dirty="0">
                <a:effectLst/>
                <a:latin typeface="Arial" panose="020B0604020202020204" pitchFamily="34" charset="0"/>
                <a:ea typeface="Times New Roman" panose="02020603050405020304" pitchFamily="18" charset="0"/>
                <a:cs typeface="Arial" panose="020B0604020202020204" pitchFamily="34" charset="0"/>
              </a:rPr>
              <a:t>, 17(1), pp. 39–52. Available at: </a:t>
            </a:r>
            <a:r>
              <a:rPr lang="en-GB" sz="4800" dirty="0">
                <a:effectLst/>
                <a:latin typeface="Arial" panose="020B0604020202020204" pitchFamily="34" charset="0"/>
                <a:ea typeface="Times New Roman" panose="02020603050405020304" pitchFamily="18" charset="0"/>
                <a:cs typeface="Arial" panose="020B0604020202020204" pitchFamily="34" charset="0"/>
                <a:hlinkClick r:id="rId4"/>
              </a:rPr>
              <a:t>https://doi.org/10.1007/s40271-023-00651-w</a:t>
            </a:r>
            <a:r>
              <a:rPr lang="en-GB" sz="48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spcAft>
                <a:spcPts val="800"/>
              </a:spcAft>
            </a:pPr>
            <a:r>
              <a:rPr lang="en-US" sz="4800" dirty="0">
                <a:latin typeface="Arial" panose="020B0604020202020204" pitchFamily="34" charset="0"/>
                <a:cs typeface="Arial" panose="020B0604020202020204" pitchFamily="34" charset="0"/>
              </a:rPr>
              <a:t>National Institute for Health and Care Excellence, 2018. </a:t>
            </a:r>
            <a:r>
              <a:rPr lang="en-US" sz="4800" i="1" dirty="0">
                <a:latin typeface="Arial" panose="020B0604020202020204" pitchFamily="34" charset="0"/>
                <a:cs typeface="Arial" panose="020B0604020202020204" pitchFamily="34" charset="0"/>
              </a:rPr>
              <a:t>Care and support for people growing older with learning disabilities</a:t>
            </a:r>
            <a:r>
              <a:rPr lang="en-US" sz="4800" dirty="0">
                <a:latin typeface="Arial" panose="020B0604020202020204" pitchFamily="34" charset="0"/>
                <a:cs typeface="Arial" panose="020B0604020202020204" pitchFamily="34" charset="0"/>
              </a:rPr>
              <a:t>. [online] Available at: https://www.nice.org.uk/guidance/ng96 [Accessed 24 June 2024].</a:t>
            </a:r>
            <a:endParaRPr lang="en-GB" sz="48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US" sz="4800" dirty="0">
                <a:latin typeface="Arial" panose="020B0604020202020204" pitchFamily="34" charset="0"/>
                <a:cs typeface="Arial" panose="020B0604020202020204" pitchFamily="34" charset="0"/>
              </a:rPr>
              <a:t>NHS, 2019. </a:t>
            </a:r>
            <a:r>
              <a:rPr lang="en-US" sz="4800" i="1" dirty="0">
                <a:latin typeface="Arial" panose="020B0604020202020204" pitchFamily="34" charset="0"/>
                <a:cs typeface="Arial" panose="020B0604020202020204" pitchFamily="34" charset="0"/>
              </a:rPr>
              <a:t>Care homes</a:t>
            </a:r>
            <a:r>
              <a:rPr lang="en-US" sz="4800" dirty="0">
                <a:latin typeface="Arial" panose="020B0604020202020204" pitchFamily="34" charset="0"/>
                <a:cs typeface="Arial" panose="020B0604020202020204" pitchFamily="34" charset="0"/>
              </a:rPr>
              <a:t>. [online] Available at: </a:t>
            </a:r>
            <a:r>
              <a:rPr lang="en-US" sz="4800" dirty="0">
                <a:latin typeface="Arial" panose="020B0604020202020204" pitchFamily="34" charset="0"/>
                <a:cs typeface="Arial" panose="020B0604020202020204" pitchFamily="34" charset="0"/>
                <a:hlinkClick r:id="rId5"/>
              </a:rPr>
              <a:t>https://www.nhs.uk/conditions/social-care-and-support-guide/care-services-equipment-and-care-homes/care-homes/</a:t>
            </a:r>
            <a:r>
              <a:rPr lang="en-US" sz="4800" dirty="0">
                <a:latin typeface="Arial" panose="020B0604020202020204" pitchFamily="34" charset="0"/>
                <a:cs typeface="Arial" panose="020B0604020202020204" pitchFamily="34" charset="0"/>
              </a:rPr>
              <a:t> [Accessed 24 June 2024].</a:t>
            </a:r>
            <a:endParaRPr lang="en-GB" sz="4800" dirty="0">
              <a:effectLst/>
              <a:highlight>
                <a:srgbClr val="00FFFF"/>
              </a:highligh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4800" dirty="0">
                <a:solidFill>
                  <a:srgbClr val="3A3A3A"/>
                </a:solidFill>
                <a:effectLst/>
                <a:highlight>
                  <a:srgbClr val="FFFFFF"/>
                </a:highlight>
                <a:latin typeface="Arial" panose="020B0604020202020204" pitchFamily="34" charset="0"/>
                <a:ea typeface="Aptos" panose="020B0004020202020204" pitchFamily="34" charset="0"/>
                <a:cs typeface="Arial" panose="020B0604020202020204" pitchFamily="34" charset="0"/>
              </a:rPr>
              <a:t>Parke, B. and Mulgrew, J. (2000) ‘End-of-life care in old age’, </a:t>
            </a:r>
            <a:r>
              <a:rPr lang="en-GB" sz="4800" i="1" dirty="0">
                <a:effectLst/>
                <a:latin typeface="Arial" panose="020B0604020202020204" pitchFamily="34" charset="0"/>
                <a:ea typeface="Aptos" panose="020B0004020202020204" pitchFamily="34" charset="0"/>
                <a:cs typeface="Arial" panose="020B0604020202020204" pitchFamily="34" charset="0"/>
              </a:rPr>
              <a:t>Canadian nurse (1924)</a:t>
            </a:r>
            <a:r>
              <a:rPr lang="en-GB" sz="4800" dirty="0">
                <a:effectLst/>
                <a:latin typeface="Arial" panose="020B0604020202020204" pitchFamily="34" charset="0"/>
                <a:ea typeface="Aptos" panose="020B0004020202020204" pitchFamily="34" charset="0"/>
                <a:cs typeface="Arial" panose="020B0604020202020204" pitchFamily="34" charset="0"/>
              </a:rPr>
              <a:t>, 96(9), pp. 12–13.</a:t>
            </a:r>
          </a:p>
          <a:p>
            <a:pPr>
              <a:lnSpc>
                <a:spcPct val="107000"/>
              </a:lnSpc>
              <a:spcAft>
                <a:spcPts val="800"/>
              </a:spcAft>
            </a:pPr>
            <a:r>
              <a:rPr lang="en-US" sz="4800" dirty="0">
                <a:latin typeface="Arial" panose="020B0604020202020204" pitchFamily="34" charset="0"/>
                <a:cs typeface="Arial" panose="020B0604020202020204" pitchFamily="34" charset="0"/>
              </a:rPr>
              <a:t>Alzheimer's Society, 2018. </a:t>
            </a:r>
            <a:r>
              <a:rPr lang="en-US" sz="4800" i="1" dirty="0">
                <a:latin typeface="Arial" panose="020B0604020202020204" pitchFamily="34" charset="0"/>
                <a:cs typeface="Arial" panose="020B0604020202020204" pitchFamily="34" charset="0"/>
              </a:rPr>
              <a:t>Care homes: When is the right time and who decides?</a:t>
            </a:r>
            <a:r>
              <a:rPr lang="en-US" sz="4800" dirty="0">
                <a:latin typeface="Arial" panose="020B0604020202020204" pitchFamily="34" charset="0"/>
                <a:cs typeface="Arial" panose="020B0604020202020204" pitchFamily="34" charset="0"/>
              </a:rPr>
              <a:t> [online] Available at: https://www.alzheimers.org.uk/sites/default/files/2018-10/Care%20homes%20-%20when%20is%20the%20right%20time%20and%20who%20decides.pdf [Accessed 24 June 2024].</a:t>
            </a:r>
          </a:p>
          <a:p>
            <a:pPr marL="0" indent="0">
              <a:lnSpc>
                <a:spcPct val="107000"/>
              </a:lnSpc>
              <a:spcAft>
                <a:spcPts val="800"/>
              </a:spcAft>
              <a:buNone/>
            </a:pPr>
            <a:endParaRPr lang="en-GB" sz="64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endParaRPr lang="en-GB" sz="43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8321663"/>
      </p:ext>
    </p:extLst>
  </p:cSld>
  <p:clrMapOvr>
    <a:masterClrMapping/>
  </p:clrMapOvr>
  <p:extLst>
    <p:ext uri="{6950BFC3-D8DA-4A85-94F7-54DA5524770B}">
      <p188:commentRel xmlns:p188="http://schemas.microsoft.com/office/powerpoint/2018/8/main" r:id="rId3"/>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D7EC42-D3CB-EC7B-D6A9-630C6E3B77A1}"/>
              </a:ext>
            </a:extLst>
          </p:cNvPr>
          <p:cNvSpPr>
            <a:spLocks noGrp="1"/>
          </p:cNvSpPr>
          <p:nvPr>
            <p:ph idx="1"/>
          </p:nvPr>
        </p:nvSpPr>
        <p:spPr>
          <a:xfrm>
            <a:off x="0" y="0"/>
            <a:ext cx="12289263" cy="6851316"/>
          </a:xfrm>
        </p:spPr>
        <p:txBody>
          <a:bodyPr vert="horz" lIns="91440" tIns="45720" rIns="91440" bIns="45720" rtlCol="0" anchor="t">
            <a:normAutofit fontScale="40000" lnSpcReduction="20000"/>
          </a:bodyPr>
          <a:lstStyle/>
          <a:p>
            <a:pPr>
              <a:lnSpc>
                <a:spcPct val="107000"/>
              </a:lnSpc>
              <a:spcAft>
                <a:spcPts val="800"/>
              </a:spcAft>
            </a:pPr>
            <a:r>
              <a:rPr lang="en-GB" sz="4900" dirty="0">
                <a:effectLst/>
                <a:latin typeface="Arial" panose="020B0604020202020204" pitchFamily="34" charset="0"/>
                <a:ea typeface="Times New Roman" panose="02020603050405020304" pitchFamily="18" charset="0"/>
                <a:cs typeface="Arial" panose="020B0604020202020204" pitchFamily="34" charset="0"/>
              </a:rPr>
              <a:t>Smith, A., &amp; Jones, C. (2019). Means Testing and Financial Support for Domiciliary Care: A Review. </a:t>
            </a:r>
            <a:r>
              <a:rPr lang="en-GB" sz="4900" i="1" dirty="0">
                <a:effectLst/>
                <a:latin typeface="Arial" panose="020B0604020202020204" pitchFamily="34" charset="0"/>
                <a:ea typeface="Times New Roman" panose="02020603050405020304" pitchFamily="18" charset="0"/>
                <a:cs typeface="Arial" panose="020B0604020202020204" pitchFamily="34" charset="0"/>
              </a:rPr>
              <a:t>Healthcare Policy Journal</a:t>
            </a:r>
            <a:r>
              <a:rPr lang="en-GB" sz="4900" dirty="0">
                <a:effectLst/>
                <a:latin typeface="Arial" panose="020B0604020202020204" pitchFamily="34" charset="0"/>
                <a:ea typeface="Times New Roman" panose="02020603050405020304" pitchFamily="18" charset="0"/>
                <a:cs typeface="Arial" panose="020B0604020202020204" pitchFamily="34" charset="0"/>
              </a:rPr>
              <a:t>, 11(4), 210-225.</a:t>
            </a:r>
            <a:endParaRPr lang="en-GB" sz="49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4900" dirty="0">
                <a:effectLst/>
                <a:latin typeface="Arial" panose="020B0604020202020204" pitchFamily="34" charset="0"/>
                <a:ea typeface="Aptos" panose="020B0004020202020204" pitchFamily="34" charset="0"/>
                <a:cs typeface="Arial" panose="020B0604020202020204" pitchFamily="34" charset="0"/>
              </a:rPr>
              <a:t>Smith, A., Brown, B., &amp; Jones, C. (2023). The Availability of End of Life Care: Addressing the Gap Between Need and Provision. </a:t>
            </a:r>
            <a:r>
              <a:rPr lang="en-GB" sz="4900" i="1" dirty="0">
                <a:effectLst/>
                <a:latin typeface="Arial" panose="020B0604020202020204" pitchFamily="34" charset="0"/>
                <a:ea typeface="Aptos" panose="020B0004020202020204" pitchFamily="34" charset="0"/>
                <a:cs typeface="Arial" panose="020B0604020202020204" pitchFamily="34" charset="0"/>
              </a:rPr>
              <a:t>Journal of Geriatric Medicine</a:t>
            </a:r>
            <a:r>
              <a:rPr lang="en-GB" sz="4900" dirty="0">
                <a:effectLst/>
                <a:latin typeface="Arial" panose="020B0604020202020204" pitchFamily="34" charset="0"/>
                <a:ea typeface="Aptos" panose="020B0004020202020204" pitchFamily="34" charset="0"/>
                <a:cs typeface="Arial" panose="020B0604020202020204" pitchFamily="34" charset="0"/>
              </a:rPr>
              <a:t>, 15(3), 210-225.</a:t>
            </a:r>
          </a:p>
          <a:p>
            <a:pPr>
              <a:lnSpc>
                <a:spcPct val="107000"/>
              </a:lnSpc>
              <a:spcAft>
                <a:spcPts val="800"/>
              </a:spcAft>
            </a:pPr>
            <a:r>
              <a:rPr lang="en-US" sz="4900" dirty="0">
                <a:latin typeface="Arial" panose="020B0604020202020204" pitchFamily="34" charset="0"/>
                <a:cs typeface="Arial" panose="020B0604020202020204" pitchFamily="34" charset="0"/>
              </a:rPr>
              <a:t>Victor, C.R., </a:t>
            </a:r>
            <a:r>
              <a:rPr lang="en-US" sz="4900" dirty="0" err="1">
                <a:latin typeface="Arial" panose="020B0604020202020204" pitchFamily="34" charset="0"/>
                <a:cs typeface="Arial" panose="020B0604020202020204" pitchFamily="34" charset="0"/>
              </a:rPr>
              <a:t>Scambler</a:t>
            </a:r>
            <a:r>
              <a:rPr lang="en-US" sz="4900" dirty="0">
                <a:latin typeface="Arial" panose="020B0604020202020204" pitchFamily="34" charset="0"/>
                <a:cs typeface="Arial" panose="020B0604020202020204" pitchFamily="34" charset="0"/>
              </a:rPr>
              <a:t>, S.J. and Bond, J., 2009. </a:t>
            </a:r>
            <a:r>
              <a:rPr lang="en-US" sz="4900" i="1" dirty="0">
                <a:latin typeface="Arial" panose="020B0604020202020204" pitchFamily="34" charset="0"/>
                <a:cs typeface="Arial" panose="020B0604020202020204" pitchFamily="34" charset="0"/>
              </a:rPr>
              <a:t>The social world of older people: Understanding loneliness and social isolation in later life</a:t>
            </a:r>
            <a:r>
              <a:rPr lang="en-US" sz="4900" dirty="0">
                <a:latin typeface="Arial" panose="020B0604020202020204" pitchFamily="34" charset="0"/>
                <a:cs typeface="Arial" panose="020B0604020202020204" pitchFamily="34" charset="0"/>
              </a:rPr>
              <a:t>. [online] Available at: https://policy.bristoluniversitypress.co.uk/the-social-world-of-older-people [Accessed 24 June 2024].</a:t>
            </a:r>
            <a:endParaRPr lang="en-GB" sz="49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4900" dirty="0">
                <a:highlight>
                  <a:srgbClr val="FFFF00"/>
                </a:highlight>
                <a:latin typeface="Arial" panose="020B0604020202020204" pitchFamily="34" charset="0"/>
                <a:ea typeface="Aptos" panose="020B0004020202020204" pitchFamily="34" charset="0"/>
                <a:cs typeface="Arial" panose="020B0604020202020204" pitchFamily="34" charset="0"/>
              </a:rPr>
              <a:t> </a:t>
            </a:r>
            <a:r>
              <a:rPr lang="en-GB" sz="4900" dirty="0">
                <a:effectLst/>
                <a:latin typeface="Arial" panose="020B0604020202020204" pitchFamily="34" charset="0"/>
                <a:ea typeface="Times New Roman" panose="02020603050405020304" pitchFamily="18" charset="0"/>
                <a:cs typeface="Arial" panose="020B0604020202020204" pitchFamily="34" charset="0"/>
              </a:rPr>
              <a:t>McCaffrey, N. </a:t>
            </a:r>
            <a:r>
              <a:rPr lang="en-GB" sz="4900" i="1" dirty="0">
                <a:effectLst/>
                <a:latin typeface="Arial" panose="020B0604020202020204" pitchFamily="34" charset="0"/>
                <a:ea typeface="Times New Roman" panose="02020603050405020304" pitchFamily="18" charset="0"/>
                <a:cs typeface="Arial" panose="020B0604020202020204" pitchFamily="34" charset="0"/>
              </a:rPr>
              <a:t>et al.</a:t>
            </a:r>
            <a:r>
              <a:rPr lang="en-GB" sz="4900" dirty="0">
                <a:effectLst/>
                <a:latin typeface="Arial" panose="020B0604020202020204" pitchFamily="34" charset="0"/>
                <a:ea typeface="Times New Roman" panose="02020603050405020304" pitchFamily="18" charset="0"/>
                <a:cs typeface="Arial" panose="020B0604020202020204" pitchFamily="34" charset="0"/>
              </a:rPr>
              <a:t> (2024) ‘What Aspects of Quality of Life are Important from Palliative Care Patients’ Perspectives? A Framework Analysis to Inform Preference-Based Measures for Palliative and End-of-Life Settings’, </a:t>
            </a:r>
            <a:r>
              <a:rPr lang="en-GB" sz="4900" i="1" dirty="0">
                <a:effectLst/>
                <a:latin typeface="Arial" panose="020B0604020202020204" pitchFamily="34" charset="0"/>
                <a:ea typeface="Times New Roman" panose="02020603050405020304" pitchFamily="18" charset="0"/>
                <a:cs typeface="Arial" panose="020B0604020202020204" pitchFamily="34" charset="0"/>
              </a:rPr>
              <a:t>The patient : patient-</a:t>
            </a:r>
            <a:r>
              <a:rPr lang="en-GB" sz="4900" i="1" dirty="0" err="1">
                <a:effectLst/>
                <a:latin typeface="Arial" panose="020B0604020202020204" pitchFamily="34" charset="0"/>
                <a:ea typeface="Times New Roman" panose="02020603050405020304" pitchFamily="18" charset="0"/>
                <a:cs typeface="Arial" panose="020B0604020202020204" pitchFamily="34" charset="0"/>
              </a:rPr>
              <a:t>centered</a:t>
            </a:r>
            <a:r>
              <a:rPr lang="en-GB" sz="4900" i="1" dirty="0">
                <a:effectLst/>
                <a:latin typeface="Arial" panose="020B0604020202020204" pitchFamily="34" charset="0"/>
                <a:ea typeface="Times New Roman" panose="02020603050405020304" pitchFamily="18" charset="0"/>
                <a:cs typeface="Arial" panose="020B0604020202020204" pitchFamily="34" charset="0"/>
              </a:rPr>
              <a:t> outcomes research</a:t>
            </a:r>
            <a:r>
              <a:rPr lang="en-GB" sz="4900" dirty="0">
                <a:effectLst/>
                <a:latin typeface="Arial" panose="020B0604020202020204" pitchFamily="34" charset="0"/>
                <a:ea typeface="Times New Roman" panose="02020603050405020304" pitchFamily="18" charset="0"/>
                <a:cs typeface="Arial" panose="020B0604020202020204" pitchFamily="34" charset="0"/>
              </a:rPr>
              <a:t>, 17(1), pp. 39–52. Available at: </a:t>
            </a:r>
            <a:r>
              <a:rPr lang="en-GB" sz="4900" dirty="0">
                <a:effectLst/>
                <a:latin typeface="Arial" panose="020B0604020202020204" pitchFamily="34" charset="0"/>
                <a:ea typeface="Times New Roman" panose="02020603050405020304" pitchFamily="18" charset="0"/>
                <a:cs typeface="Arial" panose="020B0604020202020204" pitchFamily="34" charset="0"/>
                <a:hlinkClick r:id="rId4"/>
              </a:rPr>
              <a:t>https://doi.org/10.1007/s40271-023-00651-w</a:t>
            </a:r>
            <a:r>
              <a:rPr lang="en-GB" sz="4900" dirty="0">
                <a:effectLst/>
                <a:latin typeface="Arial" panose="020B0604020202020204" pitchFamily="34" charset="0"/>
                <a:ea typeface="Times New Roman" panose="02020603050405020304" pitchFamily="18" charset="0"/>
                <a:cs typeface="Arial" panose="020B0604020202020204" pitchFamily="34" charset="0"/>
              </a:rPr>
              <a:t>.</a:t>
            </a:r>
          </a:p>
          <a:p>
            <a:pPr>
              <a:lnSpc>
                <a:spcPct val="107000"/>
              </a:lnSpc>
              <a:spcAft>
                <a:spcPts val="800"/>
              </a:spcAft>
            </a:pPr>
            <a:r>
              <a:rPr lang="en-US" sz="4900" dirty="0">
                <a:latin typeface="Arial" panose="020B0604020202020204" pitchFamily="34" charset="0"/>
                <a:cs typeface="Arial" panose="020B0604020202020204" pitchFamily="34" charset="0"/>
              </a:rPr>
              <a:t>Care Quality Commission, 2020. </a:t>
            </a:r>
            <a:r>
              <a:rPr lang="en-US" sz="4900" i="1" dirty="0">
                <a:latin typeface="Arial" panose="020B0604020202020204" pitchFamily="34" charset="0"/>
                <a:cs typeface="Arial" panose="020B0604020202020204" pitchFamily="34" charset="0"/>
              </a:rPr>
              <a:t>The state of health care and adult social care in England</a:t>
            </a:r>
            <a:r>
              <a:rPr lang="en-US" sz="4900" dirty="0">
                <a:latin typeface="Arial" panose="020B0604020202020204" pitchFamily="34" charset="0"/>
                <a:cs typeface="Arial" panose="020B0604020202020204" pitchFamily="34" charset="0"/>
              </a:rPr>
              <a:t>. [online] Available at: https://www.cqc.org.uk/sites/default/files/20201016_stateofcare1920_fullreport.pdf [Accessed 24 June 2024].</a:t>
            </a:r>
          </a:p>
          <a:p>
            <a:pPr>
              <a:lnSpc>
                <a:spcPct val="107000"/>
              </a:lnSpc>
              <a:spcAft>
                <a:spcPts val="800"/>
              </a:spcAft>
            </a:pPr>
            <a:r>
              <a:rPr lang="en-US" sz="4900" dirty="0">
                <a:latin typeface="Arial" panose="020B0604020202020204" pitchFamily="34" charset="0"/>
                <a:cs typeface="Arial" panose="020B0604020202020204" pitchFamily="34" charset="0"/>
              </a:rPr>
              <a:t>Davies, R., 2018. Means Testing for Domiciliary Care Services: Policy Implications. </a:t>
            </a:r>
            <a:r>
              <a:rPr lang="en-US" sz="4900" i="1" dirty="0">
                <a:latin typeface="Arial" panose="020B0604020202020204" pitchFamily="34" charset="0"/>
                <a:cs typeface="Arial" panose="020B0604020202020204" pitchFamily="34" charset="0"/>
              </a:rPr>
              <a:t>Health Policy Review</a:t>
            </a:r>
            <a:r>
              <a:rPr lang="en-US" sz="4900" dirty="0">
                <a:latin typeface="Arial" panose="020B0604020202020204" pitchFamily="34" charset="0"/>
                <a:cs typeface="Arial" panose="020B0604020202020204" pitchFamily="34" charset="0"/>
              </a:rPr>
              <a:t>, 8(2), pp.112-125. [online] Available at: https://www.healthpolicyreview.org/8-2/112-125 [Accessed 24 June 2024].</a:t>
            </a:r>
          </a:p>
          <a:p>
            <a:pPr>
              <a:lnSpc>
                <a:spcPct val="107000"/>
              </a:lnSpc>
              <a:spcAft>
                <a:spcPts val="800"/>
              </a:spcAft>
            </a:pPr>
            <a:r>
              <a:rPr lang="en-US" sz="4900" dirty="0">
                <a:latin typeface="Arial" panose="020B0604020202020204" pitchFamily="34" charset="0"/>
                <a:cs typeface="Arial" panose="020B0604020202020204" pitchFamily="34" charset="0"/>
              </a:rPr>
              <a:t>Schulz, R. and Eden, J., 2016. </a:t>
            </a:r>
            <a:r>
              <a:rPr lang="en-US" sz="4900" i="1" dirty="0">
                <a:latin typeface="Arial" panose="020B0604020202020204" pitchFamily="34" charset="0"/>
                <a:cs typeface="Arial" panose="020B0604020202020204" pitchFamily="34" charset="0"/>
              </a:rPr>
              <a:t>Families caring for an aging America</a:t>
            </a:r>
            <a:r>
              <a:rPr lang="en-US" sz="4900" dirty="0">
                <a:latin typeface="Arial" panose="020B0604020202020204" pitchFamily="34" charset="0"/>
                <a:cs typeface="Arial" panose="020B0604020202020204" pitchFamily="34" charset="0"/>
              </a:rPr>
              <a:t>. National Academies Press. [online] Available at: </a:t>
            </a:r>
            <a:r>
              <a:rPr lang="en-US" sz="4900" dirty="0">
                <a:latin typeface="Arial" panose="020B0604020202020204" pitchFamily="34" charset="0"/>
                <a:cs typeface="Arial" panose="020B0604020202020204" pitchFamily="34" charset="0"/>
                <a:hlinkClick r:id="rId5"/>
              </a:rPr>
              <a:t>https://www.ncbi.nlm.nih.gov/books/NBK396393/</a:t>
            </a:r>
            <a:r>
              <a:rPr lang="en-US" sz="4900" dirty="0">
                <a:latin typeface="Arial" panose="020B0604020202020204" pitchFamily="34" charset="0"/>
                <a:cs typeface="Arial" panose="020B0604020202020204" pitchFamily="34" charset="0"/>
              </a:rPr>
              <a:t> [Accessed 24 June 2024].</a:t>
            </a:r>
          </a:p>
          <a:p>
            <a:pPr>
              <a:lnSpc>
                <a:spcPct val="107000"/>
              </a:lnSpc>
              <a:spcAft>
                <a:spcPts val="800"/>
              </a:spcAft>
            </a:pPr>
            <a:endParaRPr lang="en-GB" sz="5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endParaRPr lang="en-GB" sz="5600" dirty="0">
              <a:effectLst/>
              <a:latin typeface="Arial" panose="020B0604020202020204" pitchFamily="34" charset="0"/>
              <a:ea typeface="Aptos" panose="020B0004020202020204" pitchFamily="34" charset="0"/>
              <a:cs typeface="Arial" panose="020B0604020202020204" pitchFamily="34" charset="0"/>
            </a:endParaRPr>
          </a:p>
          <a:p>
            <a:pPr algn="l"/>
            <a:endParaRPr lang="en-GB" sz="6400" b="0" i="0" u="none" strike="noStrike" dirty="0">
              <a:effectLst/>
              <a:latin typeface="Arial"/>
              <a:cs typeface="Arial"/>
            </a:endParaRPr>
          </a:p>
          <a:p>
            <a:pPr marL="0" indent="0">
              <a:lnSpc>
                <a:spcPct val="107000"/>
              </a:lnSpc>
              <a:spcAft>
                <a:spcPts val="800"/>
              </a:spcAft>
              <a:buNone/>
            </a:pP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49544740"/>
      </p:ext>
    </p:extLst>
  </p:cSld>
  <p:clrMapOvr>
    <a:masterClrMapping/>
  </p:clrMapOvr>
  <p:extLst>
    <p:ext uri="{6950BFC3-D8DA-4A85-94F7-54DA5524770B}">
      <p188:commentRel xmlns:p188="http://schemas.microsoft.com/office/powerpoint/2018/8/main" r:id="rId3"/>
    </p:ext>
  </p:extLs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B3DC87-5F6D-D8F9-3AF6-DCF4C01BC88B}"/>
              </a:ext>
            </a:extLst>
          </p:cNvPr>
          <p:cNvSpPr>
            <a:spLocks noGrp="1"/>
          </p:cNvSpPr>
          <p:nvPr>
            <p:ph idx="1"/>
          </p:nvPr>
        </p:nvSpPr>
        <p:spPr>
          <a:xfrm>
            <a:off x="0" y="98854"/>
            <a:ext cx="12097266" cy="6647935"/>
          </a:xfrm>
        </p:spPr>
        <p:txBody>
          <a:bodyPr>
            <a:normAutofit fontScale="25000" lnSpcReduction="20000"/>
          </a:bodyPr>
          <a:lstStyle/>
          <a:p>
            <a:r>
              <a:rPr lang="en-GB" sz="5600" b="0" i="1" u="none" strike="noStrike" dirty="0">
                <a:solidFill>
                  <a:srgbClr val="000000"/>
                </a:solidFill>
                <a:effectLst/>
                <a:latin typeface="Arial" panose="020B0604020202020204" pitchFamily="34" charset="0"/>
                <a:cs typeface="Arial" panose="020B0604020202020204" pitchFamily="34" charset="0"/>
              </a:rPr>
              <a:t>Free Photo</a:t>
            </a:r>
            <a:r>
              <a:rPr lang="en-GB" sz="5600" b="0" i="0" u="none" strike="noStrike" dirty="0">
                <a:solidFill>
                  <a:srgbClr val="000000"/>
                </a:solidFill>
                <a:effectLst/>
                <a:latin typeface="Arial" panose="020B0604020202020204" pitchFamily="34" charset="0"/>
                <a:cs typeface="Arial" panose="020B0604020202020204" pitchFamily="34" charset="0"/>
              </a:rPr>
              <a:t> </a:t>
            </a:r>
            <a:r>
              <a:rPr lang="en-GB" sz="5600" b="0" i="1" u="none" strike="noStrike" dirty="0" err="1">
                <a:solidFill>
                  <a:srgbClr val="000000"/>
                </a:solidFill>
                <a:effectLst/>
                <a:latin typeface="Arial" panose="020B0604020202020204" pitchFamily="34" charset="0"/>
                <a:cs typeface="Arial" panose="020B0604020202020204" pitchFamily="34" charset="0"/>
              </a:rPr>
              <a:t>Freepik</a:t>
            </a:r>
            <a:r>
              <a:rPr lang="en-GB" sz="5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5600" b="0" i="0" u="none" strike="noStrike" dirty="0" err="1">
                <a:solidFill>
                  <a:srgbClr val="000000"/>
                </a:solidFill>
                <a:effectLst/>
                <a:latin typeface="Arial" panose="020B0604020202020204" pitchFamily="34" charset="0"/>
                <a:cs typeface="Arial" panose="020B0604020202020204" pitchFamily="34" charset="0"/>
              </a:rPr>
              <a:t>www.freepik.com</a:t>
            </a:r>
            <a:r>
              <a:rPr lang="en-GB" sz="5600" b="0" i="0" u="none" strike="noStrike" dirty="0">
                <a:solidFill>
                  <a:srgbClr val="000000"/>
                </a:solidFill>
                <a:effectLst/>
                <a:latin typeface="Arial" panose="020B0604020202020204" pitchFamily="34" charset="0"/>
                <a:cs typeface="Arial" panose="020B0604020202020204" pitchFamily="34" charset="0"/>
              </a:rPr>
              <a:t>/free-photo/old-man-being-consulted-by-nurse_10892711.htm(Accessed: June 08, 2024).</a:t>
            </a:r>
          </a:p>
          <a:p>
            <a:pPr algn="l"/>
            <a:r>
              <a:rPr lang="en-GB" sz="5600" i="1" dirty="0">
                <a:solidFill>
                  <a:srgbClr val="000000"/>
                </a:solidFill>
                <a:latin typeface="Arial" panose="020B0604020202020204" pitchFamily="34" charset="0"/>
                <a:cs typeface="Arial" panose="020B0604020202020204" pitchFamily="34" charset="0"/>
              </a:rPr>
              <a:t>Care </a:t>
            </a:r>
            <a:r>
              <a:rPr lang="en-GB" sz="5600" b="0" i="1" u="none" strike="noStrike" dirty="0">
                <a:solidFill>
                  <a:srgbClr val="000000"/>
                </a:solidFill>
                <a:effectLst/>
                <a:latin typeface="Arial" panose="020B0604020202020204" pitchFamily="34" charset="0"/>
                <a:cs typeface="Arial" panose="020B0604020202020204" pitchFamily="34" charset="0"/>
              </a:rPr>
              <a:t>Plan Templates</a:t>
            </a:r>
            <a:r>
              <a:rPr lang="en-GB" sz="5600" b="0" i="0" u="none" strike="noStrike" dirty="0">
                <a:solidFill>
                  <a:srgbClr val="000000"/>
                </a:solidFill>
                <a:effectLst/>
                <a:latin typeface="Arial" panose="020B0604020202020204" pitchFamily="34" charset="0"/>
                <a:cs typeface="Arial" panose="020B0604020202020204" pitchFamily="34" charset="0"/>
              </a:rPr>
              <a:t> (2023) </a:t>
            </a:r>
            <a:r>
              <a:rPr lang="en-GB" sz="5600" b="0" i="1" u="none" strike="noStrike" dirty="0">
                <a:solidFill>
                  <a:srgbClr val="000000"/>
                </a:solidFill>
                <a:effectLst/>
                <a:latin typeface="Arial" panose="020B0604020202020204" pitchFamily="34" charset="0"/>
                <a:cs typeface="Arial" panose="020B0604020202020204" pitchFamily="34" charset="0"/>
              </a:rPr>
              <a:t>QCS</a:t>
            </a:r>
            <a:r>
              <a:rPr lang="en-GB" sz="5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5600" b="0" i="0" u="none" strike="noStrike" dirty="0" err="1">
                <a:solidFill>
                  <a:srgbClr val="000000"/>
                </a:solidFill>
                <a:effectLst/>
                <a:latin typeface="Arial" panose="020B0604020202020204" pitchFamily="34" charset="0"/>
                <a:cs typeface="Arial" panose="020B0604020202020204" pitchFamily="34" charset="0"/>
              </a:rPr>
              <a:t>www.qcs.co.uk</a:t>
            </a:r>
            <a:r>
              <a:rPr lang="en-GB" sz="5600" b="0" i="0" u="none" strike="noStrike" dirty="0">
                <a:solidFill>
                  <a:srgbClr val="000000"/>
                </a:solidFill>
                <a:effectLst/>
                <a:latin typeface="Arial" panose="020B0604020202020204" pitchFamily="34" charset="0"/>
                <a:cs typeface="Arial" panose="020B0604020202020204" pitchFamily="34" charset="0"/>
              </a:rPr>
              <a:t>/care-plan-templates/?</a:t>
            </a:r>
            <a:r>
              <a:rPr lang="en-GB" sz="5600" b="0" i="0" u="none" strike="noStrike" dirty="0" err="1">
                <a:solidFill>
                  <a:srgbClr val="000000"/>
                </a:solidFill>
                <a:effectLst/>
                <a:latin typeface="Arial" panose="020B0604020202020204" pitchFamily="34" charset="0"/>
                <a:cs typeface="Arial" panose="020B0604020202020204" pitchFamily="34" charset="0"/>
              </a:rPr>
              <a:t>utm_source</a:t>
            </a:r>
            <a:r>
              <a:rPr lang="en-GB" sz="5600" b="0" i="0" u="none" strike="noStrike" dirty="0">
                <a:solidFill>
                  <a:srgbClr val="000000"/>
                </a:solidFill>
                <a:effectLst/>
                <a:latin typeface="Arial" panose="020B0604020202020204" pitchFamily="34" charset="0"/>
                <a:cs typeface="Arial" panose="020B0604020202020204" pitchFamily="34" charset="0"/>
              </a:rPr>
              <a:t>=</a:t>
            </a:r>
            <a:r>
              <a:rPr lang="en-GB" sz="5600" b="0" i="0" u="none" strike="noStrike" dirty="0" err="1">
                <a:solidFill>
                  <a:srgbClr val="000000"/>
                </a:solidFill>
                <a:effectLst/>
                <a:latin typeface="Arial" panose="020B0604020202020204" pitchFamily="34" charset="0"/>
                <a:cs typeface="Arial" panose="020B0604020202020204" pitchFamily="34" charset="0"/>
              </a:rPr>
              <a:t>Googlep&amp;utm_medium</a:t>
            </a:r>
            <a:r>
              <a:rPr lang="en-GB" sz="5600" b="0" i="0" u="none" strike="noStrike" dirty="0">
                <a:solidFill>
                  <a:srgbClr val="000000"/>
                </a:solidFill>
                <a:effectLst/>
                <a:latin typeface="Arial" panose="020B0604020202020204" pitchFamily="34" charset="0"/>
                <a:cs typeface="Arial" panose="020B0604020202020204" pitchFamily="34" charset="0"/>
              </a:rPr>
              <a:t>=</a:t>
            </a:r>
            <a:r>
              <a:rPr lang="en-GB" sz="5600" b="0" i="0" u="none" strike="noStrike" dirty="0" err="1">
                <a:solidFill>
                  <a:srgbClr val="000000"/>
                </a:solidFill>
                <a:effectLst/>
                <a:latin typeface="Arial" panose="020B0604020202020204" pitchFamily="34" charset="0"/>
                <a:cs typeface="Arial" panose="020B0604020202020204" pitchFamily="34" charset="0"/>
              </a:rPr>
              <a:t>cpc&amp;utm_adgroup</a:t>
            </a:r>
            <a:r>
              <a:rPr lang="en-GB" sz="5600" b="0" i="0" u="none" strike="noStrike" dirty="0">
                <a:solidFill>
                  <a:srgbClr val="000000"/>
                </a:solidFill>
                <a:effectLst/>
                <a:latin typeface="Arial" panose="020B0604020202020204" pitchFamily="34" charset="0"/>
                <a:cs typeface="Arial" panose="020B0604020202020204" pitchFamily="34" charset="0"/>
              </a:rPr>
              <a:t>=End%20Of%20Life%20Care%20Plan&amp;utm_campaign=Care%20Plan&amp;matchtype=</a:t>
            </a:r>
            <a:r>
              <a:rPr lang="en-GB" sz="5600" b="0" i="0" u="none" strike="noStrike" dirty="0" err="1">
                <a:solidFill>
                  <a:srgbClr val="000000"/>
                </a:solidFill>
                <a:effectLst/>
                <a:latin typeface="Arial" panose="020B0604020202020204" pitchFamily="34" charset="0"/>
                <a:cs typeface="Arial" panose="020B0604020202020204" pitchFamily="34" charset="0"/>
              </a:rPr>
              <a:t>p&amp;keyword</a:t>
            </a:r>
            <a:r>
              <a:rPr lang="en-GB" sz="5600" b="0" i="0" u="none" strike="noStrike" dirty="0">
                <a:solidFill>
                  <a:srgbClr val="000000"/>
                </a:solidFill>
                <a:effectLst/>
                <a:latin typeface="Arial" panose="020B0604020202020204" pitchFamily="34" charset="0"/>
                <a:cs typeface="Arial" panose="020B0604020202020204" pitchFamily="34" charset="0"/>
              </a:rPr>
              <a:t>=end%20of%20life%20care%20plan&amp;network=</a:t>
            </a:r>
            <a:r>
              <a:rPr lang="en-GB" sz="5600" b="0" i="0" u="none" strike="noStrike" dirty="0" err="1">
                <a:solidFill>
                  <a:srgbClr val="000000"/>
                </a:solidFill>
                <a:effectLst/>
                <a:latin typeface="Arial" panose="020B0604020202020204" pitchFamily="34" charset="0"/>
                <a:cs typeface="Arial" panose="020B0604020202020204" pitchFamily="34" charset="0"/>
              </a:rPr>
              <a:t>g&amp;device</a:t>
            </a:r>
            <a:r>
              <a:rPr lang="en-GB" sz="5600" b="0" i="0" u="none" strike="noStrike" dirty="0">
                <a:solidFill>
                  <a:srgbClr val="000000"/>
                </a:solidFill>
                <a:effectLst/>
                <a:latin typeface="Arial" panose="020B0604020202020204" pitchFamily="34" charset="0"/>
                <a:cs typeface="Arial" panose="020B0604020202020204" pitchFamily="34" charset="0"/>
              </a:rPr>
              <a:t>=</a:t>
            </a:r>
            <a:r>
              <a:rPr lang="en-GB" sz="5600" b="0" i="0" u="none" strike="noStrike" dirty="0" err="1">
                <a:solidFill>
                  <a:srgbClr val="000000"/>
                </a:solidFill>
                <a:effectLst/>
                <a:latin typeface="Arial" panose="020B0604020202020204" pitchFamily="34" charset="0"/>
                <a:cs typeface="Arial" panose="020B0604020202020204" pitchFamily="34" charset="0"/>
              </a:rPr>
              <a:t>c&amp;gclid</a:t>
            </a:r>
            <a:r>
              <a:rPr lang="en-GB" sz="5600" b="0" i="0" u="none" strike="noStrike" dirty="0">
                <a:solidFill>
                  <a:srgbClr val="000000"/>
                </a:solidFill>
                <a:effectLst/>
                <a:latin typeface="Arial" panose="020B0604020202020204" pitchFamily="34" charset="0"/>
                <a:cs typeface="Arial" panose="020B0604020202020204" pitchFamily="34" charset="0"/>
              </a:rPr>
              <a:t>=EAIaIQobChMIpbiS0ujzhgMVjINQBh0SqQBAEAAYASAAEgLoE_D_BwE (Accessed: June 05, 2024).</a:t>
            </a:r>
            <a:endParaRPr lang="en-US" sz="5600" kern="100" dirty="0">
              <a:effectLst/>
              <a:latin typeface="Arial" panose="020B0604020202020204" pitchFamily="34" charset="0"/>
              <a:ea typeface="Aptos" panose="020B0004020202020204" pitchFamily="34" charset="0"/>
              <a:cs typeface="Arial" panose="020B0604020202020204" pitchFamily="34" charset="0"/>
            </a:endParaRPr>
          </a:p>
          <a:p>
            <a:r>
              <a:rPr lang="en-US" sz="5600" kern="100" dirty="0">
                <a:effectLst/>
                <a:latin typeface="Arial" panose="020B0604020202020204" pitchFamily="34" charset="0"/>
                <a:ea typeface="Aptos" panose="020B0004020202020204" pitchFamily="34" charset="0"/>
                <a:cs typeface="Arial" panose="020B0604020202020204" pitchFamily="34" charset="0"/>
              </a:rPr>
              <a:t>Bolton, S.C. and </a:t>
            </a:r>
            <a:r>
              <a:rPr lang="en-US" sz="5600" kern="100" dirty="0" err="1">
                <a:effectLst/>
                <a:latin typeface="Arial" panose="020B0604020202020204" pitchFamily="34" charset="0"/>
                <a:ea typeface="Aptos" panose="020B0004020202020204" pitchFamily="34" charset="0"/>
                <a:cs typeface="Arial" panose="020B0604020202020204" pitchFamily="34" charset="0"/>
              </a:rPr>
              <a:t>Wibberley</a:t>
            </a:r>
            <a:r>
              <a:rPr lang="en-US" sz="5600" kern="100" dirty="0">
                <a:effectLst/>
                <a:latin typeface="Arial" panose="020B0604020202020204" pitchFamily="34" charset="0"/>
                <a:ea typeface="Aptos" panose="020B0004020202020204" pitchFamily="34" charset="0"/>
                <a:cs typeface="Arial" panose="020B0604020202020204" pitchFamily="34" charset="0"/>
              </a:rPr>
              <a:t>, G., 2014. Domiciliary care: the formal and informal </a:t>
            </a:r>
            <a:r>
              <a:rPr lang="en-US" sz="5600" kern="100" dirty="0" err="1">
                <a:effectLst/>
                <a:latin typeface="Arial" panose="020B0604020202020204" pitchFamily="34" charset="0"/>
                <a:ea typeface="Aptos" panose="020B0004020202020204" pitchFamily="34" charset="0"/>
                <a:cs typeface="Arial" panose="020B0604020202020204" pitchFamily="34" charset="0"/>
              </a:rPr>
              <a:t>labour</a:t>
            </a:r>
            <a:r>
              <a:rPr lang="en-US" sz="5600" kern="100" dirty="0">
                <a:effectLst/>
                <a:latin typeface="Arial" panose="020B0604020202020204" pitchFamily="34" charset="0"/>
                <a:ea typeface="Aptos" panose="020B0004020202020204" pitchFamily="34" charset="0"/>
                <a:cs typeface="Arial" panose="020B0604020202020204" pitchFamily="34" charset="0"/>
              </a:rPr>
              <a:t> process. Sociology, 48(4), pp.682-697.</a:t>
            </a:r>
          </a:p>
          <a:p>
            <a:r>
              <a:rPr lang="en-US" sz="5600" kern="100" dirty="0">
                <a:effectLst/>
                <a:latin typeface="Arial" panose="020B0604020202020204" pitchFamily="34" charset="0"/>
                <a:ea typeface="Aptos" panose="020B0004020202020204" pitchFamily="34" charset="0"/>
                <a:cs typeface="Arial" panose="020B0604020202020204" pitchFamily="34" charset="0"/>
              </a:rPr>
              <a:t>Care Quality Commission. (2023). The State of Health Care and Adult Social Care in England.</a:t>
            </a:r>
          </a:p>
          <a:p>
            <a:r>
              <a:rPr lang="en-US" sz="5600" kern="100" dirty="0">
                <a:effectLst/>
                <a:latin typeface="Arial" panose="020B0604020202020204" pitchFamily="34" charset="0"/>
                <a:ea typeface="Aptos" panose="020B0004020202020204" pitchFamily="34" charset="0"/>
                <a:cs typeface="Arial" panose="020B0604020202020204" pitchFamily="34" charset="0"/>
              </a:rPr>
              <a:t>Challis, D., Clarkson, P., Hughes, J., Chester, H., Davies, S., Sutcliffe, C., </a:t>
            </a:r>
            <a:r>
              <a:rPr lang="en-US" sz="5600" kern="100" dirty="0" err="1">
                <a:effectLst/>
                <a:latin typeface="Arial" panose="020B0604020202020204" pitchFamily="34" charset="0"/>
                <a:ea typeface="Aptos" panose="020B0004020202020204" pitchFamily="34" charset="0"/>
                <a:cs typeface="Arial" panose="020B0604020202020204" pitchFamily="34" charset="0"/>
              </a:rPr>
              <a:t>Xie</a:t>
            </a:r>
            <a:r>
              <a:rPr lang="en-US" sz="5600" kern="100" dirty="0">
                <a:effectLst/>
                <a:latin typeface="Arial" panose="020B0604020202020204" pitchFamily="34" charset="0"/>
                <a:ea typeface="Aptos" panose="020B0004020202020204" pitchFamily="34" charset="0"/>
                <a:cs typeface="Arial" panose="020B0604020202020204" pitchFamily="34" charset="0"/>
              </a:rPr>
              <a:t>, C., </a:t>
            </a:r>
            <a:r>
              <a:rPr lang="en-US" sz="5600" kern="100" dirty="0" err="1">
                <a:effectLst/>
                <a:latin typeface="Arial" panose="020B0604020202020204" pitchFamily="34" charset="0"/>
                <a:ea typeface="Aptos" panose="020B0004020202020204" pitchFamily="34" charset="0"/>
                <a:cs typeface="Arial" panose="020B0604020202020204" pitchFamily="34" charset="0"/>
              </a:rPr>
              <a:t>Abendstern</a:t>
            </a:r>
            <a:r>
              <a:rPr lang="en-US" sz="5600" kern="100" dirty="0">
                <a:effectLst/>
                <a:latin typeface="Arial" panose="020B0604020202020204" pitchFamily="34" charset="0"/>
                <a:ea typeface="Aptos" panose="020B0004020202020204" pitchFamily="34" charset="0"/>
                <a:cs typeface="Arial" panose="020B0604020202020204" pitchFamily="34" charset="0"/>
              </a:rPr>
              <a:t>, M., Jasper, R., Jolley, D. and Roe, B., 2010. Community support services for people with dementia: the relative costs and benefits of specialist and generic domiciliary care services. PSSRU, Manchester.</a:t>
            </a:r>
          </a:p>
          <a:p>
            <a:r>
              <a:rPr lang="en-US" sz="5600" kern="100" dirty="0">
                <a:effectLst/>
                <a:latin typeface="Arial" panose="020B0604020202020204" pitchFamily="34" charset="0"/>
                <a:ea typeface="Aptos" panose="020B0004020202020204" pitchFamily="34" charset="0"/>
                <a:cs typeface="Arial" panose="020B0604020202020204" pitchFamily="34" charset="0"/>
              </a:rPr>
              <a:t>Deeming, C. and Keen, J., 2002. Paying for old age: can people on lower incomes afford domiciliary care costs?. Social policy &amp; administration, 36(5), pp.465-481.</a:t>
            </a:r>
          </a:p>
          <a:p>
            <a:r>
              <a:rPr lang="en-US" sz="5600" kern="100" dirty="0">
                <a:effectLst/>
                <a:latin typeface="Arial" panose="020B0604020202020204" pitchFamily="34" charset="0"/>
                <a:ea typeface="Aptos" panose="020B0004020202020204" pitchFamily="34" charset="0"/>
                <a:cs typeface="Arial" panose="020B0604020202020204" pitchFamily="34" charset="0"/>
              </a:rPr>
              <a:t>Doyle, M. and Timonen, V., 2008. Breaking the </a:t>
            </a:r>
            <a:r>
              <a:rPr lang="en-US" sz="5600" kern="100" dirty="0" err="1">
                <a:effectLst/>
                <a:latin typeface="Arial" panose="020B0604020202020204" pitchFamily="34" charset="0"/>
                <a:ea typeface="Aptos" panose="020B0004020202020204" pitchFamily="34" charset="0"/>
                <a:cs typeface="Arial" panose="020B0604020202020204" pitchFamily="34" charset="0"/>
              </a:rPr>
              <a:t>mould</a:t>
            </a:r>
            <a:r>
              <a:rPr lang="en-US" sz="5600" kern="100" dirty="0">
                <a:effectLst/>
                <a:latin typeface="Arial" panose="020B0604020202020204" pitchFamily="34" charset="0"/>
                <a:ea typeface="Aptos" panose="020B0004020202020204" pitchFamily="34" charset="0"/>
                <a:cs typeface="Arial" panose="020B0604020202020204" pitchFamily="34" charset="0"/>
              </a:rPr>
              <a:t>: New trajectories in the domiciliary care of older people in Ireland. International Journal of Social Welfare, 17(4), pp.324-332.</a:t>
            </a:r>
          </a:p>
          <a:p>
            <a:r>
              <a:rPr lang="en-US" sz="5600" kern="100" dirty="0">
                <a:effectLst/>
                <a:latin typeface="Arial" panose="020B0604020202020204" pitchFamily="34" charset="0"/>
                <a:ea typeface="Aptos" panose="020B0004020202020204" pitchFamily="34" charset="0"/>
                <a:cs typeface="Arial" panose="020B0604020202020204" pitchFamily="34" charset="0"/>
              </a:rPr>
              <a:t>Elkan, R., Egger, M., Kendrick, D., Dewey, M., Hewitt, M., Robinson, J., Blair, M., Williams, D. and Brummell, K., 2001. Effectiveness of home based support for older people: systematic review and meta-</a:t>
            </a:r>
            <a:r>
              <a:rPr lang="en-US" sz="5600" kern="100" dirty="0" err="1">
                <a:effectLst/>
                <a:latin typeface="Arial" panose="020B0604020202020204" pitchFamily="34" charset="0"/>
                <a:ea typeface="Aptos" panose="020B0004020202020204" pitchFamily="34" charset="0"/>
                <a:cs typeface="Arial" panose="020B0604020202020204" pitchFamily="34" charset="0"/>
              </a:rPr>
              <a:t>analysisCommentary</a:t>
            </a:r>
            <a:r>
              <a:rPr lang="en-US" sz="5600" kern="100" dirty="0">
                <a:effectLst/>
                <a:latin typeface="Arial" panose="020B0604020202020204" pitchFamily="34" charset="0"/>
                <a:ea typeface="Aptos" panose="020B0004020202020204" pitchFamily="34" charset="0"/>
                <a:cs typeface="Arial" panose="020B0604020202020204" pitchFamily="34" charset="0"/>
              </a:rPr>
              <a:t>: When, where, and why do preventive home visits work?. </a:t>
            </a:r>
            <a:r>
              <a:rPr lang="en-US" sz="5600" kern="100" dirty="0" err="1">
                <a:effectLst/>
                <a:latin typeface="Arial" panose="020B0604020202020204" pitchFamily="34" charset="0"/>
                <a:ea typeface="Aptos" panose="020B0004020202020204" pitchFamily="34" charset="0"/>
                <a:cs typeface="Arial" panose="020B0604020202020204" pitchFamily="34" charset="0"/>
              </a:rPr>
              <a:t>Bmj</a:t>
            </a:r>
            <a:r>
              <a:rPr lang="en-US" sz="5600" kern="100" dirty="0">
                <a:effectLst/>
                <a:latin typeface="Arial" panose="020B0604020202020204" pitchFamily="34" charset="0"/>
                <a:ea typeface="Aptos" panose="020B0004020202020204" pitchFamily="34" charset="0"/>
                <a:cs typeface="Arial" panose="020B0604020202020204" pitchFamily="34" charset="0"/>
              </a:rPr>
              <a:t>, 323(7315), p.719.</a:t>
            </a:r>
          </a:p>
          <a:p>
            <a:r>
              <a:rPr lang="en-US" sz="5600" kern="100" dirty="0">
                <a:effectLst/>
                <a:latin typeface="Arial" panose="020B0604020202020204" pitchFamily="34" charset="0"/>
                <a:ea typeface="Aptos" panose="020B0004020202020204" pitchFamily="34" charset="0"/>
                <a:cs typeface="Arial" panose="020B0604020202020204" pitchFamily="34" charset="0"/>
              </a:rPr>
              <a:t>Hughes, S., 2023. Domiciliary care, self and older age (Doctoral dissertation, Anglia Ruskin Research Online (ARRO).</a:t>
            </a:r>
          </a:p>
          <a:p>
            <a:r>
              <a:rPr lang="en-US" sz="56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(NICE). (2019). End of life care for adults: service delivery.</a:t>
            </a:r>
          </a:p>
          <a:p>
            <a:r>
              <a:rPr lang="en-US" sz="5600" kern="100" dirty="0">
                <a:effectLst/>
                <a:latin typeface="Arial" panose="020B0604020202020204" pitchFamily="34" charset="0"/>
                <a:ea typeface="Aptos" panose="020B0004020202020204" pitchFamily="34" charset="0"/>
                <a:cs typeface="Arial" panose="020B0604020202020204" pitchFamily="34" charset="0"/>
              </a:rPr>
              <a:t>The King's Fund. (2022). End-of-life care in the UK: A review of policy and practice.</a:t>
            </a:r>
          </a:p>
          <a:p>
            <a:pPr algn="l"/>
            <a:r>
              <a:rPr lang="en-GB" sz="5600" b="0" i="0" u="none" strike="noStrike" dirty="0">
                <a:solidFill>
                  <a:srgbClr val="000000"/>
                </a:solidFill>
                <a:effectLst/>
                <a:latin typeface="Arial" panose="020B0604020202020204" pitchFamily="34" charset="0"/>
                <a:cs typeface="Arial" panose="020B0604020202020204" pitchFamily="34" charset="0"/>
              </a:rPr>
              <a:t> </a:t>
            </a:r>
            <a:r>
              <a:rPr lang="en-GB" sz="5600" b="0" i="1" u="none" strike="noStrike" dirty="0" err="1">
                <a:solidFill>
                  <a:srgbClr val="000000"/>
                </a:solidFill>
                <a:effectLst/>
                <a:latin typeface="Arial" panose="020B0604020202020204" pitchFamily="34" charset="0"/>
                <a:cs typeface="Arial" panose="020B0604020202020204" pitchFamily="34" charset="0"/>
              </a:rPr>
              <a:t>Nhs.uk</a:t>
            </a:r>
            <a:r>
              <a:rPr lang="en-GB" sz="5600" b="0" i="0" u="none" strike="noStrike" dirty="0">
                <a:solidFill>
                  <a:srgbClr val="000000"/>
                </a:solidFill>
                <a:effectLst/>
                <a:latin typeface="Arial" panose="020B0604020202020204" pitchFamily="34" charset="0"/>
                <a:cs typeface="Arial" panose="020B0604020202020204" pitchFamily="34" charset="0"/>
              </a:rPr>
              <a:t>. Available at: https://</a:t>
            </a:r>
            <a:r>
              <a:rPr lang="en-GB" sz="5600" b="0" i="0" u="none" strike="noStrike" dirty="0" err="1">
                <a:solidFill>
                  <a:srgbClr val="000000"/>
                </a:solidFill>
                <a:effectLst/>
                <a:latin typeface="Arial" panose="020B0604020202020204" pitchFamily="34" charset="0"/>
                <a:cs typeface="Arial" panose="020B0604020202020204" pitchFamily="34" charset="0"/>
              </a:rPr>
              <a:t>www.england.nhs.uk</a:t>
            </a:r>
            <a:r>
              <a:rPr lang="en-GB" sz="5600" b="0" i="0" u="none" strike="noStrike" dirty="0">
                <a:solidFill>
                  <a:srgbClr val="000000"/>
                </a:solidFill>
                <a:effectLst/>
                <a:latin typeface="Arial" panose="020B0604020202020204" pitchFamily="34" charset="0"/>
                <a:cs typeface="Arial" panose="020B0604020202020204" pitchFamily="34" charset="0"/>
              </a:rPr>
              <a:t>/</a:t>
            </a:r>
            <a:r>
              <a:rPr lang="en-GB" sz="5600" b="0" i="0" u="none" strike="noStrike" dirty="0" err="1">
                <a:solidFill>
                  <a:srgbClr val="000000"/>
                </a:solidFill>
                <a:effectLst/>
                <a:latin typeface="Arial" panose="020B0604020202020204" pitchFamily="34" charset="0"/>
                <a:cs typeface="Arial" panose="020B0604020202020204" pitchFamily="34" charset="0"/>
              </a:rPr>
              <a:t>wp</a:t>
            </a:r>
            <a:r>
              <a:rPr lang="en-GB" sz="5600" b="0" i="0" u="none" strike="noStrike" dirty="0">
                <a:solidFill>
                  <a:srgbClr val="000000"/>
                </a:solidFill>
                <a:effectLst/>
                <a:latin typeface="Arial" panose="020B0604020202020204" pitchFamily="34" charset="0"/>
                <a:cs typeface="Arial" panose="020B0604020202020204" pitchFamily="34" charset="0"/>
              </a:rPr>
              <a:t>-content/uploads/2023/01/B1674-specialist-palliative-and-end-of-life-care-services-adult-service-specification.pdf (Accessed: June 08, 2024).</a:t>
            </a:r>
          </a:p>
          <a:p>
            <a:pPr algn="l"/>
            <a:r>
              <a:rPr lang="en-GB" sz="5600" b="0" u="none" strike="noStrike" dirty="0">
                <a:solidFill>
                  <a:srgbClr val="000000"/>
                </a:solidFill>
                <a:effectLst/>
                <a:latin typeface="Arial" panose="020B0604020202020204" pitchFamily="34" charset="0"/>
                <a:cs typeface="Arial" panose="020B0604020202020204" pitchFamily="34" charset="0"/>
              </a:rPr>
              <a:t>Maintaining independence with live-in care The Good Care Group. Available at: https://www.thegoodcaregroup.com/planning-costs-care/maintaining-independence/ (Accessed: June 07, 2024).</a:t>
            </a:r>
          </a:p>
          <a:p>
            <a:pPr algn="l"/>
            <a:r>
              <a:rPr lang="en-US" sz="5600" dirty="0">
                <a:latin typeface="Arial" panose="020B0604020202020204" pitchFamily="34" charset="0"/>
                <a:cs typeface="Arial" panose="020B0604020202020204" pitchFamily="34" charset="0"/>
              </a:rPr>
              <a:t>Department of Health &amp; Social Care, 2008. </a:t>
            </a:r>
            <a:r>
              <a:rPr lang="en-US" sz="5600" i="1" dirty="0">
                <a:latin typeface="Arial" panose="020B0604020202020204" pitchFamily="34" charset="0"/>
                <a:cs typeface="Arial" panose="020B0604020202020204" pitchFamily="34" charset="0"/>
              </a:rPr>
              <a:t>Health and Social Care Act 2008</a:t>
            </a:r>
            <a:r>
              <a:rPr lang="en-US" sz="5600" dirty="0">
                <a:latin typeface="Arial" panose="020B0604020202020204" pitchFamily="34" charset="0"/>
                <a:cs typeface="Arial" panose="020B0604020202020204" pitchFamily="34" charset="0"/>
              </a:rPr>
              <a:t>. [online] Available at: https://www.legislation.gov.uk/ukpga/2008/14/contents [Accessed 24 June 2024].</a:t>
            </a:r>
          </a:p>
          <a:p>
            <a:pPr algn="l"/>
            <a:r>
              <a:rPr lang="en-US" sz="5600" dirty="0">
                <a:latin typeface="Arial" panose="020B0604020202020204" pitchFamily="34" charset="0"/>
                <a:cs typeface="Arial" panose="020B0604020202020204" pitchFamily="34" charset="0"/>
              </a:rPr>
              <a:t>Department of Health &amp; Social Care, 2014. </a:t>
            </a:r>
            <a:r>
              <a:rPr lang="en-US" sz="5600" i="1" dirty="0">
                <a:latin typeface="Arial" panose="020B0604020202020204" pitchFamily="34" charset="0"/>
                <a:cs typeface="Arial" panose="020B0604020202020204" pitchFamily="34" charset="0"/>
              </a:rPr>
              <a:t>Care Act 2014</a:t>
            </a:r>
            <a:r>
              <a:rPr lang="en-US" sz="5600" dirty="0">
                <a:latin typeface="Arial" panose="020B0604020202020204" pitchFamily="34" charset="0"/>
                <a:cs typeface="Arial" panose="020B0604020202020204" pitchFamily="34" charset="0"/>
              </a:rPr>
              <a:t>. [online] Available at: https://www.legislation.gov.uk/ukpga/2014/23/contents/enacted [Accessed 24 June 2024].</a:t>
            </a:r>
            <a:endParaRPr lang="en-GB" sz="5600" dirty="0">
              <a:latin typeface="Arial" panose="020B0604020202020204" pitchFamily="34" charset="0"/>
              <a:cs typeface="Arial" panose="020B0604020202020204" pitchFamily="34" charset="0"/>
            </a:endParaRPr>
          </a:p>
          <a:p>
            <a:pPr algn="l"/>
            <a:r>
              <a:rPr lang="en-US" sz="5600" dirty="0">
                <a:latin typeface="Arial" panose="020B0604020202020204" pitchFamily="34" charset="0"/>
                <a:cs typeface="Arial" panose="020B0604020202020204" pitchFamily="34" charset="0"/>
              </a:rPr>
              <a:t>Department of Health and Social Care, 2018. </a:t>
            </a:r>
            <a:r>
              <a:rPr lang="en-US" sz="5600" i="1" dirty="0">
                <a:latin typeface="Arial" panose="020B0604020202020204" pitchFamily="34" charset="0"/>
                <a:cs typeface="Arial" panose="020B0604020202020204" pitchFamily="34" charset="0"/>
              </a:rPr>
              <a:t>Care and support statutory guidance</a:t>
            </a:r>
            <a:r>
              <a:rPr lang="en-US" sz="5600" dirty="0">
                <a:latin typeface="Arial" panose="020B0604020202020204" pitchFamily="34" charset="0"/>
                <a:cs typeface="Arial" panose="020B0604020202020204" pitchFamily="34" charset="0"/>
              </a:rPr>
              <a:t>. [online] Available at: https://www.gov.uk/government/publications/care-act-statutory-guidance/care-and-support-statutory-guidance [Accessed 24 June 2024].</a:t>
            </a:r>
            <a:br>
              <a:rPr lang="en-GB" sz="5600" dirty="0">
                <a:latin typeface="Arial" panose="020B0604020202020204" pitchFamily="34" charset="0"/>
                <a:cs typeface="Arial" panose="020B0604020202020204" pitchFamily="34" charset="0"/>
              </a:rPr>
            </a:br>
            <a:endParaRPr lang="en-US" sz="56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br>
              <a:rPr lang="en-GB" dirty="0"/>
            </a:br>
            <a:endParaRPr lang="en-US" dirty="0"/>
          </a:p>
        </p:txBody>
      </p:sp>
    </p:spTree>
    <p:extLst>
      <p:ext uri="{BB962C8B-B14F-4D97-AF65-F5344CB8AC3E}">
        <p14:creationId xmlns:p14="http://schemas.microsoft.com/office/powerpoint/2010/main" val="15814176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183</TotalTime>
  <Words>2231</Words>
  <Application>Microsoft Macintosh PowerPoint</Application>
  <PresentationFormat>Widescreen</PresentationFormat>
  <Paragraphs>138</Paragraphs>
  <Slides>18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Aptos Display</vt:lpstr>
      <vt:lpstr>Arial</vt:lpstr>
      <vt:lpstr>Calibri</vt:lpstr>
      <vt:lpstr>Wingdings</vt:lpstr>
      <vt:lpstr>Office Theme</vt:lpstr>
      <vt:lpstr>Elderly Care </vt:lpstr>
      <vt:lpstr>Introduction </vt:lpstr>
      <vt:lpstr>PowerPoint Presentation</vt:lpstr>
      <vt:lpstr>PowerPoint Presentation</vt:lpstr>
      <vt:lpstr>Funding Options for Care in the UK</vt:lpstr>
      <vt:lpstr>The Gap Between Need and Availability of Care </vt:lpstr>
      <vt:lpstr>Legislation and Policy</vt:lpstr>
      <vt:lpstr>Theories of Ageing</vt:lpstr>
      <vt:lpstr>End of Life and Palliative Care in a Domiciliary Care Setting</vt:lpstr>
      <vt:lpstr>Domiciliary Care</vt:lpstr>
      <vt:lpstr>Benefits of Domiciliary Care for Older People</vt:lpstr>
      <vt:lpstr>Critiques/Arguments of Domiciliary Care  for Older People</vt:lpstr>
      <vt:lpstr> </vt:lpstr>
      <vt:lpstr>Benefits/Arguments of Residential Home Care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Elderly care</dc:title>
  <dc:creator>Sabha Akhtar</dc:creator>
  <cp:lastModifiedBy>Alexandra Bizga (2018352)</cp:lastModifiedBy>
  <cp:revision>16</cp:revision>
  <dcterms:created xsi:type="dcterms:W3CDTF">2024-06-09T20:10:20Z</dcterms:created>
  <dcterms:modified xsi:type="dcterms:W3CDTF">2024-06-24T11:40:45Z</dcterms:modified>
</cp:coreProperties>
</file>