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32"/>
  </p:notesMasterIdLst>
  <p:sldIdLst>
    <p:sldId id="432" r:id="rId2"/>
    <p:sldId id="544" r:id="rId3"/>
    <p:sldId id="545" r:id="rId4"/>
    <p:sldId id="357" r:id="rId5"/>
    <p:sldId id="428" r:id="rId6"/>
    <p:sldId id="364" r:id="rId7"/>
    <p:sldId id="618" r:id="rId8"/>
    <p:sldId id="429" r:id="rId9"/>
    <p:sldId id="326" r:id="rId10"/>
    <p:sldId id="441" r:id="rId11"/>
    <p:sldId id="435" r:id="rId12"/>
    <p:sldId id="353" r:id="rId13"/>
    <p:sldId id="328" r:id="rId14"/>
    <p:sldId id="329" r:id="rId15"/>
    <p:sldId id="373" r:id="rId16"/>
    <p:sldId id="374" r:id="rId17"/>
    <p:sldId id="375" r:id="rId18"/>
    <p:sldId id="376" r:id="rId19"/>
    <p:sldId id="377" r:id="rId20"/>
    <p:sldId id="378" r:id="rId21"/>
    <p:sldId id="380" r:id="rId22"/>
    <p:sldId id="381" r:id="rId23"/>
    <p:sldId id="382" r:id="rId24"/>
    <p:sldId id="384" r:id="rId25"/>
    <p:sldId id="386" r:id="rId26"/>
    <p:sldId id="443" r:id="rId27"/>
    <p:sldId id="434" r:id="rId28"/>
    <p:sldId id="620" r:id="rId29"/>
    <p:sldId id="619" r:id="rId30"/>
    <p:sldId id="36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68"/>
    <p:restoredTop sz="94618"/>
  </p:normalViewPr>
  <p:slideViewPr>
    <p:cSldViewPr snapToGrid="0" snapToObjects="1">
      <p:cViewPr varScale="1">
        <p:scale>
          <a:sx n="82" d="100"/>
          <a:sy n="82" d="100"/>
        </p:scale>
        <p:origin x="192"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EB8C4-DE31-7344-A111-CFBFC912A1E4}" type="datetimeFigureOut">
              <a:rPr lang="en-US" smtClean="0"/>
              <a:t>10/13/20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00DC6-4F87-224F-A371-7676806EEDB9}" type="slidenum">
              <a:rPr lang="en-US" smtClean="0"/>
              <a:t>‹#›</a:t>
            </a:fld>
            <a:endParaRPr lang="en-US"/>
          </a:p>
        </p:txBody>
      </p:sp>
    </p:spTree>
    <p:extLst>
      <p:ext uri="{BB962C8B-B14F-4D97-AF65-F5344CB8AC3E}">
        <p14:creationId xmlns:p14="http://schemas.microsoft.com/office/powerpoint/2010/main" val="351140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a:t>
            </a:fld>
            <a:endParaRPr lang="en-US"/>
          </a:p>
        </p:txBody>
      </p:sp>
    </p:spTree>
    <p:extLst>
      <p:ext uri="{BB962C8B-B14F-4D97-AF65-F5344CB8AC3E}">
        <p14:creationId xmlns:p14="http://schemas.microsoft.com/office/powerpoint/2010/main" val="211799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2</a:t>
            </a:fld>
            <a:endParaRPr lang="en-GB"/>
          </a:p>
        </p:txBody>
      </p:sp>
    </p:spTree>
    <p:extLst>
      <p:ext uri="{BB962C8B-B14F-4D97-AF65-F5344CB8AC3E}">
        <p14:creationId xmlns:p14="http://schemas.microsoft.com/office/powerpoint/2010/main" val="3089772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3</a:t>
            </a:fld>
            <a:endParaRPr lang="en-US"/>
          </a:p>
        </p:txBody>
      </p:sp>
    </p:spTree>
    <p:extLst>
      <p:ext uri="{BB962C8B-B14F-4D97-AF65-F5344CB8AC3E}">
        <p14:creationId xmlns:p14="http://schemas.microsoft.com/office/powerpoint/2010/main" val="362614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greeting will be most useful at this time of day?</a:t>
            </a:r>
          </a:p>
        </p:txBody>
      </p:sp>
      <p:sp>
        <p:nvSpPr>
          <p:cNvPr id="4" name="Slide Number Placeholder 3"/>
          <p:cNvSpPr>
            <a:spLocks noGrp="1"/>
          </p:cNvSpPr>
          <p:nvPr>
            <p:ph type="sldNum" sz="quarter" idx="5"/>
          </p:nvPr>
        </p:nvSpPr>
        <p:spPr/>
        <p:txBody>
          <a:bodyPr/>
          <a:lstStyle/>
          <a:p>
            <a:fld id="{3F8AED8A-F357-D24F-B67B-0021F2FF37E1}" type="slidenum">
              <a:rPr lang="en-US" smtClean="0"/>
              <a:t>6</a:t>
            </a:fld>
            <a:endParaRPr lang="en-US"/>
          </a:p>
        </p:txBody>
      </p:sp>
    </p:spTree>
    <p:extLst>
      <p:ext uri="{BB962C8B-B14F-4D97-AF65-F5344CB8AC3E}">
        <p14:creationId xmlns:p14="http://schemas.microsoft.com/office/powerpoint/2010/main" val="3239198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it’s your turn …. </a:t>
            </a:r>
          </a:p>
          <a:p>
            <a:r>
              <a:rPr lang="en-US" dirty="0"/>
              <a:t>Try to put these names in </a:t>
            </a:r>
            <a:r>
              <a:rPr lang="en-US" dirty="0" err="1"/>
              <a:t>fromt</a:t>
            </a:r>
            <a:r>
              <a:rPr lang="en-US" dirty="0"/>
              <a:t> of …… </a:t>
            </a:r>
            <a:r>
              <a:rPr lang="en-US" dirty="0" err="1"/>
              <a:t>dw</a:t>
            </a:r>
            <a:r>
              <a:rPr lang="en-US" dirty="0"/>
              <a:t> </a:t>
            </a:r>
            <a:r>
              <a:rPr lang="en-US" dirty="0" err="1"/>
              <a:t>i</a:t>
            </a:r>
            <a:r>
              <a:rPr lang="en-US" dirty="0"/>
              <a:t>.</a:t>
            </a:r>
          </a:p>
        </p:txBody>
      </p:sp>
      <p:sp>
        <p:nvSpPr>
          <p:cNvPr id="4" name="Slide Number Placeholder 3"/>
          <p:cNvSpPr>
            <a:spLocks noGrp="1"/>
          </p:cNvSpPr>
          <p:nvPr>
            <p:ph type="sldNum" sz="quarter" idx="5"/>
          </p:nvPr>
        </p:nvSpPr>
        <p:spPr/>
        <p:txBody>
          <a:bodyPr/>
          <a:lstStyle/>
          <a:p>
            <a:fld id="{3F8AED8A-F357-D24F-B67B-0021F2FF37E1}" type="slidenum">
              <a:rPr lang="en-US" smtClean="0"/>
              <a:t>8</a:t>
            </a:fld>
            <a:endParaRPr lang="en-US"/>
          </a:p>
        </p:txBody>
      </p:sp>
    </p:spTree>
    <p:extLst>
      <p:ext uri="{BB962C8B-B14F-4D97-AF65-F5344CB8AC3E}">
        <p14:creationId xmlns:p14="http://schemas.microsoft.com/office/powerpoint/2010/main" val="2855531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27A534A-3FC9-3244-87CE-F1634651C42B}" type="slidenum">
              <a:rPr lang="en-US" smtClean="0"/>
              <a:pPr/>
              <a:t>9</a:t>
            </a:fld>
            <a:endParaRPr lang="en-US"/>
          </a:p>
        </p:txBody>
      </p:sp>
    </p:spTree>
    <p:extLst>
      <p:ext uri="{BB962C8B-B14F-4D97-AF65-F5344CB8AC3E}">
        <p14:creationId xmlns:p14="http://schemas.microsoft.com/office/powerpoint/2010/main" val="1836760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563737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73071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0F9B07-D5A8-9E44-920F-378EE5279D96}"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56460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0F9B07-D5A8-9E44-920F-378EE5279D96}" type="datetimeFigureOut">
              <a:rPr lang="en-US" smtClean="0"/>
              <a:t>10/13/20</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3626469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0F9B07-D5A8-9E44-920F-378EE5279D96}" type="datetimeFigureOut">
              <a:rPr lang="en-US" smtClean="0"/>
              <a:t>10/13/20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4027408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0F9B07-D5A8-9E44-920F-378EE5279D96}" type="datetimeFigureOut">
              <a:rPr lang="en-US" smtClean="0"/>
              <a:t>10/13/20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87636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0F9B07-D5A8-9E44-920F-378EE5279D96}" type="datetimeFigureOut">
              <a:rPr lang="en-US" smtClean="0"/>
              <a:t>10/13/20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503999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10/13/20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979955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10/13/20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86431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0F9B07-D5A8-9E44-920F-378EE5279D96}"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52856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0F9B07-D5A8-9E44-920F-378EE5279D96}"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94390C-B2A5-6442-9CAC-D07C3B320737}"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16139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10/13/20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514273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10/13/20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178692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10/13/20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184984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434702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471568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Slide with Box">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448B5F0-6B30-754A-8A34-9B9DDFF3DC5B}"/>
              </a:ext>
            </a:extLst>
          </p:cNvPr>
          <p:cNvSpPr/>
          <p:nvPr userDrawn="1"/>
        </p:nvSpPr>
        <p:spPr bwMode="auto">
          <a:xfrm>
            <a:off x="609601" y="438150"/>
            <a:ext cx="10960100" cy="5957888"/>
          </a:xfrm>
          <a:prstGeom prst="roundRect">
            <a:avLst>
              <a:gd name="adj" fmla="val 2649"/>
            </a:avLst>
          </a:prstGeom>
          <a:solidFill>
            <a:schemeClr val="bg1">
              <a:alpha val="89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a:t> </a:t>
            </a:r>
          </a:p>
        </p:txBody>
      </p:sp>
    </p:spTree>
    <p:extLst>
      <p:ext uri="{BB962C8B-B14F-4D97-AF65-F5344CB8AC3E}">
        <p14:creationId xmlns:p14="http://schemas.microsoft.com/office/powerpoint/2010/main" val="28549982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017698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E0F9B07-D5A8-9E44-920F-378EE5279D96}" type="datetimeFigureOut">
              <a:rPr lang="en-US" smtClean="0"/>
              <a:t>10/13/20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494390C-B2A5-6442-9CAC-D07C3B320737}" type="slidenum">
              <a:rPr lang="en-US" smtClean="0"/>
              <a:t>‹#›</a:t>
            </a:fld>
            <a:endParaRPr lang="en-US"/>
          </a:p>
        </p:txBody>
      </p:sp>
    </p:spTree>
    <p:extLst>
      <p:ext uri="{BB962C8B-B14F-4D97-AF65-F5344CB8AC3E}">
        <p14:creationId xmlns:p14="http://schemas.microsoft.com/office/powerpoint/2010/main" val="16580165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6" r:id="rId18"/>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hyperlink" Target="https://uwtsd.hosted.panopto.com/Panopto/Pages/Viewer.aspx?id=a16f07a3-fb0c-4eb9-a266-ac3800a218e2" TargetMode="External"/><Relationship Id="rId1" Type="http://schemas.openxmlformats.org/officeDocument/2006/relationships/slideLayout" Target="../slideLayouts/slideLayout7.xml"/><Relationship Id="rId4" Type="http://schemas.openxmlformats.org/officeDocument/2006/relationships/image" Target="../media/image3.tiff"/></Relationships>
</file>

<file path=ppt/slides/_rels/slide11.xml.rels><?xml version="1.0" encoding="UTF-8" standalone="yes"?>
<Relationships xmlns="http://schemas.openxmlformats.org/package/2006/relationships"><Relationship Id="rId3" Type="http://schemas.openxmlformats.org/officeDocument/2006/relationships/hyperlink" Target="https://youtu.be/h-zu72YpXKY" TargetMode="External"/><Relationship Id="rId7" Type="http://schemas.openxmlformats.org/officeDocument/2006/relationships/image" Target="../media/image3.tiff"/><Relationship Id="rId2" Type="http://schemas.openxmlformats.org/officeDocument/2006/relationships/hyperlink" Target="https://youtu.be/mzQyWnG3VW0" TargetMode="External"/><Relationship Id="rId1" Type="http://schemas.openxmlformats.org/officeDocument/2006/relationships/slideLayout" Target="../slideLayouts/slideLayout2.xml"/><Relationship Id="rId6" Type="http://schemas.openxmlformats.org/officeDocument/2006/relationships/image" Target="../media/image10.tiff"/><Relationship Id="rId5" Type="http://schemas.openxmlformats.org/officeDocument/2006/relationships/hyperlink" Target="https://youtu.be/_xlgp8PfRqw" TargetMode="External"/><Relationship Id="rId4" Type="http://schemas.openxmlformats.org/officeDocument/2006/relationships/hyperlink" Target="https://youtu.be/J0f5wT9dCp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hyperlink" Target="https://uwtsd.hosted.panopto.com/Panopto/Pages/Viewer.aspx?id=ed9172f5-f240-427e-ac0f-ac3800b644e8" TargetMode="External"/><Relationship Id="rId1" Type="http://schemas.openxmlformats.org/officeDocument/2006/relationships/slideLayout" Target="../slideLayouts/slideLayout7.xml"/><Relationship Id="rId4" Type="http://schemas.openxmlformats.org/officeDocument/2006/relationships/image" Target="../media/image3.tif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quizlet.com/gb/216046471/1-yr-wyddor-alphabet-flash-cards/?funnelUUID=8dbba34d-1ff1-4e00-9b76-9897a2e00cf5" TargetMode="External"/><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3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3.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8C23-9D8C-4446-BE17-A73B1E48D74F}"/>
              </a:ext>
            </a:extLst>
          </p:cNvPr>
          <p:cNvSpPr txBox="1">
            <a:spLocks/>
          </p:cNvSpPr>
          <p:nvPr/>
        </p:nvSpPr>
        <p:spPr>
          <a:xfrm>
            <a:off x="462793" y="229249"/>
            <a:ext cx="11091897" cy="27191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defTabSz="914400">
              <a:lnSpc>
                <a:spcPct val="90000"/>
              </a:lnSpc>
              <a:spcBef>
                <a:spcPct val="0"/>
              </a:spcBef>
              <a:spcAft>
                <a:spcPts val="600"/>
              </a:spcAft>
            </a:pPr>
            <a:r>
              <a:rPr lang="en-US" sz="11500" b="1" cap="all" dirty="0">
                <a:solidFill>
                  <a:srgbClr val="FF0000"/>
                </a:solidFill>
                <a:latin typeface="Segoe Script" panose="020B0804020000000003" pitchFamily="34" charset="0"/>
                <a:ea typeface="Ayuthaya" pitchFamily="2" charset="-34"/>
                <a:cs typeface="Ayuthaya" pitchFamily="2" charset="-34"/>
              </a:rPr>
              <a:t>Y </a:t>
            </a:r>
            <a:r>
              <a:rPr lang="en-US" sz="11500" b="1" cap="all" dirty="0" err="1">
                <a:solidFill>
                  <a:srgbClr val="FF0000"/>
                </a:solidFill>
                <a:latin typeface="Segoe Script" panose="020B0804020000000003" pitchFamily="34" charset="0"/>
                <a:ea typeface="Ayuthaya" pitchFamily="2" charset="-34"/>
                <a:cs typeface="Ayuthaya" pitchFamily="2" charset="-34"/>
              </a:rPr>
              <a:t>Gymraeg</a:t>
            </a:r>
            <a:endParaRPr lang="en-US" sz="11500" b="1" cap="all" dirty="0">
              <a:solidFill>
                <a:srgbClr val="FF0000"/>
              </a:solidFill>
              <a:latin typeface="Segoe Script" panose="020B0804020000000003" pitchFamily="34" charset="0"/>
              <a:ea typeface="Ayuthaya" pitchFamily="2" charset="-34"/>
              <a:cs typeface="Ayuthaya" pitchFamily="2" charset="-34"/>
            </a:endParaRPr>
          </a:p>
          <a:p>
            <a:pPr algn="ctr" defTabSz="914400">
              <a:lnSpc>
                <a:spcPct val="90000"/>
              </a:lnSpc>
              <a:spcBef>
                <a:spcPct val="0"/>
              </a:spcBef>
              <a:spcAft>
                <a:spcPts val="600"/>
              </a:spcAft>
            </a:pPr>
            <a:r>
              <a:rPr lang="en-US" sz="5400" b="1" cap="all" dirty="0">
                <a:solidFill>
                  <a:schemeClr val="tx1"/>
                </a:solidFill>
                <a:latin typeface="+mj-lt"/>
                <a:ea typeface="+mj-ea"/>
                <a:cs typeface="+mj-cs"/>
              </a:rPr>
              <a:t>B.A. </a:t>
            </a:r>
            <a:r>
              <a:rPr lang="en-US" sz="5400" b="1" cap="all" dirty="0" err="1">
                <a:solidFill>
                  <a:schemeClr val="tx1"/>
                </a:solidFill>
                <a:latin typeface="+mj-lt"/>
                <a:ea typeface="+mj-ea"/>
                <a:cs typeface="+mj-cs"/>
              </a:rPr>
              <a:t>AddysG</a:t>
            </a:r>
            <a:r>
              <a:rPr lang="en-US" sz="5400" b="1" cap="all" dirty="0">
                <a:solidFill>
                  <a:schemeClr val="tx1"/>
                </a:solidFill>
                <a:latin typeface="+mj-lt"/>
                <a:ea typeface="+mj-ea"/>
                <a:cs typeface="+mj-cs"/>
              </a:rPr>
              <a:t> 1C  </a:t>
            </a:r>
          </a:p>
        </p:txBody>
      </p:sp>
      <p:sp>
        <p:nvSpPr>
          <p:cNvPr id="3" name="Title 1">
            <a:extLst>
              <a:ext uri="{FF2B5EF4-FFF2-40B4-BE49-F238E27FC236}">
                <a16:creationId xmlns:a16="http://schemas.microsoft.com/office/drawing/2014/main" id="{8ED56267-21D4-EC43-A714-9CE239FF8FD9}"/>
              </a:ext>
            </a:extLst>
          </p:cNvPr>
          <p:cNvSpPr txBox="1">
            <a:spLocks/>
          </p:cNvSpPr>
          <p:nvPr/>
        </p:nvSpPr>
        <p:spPr>
          <a:xfrm>
            <a:off x="2923309" y="5554352"/>
            <a:ext cx="6170867" cy="1081975"/>
          </a:xfrm>
          <a:prstGeom prst="rect">
            <a:avLst/>
          </a:prstGeom>
        </p:spPr>
        <p:txBody>
          <a:bodyPr anchor="t"/>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spcAft>
                <a:spcPts val="600"/>
              </a:spcAft>
            </a:pPr>
            <a:r>
              <a:rPr lang="en-US" sz="2400" b="1" kern="0" dirty="0" err="1">
                <a:solidFill>
                  <a:schemeClr val="tx1"/>
                </a:solidFill>
                <a:latin typeface="American Typewriter"/>
              </a:rPr>
              <a:t>Dydd</a:t>
            </a:r>
            <a:r>
              <a:rPr lang="en-US" sz="2400" b="1" kern="0" dirty="0">
                <a:solidFill>
                  <a:schemeClr val="tx1"/>
                </a:solidFill>
                <a:latin typeface="American Typewriter"/>
              </a:rPr>
              <a:t> </a:t>
            </a:r>
            <a:r>
              <a:rPr lang="en-US" sz="2400" b="1" kern="0" dirty="0" err="1">
                <a:solidFill>
                  <a:schemeClr val="tx1"/>
                </a:solidFill>
                <a:latin typeface="American Typewriter"/>
              </a:rPr>
              <a:t>Mawrth</a:t>
            </a:r>
            <a:r>
              <a:rPr lang="en-US" sz="2400" b="1" kern="0" dirty="0">
                <a:solidFill>
                  <a:schemeClr val="tx1"/>
                </a:solidFill>
                <a:latin typeface="American Typewriter"/>
              </a:rPr>
              <a:t>, 20fed o </a:t>
            </a:r>
            <a:r>
              <a:rPr lang="en-US" sz="2400" b="1" kern="0" dirty="0" err="1">
                <a:solidFill>
                  <a:schemeClr val="tx1"/>
                </a:solidFill>
                <a:latin typeface="American Typewriter"/>
              </a:rPr>
              <a:t>Hydref</a:t>
            </a:r>
            <a:r>
              <a:rPr lang="en-US" sz="2400" b="1" kern="0" dirty="0">
                <a:solidFill>
                  <a:schemeClr val="tx1"/>
                </a:solidFill>
                <a:latin typeface="American Typewriter"/>
              </a:rPr>
              <a:t> 2020</a:t>
            </a:r>
          </a:p>
          <a:p>
            <a:pPr algn="ctr">
              <a:spcAft>
                <a:spcPts val="600"/>
              </a:spcAft>
            </a:pPr>
            <a:r>
              <a:rPr lang="en-US" sz="2400" b="1" kern="0" dirty="0">
                <a:solidFill>
                  <a:schemeClr val="tx1"/>
                </a:solidFill>
                <a:latin typeface="American Typewriter"/>
              </a:rPr>
              <a:t>20.10.2020</a:t>
            </a:r>
            <a:endParaRPr lang="en-US" sz="3600" b="1" kern="0" dirty="0">
              <a:solidFill>
                <a:schemeClr val="tx1"/>
              </a:solidFill>
              <a:latin typeface="American Typewriter"/>
            </a:endParaRPr>
          </a:p>
        </p:txBody>
      </p:sp>
      <p:pic>
        <p:nvPicPr>
          <p:cNvPr id="4" name="Picture 3">
            <a:extLst>
              <a:ext uri="{FF2B5EF4-FFF2-40B4-BE49-F238E27FC236}">
                <a16:creationId xmlns:a16="http://schemas.microsoft.com/office/drawing/2014/main" id="{F4A33D40-BDCB-3B41-B047-F11EF13385FB}"/>
              </a:ext>
            </a:extLst>
          </p:cNvPr>
          <p:cNvPicPr>
            <a:picLocks noChangeAspect="1"/>
          </p:cNvPicPr>
          <p:nvPr/>
        </p:nvPicPr>
        <p:blipFill rotWithShape="1">
          <a:blip r:embed="rId3"/>
          <a:srcRect l="2973" t="19687" r="736" b="30368"/>
          <a:stretch/>
        </p:blipFill>
        <p:spPr>
          <a:xfrm>
            <a:off x="4267200" y="3177637"/>
            <a:ext cx="3622629" cy="2147455"/>
          </a:xfrm>
          <a:prstGeom prst="rect">
            <a:avLst/>
          </a:prstGeom>
          <a:ln w="76200">
            <a:solidFill>
              <a:schemeClr val="tx1"/>
            </a:solidFill>
          </a:ln>
        </p:spPr>
      </p:pic>
      <p:sp>
        <p:nvSpPr>
          <p:cNvPr id="5" name="6-Point Star 4">
            <a:extLst>
              <a:ext uri="{FF2B5EF4-FFF2-40B4-BE49-F238E27FC236}">
                <a16:creationId xmlns:a16="http://schemas.microsoft.com/office/drawing/2014/main" id="{E4FFBF73-F58C-C445-8285-9D920FB109F5}"/>
              </a:ext>
            </a:extLst>
          </p:cNvPr>
          <p:cNvSpPr/>
          <p:nvPr/>
        </p:nvSpPr>
        <p:spPr>
          <a:xfrm>
            <a:off x="8675721" y="2325230"/>
            <a:ext cx="3097824" cy="345869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9790-7F13-CC46-AA1D-0607A78B1EAB}"/>
              </a:ext>
            </a:extLst>
          </p:cNvPr>
          <p:cNvSpPr txBox="1"/>
          <p:nvPr/>
        </p:nvSpPr>
        <p:spPr>
          <a:xfrm>
            <a:off x="9345478" y="3363132"/>
            <a:ext cx="1890793" cy="1323439"/>
          </a:xfrm>
          <a:prstGeom prst="rect">
            <a:avLst/>
          </a:prstGeom>
          <a:noFill/>
        </p:spPr>
        <p:txBody>
          <a:bodyPr wrap="square" rtlCol="0">
            <a:spAutoFit/>
          </a:bodyPr>
          <a:lstStyle/>
          <a:p>
            <a:pPr algn="ctr"/>
            <a:r>
              <a:rPr lang="en-US" sz="4000" b="1" dirty="0" err="1">
                <a:solidFill>
                  <a:schemeClr val="accent2"/>
                </a:solidFill>
              </a:rPr>
              <a:t>Darlith</a:t>
            </a:r>
            <a:endParaRPr lang="en-US" sz="4000" b="1" dirty="0">
              <a:solidFill>
                <a:schemeClr val="accent2"/>
              </a:solidFill>
            </a:endParaRPr>
          </a:p>
          <a:p>
            <a:pPr algn="ctr"/>
            <a:r>
              <a:rPr lang="en-US" sz="4000" b="1" dirty="0">
                <a:solidFill>
                  <a:schemeClr val="accent2"/>
                </a:solidFill>
              </a:rPr>
              <a:t>3</a:t>
            </a:r>
            <a:endParaRPr lang="en-US" b="1" dirty="0">
              <a:solidFill>
                <a:schemeClr val="accent2"/>
              </a:solidFill>
            </a:endParaRPr>
          </a:p>
        </p:txBody>
      </p:sp>
      <p:pic>
        <p:nvPicPr>
          <p:cNvPr id="7" name="Picture 6">
            <a:extLst>
              <a:ext uri="{FF2B5EF4-FFF2-40B4-BE49-F238E27FC236}">
                <a16:creationId xmlns:a16="http://schemas.microsoft.com/office/drawing/2014/main" id="{A1E504C2-79ED-B547-876D-CDC83D48E631}"/>
              </a:ext>
            </a:extLst>
          </p:cNvPr>
          <p:cNvPicPr>
            <a:picLocks noChangeAspect="1"/>
          </p:cNvPicPr>
          <p:nvPr/>
        </p:nvPicPr>
        <p:blipFill>
          <a:blip r:embed="rId4"/>
          <a:stretch>
            <a:fillRect/>
          </a:stretch>
        </p:blipFill>
        <p:spPr>
          <a:xfrm>
            <a:off x="0" y="6299200"/>
            <a:ext cx="3606800" cy="558800"/>
          </a:xfrm>
          <a:prstGeom prst="rect">
            <a:avLst/>
          </a:prstGeom>
        </p:spPr>
      </p:pic>
      <p:sp>
        <p:nvSpPr>
          <p:cNvPr id="8" name="TextBox 7">
            <a:extLst>
              <a:ext uri="{FF2B5EF4-FFF2-40B4-BE49-F238E27FC236}">
                <a16:creationId xmlns:a16="http://schemas.microsoft.com/office/drawing/2014/main" id="{1DBD3ACB-3E63-9944-9DAE-6E17659A1DB1}"/>
              </a:ext>
            </a:extLst>
          </p:cNvPr>
          <p:cNvSpPr txBox="1"/>
          <p:nvPr/>
        </p:nvSpPr>
        <p:spPr>
          <a:xfrm>
            <a:off x="8517041" y="6285498"/>
            <a:ext cx="3547666" cy="461665"/>
          </a:xfrm>
          <a:prstGeom prst="rect">
            <a:avLst/>
          </a:prstGeom>
          <a:solidFill>
            <a:schemeClr val="bg1"/>
          </a:solidFill>
          <a:ln>
            <a:solidFill>
              <a:schemeClr val="accent2">
                <a:lumMod val="50000"/>
              </a:schemeClr>
            </a:solidFill>
          </a:ln>
        </p:spPr>
        <p:txBody>
          <a:bodyPr wrap="square" rtlCol="0">
            <a:spAutoFit/>
          </a:bodyPr>
          <a:lstStyle/>
          <a:p>
            <a:r>
              <a:rPr lang="en-US" sz="2400" b="1" dirty="0" err="1"/>
              <a:t>n.evans@uwtsd.ac.uk</a:t>
            </a:r>
            <a:endParaRPr lang="en-US" sz="2400" b="1" dirty="0"/>
          </a:p>
        </p:txBody>
      </p:sp>
    </p:spTree>
    <p:extLst>
      <p:ext uri="{BB962C8B-B14F-4D97-AF65-F5344CB8AC3E}">
        <p14:creationId xmlns:p14="http://schemas.microsoft.com/office/powerpoint/2010/main" val="2393255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07E32BB-4C93-4416-8F1E-96DCC3570831}"/>
              </a:ext>
            </a:extLst>
          </p:cNvPr>
          <p:cNvPicPr>
            <a:picLocks noGrp="1" noChangeAspect="1"/>
          </p:cNvPicPr>
          <p:nvPr>
            <p:ph idx="1"/>
          </p:nvPr>
        </p:nvPicPr>
        <p:blipFill>
          <a:blip r:embed="rId3"/>
          <a:stretch>
            <a:fillRect/>
          </a:stretch>
        </p:blipFill>
        <p:spPr>
          <a:xfrm>
            <a:off x="3707618" y="473235"/>
            <a:ext cx="3498108" cy="2687382"/>
          </a:xfrm>
          <a:prstGeom prst="rect">
            <a:avLst/>
          </a:prstGeom>
          <a:ln w="38100">
            <a:solidFill>
              <a:schemeClr val="accent4"/>
            </a:solidFill>
          </a:ln>
        </p:spPr>
      </p:pic>
      <p:pic>
        <p:nvPicPr>
          <p:cNvPr id="5" name="Picture 4">
            <a:extLst>
              <a:ext uri="{FF2B5EF4-FFF2-40B4-BE49-F238E27FC236}">
                <a16:creationId xmlns:a16="http://schemas.microsoft.com/office/drawing/2014/main" id="{006A1811-2FDD-4E6C-82B8-CF39510A7E71}"/>
              </a:ext>
            </a:extLst>
          </p:cNvPr>
          <p:cNvPicPr>
            <a:picLocks noChangeAspect="1"/>
          </p:cNvPicPr>
          <p:nvPr/>
        </p:nvPicPr>
        <p:blipFill>
          <a:blip r:embed="rId4"/>
          <a:stretch>
            <a:fillRect/>
          </a:stretch>
        </p:blipFill>
        <p:spPr>
          <a:xfrm>
            <a:off x="4445179" y="3897446"/>
            <a:ext cx="5521095" cy="2621013"/>
          </a:xfrm>
          <a:prstGeom prst="rect">
            <a:avLst/>
          </a:prstGeom>
          <a:ln w="38100">
            <a:solidFill>
              <a:srgbClr val="FFC000"/>
            </a:solidFill>
          </a:ln>
        </p:spPr>
      </p:pic>
      <p:pic>
        <p:nvPicPr>
          <p:cNvPr id="6" name="Picture 5">
            <a:extLst>
              <a:ext uri="{FF2B5EF4-FFF2-40B4-BE49-F238E27FC236}">
                <a16:creationId xmlns:a16="http://schemas.microsoft.com/office/drawing/2014/main" id="{57976784-7D00-4FB0-AD27-088120A14F29}"/>
              </a:ext>
            </a:extLst>
          </p:cNvPr>
          <p:cNvPicPr>
            <a:picLocks noChangeAspect="1"/>
          </p:cNvPicPr>
          <p:nvPr/>
        </p:nvPicPr>
        <p:blipFill>
          <a:blip r:embed="rId5"/>
          <a:stretch>
            <a:fillRect/>
          </a:stretch>
        </p:blipFill>
        <p:spPr>
          <a:xfrm>
            <a:off x="1062349" y="3995695"/>
            <a:ext cx="2143125" cy="2143125"/>
          </a:xfrm>
          <a:prstGeom prst="rect">
            <a:avLst/>
          </a:prstGeom>
          <a:ln w="38100">
            <a:solidFill>
              <a:srgbClr val="FFC000"/>
            </a:solidFill>
          </a:ln>
        </p:spPr>
      </p:pic>
      <p:pic>
        <p:nvPicPr>
          <p:cNvPr id="8" name="Picture 7">
            <a:extLst>
              <a:ext uri="{FF2B5EF4-FFF2-40B4-BE49-F238E27FC236}">
                <a16:creationId xmlns:a16="http://schemas.microsoft.com/office/drawing/2014/main" id="{8500C7EC-8920-44AF-B597-85204B8A279A}"/>
              </a:ext>
            </a:extLst>
          </p:cNvPr>
          <p:cNvPicPr>
            <a:picLocks noChangeAspect="1"/>
          </p:cNvPicPr>
          <p:nvPr/>
        </p:nvPicPr>
        <p:blipFill>
          <a:blip r:embed="rId6"/>
          <a:stretch>
            <a:fillRect/>
          </a:stretch>
        </p:blipFill>
        <p:spPr>
          <a:xfrm>
            <a:off x="8514322" y="682398"/>
            <a:ext cx="2621013" cy="2621013"/>
          </a:xfrm>
          <a:prstGeom prst="rect">
            <a:avLst/>
          </a:prstGeom>
          <a:ln w="38100">
            <a:solidFill>
              <a:srgbClr val="FFC000"/>
            </a:solidFill>
          </a:ln>
        </p:spPr>
      </p:pic>
      <p:sp>
        <p:nvSpPr>
          <p:cNvPr id="3" name="TextBox 2">
            <a:extLst>
              <a:ext uri="{FF2B5EF4-FFF2-40B4-BE49-F238E27FC236}">
                <a16:creationId xmlns:a16="http://schemas.microsoft.com/office/drawing/2014/main" id="{C4541A57-DDE5-C947-B8ED-778CA96074E3}"/>
              </a:ext>
            </a:extLst>
          </p:cNvPr>
          <p:cNvSpPr txBox="1"/>
          <p:nvPr/>
        </p:nvSpPr>
        <p:spPr>
          <a:xfrm>
            <a:off x="134283" y="1515850"/>
            <a:ext cx="3071191" cy="954107"/>
          </a:xfrm>
          <a:prstGeom prst="rect">
            <a:avLst/>
          </a:prstGeom>
          <a:solidFill>
            <a:schemeClr val="tx2"/>
          </a:solidFill>
        </p:spPr>
        <p:txBody>
          <a:bodyPr wrap="square" rtlCol="0">
            <a:spAutoFit/>
          </a:bodyPr>
          <a:lstStyle/>
          <a:p>
            <a:r>
              <a:rPr lang="en-US" sz="2800" b="1" dirty="0">
                <a:solidFill>
                  <a:schemeClr val="bg1"/>
                </a:solidFill>
              </a:rPr>
              <a:t>How to behave on TEAMS?</a:t>
            </a:r>
          </a:p>
        </p:txBody>
      </p:sp>
    </p:spTree>
    <p:extLst>
      <p:ext uri="{BB962C8B-B14F-4D97-AF65-F5344CB8AC3E}">
        <p14:creationId xmlns:p14="http://schemas.microsoft.com/office/powerpoint/2010/main" val="1950402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472802" y="168351"/>
            <a:ext cx="11318145" cy="858591"/>
          </a:xfrm>
          <a:solidFill>
            <a:schemeClr val="tx1"/>
          </a:solidFill>
        </p:spPr>
        <p:txBody>
          <a:bodyPr>
            <a:normAutofit/>
          </a:bodyPr>
          <a:lstStyle/>
          <a:p>
            <a:r>
              <a:rPr lang="en-US" b="1" dirty="0">
                <a:solidFill>
                  <a:schemeClr val="bg1"/>
                </a:solidFill>
              </a:rPr>
              <a:t>PRYD? SUT?                      WHEN? HOW? </a:t>
            </a:r>
          </a:p>
        </p:txBody>
      </p:sp>
      <p:pic>
        <p:nvPicPr>
          <p:cNvPr id="4" name="Picture 3">
            <a:extLst>
              <a:ext uri="{FF2B5EF4-FFF2-40B4-BE49-F238E27FC236}">
                <a16:creationId xmlns:a16="http://schemas.microsoft.com/office/drawing/2014/main" id="{98A06485-8152-2245-BE46-917D8AD22A73}"/>
              </a:ext>
            </a:extLst>
          </p:cNvPr>
          <p:cNvPicPr>
            <a:picLocks noChangeAspect="1"/>
          </p:cNvPicPr>
          <p:nvPr/>
        </p:nvPicPr>
        <p:blipFill>
          <a:blip r:embed="rId3"/>
          <a:stretch>
            <a:fillRect/>
          </a:stretch>
        </p:blipFill>
        <p:spPr>
          <a:xfrm>
            <a:off x="41244" y="6317250"/>
            <a:ext cx="2766236" cy="428572"/>
          </a:xfrm>
          <a:prstGeom prst="rect">
            <a:avLst/>
          </a:prstGeom>
        </p:spPr>
      </p:pic>
      <p:sp>
        <p:nvSpPr>
          <p:cNvPr id="5" name="TextBox 4">
            <a:extLst>
              <a:ext uri="{FF2B5EF4-FFF2-40B4-BE49-F238E27FC236}">
                <a16:creationId xmlns:a16="http://schemas.microsoft.com/office/drawing/2014/main" id="{16649A06-2CFC-3547-9C53-1636F8421D53}"/>
              </a:ext>
            </a:extLst>
          </p:cNvPr>
          <p:cNvSpPr txBox="1"/>
          <p:nvPr/>
        </p:nvSpPr>
        <p:spPr>
          <a:xfrm>
            <a:off x="472802" y="1259027"/>
            <a:ext cx="4239875" cy="4832092"/>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Byddwch</a:t>
            </a:r>
            <a:r>
              <a:rPr lang="en-US" sz="2800" dirty="0"/>
              <a:t> </a:t>
            </a:r>
            <a:r>
              <a:rPr lang="en-US" sz="2800" dirty="0" err="1"/>
              <a:t>chi’n</a:t>
            </a:r>
            <a:r>
              <a:rPr lang="en-US" sz="2800" dirty="0"/>
              <a:t> </a:t>
            </a:r>
            <a:r>
              <a:rPr lang="en-US" sz="2800" dirty="0" err="1"/>
              <a:t>derbyn</a:t>
            </a:r>
            <a:r>
              <a:rPr lang="en-US" sz="2800" dirty="0"/>
              <a:t> 16 </a:t>
            </a:r>
            <a:r>
              <a:rPr lang="en-US" sz="2800" dirty="0" err="1"/>
              <a:t>sesiwn</a:t>
            </a:r>
            <a:r>
              <a:rPr lang="en-US" sz="2800" dirty="0"/>
              <a:t> o </a:t>
            </a:r>
            <a:r>
              <a:rPr lang="en-US" sz="2800" dirty="0" err="1"/>
              <a:t>Gymraeg</a:t>
            </a:r>
            <a:r>
              <a:rPr lang="en-US" sz="2800" dirty="0"/>
              <a:t>.</a:t>
            </a:r>
          </a:p>
          <a:p>
            <a:endParaRPr lang="en-US" sz="2800" dirty="0"/>
          </a:p>
          <a:p>
            <a:pPr marL="285750" indent="-285750">
              <a:buFont typeface="Arial" panose="020B0604020202020204" pitchFamily="34" charset="0"/>
              <a:buChar char="•"/>
            </a:pPr>
            <a:r>
              <a:rPr lang="en-US" sz="2800" dirty="0" err="1"/>
              <a:t>Bydd</a:t>
            </a:r>
            <a:r>
              <a:rPr lang="en-US" sz="2800" dirty="0"/>
              <a:t> </a:t>
            </a:r>
            <a:r>
              <a:rPr lang="en-US" sz="2800" dirty="0" err="1"/>
              <a:t>pob</a:t>
            </a:r>
            <a:r>
              <a:rPr lang="en-US" sz="2800" dirty="0"/>
              <a:t> </a:t>
            </a:r>
            <a:r>
              <a:rPr lang="en-US" sz="2800" dirty="0" err="1"/>
              <a:t>sesiwn</a:t>
            </a:r>
            <a:r>
              <a:rPr lang="en-US" sz="2800" dirty="0"/>
              <a:t> </a:t>
            </a:r>
            <a:r>
              <a:rPr lang="en-US" sz="2800" dirty="0" err="1"/>
              <a:t>yn</a:t>
            </a:r>
            <a:r>
              <a:rPr lang="en-US" sz="2800" dirty="0"/>
              <a:t> 2 </a:t>
            </a:r>
            <a:r>
              <a:rPr lang="en-US" sz="2800" dirty="0" err="1"/>
              <a:t>awr</a:t>
            </a:r>
            <a:r>
              <a:rPr lang="en-US" sz="2800" dirty="0"/>
              <a:t> o hyd.</a:t>
            </a:r>
          </a:p>
          <a:p>
            <a:endParaRPr lang="en-US" sz="2800" dirty="0"/>
          </a:p>
          <a:p>
            <a:pPr marL="285750" indent="-285750">
              <a:buFont typeface="Arial" panose="020B0604020202020204" pitchFamily="34" charset="0"/>
              <a:buChar char="•"/>
            </a:pPr>
            <a:r>
              <a:rPr lang="en-US" sz="2800" dirty="0" err="1"/>
              <a:t>Ar</a:t>
            </a:r>
            <a:r>
              <a:rPr lang="en-US" sz="2800" dirty="0"/>
              <a:t> </a:t>
            </a:r>
            <a:r>
              <a:rPr lang="en-US" sz="2800" dirty="0" err="1"/>
              <a:t>hyn</a:t>
            </a:r>
            <a:r>
              <a:rPr lang="en-US" sz="2800" dirty="0"/>
              <a:t> o </a:t>
            </a:r>
            <a:r>
              <a:rPr lang="en-US" sz="2800" dirty="0" err="1"/>
              <a:t>bryd</a:t>
            </a:r>
            <a:r>
              <a:rPr lang="en-US" sz="2800" dirty="0"/>
              <a:t> </a:t>
            </a:r>
            <a:r>
              <a:rPr lang="en-US" sz="2800" dirty="0" err="1"/>
              <a:t>bydd</a:t>
            </a:r>
            <a:r>
              <a:rPr lang="en-US" sz="2800" dirty="0"/>
              <a:t> y </a:t>
            </a:r>
            <a:r>
              <a:rPr lang="en-US" sz="2800" dirty="0" err="1"/>
              <a:t>sesiynau</a:t>
            </a:r>
            <a:r>
              <a:rPr lang="en-US" sz="2800" dirty="0"/>
              <a:t> </a:t>
            </a:r>
            <a:r>
              <a:rPr lang="en-US" sz="2800" dirty="0" err="1"/>
              <a:t>yn</a:t>
            </a:r>
            <a:r>
              <a:rPr lang="en-US" sz="2800" dirty="0"/>
              <a:t> </a:t>
            </a:r>
            <a:r>
              <a:rPr lang="en-US" sz="2800" dirty="0" err="1"/>
              <a:t>cael</a:t>
            </a:r>
            <a:r>
              <a:rPr lang="en-US" sz="2800" dirty="0"/>
              <a:t> </a:t>
            </a:r>
            <a:r>
              <a:rPr lang="en-US" sz="2800" dirty="0" err="1"/>
              <a:t>eu</a:t>
            </a:r>
            <a:endParaRPr lang="en-US" sz="2800" dirty="0"/>
          </a:p>
          <a:p>
            <a:r>
              <a:rPr lang="en-US" sz="2800" dirty="0"/>
              <a:t>   </a:t>
            </a:r>
            <a:r>
              <a:rPr lang="en-US" sz="2800" dirty="0" err="1"/>
              <a:t>haddysgu</a:t>
            </a:r>
            <a:r>
              <a:rPr lang="en-US" sz="2800" dirty="0"/>
              <a:t> </a:t>
            </a:r>
            <a:r>
              <a:rPr lang="en-US" sz="2800" dirty="0" err="1"/>
              <a:t>drwy</a:t>
            </a:r>
            <a:r>
              <a:rPr lang="en-US" sz="2800" dirty="0"/>
              <a:t>   </a:t>
            </a:r>
          </a:p>
          <a:p>
            <a:r>
              <a:rPr lang="en-US" sz="2800" dirty="0"/>
              <a:t>   TEAMS.</a:t>
            </a:r>
          </a:p>
        </p:txBody>
      </p:sp>
      <p:sp>
        <p:nvSpPr>
          <p:cNvPr id="6" name="TextBox 5">
            <a:extLst>
              <a:ext uri="{FF2B5EF4-FFF2-40B4-BE49-F238E27FC236}">
                <a16:creationId xmlns:a16="http://schemas.microsoft.com/office/drawing/2014/main" id="{B0D0440D-F922-1547-A9C1-59AC5397F8BD}"/>
              </a:ext>
            </a:extLst>
          </p:cNvPr>
          <p:cNvSpPr txBox="1"/>
          <p:nvPr/>
        </p:nvSpPr>
        <p:spPr>
          <a:xfrm>
            <a:off x="7543860" y="1259027"/>
            <a:ext cx="4247087" cy="4832092"/>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You will receive 16 Welsh sessions.</a:t>
            </a:r>
          </a:p>
          <a:p>
            <a:endParaRPr lang="en-US" sz="2800" dirty="0"/>
          </a:p>
          <a:p>
            <a:pPr marL="285750" indent="-285750">
              <a:buFont typeface="Arial" panose="020B0604020202020204" pitchFamily="34" charset="0"/>
              <a:buChar char="•"/>
            </a:pPr>
            <a:r>
              <a:rPr lang="en-US" sz="2800" dirty="0"/>
              <a:t>Every session will be 2 hours.</a:t>
            </a:r>
          </a:p>
          <a:p>
            <a:endParaRPr lang="en-US" sz="2800" dirty="0"/>
          </a:p>
          <a:p>
            <a:pPr marL="285750" indent="-285750">
              <a:buFont typeface="Arial" panose="020B0604020202020204" pitchFamily="34" charset="0"/>
              <a:buChar char="•"/>
            </a:pPr>
            <a:r>
              <a:rPr lang="en-US" sz="2800" dirty="0"/>
              <a:t>At the moment, these session will be taught through TEAMS.</a:t>
            </a:r>
          </a:p>
          <a:p>
            <a:pPr marL="285750" indent="-285750">
              <a:buFont typeface="Arial" panose="020B0604020202020204" pitchFamily="34" charset="0"/>
              <a:buChar char="•"/>
            </a:pPr>
            <a:endParaRPr lang="en-US" sz="2800" dirty="0"/>
          </a:p>
          <a:p>
            <a:endParaRPr lang="en-US" sz="2800" dirty="0"/>
          </a:p>
        </p:txBody>
      </p:sp>
      <p:sp>
        <p:nvSpPr>
          <p:cNvPr id="3" name="TextBox 2">
            <a:extLst>
              <a:ext uri="{FF2B5EF4-FFF2-40B4-BE49-F238E27FC236}">
                <a16:creationId xmlns:a16="http://schemas.microsoft.com/office/drawing/2014/main" id="{70424A1B-23D3-E247-86E5-64BBB7936498}"/>
              </a:ext>
            </a:extLst>
          </p:cNvPr>
          <p:cNvSpPr txBox="1"/>
          <p:nvPr/>
        </p:nvSpPr>
        <p:spPr>
          <a:xfrm>
            <a:off x="5198011" y="1406769"/>
            <a:ext cx="1860515" cy="5324535"/>
          </a:xfrm>
          <a:prstGeom prst="rect">
            <a:avLst/>
          </a:prstGeom>
          <a:solidFill>
            <a:schemeClr val="bg1"/>
          </a:solidFill>
          <a:ln w="76200">
            <a:solidFill>
              <a:schemeClr val="tx1"/>
            </a:solidFill>
          </a:ln>
        </p:spPr>
        <p:txBody>
          <a:bodyPr wrap="square" rtlCol="0">
            <a:spAutoFit/>
          </a:bodyPr>
          <a:lstStyle/>
          <a:p>
            <a:pPr algn="ctr"/>
            <a:r>
              <a:rPr lang="en-US" sz="2000" b="1" dirty="0"/>
              <a:t>29.9.2020</a:t>
            </a:r>
          </a:p>
          <a:p>
            <a:pPr algn="ctr"/>
            <a:endParaRPr lang="en-US" sz="2000" b="1" dirty="0"/>
          </a:p>
          <a:p>
            <a:pPr algn="ctr"/>
            <a:r>
              <a:rPr lang="en-US" sz="2000" b="1" dirty="0"/>
              <a:t>1.10.2020</a:t>
            </a:r>
          </a:p>
          <a:p>
            <a:pPr algn="ctr"/>
            <a:endParaRPr lang="en-US" sz="2000" b="1" dirty="0"/>
          </a:p>
          <a:p>
            <a:pPr algn="ctr"/>
            <a:r>
              <a:rPr lang="en-US" sz="2000" b="1" dirty="0"/>
              <a:t>20.10.2020</a:t>
            </a:r>
          </a:p>
          <a:p>
            <a:pPr algn="ctr"/>
            <a:endParaRPr lang="en-US" sz="2000" b="1" dirty="0"/>
          </a:p>
          <a:p>
            <a:pPr algn="ctr"/>
            <a:r>
              <a:rPr lang="en-US" sz="2000" b="1" dirty="0"/>
              <a:t>22.10.2020</a:t>
            </a:r>
          </a:p>
          <a:p>
            <a:pPr algn="ctr"/>
            <a:endParaRPr lang="en-US" sz="2000" b="1" dirty="0"/>
          </a:p>
          <a:p>
            <a:pPr algn="ctr"/>
            <a:r>
              <a:rPr lang="en-US" sz="2000" b="1" dirty="0"/>
              <a:t>3.11.2020</a:t>
            </a:r>
          </a:p>
          <a:p>
            <a:pPr algn="ctr"/>
            <a:endParaRPr lang="en-US" sz="2000" b="1" dirty="0"/>
          </a:p>
          <a:p>
            <a:pPr algn="ctr"/>
            <a:r>
              <a:rPr lang="en-US" sz="2000" b="1" dirty="0"/>
              <a:t>10.11.2020</a:t>
            </a:r>
          </a:p>
          <a:p>
            <a:pPr algn="ctr"/>
            <a:endParaRPr lang="en-US" sz="2000" b="1" dirty="0"/>
          </a:p>
          <a:p>
            <a:pPr algn="ctr"/>
            <a:r>
              <a:rPr lang="en-US" sz="2000" b="1" dirty="0"/>
              <a:t>17.11.2020</a:t>
            </a:r>
          </a:p>
          <a:p>
            <a:pPr algn="ctr"/>
            <a:endParaRPr lang="en-US" sz="2000" b="1" dirty="0"/>
          </a:p>
          <a:p>
            <a:pPr algn="ctr"/>
            <a:r>
              <a:rPr lang="en-US" sz="2000" b="1" dirty="0"/>
              <a:t>24.11.2020</a:t>
            </a:r>
          </a:p>
          <a:p>
            <a:pPr algn="ctr"/>
            <a:endParaRPr lang="en-US" sz="2000" b="1" dirty="0"/>
          </a:p>
          <a:p>
            <a:pPr algn="ctr"/>
            <a:r>
              <a:rPr lang="en-US" sz="2000" b="1" dirty="0"/>
              <a:t>1.12.2020</a:t>
            </a:r>
            <a:endParaRPr lang="en-US" b="1" dirty="0"/>
          </a:p>
        </p:txBody>
      </p:sp>
    </p:spTree>
    <p:extLst>
      <p:ext uri="{BB962C8B-B14F-4D97-AF65-F5344CB8AC3E}">
        <p14:creationId xmlns:p14="http://schemas.microsoft.com/office/powerpoint/2010/main" val="136856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2495743" y="160812"/>
            <a:ext cx="7018240" cy="1565728"/>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a:latin typeface="+mj-lt"/>
              </a:rPr>
              <a:t>Heddiw, </a:t>
            </a:r>
            <a:r>
              <a:rPr lang="en-GB" sz="4400" b="1" dirty="0" err="1">
                <a:latin typeface="+mj-lt"/>
              </a:rPr>
              <a:t>fe</a:t>
            </a:r>
            <a:r>
              <a:rPr lang="en-GB" sz="4400" b="1" dirty="0">
                <a:latin typeface="+mj-lt"/>
              </a:rPr>
              <a:t> </a:t>
            </a:r>
            <a:r>
              <a:rPr lang="en-GB" sz="4400" b="1" dirty="0" err="1">
                <a:latin typeface="+mj-lt"/>
              </a:rPr>
              <a:t>fyddwn</a:t>
            </a:r>
            <a:r>
              <a:rPr lang="en-GB" sz="4400" b="1" dirty="0">
                <a:latin typeface="+mj-lt"/>
              </a:rPr>
              <a:t> </a:t>
            </a:r>
            <a:r>
              <a:rPr lang="en-GB" sz="4400" b="1" dirty="0" err="1">
                <a:latin typeface="+mj-lt"/>
              </a:rPr>
              <a:t>ni</a:t>
            </a:r>
            <a:r>
              <a:rPr lang="en-GB" sz="4400" b="1" dirty="0">
                <a:latin typeface="+mj-lt"/>
              </a:rPr>
              <a:t>:</a:t>
            </a:r>
            <a:br>
              <a:rPr lang="en-GB" sz="4400" b="1" dirty="0">
                <a:latin typeface="+mj-lt"/>
              </a:rPr>
            </a:br>
            <a:r>
              <a:rPr lang="en-GB" sz="4400" b="1" dirty="0">
                <a:latin typeface="+mj-lt"/>
              </a:rPr>
              <a:t>Today we will: </a:t>
            </a:r>
          </a:p>
        </p:txBody>
      </p:sp>
      <p:sp>
        <p:nvSpPr>
          <p:cNvPr id="3" name="Content Placeholder 2">
            <a:extLst>
              <a:ext uri="{FF2B5EF4-FFF2-40B4-BE49-F238E27FC236}">
                <a16:creationId xmlns:a16="http://schemas.microsoft.com/office/drawing/2014/main" id="{8FF87B40-E73D-4518-AA0F-AC1D3275C2D4}"/>
              </a:ext>
            </a:extLst>
          </p:cNvPr>
          <p:cNvSpPr>
            <a:spLocks noGrp="1"/>
          </p:cNvSpPr>
          <p:nvPr>
            <p:ph idx="1"/>
          </p:nvPr>
        </p:nvSpPr>
        <p:spPr>
          <a:xfrm>
            <a:off x="288904" y="1984473"/>
            <a:ext cx="5461126" cy="3880773"/>
          </a:xfrm>
          <a:solidFill>
            <a:schemeClr val="bg1"/>
          </a:solidFill>
          <a:ln w="76200">
            <a:solidFill>
              <a:schemeClr val="accent2">
                <a:lumMod val="50000"/>
              </a:schemeClr>
            </a:solidFill>
          </a:ln>
        </p:spPr>
        <p:txBody>
          <a:bodyPr vert="horz" lIns="91440" tIns="45720" rIns="91440" bIns="45720" rtlCol="0" anchor="t">
            <a:normAutofit fontScale="92500" lnSpcReduction="20000"/>
          </a:bodyPr>
          <a:lstStyle/>
          <a:p>
            <a:r>
              <a:rPr lang="en-GB" sz="3200" b="1" dirty="0" err="1">
                <a:solidFill>
                  <a:schemeClr val="accent2">
                    <a:lumMod val="50000"/>
                  </a:schemeClr>
                </a:solidFill>
              </a:rPr>
              <a:t>dysgu</a:t>
            </a:r>
            <a:r>
              <a:rPr lang="en-GB" sz="3200" b="1" dirty="0">
                <a:solidFill>
                  <a:schemeClr val="accent2">
                    <a:lumMod val="50000"/>
                  </a:schemeClr>
                </a:solidFill>
              </a:rPr>
              <a:t> </a:t>
            </a:r>
            <a:r>
              <a:rPr lang="en-GB" sz="3200" b="1" dirty="0" err="1">
                <a:solidFill>
                  <a:schemeClr val="accent2">
                    <a:lumMod val="50000"/>
                  </a:schemeClr>
                </a:solidFill>
              </a:rPr>
              <a:t>sut</a:t>
            </a:r>
            <a:r>
              <a:rPr lang="en-GB" sz="3200" b="1" dirty="0">
                <a:solidFill>
                  <a:schemeClr val="accent2">
                    <a:lumMod val="50000"/>
                  </a:schemeClr>
                </a:solidFill>
              </a:rPr>
              <a:t> i </a:t>
            </a:r>
            <a:r>
              <a:rPr lang="en-GB" sz="3200" b="1" dirty="0" err="1">
                <a:solidFill>
                  <a:schemeClr val="accent2">
                    <a:lumMod val="50000"/>
                  </a:schemeClr>
                </a:solidFill>
              </a:rPr>
              <a:t>ynganu</a:t>
            </a:r>
            <a:r>
              <a:rPr lang="en-GB" sz="3200" b="1" dirty="0">
                <a:solidFill>
                  <a:schemeClr val="accent2">
                    <a:lumMod val="50000"/>
                  </a:schemeClr>
                </a:solidFill>
              </a:rPr>
              <a:t> </a:t>
            </a:r>
            <a:r>
              <a:rPr lang="en-GB" sz="3200" b="1" dirty="0" err="1">
                <a:solidFill>
                  <a:schemeClr val="accent2">
                    <a:lumMod val="50000"/>
                  </a:schemeClr>
                </a:solidFill>
              </a:rPr>
              <a:t>llythrennau’r</a:t>
            </a:r>
            <a:r>
              <a:rPr lang="en-GB" sz="3200" b="1" dirty="0">
                <a:solidFill>
                  <a:schemeClr val="accent2">
                    <a:lumMod val="50000"/>
                  </a:schemeClr>
                </a:solidFill>
              </a:rPr>
              <a:t> </a:t>
            </a:r>
            <a:r>
              <a:rPr lang="en-GB" sz="3200" b="1" dirty="0" err="1">
                <a:solidFill>
                  <a:schemeClr val="accent2">
                    <a:lumMod val="50000"/>
                  </a:schemeClr>
                </a:solidFill>
              </a:rPr>
              <a:t>Wyddor</a:t>
            </a:r>
            <a:endParaRPr lang="en-GB" sz="3200" b="1" dirty="0">
              <a:solidFill>
                <a:schemeClr val="accent2">
                  <a:lumMod val="50000"/>
                </a:schemeClr>
              </a:solidFill>
            </a:endParaRPr>
          </a:p>
          <a:p>
            <a:pPr marL="0" indent="0">
              <a:buNone/>
            </a:pPr>
            <a:r>
              <a:rPr lang="en-GB" sz="3200" b="1" dirty="0">
                <a:solidFill>
                  <a:schemeClr val="accent2">
                    <a:lumMod val="50000"/>
                  </a:schemeClr>
                </a:solidFill>
              </a:rPr>
              <a:t> </a:t>
            </a:r>
          </a:p>
          <a:p>
            <a:r>
              <a:rPr lang="en-GB" sz="3200" b="1" dirty="0" err="1">
                <a:solidFill>
                  <a:schemeClr val="accent2">
                    <a:lumMod val="50000"/>
                  </a:schemeClr>
                </a:solidFill>
              </a:rPr>
              <a:t>dechrau</a:t>
            </a:r>
            <a:r>
              <a:rPr lang="en-GB" sz="3200" b="1" dirty="0">
                <a:solidFill>
                  <a:schemeClr val="accent2">
                    <a:lumMod val="50000"/>
                  </a:schemeClr>
                </a:solidFill>
              </a:rPr>
              <a:t> </a:t>
            </a:r>
            <a:r>
              <a:rPr lang="en-GB" sz="3200" b="1" dirty="0" err="1">
                <a:solidFill>
                  <a:schemeClr val="accent2">
                    <a:lumMod val="50000"/>
                  </a:schemeClr>
                </a:solidFill>
              </a:rPr>
              <a:t>darllen</a:t>
            </a:r>
            <a:r>
              <a:rPr lang="en-GB" sz="3200" b="1" dirty="0">
                <a:solidFill>
                  <a:schemeClr val="accent2">
                    <a:lumMod val="50000"/>
                  </a:schemeClr>
                </a:solidFill>
              </a:rPr>
              <a:t> </a:t>
            </a:r>
            <a:r>
              <a:rPr lang="en-GB" sz="3200" b="1" dirty="0" err="1">
                <a:solidFill>
                  <a:schemeClr val="accent2">
                    <a:lumMod val="50000"/>
                  </a:schemeClr>
                </a:solidFill>
              </a:rPr>
              <a:t>geiriau</a:t>
            </a:r>
            <a:r>
              <a:rPr lang="en-GB" sz="3200" b="1" dirty="0">
                <a:solidFill>
                  <a:schemeClr val="accent2">
                    <a:lumMod val="50000"/>
                  </a:schemeClr>
                </a:solidFill>
              </a:rPr>
              <a:t> </a:t>
            </a:r>
            <a:r>
              <a:rPr lang="en-GB" sz="3200" b="1" dirty="0" err="1">
                <a:solidFill>
                  <a:schemeClr val="accent2">
                    <a:lumMod val="50000"/>
                  </a:schemeClr>
                </a:solidFill>
              </a:rPr>
              <a:t>Cymraeg</a:t>
            </a:r>
            <a:endParaRPr lang="en-GB" sz="3200" b="1" dirty="0">
              <a:solidFill>
                <a:schemeClr val="accent2">
                  <a:lumMod val="50000"/>
                </a:schemeClr>
              </a:solidFill>
            </a:endParaRPr>
          </a:p>
          <a:p>
            <a:pPr marL="0" indent="0">
              <a:buNone/>
            </a:pPr>
            <a:endParaRPr lang="en-GB" sz="3200" b="1" dirty="0">
              <a:solidFill>
                <a:schemeClr val="accent2">
                  <a:lumMod val="50000"/>
                </a:schemeClr>
              </a:solidFill>
            </a:endParaRPr>
          </a:p>
          <a:p>
            <a:r>
              <a:rPr lang="en-GB" sz="3200" b="1" dirty="0" err="1">
                <a:solidFill>
                  <a:schemeClr val="accent2">
                    <a:lumMod val="50000"/>
                  </a:schemeClr>
                </a:solidFill>
              </a:rPr>
              <a:t>dysgu</a:t>
            </a:r>
            <a:r>
              <a:rPr lang="en-GB" sz="3200" b="1" dirty="0">
                <a:solidFill>
                  <a:schemeClr val="accent2">
                    <a:lumMod val="50000"/>
                  </a:schemeClr>
                </a:solidFill>
              </a:rPr>
              <a:t> </a:t>
            </a:r>
            <a:r>
              <a:rPr lang="en-GB" sz="3200" b="1" dirty="0" err="1">
                <a:solidFill>
                  <a:schemeClr val="accent2">
                    <a:lumMod val="50000"/>
                  </a:schemeClr>
                </a:solidFill>
              </a:rPr>
              <a:t>patrymau</a:t>
            </a:r>
            <a:r>
              <a:rPr lang="en-GB" sz="3200" b="1" dirty="0">
                <a:solidFill>
                  <a:schemeClr val="accent2">
                    <a:lumMod val="50000"/>
                  </a:schemeClr>
                </a:solidFill>
              </a:rPr>
              <a:t> </a:t>
            </a:r>
            <a:r>
              <a:rPr lang="en-GB" sz="3200" b="1" dirty="0" err="1">
                <a:solidFill>
                  <a:schemeClr val="accent2">
                    <a:lumMod val="50000"/>
                  </a:schemeClr>
                </a:solidFill>
              </a:rPr>
              <a:t>defnyddiol</a:t>
            </a:r>
            <a:endParaRPr lang="en-GB" dirty="0">
              <a:solidFill>
                <a:schemeClr val="accent2">
                  <a:lumMod val="50000"/>
                </a:schemeClr>
              </a:solidFill>
            </a:endParaRPr>
          </a:p>
        </p:txBody>
      </p:sp>
      <p:sp>
        <p:nvSpPr>
          <p:cNvPr id="4" name="Content Placeholder 2">
            <a:extLst>
              <a:ext uri="{FF2B5EF4-FFF2-40B4-BE49-F238E27FC236}">
                <a16:creationId xmlns:a16="http://schemas.microsoft.com/office/drawing/2014/main" id="{683C93EB-E877-D94B-A47F-6F63A3248221}"/>
              </a:ext>
            </a:extLst>
          </p:cNvPr>
          <p:cNvSpPr txBox="1">
            <a:spLocks/>
          </p:cNvSpPr>
          <p:nvPr/>
        </p:nvSpPr>
        <p:spPr>
          <a:xfrm>
            <a:off x="6364627" y="1984473"/>
            <a:ext cx="5461126" cy="3880773"/>
          </a:xfrm>
          <a:prstGeom prst="rect">
            <a:avLst/>
          </a:prstGeom>
          <a:solidFill>
            <a:schemeClr val="bg1"/>
          </a:solidFill>
          <a:ln w="76200">
            <a:solidFill>
              <a:schemeClr val="accent2">
                <a:lumMod val="50000"/>
              </a:schemeClr>
            </a:solidFill>
          </a:ln>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3200" b="1" dirty="0">
                <a:solidFill>
                  <a:schemeClr val="accent2">
                    <a:lumMod val="50000"/>
                  </a:schemeClr>
                </a:solidFill>
              </a:rPr>
              <a:t>learn how to pronounce Welsh letters</a:t>
            </a:r>
          </a:p>
          <a:p>
            <a:pPr marL="0" indent="0">
              <a:buNone/>
            </a:pPr>
            <a:endParaRPr lang="en-GB" sz="3200" b="1" dirty="0">
              <a:solidFill>
                <a:schemeClr val="accent2">
                  <a:lumMod val="50000"/>
                </a:schemeClr>
              </a:solidFill>
            </a:endParaRPr>
          </a:p>
          <a:p>
            <a:r>
              <a:rPr lang="en-GB" sz="3200" b="1" dirty="0">
                <a:solidFill>
                  <a:schemeClr val="accent2">
                    <a:lumMod val="50000"/>
                  </a:schemeClr>
                </a:solidFill>
              </a:rPr>
              <a:t>begin to read Welsh words</a:t>
            </a:r>
          </a:p>
          <a:p>
            <a:pPr marL="0" indent="0">
              <a:buNone/>
            </a:pPr>
            <a:endParaRPr lang="en-GB" sz="3200" b="1" dirty="0">
              <a:solidFill>
                <a:schemeClr val="accent2">
                  <a:lumMod val="50000"/>
                </a:schemeClr>
              </a:solidFill>
            </a:endParaRPr>
          </a:p>
          <a:p>
            <a:r>
              <a:rPr lang="en-GB" sz="3200" b="1" dirty="0">
                <a:solidFill>
                  <a:schemeClr val="accent2">
                    <a:lumMod val="50000"/>
                  </a:schemeClr>
                </a:solidFill>
              </a:rPr>
              <a:t>learn useful patterns</a:t>
            </a:r>
            <a:endParaRPr lang="en-GB" dirty="0">
              <a:solidFill>
                <a:schemeClr val="accent2">
                  <a:lumMod val="50000"/>
                </a:schemeClr>
              </a:solidFill>
            </a:endParaRPr>
          </a:p>
        </p:txBody>
      </p:sp>
      <p:pic>
        <p:nvPicPr>
          <p:cNvPr id="5" name="Picture 4">
            <a:extLst>
              <a:ext uri="{FF2B5EF4-FFF2-40B4-BE49-F238E27FC236}">
                <a16:creationId xmlns:a16="http://schemas.microsoft.com/office/drawing/2014/main" id="{08FB6B26-B34C-A144-BD39-909F55D3EB89}"/>
              </a:ext>
            </a:extLst>
          </p:cNvPr>
          <p:cNvPicPr>
            <a:picLocks noChangeAspect="1"/>
          </p:cNvPicPr>
          <p:nvPr/>
        </p:nvPicPr>
        <p:blipFill>
          <a:blip r:embed="rId2"/>
          <a:stretch>
            <a:fillRect/>
          </a:stretch>
        </p:blipFill>
        <p:spPr>
          <a:xfrm>
            <a:off x="0" y="6372614"/>
            <a:ext cx="3132944" cy="485386"/>
          </a:xfrm>
          <a:prstGeom prst="rect">
            <a:avLst/>
          </a:prstGeom>
        </p:spPr>
      </p:pic>
    </p:spTree>
    <p:extLst>
      <p:ext uri="{BB962C8B-B14F-4D97-AF65-F5344CB8AC3E}">
        <p14:creationId xmlns:p14="http://schemas.microsoft.com/office/powerpoint/2010/main" val="3212800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DBD7-93DD-654D-A919-23669FC936B0}"/>
              </a:ext>
            </a:extLst>
          </p:cNvPr>
          <p:cNvSpPr>
            <a:spLocks noGrp="1"/>
          </p:cNvSpPr>
          <p:nvPr>
            <p:ph type="title"/>
          </p:nvPr>
        </p:nvSpPr>
        <p:spPr>
          <a:xfrm>
            <a:off x="318655" y="97638"/>
            <a:ext cx="11665527" cy="2188362"/>
          </a:xfrm>
          <a:solidFill>
            <a:schemeClr val="bg1"/>
          </a:solidFill>
          <a:ln w="76200">
            <a:solidFill>
              <a:schemeClr val="accent2">
                <a:lumMod val="50000"/>
              </a:schemeClr>
            </a:solidFill>
          </a:ln>
        </p:spPr>
        <p:txBody>
          <a:bodyPr>
            <a:normAutofit fontScale="90000"/>
          </a:bodyPr>
          <a:lstStyle/>
          <a:p>
            <a:r>
              <a:rPr lang="en-US" b="1" dirty="0" err="1"/>
              <a:t>Maes</a:t>
            </a:r>
            <a:r>
              <a:rPr lang="en-US" b="1" dirty="0"/>
              <a:t> </a:t>
            </a:r>
            <a:r>
              <a:rPr lang="en-US" b="1" dirty="0" err="1"/>
              <a:t>Dysgu</a:t>
            </a:r>
            <a:r>
              <a:rPr lang="en-US" b="1" dirty="0"/>
              <a:t> a </a:t>
            </a:r>
            <a:r>
              <a:rPr lang="en-US" b="1" dirty="0" err="1"/>
              <a:t>Phrofiad</a:t>
            </a:r>
            <a:r>
              <a:rPr lang="en-US" b="1" dirty="0"/>
              <a:t> </a:t>
            </a:r>
            <a:r>
              <a:rPr lang="en-US" b="1" dirty="0" err="1"/>
              <a:t>Ieithoedd</a:t>
            </a:r>
            <a:r>
              <a:rPr lang="en-US" b="1" dirty="0"/>
              <a:t>, </a:t>
            </a:r>
            <a:r>
              <a:rPr lang="en-US" b="1" dirty="0" err="1"/>
              <a:t>Llythrennedd</a:t>
            </a:r>
            <a:r>
              <a:rPr lang="en-US" b="1" dirty="0"/>
              <a:t> a </a:t>
            </a:r>
            <a:r>
              <a:rPr lang="en-US" b="1" dirty="0" err="1"/>
              <a:t>Chyfathrebu</a:t>
            </a:r>
            <a:br>
              <a:rPr lang="en-US" b="1" dirty="0"/>
            </a:br>
            <a:r>
              <a:rPr lang="en-US" b="1" dirty="0"/>
              <a:t>Languages, Literacy and Communication Are of Learning and Experience   </a:t>
            </a:r>
            <a:br>
              <a:rPr lang="en-US" dirty="0"/>
            </a:br>
            <a:br>
              <a:rPr lang="en-US" dirty="0"/>
            </a:br>
            <a:endParaRPr lang="en-US" dirty="0"/>
          </a:p>
        </p:txBody>
      </p:sp>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331526" y="2646219"/>
            <a:ext cx="5514109" cy="3416320"/>
          </a:xfrm>
          <a:solidFill>
            <a:schemeClr val="bg1"/>
          </a:solidFill>
          <a:ln w="76200">
            <a:solidFill>
              <a:schemeClr val="accent2">
                <a:lumMod val="50000"/>
              </a:schemeClr>
            </a:solidFill>
          </a:ln>
        </p:spPr>
        <p:txBody>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221673" y="2646219"/>
            <a:ext cx="5514109" cy="3416320"/>
          </a:xfrm>
          <a:prstGeom prst="rect">
            <a:avLst/>
          </a:prstGeom>
          <a:solidFill>
            <a:schemeClr val="bg1"/>
          </a:solidFill>
          <a:ln w="76200">
            <a:solidFill>
              <a:schemeClr val="accent2">
                <a:lumMod val="50000"/>
              </a:schemeClr>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pic>
        <p:nvPicPr>
          <p:cNvPr id="5" name="Picture 4">
            <a:extLst>
              <a:ext uri="{FF2B5EF4-FFF2-40B4-BE49-F238E27FC236}">
                <a16:creationId xmlns:a16="http://schemas.microsoft.com/office/drawing/2014/main" id="{45BA8932-734D-854D-8203-7E356FF0DDBC}"/>
              </a:ext>
            </a:extLst>
          </p:cNvPr>
          <p:cNvPicPr>
            <a:picLocks noChangeAspect="1"/>
          </p:cNvPicPr>
          <p:nvPr/>
        </p:nvPicPr>
        <p:blipFill>
          <a:blip r:embed="rId2"/>
          <a:stretch>
            <a:fillRect/>
          </a:stretch>
        </p:blipFill>
        <p:spPr>
          <a:xfrm>
            <a:off x="0" y="6372614"/>
            <a:ext cx="3132944" cy="485386"/>
          </a:xfrm>
          <a:prstGeom prst="rect">
            <a:avLst/>
          </a:prstGeom>
        </p:spPr>
      </p:pic>
    </p:spTree>
    <p:extLst>
      <p:ext uri="{BB962C8B-B14F-4D97-AF65-F5344CB8AC3E}">
        <p14:creationId xmlns:p14="http://schemas.microsoft.com/office/powerpoint/2010/main" val="3240041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523653" y="251012"/>
            <a:ext cx="11466657" cy="910985"/>
          </a:xfrm>
        </p:spPr>
        <p:style>
          <a:lnRef idx="1">
            <a:schemeClr val="dk1"/>
          </a:lnRef>
          <a:fillRef idx="3">
            <a:schemeClr val="dk1"/>
          </a:fillRef>
          <a:effectRef idx="2">
            <a:schemeClr val="dk1"/>
          </a:effectRef>
          <a:fontRef idx="minor">
            <a:schemeClr val="lt1"/>
          </a:fontRef>
        </p:style>
        <p:txBody>
          <a:bodyPr>
            <a:normAutofit/>
          </a:bodyPr>
          <a:lstStyle/>
          <a:p>
            <a:r>
              <a:rPr lang="en-GB" sz="4000" b="1" dirty="0" err="1">
                <a:latin typeface="+mj-lt"/>
              </a:rPr>
              <a:t>Dechrau</a:t>
            </a:r>
            <a:r>
              <a:rPr lang="en-GB" sz="4000" b="1" dirty="0">
                <a:latin typeface="+mj-lt"/>
              </a:rPr>
              <a:t> </a:t>
            </a:r>
            <a:r>
              <a:rPr lang="en-GB" sz="4000" b="1" dirty="0" err="1">
                <a:latin typeface="+mj-lt"/>
              </a:rPr>
              <a:t>arni</a:t>
            </a:r>
            <a:r>
              <a:rPr lang="en-GB" sz="4000" b="1" dirty="0">
                <a:latin typeface="+mj-lt"/>
              </a:rPr>
              <a:t> …                      Getting started …</a:t>
            </a:r>
          </a:p>
        </p:txBody>
      </p:sp>
      <p:pic>
        <p:nvPicPr>
          <p:cNvPr id="4" name="Picture 4" descr="A picture containing umbrella&#10;&#10;Description generated with very high confidence">
            <a:extLst>
              <a:ext uri="{FF2B5EF4-FFF2-40B4-BE49-F238E27FC236}">
                <a16:creationId xmlns:a16="http://schemas.microsoft.com/office/drawing/2014/main" id="{C319207A-8F27-4F8A-AF6A-F5023724F362}"/>
              </a:ext>
            </a:extLst>
          </p:cNvPr>
          <p:cNvPicPr>
            <a:picLocks noChangeAspect="1"/>
          </p:cNvPicPr>
          <p:nvPr/>
        </p:nvPicPr>
        <p:blipFill>
          <a:blip r:embed="rId3"/>
          <a:stretch>
            <a:fillRect/>
          </a:stretch>
        </p:blipFill>
        <p:spPr>
          <a:xfrm>
            <a:off x="2646490" y="1433099"/>
            <a:ext cx="7328207" cy="5175966"/>
          </a:xfrm>
          <a:prstGeom prst="rect">
            <a:avLst/>
          </a:prstGeom>
        </p:spPr>
      </p:pic>
      <p:sp>
        <p:nvSpPr>
          <p:cNvPr id="8" name="Speech Bubble: Rectangle with Corners Rounded 7">
            <a:extLst>
              <a:ext uri="{FF2B5EF4-FFF2-40B4-BE49-F238E27FC236}">
                <a16:creationId xmlns:a16="http://schemas.microsoft.com/office/drawing/2014/main" id="{BE77169E-54F3-4FD9-AEDA-2687EF4AB3D8}"/>
              </a:ext>
            </a:extLst>
          </p:cNvPr>
          <p:cNvSpPr/>
          <p:nvPr/>
        </p:nvSpPr>
        <p:spPr>
          <a:xfrm>
            <a:off x="288169" y="1586162"/>
            <a:ext cx="2412999" cy="1276047"/>
          </a:xfrm>
          <a:prstGeom prst="wedgeRoundRectCallout">
            <a:avLst>
              <a:gd name="adj1" fmla="val 62535"/>
              <a:gd name="adj2" fmla="val 89731"/>
              <a:gd name="adj3" fmla="val 16667"/>
            </a:avLst>
          </a:prstGeom>
          <a:solidFill>
            <a:schemeClr val="tx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a:t>Bore da!</a:t>
            </a:r>
          </a:p>
          <a:p>
            <a:pPr algn="ctr"/>
            <a:endParaRPr lang="en-GB" dirty="0"/>
          </a:p>
          <a:p>
            <a:pPr algn="ctr"/>
            <a:r>
              <a:rPr lang="en-GB" dirty="0">
                <a:latin typeface="Berlin Sans FB"/>
              </a:rPr>
              <a:t>Good morning!</a:t>
            </a:r>
          </a:p>
        </p:txBody>
      </p:sp>
      <p:sp>
        <p:nvSpPr>
          <p:cNvPr id="9" name="Speech Bubble: Rectangle with Corners Rounded 8">
            <a:extLst>
              <a:ext uri="{FF2B5EF4-FFF2-40B4-BE49-F238E27FC236}">
                <a16:creationId xmlns:a16="http://schemas.microsoft.com/office/drawing/2014/main" id="{DED6EC2C-D074-4D95-A851-51E10500ECEF}"/>
              </a:ext>
            </a:extLst>
          </p:cNvPr>
          <p:cNvSpPr/>
          <p:nvPr/>
        </p:nvSpPr>
        <p:spPr>
          <a:xfrm>
            <a:off x="288169" y="4334256"/>
            <a:ext cx="2945189" cy="1583929"/>
          </a:xfrm>
          <a:prstGeom prst="wedgeRoundRectCallout">
            <a:avLst>
              <a:gd name="adj1" fmla="val 64857"/>
              <a:gd name="adj2" fmla="val 88297"/>
              <a:gd name="adj3" fmla="val 16667"/>
            </a:avLst>
          </a:prstGeom>
          <a:solidFill>
            <a:schemeClr val="tx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err="1"/>
              <a:t>Noswaith</a:t>
            </a:r>
            <a:r>
              <a:rPr lang="en-GB" sz="3200" b="1" dirty="0"/>
              <a:t> </a:t>
            </a:r>
            <a:r>
              <a:rPr lang="en-GB" sz="3200" b="1" dirty="0" err="1"/>
              <a:t>dda</a:t>
            </a:r>
            <a:r>
              <a:rPr lang="en-GB" sz="3200" b="1" dirty="0"/>
              <a:t>!</a:t>
            </a:r>
          </a:p>
          <a:p>
            <a:pPr algn="ctr"/>
            <a:endParaRPr lang="en-GB" dirty="0"/>
          </a:p>
          <a:p>
            <a:pPr algn="ctr"/>
            <a:r>
              <a:rPr lang="en-GB" dirty="0">
                <a:latin typeface="Berlin Sans FB"/>
              </a:rPr>
              <a:t>Good evening!</a:t>
            </a:r>
          </a:p>
        </p:txBody>
      </p:sp>
      <p:sp>
        <p:nvSpPr>
          <p:cNvPr id="10" name="Speech Bubble: Rectangle with Corners Rounded 9">
            <a:extLst>
              <a:ext uri="{FF2B5EF4-FFF2-40B4-BE49-F238E27FC236}">
                <a16:creationId xmlns:a16="http://schemas.microsoft.com/office/drawing/2014/main" id="{B20CB297-0B4B-45E9-B67F-52BB5A027531}"/>
              </a:ext>
            </a:extLst>
          </p:cNvPr>
          <p:cNvSpPr/>
          <p:nvPr/>
        </p:nvSpPr>
        <p:spPr>
          <a:xfrm>
            <a:off x="8996740" y="1430853"/>
            <a:ext cx="2993570" cy="1586667"/>
          </a:xfrm>
          <a:prstGeom prst="wedgeRoundRectCallout">
            <a:avLst>
              <a:gd name="adj1" fmla="val -62375"/>
              <a:gd name="adj2" fmla="val 94773"/>
              <a:gd name="adj3" fmla="val 16667"/>
            </a:avLst>
          </a:prstGeom>
          <a:solidFill>
            <a:schemeClr val="tx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err="1"/>
              <a:t>Prynhawn</a:t>
            </a:r>
            <a:r>
              <a:rPr lang="en-GB" sz="3200" b="1" dirty="0"/>
              <a:t> da!</a:t>
            </a:r>
          </a:p>
          <a:p>
            <a:pPr algn="ctr"/>
            <a:endParaRPr lang="en-GB" dirty="0"/>
          </a:p>
          <a:p>
            <a:pPr algn="ctr"/>
            <a:r>
              <a:rPr lang="en-GB" dirty="0">
                <a:latin typeface="Berlin Sans FB"/>
              </a:rPr>
              <a:t>Good afternoon!</a:t>
            </a:r>
          </a:p>
        </p:txBody>
      </p:sp>
      <p:sp>
        <p:nvSpPr>
          <p:cNvPr id="11" name="Speech Bubble: Rectangle with Corners Rounded 10">
            <a:extLst>
              <a:ext uri="{FF2B5EF4-FFF2-40B4-BE49-F238E27FC236}">
                <a16:creationId xmlns:a16="http://schemas.microsoft.com/office/drawing/2014/main" id="{1BCF92C0-7756-4B27-B6B1-F18A620B06A4}"/>
              </a:ext>
            </a:extLst>
          </p:cNvPr>
          <p:cNvSpPr/>
          <p:nvPr/>
        </p:nvSpPr>
        <p:spPr>
          <a:xfrm>
            <a:off x="9383788" y="4334257"/>
            <a:ext cx="2412999" cy="1547644"/>
          </a:xfrm>
          <a:prstGeom prst="wedgeRoundRectCallout">
            <a:avLst>
              <a:gd name="adj1" fmla="val -70096"/>
              <a:gd name="adj2" fmla="val 84952"/>
              <a:gd name="adj3" fmla="val 16667"/>
            </a:avLst>
          </a:prstGeom>
          <a:solidFill>
            <a:schemeClr val="tx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a:t>Nos da!</a:t>
            </a:r>
          </a:p>
          <a:p>
            <a:pPr algn="ctr"/>
            <a:endParaRPr lang="en-GB" dirty="0"/>
          </a:p>
          <a:p>
            <a:pPr algn="ctr"/>
            <a:r>
              <a:rPr lang="en-GB" dirty="0">
                <a:latin typeface="Berlin Sans FB"/>
              </a:rPr>
              <a:t>Good night!</a:t>
            </a:r>
          </a:p>
        </p:txBody>
      </p:sp>
      <p:pic>
        <p:nvPicPr>
          <p:cNvPr id="12" name="Picture 11">
            <a:extLst>
              <a:ext uri="{FF2B5EF4-FFF2-40B4-BE49-F238E27FC236}">
                <a16:creationId xmlns:a16="http://schemas.microsoft.com/office/drawing/2014/main" id="{909B452D-B97D-6A47-97D9-2B11828779FF}"/>
              </a:ext>
            </a:extLst>
          </p:cNvPr>
          <p:cNvPicPr>
            <a:picLocks noChangeAspect="1"/>
          </p:cNvPicPr>
          <p:nvPr/>
        </p:nvPicPr>
        <p:blipFill>
          <a:blip r:embed="rId4"/>
          <a:stretch>
            <a:fillRect/>
          </a:stretch>
        </p:blipFill>
        <p:spPr>
          <a:xfrm>
            <a:off x="0" y="6372614"/>
            <a:ext cx="3132944" cy="485386"/>
          </a:xfrm>
          <a:prstGeom prst="rect">
            <a:avLst/>
          </a:prstGeom>
        </p:spPr>
      </p:pic>
    </p:spTree>
    <p:extLst>
      <p:ext uri="{BB962C8B-B14F-4D97-AF65-F5344CB8AC3E}">
        <p14:creationId xmlns:p14="http://schemas.microsoft.com/office/powerpoint/2010/main" val="201478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47638" y="176786"/>
            <a:ext cx="11687688" cy="787309"/>
          </a:xfrm>
          <a:solidFill>
            <a:schemeClr val="tx1"/>
          </a:solidFill>
        </p:spPr>
        <p:txBody>
          <a:bodyPr>
            <a:normAutofit/>
          </a:bodyPr>
          <a:lstStyle/>
          <a:p>
            <a:pPr algn="ctr"/>
            <a:r>
              <a:rPr lang="en-US" sz="4000" b="1" dirty="0" err="1">
                <a:solidFill>
                  <a:schemeClr val="bg1"/>
                </a:solidFill>
              </a:rPr>
              <a:t>Amser</a:t>
            </a:r>
            <a:r>
              <a:rPr lang="en-US" sz="4000" b="1" dirty="0">
                <a:solidFill>
                  <a:schemeClr val="bg1"/>
                </a:solidFill>
              </a:rPr>
              <a:t> </a:t>
            </a:r>
            <a:r>
              <a:rPr lang="en-US" sz="4000" b="1" dirty="0" err="1">
                <a:solidFill>
                  <a:schemeClr val="bg1"/>
                </a:solidFill>
              </a:rPr>
              <a:t>cofrestru</a:t>
            </a:r>
            <a:r>
              <a:rPr lang="en-US" sz="4000" b="1" dirty="0">
                <a:solidFill>
                  <a:schemeClr val="bg1"/>
                </a:solidFill>
              </a:rPr>
              <a:t> ...              Registration time ...</a:t>
            </a:r>
            <a:r>
              <a:rPr lang="en-US" b="1" dirty="0">
                <a:latin typeface="Segoe Print"/>
              </a:rPr>
              <a:t> </a:t>
            </a:r>
            <a:endParaRPr lang="en-US" dirty="0"/>
          </a:p>
        </p:txBody>
      </p:sp>
      <p:sp>
        <p:nvSpPr>
          <p:cNvPr id="7" name="TextBox 6">
            <a:extLst>
              <a:ext uri="{FF2B5EF4-FFF2-40B4-BE49-F238E27FC236}">
                <a16:creationId xmlns:a16="http://schemas.microsoft.com/office/drawing/2014/main" id="{BB432A23-5CCC-A14D-AEBC-4870579A811D}"/>
              </a:ext>
            </a:extLst>
          </p:cNvPr>
          <p:cNvSpPr txBox="1"/>
          <p:nvPr/>
        </p:nvSpPr>
        <p:spPr>
          <a:xfrm>
            <a:off x="2213551" y="2069043"/>
            <a:ext cx="8149649" cy="1354217"/>
          </a:xfrm>
          <a:prstGeom prst="rect">
            <a:avLst/>
          </a:prstGeom>
          <a:solidFill>
            <a:schemeClr val="tx2"/>
          </a:solidFill>
          <a:ln w="57150">
            <a:solidFill>
              <a:schemeClr val="bg1"/>
            </a:solidFill>
          </a:ln>
        </p:spPr>
        <p:txBody>
          <a:bodyPr wrap="square" rtlCol="0" anchor="t">
            <a:spAutoFit/>
          </a:bodyPr>
          <a:lstStyle/>
          <a:p>
            <a:pPr algn="ctr"/>
            <a:r>
              <a:rPr lang="en-US" sz="4000" b="1" dirty="0" err="1">
                <a:solidFill>
                  <a:schemeClr val="bg1"/>
                </a:solidFill>
              </a:rPr>
              <a:t>Ydy</a:t>
            </a:r>
            <a:r>
              <a:rPr lang="en-US" sz="4000" b="1" dirty="0">
                <a:solidFill>
                  <a:schemeClr val="bg1"/>
                </a:solidFill>
              </a:rPr>
              <a:t>  ….....  </a:t>
            </a:r>
            <a:r>
              <a:rPr lang="en-US" sz="4000" b="1" dirty="0" err="1">
                <a:solidFill>
                  <a:schemeClr val="bg1"/>
                </a:solidFill>
              </a:rPr>
              <a:t>yma</a:t>
            </a:r>
            <a:r>
              <a:rPr lang="en-US" sz="4000" b="1" dirty="0">
                <a:solidFill>
                  <a:schemeClr val="bg1"/>
                </a:solidFill>
              </a:rPr>
              <a:t> </a:t>
            </a:r>
            <a:r>
              <a:rPr lang="en-US" sz="4000" b="1" dirty="0" err="1">
                <a:solidFill>
                  <a:schemeClr val="bg1"/>
                </a:solidFill>
              </a:rPr>
              <a:t>heddiw</a:t>
            </a:r>
            <a:r>
              <a:rPr lang="en-US" sz="4000" b="1" dirty="0">
                <a:solidFill>
                  <a:schemeClr val="bg1"/>
                </a:solidFill>
              </a:rPr>
              <a:t>?</a:t>
            </a:r>
          </a:p>
          <a:p>
            <a:pPr algn="ctr"/>
            <a:endParaRPr lang="en-US" sz="1400" b="1" dirty="0">
              <a:solidFill>
                <a:schemeClr val="bg1"/>
              </a:solidFill>
            </a:endParaRPr>
          </a:p>
          <a:p>
            <a:pPr algn="ctr"/>
            <a:r>
              <a:rPr lang="en-US" sz="2800" b="1" i="1" dirty="0">
                <a:solidFill>
                  <a:schemeClr val="bg1"/>
                </a:solidFill>
              </a:rPr>
              <a:t>Is …… here today?</a:t>
            </a:r>
          </a:p>
        </p:txBody>
      </p:sp>
      <p:sp>
        <p:nvSpPr>
          <p:cNvPr id="13" name="TextBox 12">
            <a:extLst>
              <a:ext uri="{FF2B5EF4-FFF2-40B4-BE49-F238E27FC236}">
                <a16:creationId xmlns:a16="http://schemas.microsoft.com/office/drawing/2014/main" id="{223197D9-22AB-4244-8C25-108B1C578569}"/>
              </a:ext>
            </a:extLst>
          </p:cNvPr>
          <p:cNvSpPr txBox="1"/>
          <p:nvPr/>
        </p:nvSpPr>
        <p:spPr>
          <a:xfrm>
            <a:off x="1924793" y="4838796"/>
            <a:ext cx="1864398" cy="1107996"/>
          </a:xfrm>
          <a:prstGeom prst="rect">
            <a:avLst/>
          </a:prstGeom>
          <a:solidFill>
            <a:schemeClr val="bg1"/>
          </a:solidFill>
          <a:ln w="57150">
            <a:solidFill>
              <a:schemeClr val="tx2"/>
            </a:solidFill>
          </a:ln>
        </p:spPr>
        <p:txBody>
          <a:bodyPr wrap="square" rtlCol="0" anchor="t">
            <a:spAutoFit/>
          </a:bodyPr>
          <a:lstStyle/>
          <a:p>
            <a:pPr algn="ctr"/>
            <a:r>
              <a:rPr lang="en-US" sz="3200" b="1" dirty="0" err="1"/>
              <a:t>Yma</a:t>
            </a:r>
            <a:r>
              <a:rPr lang="en-US" sz="3200" b="1" dirty="0"/>
              <a:t>.</a:t>
            </a:r>
          </a:p>
          <a:p>
            <a:pPr algn="ctr"/>
            <a:endParaRPr lang="en-US" sz="1400" b="1" dirty="0"/>
          </a:p>
          <a:p>
            <a:pPr algn="ctr"/>
            <a:r>
              <a:rPr lang="en-US" sz="2000" b="1" i="1" dirty="0"/>
              <a:t>Here.</a:t>
            </a:r>
          </a:p>
        </p:txBody>
      </p:sp>
      <p:sp>
        <p:nvSpPr>
          <p:cNvPr id="14" name="TextBox 13">
            <a:extLst>
              <a:ext uri="{FF2B5EF4-FFF2-40B4-BE49-F238E27FC236}">
                <a16:creationId xmlns:a16="http://schemas.microsoft.com/office/drawing/2014/main" id="{E703710D-4139-4FC7-B318-8B20FE219457}"/>
              </a:ext>
            </a:extLst>
          </p:cNvPr>
          <p:cNvSpPr txBox="1"/>
          <p:nvPr/>
        </p:nvSpPr>
        <p:spPr>
          <a:xfrm>
            <a:off x="6635731" y="4777240"/>
            <a:ext cx="4988616" cy="1169551"/>
          </a:xfrm>
          <a:prstGeom prst="rect">
            <a:avLst/>
          </a:prstGeom>
          <a:solidFill>
            <a:schemeClr val="bg1"/>
          </a:solidFill>
          <a:ln w="57150">
            <a:solidFill>
              <a:schemeClr val="tx2"/>
            </a:solidFill>
          </a:ln>
        </p:spPr>
        <p:txBody>
          <a:bodyPr wrap="square" rtlCol="0" anchor="t">
            <a:spAutoFit/>
          </a:bodyPr>
          <a:lstStyle/>
          <a:p>
            <a:pPr algn="ctr"/>
            <a:r>
              <a:rPr lang="en-US" sz="3600" b="1" dirty="0" err="1"/>
              <a:t>Nac</a:t>
            </a:r>
            <a:r>
              <a:rPr lang="en-US" sz="3600" b="1" dirty="0"/>
              <a:t> </a:t>
            </a:r>
            <a:r>
              <a:rPr lang="en-US" sz="3600" b="1" dirty="0" err="1"/>
              <a:t>ydy</a:t>
            </a:r>
            <a:r>
              <a:rPr lang="en-US" sz="3600" b="1" dirty="0"/>
              <a:t>. </a:t>
            </a:r>
            <a:r>
              <a:rPr lang="en-US" sz="3600" b="1" dirty="0" err="1"/>
              <a:t>Absennol</a:t>
            </a:r>
            <a:r>
              <a:rPr lang="en-US" sz="3600" b="1" dirty="0"/>
              <a:t>.</a:t>
            </a:r>
          </a:p>
          <a:p>
            <a:pPr algn="ctr"/>
            <a:endParaRPr lang="en-US" sz="1400" b="1" dirty="0"/>
          </a:p>
          <a:p>
            <a:pPr algn="ctr"/>
            <a:r>
              <a:rPr lang="en-US" sz="2000" b="1" i="1" dirty="0"/>
              <a:t>No. Absent.</a:t>
            </a:r>
          </a:p>
        </p:txBody>
      </p:sp>
      <p:cxnSp>
        <p:nvCxnSpPr>
          <p:cNvPr id="6" name="Straight Arrow Connector 5">
            <a:extLst>
              <a:ext uri="{FF2B5EF4-FFF2-40B4-BE49-F238E27FC236}">
                <a16:creationId xmlns:a16="http://schemas.microsoft.com/office/drawing/2014/main" id="{48B5E393-AFF9-9648-BC8C-5E81508FD669}"/>
              </a:ext>
            </a:extLst>
          </p:cNvPr>
          <p:cNvCxnSpPr>
            <a:cxnSpLocks/>
          </p:cNvCxnSpPr>
          <p:nvPr/>
        </p:nvCxnSpPr>
        <p:spPr>
          <a:xfrm>
            <a:off x="8135209" y="3499604"/>
            <a:ext cx="994830" cy="1032527"/>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25D8507-FFAD-4A48-B415-DA04E5A78C5D}"/>
              </a:ext>
            </a:extLst>
          </p:cNvPr>
          <p:cNvCxnSpPr>
            <a:cxnSpLocks/>
          </p:cNvCxnSpPr>
          <p:nvPr/>
        </p:nvCxnSpPr>
        <p:spPr>
          <a:xfrm flipH="1">
            <a:off x="2856992" y="3600382"/>
            <a:ext cx="1067814" cy="1061588"/>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Tree>
    <p:extLst>
      <p:ext uri="{BB962C8B-B14F-4D97-AF65-F5344CB8AC3E}">
        <p14:creationId xmlns:p14="http://schemas.microsoft.com/office/powerpoint/2010/main" val="59135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09F83-E203-D54E-9969-8487A4E91E46}"/>
              </a:ext>
            </a:extLst>
          </p:cNvPr>
          <p:cNvSpPr>
            <a:spLocks noGrp="1"/>
          </p:cNvSpPr>
          <p:nvPr>
            <p:ph type="title"/>
          </p:nvPr>
        </p:nvSpPr>
        <p:spPr>
          <a:xfrm>
            <a:off x="389744" y="320501"/>
            <a:ext cx="11452485" cy="852421"/>
          </a:xfrm>
          <a:solidFill>
            <a:schemeClr val="tx1"/>
          </a:solidFill>
        </p:spPr>
        <p:txBody>
          <a:bodyPr>
            <a:normAutofit/>
          </a:bodyPr>
          <a:lstStyle/>
          <a:p>
            <a:pPr algn="ctr"/>
            <a:r>
              <a:rPr lang="en-US" sz="4000" b="1" dirty="0" err="1">
                <a:solidFill>
                  <a:schemeClr val="bg1"/>
                </a:solidFill>
              </a:rPr>
              <a:t>Pwy</a:t>
            </a:r>
            <a:r>
              <a:rPr lang="en-US" sz="4000" b="1" dirty="0">
                <a:solidFill>
                  <a:schemeClr val="bg1"/>
                </a:solidFill>
              </a:rPr>
              <a:t> </a:t>
            </a:r>
            <a:r>
              <a:rPr lang="en-US" sz="4000" b="1" dirty="0" err="1">
                <a:solidFill>
                  <a:schemeClr val="bg1"/>
                </a:solidFill>
              </a:rPr>
              <a:t>wyt</a:t>
            </a:r>
            <a:r>
              <a:rPr lang="en-US" sz="4000" b="1" dirty="0">
                <a:solidFill>
                  <a:schemeClr val="bg1"/>
                </a:solidFill>
              </a:rPr>
              <a:t> </a:t>
            </a:r>
            <a:r>
              <a:rPr lang="en-US" sz="4000" b="1" dirty="0" err="1">
                <a:solidFill>
                  <a:schemeClr val="bg1"/>
                </a:solidFill>
              </a:rPr>
              <a:t>ti</a:t>
            </a:r>
            <a:r>
              <a:rPr lang="en-US" sz="4000" b="1" dirty="0">
                <a:solidFill>
                  <a:schemeClr val="bg1"/>
                </a:solidFill>
              </a:rPr>
              <a:t>?                              Who are you?</a:t>
            </a:r>
          </a:p>
        </p:txBody>
      </p:sp>
      <p:sp>
        <p:nvSpPr>
          <p:cNvPr id="3" name="Content Placeholder 2">
            <a:extLst>
              <a:ext uri="{FF2B5EF4-FFF2-40B4-BE49-F238E27FC236}">
                <a16:creationId xmlns:a16="http://schemas.microsoft.com/office/drawing/2014/main" id="{E6258AB5-74A0-9040-A162-4DC7B5AA4581}"/>
              </a:ext>
            </a:extLst>
          </p:cNvPr>
          <p:cNvSpPr>
            <a:spLocks noGrp="1"/>
          </p:cNvSpPr>
          <p:nvPr>
            <p:ph idx="1"/>
          </p:nvPr>
        </p:nvSpPr>
        <p:spPr>
          <a:xfrm>
            <a:off x="1765661" y="2189018"/>
            <a:ext cx="8915400" cy="3777622"/>
          </a:xfrm>
        </p:spPr>
        <p:txBody>
          <a:bodyPr>
            <a:normAutofit/>
          </a:bodyPr>
          <a:lstStyle/>
          <a:p>
            <a:pPr marL="0" indent="0" algn="ctr">
              <a:buNone/>
            </a:pPr>
            <a:r>
              <a:rPr lang="en-US" sz="5400" b="1" dirty="0"/>
              <a:t>…… </a:t>
            </a:r>
            <a:r>
              <a:rPr lang="en-US" sz="5400" b="1" dirty="0" err="1"/>
              <a:t>y</a:t>
            </a:r>
            <a:r>
              <a:rPr lang="en-US" sz="5400" b="1" u="sng" dirty="0" err="1"/>
              <a:t>dw</a:t>
            </a:r>
            <a:r>
              <a:rPr lang="en-US" sz="5400" b="1" dirty="0"/>
              <a:t> </a:t>
            </a:r>
            <a:r>
              <a:rPr lang="en-US" sz="5400" b="1" dirty="0" err="1"/>
              <a:t>i</a:t>
            </a:r>
            <a:r>
              <a:rPr lang="en-US" sz="5400" b="1" dirty="0"/>
              <a:t>.</a:t>
            </a:r>
          </a:p>
          <a:p>
            <a:pPr algn="ctr"/>
            <a:endParaRPr lang="en-US" sz="5400" b="1" dirty="0"/>
          </a:p>
          <a:p>
            <a:pPr marL="0" indent="0" algn="ctr">
              <a:buNone/>
            </a:pPr>
            <a:r>
              <a:rPr lang="en-US" sz="5400" b="1" dirty="0"/>
              <a:t>….</a:t>
            </a:r>
            <a:r>
              <a:rPr lang="en-US" sz="5400" b="1" u="sng" dirty="0" err="1"/>
              <a:t>dw</a:t>
            </a:r>
            <a:r>
              <a:rPr lang="en-US" sz="5400" b="1" dirty="0"/>
              <a:t> </a:t>
            </a:r>
            <a:r>
              <a:rPr lang="en-US" sz="5400" b="1" dirty="0" err="1"/>
              <a:t>i</a:t>
            </a:r>
            <a:r>
              <a:rPr lang="en-US" sz="5400" b="1" dirty="0"/>
              <a:t>.</a:t>
            </a:r>
          </a:p>
        </p:txBody>
      </p:sp>
      <p:sp>
        <p:nvSpPr>
          <p:cNvPr id="4" name="TextBox 3">
            <a:extLst>
              <a:ext uri="{FF2B5EF4-FFF2-40B4-BE49-F238E27FC236}">
                <a16:creationId xmlns:a16="http://schemas.microsoft.com/office/drawing/2014/main" id="{FBAD15C1-5523-9E4B-B837-BB46527549ED}"/>
              </a:ext>
            </a:extLst>
          </p:cNvPr>
          <p:cNvSpPr txBox="1"/>
          <p:nvPr/>
        </p:nvSpPr>
        <p:spPr>
          <a:xfrm rot="21110102">
            <a:off x="1080655" y="2189018"/>
            <a:ext cx="1579418" cy="769441"/>
          </a:xfrm>
          <a:prstGeom prst="rect">
            <a:avLst/>
          </a:prstGeom>
          <a:solidFill>
            <a:srgbClr val="FFC000"/>
          </a:solidFill>
        </p:spPr>
        <p:txBody>
          <a:bodyPr wrap="square" rtlCol="0">
            <a:spAutoFit/>
          </a:bodyPr>
          <a:lstStyle/>
          <a:p>
            <a:pPr algn="ctr"/>
            <a:r>
              <a:rPr lang="en-US" sz="4400" b="1" dirty="0"/>
              <a:t>Nia</a:t>
            </a:r>
          </a:p>
        </p:txBody>
      </p:sp>
      <p:sp>
        <p:nvSpPr>
          <p:cNvPr id="5" name="TextBox 4">
            <a:extLst>
              <a:ext uri="{FF2B5EF4-FFF2-40B4-BE49-F238E27FC236}">
                <a16:creationId xmlns:a16="http://schemas.microsoft.com/office/drawing/2014/main" id="{0B993006-403B-F143-A7B3-B222B8B50A66}"/>
              </a:ext>
            </a:extLst>
          </p:cNvPr>
          <p:cNvSpPr txBox="1"/>
          <p:nvPr/>
        </p:nvSpPr>
        <p:spPr>
          <a:xfrm rot="21110102">
            <a:off x="2078183" y="3638979"/>
            <a:ext cx="1579418" cy="769441"/>
          </a:xfrm>
          <a:prstGeom prst="rect">
            <a:avLst/>
          </a:prstGeom>
          <a:solidFill>
            <a:srgbClr val="FFC000"/>
          </a:solidFill>
        </p:spPr>
        <p:txBody>
          <a:bodyPr wrap="square" rtlCol="0">
            <a:spAutoFit/>
          </a:bodyPr>
          <a:lstStyle/>
          <a:p>
            <a:pPr algn="ctr"/>
            <a:r>
              <a:rPr lang="en-US" sz="4400" b="1" dirty="0"/>
              <a:t>Lee</a:t>
            </a:r>
          </a:p>
        </p:txBody>
      </p:sp>
      <p:sp>
        <p:nvSpPr>
          <p:cNvPr id="6" name="TextBox 5">
            <a:extLst>
              <a:ext uri="{FF2B5EF4-FFF2-40B4-BE49-F238E27FC236}">
                <a16:creationId xmlns:a16="http://schemas.microsoft.com/office/drawing/2014/main" id="{1F53F5D3-833C-7C4F-8B48-5FBB1C68F21B}"/>
              </a:ext>
            </a:extLst>
          </p:cNvPr>
          <p:cNvSpPr txBox="1"/>
          <p:nvPr/>
        </p:nvSpPr>
        <p:spPr>
          <a:xfrm rot="21110102">
            <a:off x="1498801" y="5228757"/>
            <a:ext cx="1579418" cy="769441"/>
          </a:xfrm>
          <a:prstGeom prst="rect">
            <a:avLst/>
          </a:prstGeom>
          <a:solidFill>
            <a:srgbClr val="FFC000"/>
          </a:solidFill>
        </p:spPr>
        <p:txBody>
          <a:bodyPr wrap="square" rtlCol="0">
            <a:spAutoFit/>
          </a:bodyPr>
          <a:lstStyle/>
          <a:p>
            <a:pPr algn="ctr"/>
            <a:r>
              <a:rPr lang="en-US" sz="4400" b="1" dirty="0"/>
              <a:t>Rhys</a:t>
            </a:r>
          </a:p>
        </p:txBody>
      </p:sp>
      <p:sp>
        <p:nvSpPr>
          <p:cNvPr id="7" name="TextBox 6">
            <a:extLst>
              <a:ext uri="{FF2B5EF4-FFF2-40B4-BE49-F238E27FC236}">
                <a16:creationId xmlns:a16="http://schemas.microsoft.com/office/drawing/2014/main" id="{81E073CF-C6FB-2B4B-9FE6-C518694F9959}"/>
              </a:ext>
            </a:extLst>
          </p:cNvPr>
          <p:cNvSpPr txBox="1"/>
          <p:nvPr/>
        </p:nvSpPr>
        <p:spPr>
          <a:xfrm rot="788071">
            <a:off x="9348374" y="2189017"/>
            <a:ext cx="1579418" cy="769441"/>
          </a:xfrm>
          <a:prstGeom prst="rect">
            <a:avLst/>
          </a:prstGeom>
          <a:solidFill>
            <a:srgbClr val="FFC000"/>
          </a:solidFill>
        </p:spPr>
        <p:txBody>
          <a:bodyPr wrap="square" rtlCol="0">
            <a:spAutoFit/>
          </a:bodyPr>
          <a:lstStyle/>
          <a:p>
            <a:pPr algn="ctr"/>
            <a:r>
              <a:rPr lang="en-US" sz="4400" b="1" dirty="0"/>
              <a:t>Tomi</a:t>
            </a:r>
          </a:p>
        </p:txBody>
      </p:sp>
      <p:sp>
        <p:nvSpPr>
          <p:cNvPr id="8" name="TextBox 7">
            <a:extLst>
              <a:ext uri="{FF2B5EF4-FFF2-40B4-BE49-F238E27FC236}">
                <a16:creationId xmlns:a16="http://schemas.microsoft.com/office/drawing/2014/main" id="{914AF473-2393-EE42-8C8B-67D79DEA2C73}"/>
              </a:ext>
            </a:extLst>
          </p:cNvPr>
          <p:cNvSpPr txBox="1"/>
          <p:nvPr/>
        </p:nvSpPr>
        <p:spPr>
          <a:xfrm rot="788071">
            <a:off x="8512032" y="3693109"/>
            <a:ext cx="1579418" cy="769441"/>
          </a:xfrm>
          <a:prstGeom prst="rect">
            <a:avLst/>
          </a:prstGeom>
          <a:solidFill>
            <a:srgbClr val="FFC000"/>
          </a:solidFill>
        </p:spPr>
        <p:txBody>
          <a:bodyPr wrap="square" rtlCol="0">
            <a:spAutoFit/>
          </a:bodyPr>
          <a:lstStyle/>
          <a:p>
            <a:pPr algn="ctr"/>
            <a:r>
              <a:rPr lang="en-US" sz="4400" b="1" dirty="0" err="1"/>
              <a:t>Nel</a:t>
            </a:r>
            <a:endParaRPr lang="en-US" sz="4400" b="1" dirty="0"/>
          </a:p>
        </p:txBody>
      </p:sp>
      <p:sp>
        <p:nvSpPr>
          <p:cNvPr id="9" name="TextBox 8">
            <a:extLst>
              <a:ext uri="{FF2B5EF4-FFF2-40B4-BE49-F238E27FC236}">
                <a16:creationId xmlns:a16="http://schemas.microsoft.com/office/drawing/2014/main" id="{6EE35451-9D28-224D-B35B-37FC746A3D71}"/>
              </a:ext>
            </a:extLst>
          </p:cNvPr>
          <p:cNvSpPr txBox="1"/>
          <p:nvPr/>
        </p:nvSpPr>
        <p:spPr>
          <a:xfrm rot="788071">
            <a:off x="9333725" y="5473660"/>
            <a:ext cx="1579418" cy="769441"/>
          </a:xfrm>
          <a:prstGeom prst="rect">
            <a:avLst/>
          </a:prstGeom>
          <a:solidFill>
            <a:srgbClr val="FFC000"/>
          </a:solidFill>
        </p:spPr>
        <p:txBody>
          <a:bodyPr wrap="square" rtlCol="0">
            <a:spAutoFit/>
          </a:bodyPr>
          <a:lstStyle/>
          <a:p>
            <a:pPr algn="ctr"/>
            <a:r>
              <a:rPr lang="en-US" sz="4400" b="1" dirty="0"/>
              <a:t>Beth</a:t>
            </a:r>
          </a:p>
        </p:txBody>
      </p:sp>
      <p:pic>
        <p:nvPicPr>
          <p:cNvPr id="10" name="Picture 9">
            <a:extLst>
              <a:ext uri="{FF2B5EF4-FFF2-40B4-BE49-F238E27FC236}">
                <a16:creationId xmlns:a16="http://schemas.microsoft.com/office/drawing/2014/main" id="{0F711F9B-8820-2942-929A-D2692ABDC7DC}"/>
              </a:ext>
            </a:extLst>
          </p:cNvPr>
          <p:cNvPicPr>
            <a:picLocks noChangeAspect="1"/>
          </p:cNvPicPr>
          <p:nvPr/>
        </p:nvPicPr>
        <p:blipFill>
          <a:blip r:embed="rId3"/>
          <a:stretch>
            <a:fillRect/>
          </a:stretch>
        </p:blipFill>
        <p:spPr>
          <a:xfrm>
            <a:off x="0" y="6372614"/>
            <a:ext cx="3132944" cy="485386"/>
          </a:xfrm>
          <a:prstGeom prst="rect">
            <a:avLst/>
          </a:prstGeom>
        </p:spPr>
      </p:pic>
    </p:spTree>
    <p:extLst>
      <p:ext uri="{BB962C8B-B14F-4D97-AF65-F5344CB8AC3E}">
        <p14:creationId xmlns:p14="http://schemas.microsoft.com/office/powerpoint/2010/main" val="1212140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673276010"/>
              </p:ext>
            </p:extLst>
          </p:nvPr>
        </p:nvGraphicFramePr>
        <p:xfrm>
          <a:off x="1390148" y="251081"/>
          <a:ext cx="9502842" cy="5143500"/>
        </p:xfrm>
        <a:graphic>
          <a:graphicData uri="http://schemas.openxmlformats.org/drawingml/2006/table">
            <a:tbl>
              <a:tblPr firstRow="1" bandRow="1">
                <a:tableStyleId>{5C22544A-7EE6-4342-B048-85BDC9FD1C3A}</a:tableStyleId>
              </a:tblPr>
              <a:tblGrid>
                <a:gridCol w="1583807">
                  <a:extLst>
                    <a:ext uri="{9D8B030D-6E8A-4147-A177-3AD203B41FA5}">
                      <a16:colId xmlns:a16="http://schemas.microsoft.com/office/drawing/2014/main" val="20000"/>
                    </a:ext>
                  </a:extLst>
                </a:gridCol>
                <a:gridCol w="1583807">
                  <a:extLst>
                    <a:ext uri="{9D8B030D-6E8A-4147-A177-3AD203B41FA5}">
                      <a16:colId xmlns:a16="http://schemas.microsoft.com/office/drawing/2014/main" val="20001"/>
                    </a:ext>
                  </a:extLst>
                </a:gridCol>
                <a:gridCol w="1583807">
                  <a:extLst>
                    <a:ext uri="{9D8B030D-6E8A-4147-A177-3AD203B41FA5}">
                      <a16:colId xmlns:a16="http://schemas.microsoft.com/office/drawing/2014/main" val="20002"/>
                    </a:ext>
                  </a:extLst>
                </a:gridCol>
                <a:gridCol w="1583807">
                  <a:extLst>
                    <a:ext uri="{9D8B030D-6E8A-4147-A177-3AD203B41FA5}">
                      <a16:colId xmlns:a16="http://schemas.microsoft.com/office/drawing/2014/main" val="20003"/>
                    </a:ext>
                  </a:extLst>
                </a:gridCol>
                <a:gridCol w="1583807">
                  <a:extLst>
                    <a:ext uri="{9D8B030D-6E8A-4147-A177-3AD203B41FA5}">
                      <a16:colId xmlns:a16="http://schemas.microsoft.com/office/drawing/2014/main" val="20004"/>
                    </a:ext>
                  </a:extLst>
                </a:gridCol>
                <a:gridCol w="1583807">
                  <a:extLst>
                    <a:ext uri="{9D8B030D-6E8A-4147-A177-3AD203B41FA5}">
                      <a16:colId xmlns:a16="http://schemas.microsoft.com/office/drawing/2014/main" val="20005"/>
                    </a:ext>
                  </a:extLst>
                </a:gridCol>
              </a:tblGrid>
              <a:tr h="1028700">
                <a:tc>
                  <a:txBody>
                    <a:bodyPr/>
                    <a:lstStyle/>
                    <a:p>
                      <a:pPr algn="ctr"/>
                      <a:r>
                        <a:rPr lang="en-US" sz="3000" b="1" dirty="0" err="1">
                          <a:solidFill>
                            <a:schemeClr val="tx1"/>
                          </a:solidFill>
                        </a:rPr>
                        <a:t>Yr</a:t>
                      </a:r>
                      <a:r>
                        <a:rPr lang="en-US" sz="3000" b="1" dirty="0">
                          <a:solidFill>
                            <a:schemeClr val="tx1"/>
                          </a:solidFill>
                        </a:rPr>
                        <a:t> </a:t>
                      </a:r>
                      <a:r>
                        <a:rPr lang="en-US" sz="3000" b="1" dirty="0" err="1">
                          <a:solidFill>
                            <a:schemeClr val="tx1"/>
                          </a:solidFill>
                        </a:rPr>
                        <a:t>Wyddor</a:t>
                      </a:r>
                      <a:endParaRPr lang="en-US" sz="30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US" sz="4500" b="1" dirty="0">
                          <a:solidFill>
                            <a:schemeClr val="tx1"/>
                          </a:solidFill>
                        </a:rPr>
                        <a:t>a</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b</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c</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ch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1028700">
                <a:tc>
                  <a:txBody>
                    <a:bodyPr/>
                    <a:lstStyle/>
                    <a:p>
                      <a:pPr algn="ctr"/>
                      <a:r>
                        <a:rPr lang="en-US" sz="4500" b="1" err="1">
                          <a:solidFill>
                            <a:schemeClr val="tx1"/>
                          </a:solidFill>
                        </a:rPr>
                        <a:t>dd</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f</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ff</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ng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1"/>
                  </a:ext>
                </a:extLst>
              </a:tr>
              <a:tr h="1028700">
                <a:tc>
                  <a:txBody>
                    <a:bodyPr/>
                    <a:lstStyle/>
                    <a:p>
                      <a:pPr algn="ctr"/>
                      <a:r>
                        <a:rPr lang="en-US" sz="4500" b="1">
                          <a:solidFill>
                            <a:schemeClr val="tx1"/>
                          </a:solidFill>
                        </a:rPr>
                        <a:t>h</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i</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j</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l</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ll</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1028700">
                <a:tc>
                  <a:txBody>
                    <a:bodyPr/>
                    <a:lstStyle/>
                    <a:p>
                      <a:pPr algn="ctr"/>
                      <a:r>
                        <a:rPr lang="en-US" sz="4500" b="1">
                          <a:solidFill>
                            <a:schemeClr val="tx1"/>
                          </a:solidFill>
                        </a:rPr>
                        <a:t>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o</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p</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ph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rh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3"/>
                  </a:ext>
                </a:extLst>
              </a:tr>
              <a:tr h="1028700">
                <a:tc>
                  <a:txBody>
                    <a:bodyPr/>
                    <a:lstStyle/>
                    <a:p>
                      <a:pPr algn="ctr"/>
                      <a:r>
                        <a:rPr lang="en-US" sz="4500" b="1">
                          <a:solidFill>
                            <a:schemeClr val="tx1"/>
                          </a:solidFill>
                        </a:rPr>
                        <a: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dirty="0" err="1">
                          <a:solidFill>
                            <a:schemeClr val="tx1"/>
                          </a:solidFill>
                        </a:rPr>
                        <a:t>th</a:t>
                      </a:r>
                      <a:endParaRPr lang="en-US" sz="45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u</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w</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0004"/>
                  </a:ext>
                </a:extLst>
              </a:tr>
            </a:tbl>
          </a:graphicData>
        </a:graphic>
      </p:graphicFrame>
      <p:grpSp>
        <p:nvGrpSpPr>
          <p:cNvPr id="6" name="Group 5"/>
          <p:cNvGrpSpPr/>
          <p:nvPr/>
        </p:nvGrpSpPr>
        <p:grpSpPr>
          <a:xfrm>
            <a:off x="1181163" y="5494084"/>
            <a:ext cx="4813237" cy="1216531"/>
            <a:chOff x="-130629" y="5551882"/>
            <a:chExt cx="3683726" cy="1050994"/>
          </a:xfrm>
        </p:grpSpPr>
        <p:sp>
          <p:nvSpPr>
            <p:cNvPr id="2" name="TextBox 1"/>
            <p:cNvSpPr txBox="1"/>
            <p:nvPr/>
          </p:nvSpPr>
          <p:spPr>
            <a:xfrm>
              <a:off x="-130629" y="5551882"/>
              <a:ext cx="3683726" cy="990685"/>
            </a:xfrm>
            <a:prstGeom prst="rect">
              <a:avLst/>
            </a:prstGeom>
            <a:noFill/>
          </p:spPr>
          <p:txBody>
            <a:bodyPr wrap="square" rtlCol="0">
              <a:spAutoFit/>
            </a:bodyPr>
            <a:lstStyle/>
            <a:p>
              <a:r>
                <a:rPr lang="en-US" b="1" u="sng" dirty="0" err="1"/>
                <a:t>Allwedd</a:t>
              </a:r>
              <a:r>
                <a:rPr lang="en-US" b="1" u="sng" dirty="0"/>
                <a:t> / Key:</a:t>
              </a:r>
              <a:endParaRPr lang="en-US" b="1" dirty="0"/>
            </a:p>
            <a:p>
              <a:pPr>
                <a:lnSpc>
                  <a:spcPct val="150000"/>
                </a:lnSpc>
              </a:pPr>
              <a:r>
                <a:rPr lang="en-US" b="1" dirty="0"/>
                <a:t>		</a:t>
              </a:r>
              <a:r>
                <a:rPr lang="en-US" b="1" dirty="0" err="1"/>
                <a:t>llafariaid</a:t>
              </a:r>
              <a:r>
                <a:rPr lang="en-US" b="1" dirty="0"/>
                <a:t> / vowels</a:t>
              </a:r>
            </a:p>
            <a:p>
              <a:pPr>
                <a:lnSpc>
                  <a:spcPct val="150000"/>
                </a:lnSpc>
              </a:pPr>
              <a:r>
                <a:rPr lang="en-US" b="1" dirty="0"/>
                <a:t>		</a:t>
              </a:r>
              <a:r>
                <a:rPr lang="en-US" b="1" dirty="0" err="1"/>
                <a:t>cytseiniaid</a:t>
              </a:r>
              <a:r>
                <a:rPr lang="en-US" b="1" dirty="0"/>
                <a:t> / consonants</a:t>
              </a:r>
            </a:p>
          </p:txBody>
        </p:sp>
        <p:sp>
          <p:nvSpPr>
            <p:cNvPr id="3" name="Rectangle 2"/>
            <p:cNvSpPr/>
            <p:nvPr/>
          </p:nvSpPr>
          <p:spPr>
            <a:xfrm>
              <a:off x="137160" y="5888440"/>
              <a:ext cx="326572" cy="314236"/>
            </a:xfrm>
            <a:prstGeom prst="rect">
              <a:avLst/>
            </a:prstGeom>
            <a:solidFill>
              <a:srgbClr val="00B0F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37160" y="6288640"/>
              <a:ext cx="326572" cy="31423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E0D22D83-B99A-5B47-B3AB-F882C074B76F}"/>
              </a:ext>
            </a:extLst>
          </p:cNvPr>
          <p:cNvSpPr/>
          <p:nvPr/>
        </p:nvSpPr>
        <p:spPr>
          <a:xfrm>
            <a:off x="6492747" y="6260551"/>
            <a:ext cx="426706" cy="363730"/>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25F83A6F-E872-5940-A290-18EDFACBDBFB}"/>
              </a:ext>
            </a:extLst>
          </p:cNvPr>
          <p:cNvSpPr/>
          <p:nvPr/>
        </p:nvSpPr>
        <p:spPr>
          <a:xfrm>
            <a:off x="6919453" y="6217151"/>
            <a:ext cx="4224531" cy="369332"/>
          </a:xfrm>
          <a:prstGeom prst="rect">
            <a:avLst/>
          </a:prstGeom>
        </p:spPr>
        <p:txBody>
          <a:bodyPr wrap="square">
            <a:spAutoFit/>
          </a:bodyPr>
          <a:lstStyle/>
          <a:p>
            <a:r>
              <a:rPr lang="en-US" b="1" dirty="0"/>
              <a:t> </a:t>
            </a:r>
            <a:r>
              <a:rPr lang="en-US" b="1" dirty="0" err="1"/>
              <a:t>llythrennau</a:t>
            </a:r>
            <a:r>
              <a:rPr lang="en-US" b="1" dirty="0"/>
              <a:t> </a:t>
            </a:r>
            <a:r>
              <a:rPr lang="en-US" b="1" dirty="0" err="1"/>
              <a:t>dwbl</a:t>
            </a:r>
            <a:r>
              <a:rPr lang="en-US" b="1" dirty="0"/>
              <a:t> / double letters</a:t>
            </a:r>
            <a:endParaRPr lang="en-US" dirty="0"/>
          </a:p>
        </p:txBody>
      </p:sp>
    </p:spTree>
    <p:extLst>
      <p:ext uri="{BB962C8B-B14F-4D97-AF65-F5344CB8AC3E}">
        <p14:creationId xmlns:p14="http://schemas.microsoft.com/office/powerpoint/2010/main" val="158385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B393-D6EA-FC4A-91C6-EBE5928E2541}"/>
              </a:ext>
            </a:extLst>
          </p:cNvPr>
          <p:cNvSpPr txBox="1">
            <a:spLocks/>
          </p:cNvSpPr>
          <p:nvPr/>
        </p:nvSpPr>
        <p:spPr>
          <a:xfrm>
            <a:off x="389744" y="320501"/>
            <a:ext cx="11452485" cy="852421"/>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rPr>
              <a:t>Eich</a:t>
            </a:r>
            <a:r>
              <a:rPr lang="en-US" sz="4000" b="1" dirty="0">
                <a:solidFill>
                  <a:schemeClr val="bg1"/>
                </a:solidFill>
              </a:rPr>
              <a:t> </a:t>
            </a:r>
            <a:r>
              <a:rPr lang="en-US" sz="4000" b="1" dirty="0" err="1">
                <a:solidFill>
                  <a:schemeClr val="bg1"/>
                </a:solidFill>
              </a:rPr>
              <a:t>tro</a:t>
            </a:r>
            <a:r>
              <a:rPr lang="en-US" sz="4000" b="1" dirty="0">
                <a:solidFill>
                  <a:schemeClr val="bg1"/>
                </a:solidFill>
              </a:rPr>
              <a:t> chi …                          Have a go …</a:t>
            </a:r>
          </a:p>
        </p:txBody>
      </p:sp>
      <p:sp>
        <p:nvSpPr>
          <p:cNvPr id="3" name="TextBox 2">
            <a:extLst>
              <a:ext uri="{FF2B5EF4-FFF2-40B4-BE49-F238E27FC236}">
                <a16:creationId xmlns:a16="http://schemas.microsoft.com/office/drawing/2014/main" id="{D266B931-B762-154C-BE57-0C6D4318A4C5}"/>
              </a:ext>
            </a:extLst>
          </p:cNvPr>
          <p:cNvSpPr txBox="1"/>
          <p:nvPr/>
        </p:nvSpPr>
        <p:spPr>
          <a:xfrm>
            <a:off x="659568" y="2278505"/>
            <a:ext cx="11047750" cy="1107996"/>
          </a:xfrm>
          <a:prstGeom prst="rect">
            <a:avLst/>
          </a:prstGeom>
          <a:solidFill>
            <a:schemeClr val="bg1"/>
          </a:solidFill>
          <a:ln w="76200">
            <a:solidFill>
              <a:schemeClr val="accent2">
                <a:lumMod val="50000"/>
              </a:schemeClr>
            </a:solidFill>
          </a:ln>
        </p:spPr>
        <p:txBody>
          <a:bodyPr wrap="square" rtlCol="0">
            <a:spAutoFit/>
          </a:bodyPr>
          <a:lstStyle/>
          <a:p>
            <a:r>
              <a:rPr lang="en-US" sz="2400" dirty="0">
                <a:hlinkClick r:id="rId2"/>
              </a:rPr>
              <a:t>https://uwtsd.hosted.panopto.com/Panopto/Pages/Viewer.aspx?id=a16f07a3-fb0c-4eb9-a266-ac3800a218e2</a:t>
            </a:r>
            <a:endParaRPr lang="en-US" sz="2400" dirty="0"/>
          </a:p>
          <a:p>
            <a:endParaRPr lang="en-US" dirty="0"/>
          </a:p>
        </p:txBody>
      </p:sp>
      <p:pic>
        <p:nvPicPr>
          <p:cNvPr id="4" name="Picture 3">
            <a:extLst>
              <a:ext uri="{FF2B5EF4-FFF2-40B4-BE49-F238E27FC236}">
                <a16:creationId xmlns:a16="http://schemas.microsoft.com/office/drawing/2014/main" id="{4E599145-815A-054C-8EF0-2F2DFB3D4A4D}"/>
              </a:ext>
            </a:extLst>
          </p:cNvPr>
          <p:cNvPicPr>
            <a:picLocks noChangeAspect="1"/>
          </p:cNvPicPr>
          <p:nvPr/>
        </p:nvPicPr>
        <p:blipFill>
          <a:blip r:embed="rId3"/>
          <a:stretch>
            <a:fillRect/>
          </a:stretch>
        </p:blipFill>
        <p:spPr>
          <a:xfrm>
            <a:off x="4804868" y="3550378"/>
            <a:ext cx="2222500" cy="3175000"/>
          </a:xfrm>
          <a:prstGeom prst="rect">
            <a:avLst/>
          </a:prstGeom>
          <a:ln w="57150">
            <a:solidFill>
              <a:schemeClr val="accent2">
                <a:lumMod val="50000"/>
              </a:schemeClr>
            </a:solidFill>
          </a:ln>
        </p:spPr>
      </p:pic>
      <p:pic>
        <p:nvPicPr>
          <p:cNvPr id="5" name="Picture 4">
            <a:extLst>
              <a:ext uri="{FF2B5EF4-FFF2-40B4-BE49-F238E27FC236}">
                <a16:creationId xmlns:a16="http://schemas.microsoft.com/office/drawing/2014/main" id="{3460CDAF-3ED2-B442-AAD5-6D8132E2282D}"/>
              </a:ext>
            </a:extLst>
          </p:cNvPr>
          <p:cNvPicPr>
            <a:picLocks noChangeAspect="1"/>
          </p:cNvPicPr>
          <p:nvPr/>
        </p:nvPicPr>
        <p:blipFill>
          <a:blip r:embed="rId4"/>
          <a:stretch>
            <a:fillRect/>
          </a:stretch>
        </p:blipFill>
        <p:spPr>
          <a:xfrm>
            <a:off x="0" y="6372614"/>
            <a:ext cx="3132944" cy="485386"/>
          </a:xfrm>
          <a:prstGeom prst="rect">
            <a:avLst/>
          </a:prstGeom>
        </p:spPr>
      </p:pic>
    </p:spTree>
    <p:extLst>
      <p:ext uri="{BB962C8B-B14F-4D97-AF65-F5344CB8AC3E}">
        <p14:creationId xmlns:p14="http://schemas.microsoft.com/office/powerpoint/2010/main" val="2200297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18F42-D9B0-4248-A8DA-53F11762689A}"/>
              </a:ext>
            </a:extLst>
          </p:cNvPr>
          <p:cNvSpPr>
            <a:spLocks noGrp="1"/>
          </p:cNvSpPr>
          <p:nvPr>
            <p:ph type="title"/>
          </p:nvPr>
        </p:nvSpPr>
        <p:spPr>
          <a:xfrm>
            <a:off x="239843" y="194620"/>
            <a:ext cx="11767277" cy="858326"/>
          </a:xfrm>
          <a:solidFill>
            <a:schemeClr val="tx1"/>
          </a:solidFill>
        </p:spPr>
        <p:txBody>
          <a:bodyPr/>
          <a:lstStyle/>
          <a:p>
            <a:r>
              <a:rPr lang="en-US" b="1" dirty="0" err="1">
                <a:solidFill>
                  <a:schemeClr val="bg1"/>
                </a:solidFill>
              </a:rPr>
              <a:t>Dysgu’r</a:t>
            </a:r>
            <a:r>
              <a:rPr lang="en-US" b="1" dirty="0">
                <a:solidFill>
                  <a:schemeClr val="bg1"/>
                </a:solidFill>
              </a:rPr>
              <a:t> </a:t>
            </a:r>
            <a:r>
              <a:rPr lang="en-US" b="1" dirty="0" err="1">
                <a:solidFill>
                  <a:schemeClr val="bg1"/>
                </a:solidFill>
              </a:rPr>
              <a:t>Wyddor</a:t>
            </a:r>
            <a:r>
              <a:rPr lang="en-US" b="1" dirty="0">
                <a:solidFill>
                  <a:schemeClr val="bg1"/>
                </a:solidFill>
              </a:rPr>
              <a:t> …                    Learn the Alphabet …</a:t>
            </a:r>
          </a:p>
        </p:txBody>
      </p:sp>
      <p:sp>
        <p:nvSpPr>
          <p:cNvPr id="3" name="Content Placeholder 2">
            <a:extLst>
              <a:ext uri="{FF2B5EF4-FFF2-40B4-BE49-F238E27FC236}">
                <a16:creationId xmlns:a16="http://schemas.microsoft.com/office/drawing/2014/main" id="{6412997A-59C1-0A49-B5C4-F1016CC4A839}"/>
              </a:ext>
            </a:extLst>
          </p:cNvPr>
          <p:cNvSpPr>
            <a:spLocks noGrp="1"/>
          </p:cNvSpPr>
          <p:nvPr>
            <p:ph idx="1"/>
          </p:nvPr>
        </p:nvSpPr>
        <p:spPr>
          <a:xfrm>
            <a:off x="1182976" y="1749154"/>
            <a:ext cx="4816043" cy="3871480"/>
          </a:xfrm>
        </p:spPr>
        <p:txBody>
          <a:bodyPr>
            <a:normAutofit fontScale="92500"/>
          </a:bodyPr>
          <a:lstStyle/>
          <a:p>
            <a:r>
              <a:rPr lang="en-US" sz="2400" b="1" dirty="0">
                <a:solidFill>
                  <a:schemeClr val="accent2">
                    <a:lumMod val="50000"/>
                  </a:schemeClr>
                </a:solidFill>
                <a:hlinkClick r:id="rId2">
                  <a:extLst>
                    <a:ext uri="{A12FA001-AC4F-418D-AE19-62706E023703}">
                      <ahyp:hlinkClr xmlns:ahyp="http://schemas.microsoft.com/office/drawing/2018/hyperlinkcolor" val="tx"/>
                    </a:ext>
                  </a:extLst>
                </a:hlinkClick>
              </a:rPr>
              <a:t>https://youtu.be/mzQyWnG3VW0</a:t>
            </a:r>
            <a:endParaRPr lang="en-US" sz="2400" b="1" dirty="0">
              <a:solidFill>
                <a:schemeClr val="accent2">
                  <a:lumMod val="50000"/>
                </a:schemeClr>
              </a:solidFill>
            </a:endParaRPr>
          </a:p>
          <a:p>
            <a:pPr marL="0" indent="0">
              <a:buNone/>
            </a:pPr>
            <a:endParaRPr lang="en-US" sz="2400" b="1" dirty="0">
              <a:solidFill>
                <a:schemeClr val="accent2">
                  <a:lumMod val="50000"/>
                </a:schemeClr>
              </a:solidFill>
            </a:endParaRPr>
          </a:p>
          <a:p>
            <a:r>
              <a:rPr lang="en-US" sz="2400" b="1" dirty="0">
                <a:solidFill>
                  <a:schemeClr val="accent2">
                    <a:lumMod val="50000"/>
                  </a:schemeClr>
                </a:solidFill>
                <a:hlinkClick r:id="rId3">
                  <a:extLst>
                    <a:ext uri="{A12FA001-AC4F-418D-AE19-62706E023703}">
                      <ahyp:hlinkClr xmlns:ahyp="http://schemas.microsoft.com/office/drawing/2018/hyperlinkcolor" val="tx"/>
                    </a:ext>
                  </a:extLst>
                </a:hlinkClick>
              </a:rPr>
              <a:t>https://youtu.be/h-zu72YpXKY</a:t>
            </a:r>
            <a:endParaRPr lang="en-US" sz="2400" b="1" dirty="0">
              <a:solidFill>
                <a:schemeClr val="accent2">
                  <a:lumMod val="50000"/>
                </a:schemeClr>
              </a:solidFill>
            </a:endParaRPr>
          </a:p>
          <a:p>
            <a:endParaRPr lang="en-US" sz="2400" b="1" dirty="0">
              <a:solidFill>
                <a:schemeClr val="accent2">
                  <a:lumMod val="50000"/>
                </a:schemeClr>
              </a:solidFill>
            </a:endParaRPr>
          </a:p>
          <a:p>
            <a:r>
              <a:rPr lang="en-US" sz="2400" b="1" dirty="0">
                <a:solidFill>
                  <a:schemeClr val="accent2">
                    <a:lumMod val="50000"/>
                  </a:schemeClr>
                </a:solidFill>
                <a:hlinkClick r:id="rId4">
                  <a:extLst>
                    <a:ext uri="{A12FA001-AC4F-418D-AE19-62706E023703}">
                      <ahyp:hlinkClr xmlns:ahyp="http://schemas.microsoft.com/office/drawing/2018/hyperlinkcolor" val="tx"/>
                    </a:ext>
                  </a:extLst>
                </a:hlinkClick>
              </a:rPr>
              <a:t>https://youtu.be/J0f5wT9dCpY</a:t>
            </a:r>
            <a:endParaRPr lang="en-US" sz="2400" b="1" dirty="0">
              <a:solidFill>
                <a:schemeClr val="accent2">
                  <a:lumMod val="50000"/>
                </a:schemeClr>
              </a:solidFill>
            </a:endParaRPr>
          </a:p>
          <a:p>
            <a:endParaRPr lang="en-US" sz="2400" b="1" dirty="0">
              <a:solidFill>
                <a:schemeClr val="accent2">
                  <a:lumMod val="50000"/>
                </a:schemeClr>
              </a:solidFill>
            </a:endParaRPr>
          </a:p>
          <a:p>
            <a:r>
              <a:rPr lang="en-US" sz="2400" b="1" dirty="0">
                <a:solidFill>
                  <a:schemeClr val="accent2">
                    <a:lumMod val="50000"/>
                  </a:schemeClr>
                </a:solidFill>
                <a:hlinkClick r:id="rId5">
                  <a:extLst>
                    <a:ext uri="{A12FA001-AC4F-418D-AE19-62706E023703}">
                      <ahyp:hlinkClr xmlns:ahyp="http://schemas.microsoft.com/office/drawing/2018/hyperlinkcolor" val="tx"/>
                    </a:ext>
                  </a:extLst>
                </a:hlinkClick>
              </a:rPr>
              <a:t>https://youtu.be/_xlgp8PfRqw</a:t>
            </a:r>
            <a:endParaRPr lang="en-US" sz="2400" b="1" dirty="0">
              <a:solidFill>
                <a:schemeClr val="accent2">
                  <a:lumMod val="50000"/>
                </a:schemeClr>
              </a:solidFill>
            </a:endParaRPr>
          </a:p>
          <a:p>
            <a:endParaRPr lang="en-US" dirty="0"/>
          </a:p>
          <a:p>
            <a:pPr marL="0" indent="0">
              <a:buNone/>
            </a:pPr>
            <a:endParaRPr lang="en-US" dirty="0"/>
          </a:p>
          <a:p>
            <a:pPr marL="0" indent="0">
              <a:buNone/>
            </a:pPr>
            <a:endParaRPr lang="en-US" dirty="0"/>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E56BE715-A6B3-904D-B390-48FE785237FE}"/>
              </a:ext>
            </a:extLst>
          </p:cNvPr>
          <p:cNvSpPr txBox="1"/>
          <p:nvPr/>
        </p:nvSpPr>
        <p:spPr>
          <a:xfrm rot="511270">
            <a:off x="6631141" y="2181859"/>
            <a:ext cx="5081062" cy="2554545"/>
          </a:xfrm>
          <a:prstGeom prst="rect">
            <a:avLst/>
          </a:prstGeom>
          <a:solidFill>
            <a:schemeClr val="accent3"/>
          </a:solidFill>
        </p:spPr>
        <p:txBody>
          <a:bodyPr wrap="square" rtlCol="0">
            <a:spAutoFit/>
          </a:bodyPr>
          <a:lstStyle/>
          <a:p>
            <a:r>
              <a:rPr lang="en-US" sz="2000" b="1" dirty="0" err="1">
                <a:solidFill>
                  <a:schemeClr val="bg1"/>
                </a:solidFill>
              </a:rPr>
              <a:t>Dewch</a:t>
            </a:r>
            <a:r>
              <a:rPr lang="en-US" sz="2000" b="1" dirty="0">
                <a:solidFill>
                  <a:schemeClr val="bg1"/>
                </a:solidFill>
              </a:rPr>
              <a:t> </a:t>
            </a:r>
            <a:r>
              <a:rPr lang="en-US" sz="2000" b="1" dirty="0" err="1">
                <a:solidFill>
                  <a:schemeClr val="bg1"/>
                </a:solidFill>
              </a:rPr>
              <a:t>i</a:t>
            </a:r>
            <a:r>
              <a:rPr lang="en-US" sz="2000" b="1" dirty="0">
                <a:solidFill>
                  <a:schemeClr val="bg1"/>
                </a:solidFill>
              </a:rPr>
              <a:t> </a:t>
            </a:r>
            <a:r>
              <a:rPr lang="en-US" sz="2000" b="1" dirty="0" err="1">
                <a:solidFill>
                  <a:schemeClr val="bg1"/>
                </a:solidFill>
              </a:rPr>
              <a:t>ddysgu’r</a:t>
            </a:r>
            <a:r>
              <a:rPr lang="en-US" sz="2000" b="1" dirty="0">
                <a:solidFill>
                  <a:schemeClr val="bg1"/>
                </a:solidFill>
              </a:rPr>
              <a:t> </a:t>
            </a:r>
            <a:r>
              <a:rPr lang="en-US" sz="2000" b="1" dirty="0" err="1">
                <a:solidFill>
                  <a:schemeClr val="bg1"/>
                </a:solidFill>
              </a:rPr>
              <a:t>Wyddor</a:t>
            </a:r>
            <a:r>
              <a:rPr lang="en-US" sz="2000" b="1" dirty="0">
                <a:solidFill>
                  <a:schemeClr val="bg1"/>
                </a:solidFill>
              </a:rPr>
              <a:t> </a:t>
            </a:r>
            <a:r>
              <a:rPr lang="en-US" sz="2000" b="1" dirty="0" err="1">
                <a:solidFill>
                  <a:schemeClr val="bg1"/>
                </a:solidFill>
              </a:rPr>
              <a:t>gyda</a:t>
            </a:r>
            <a:r>
              <a:rPr lang="en-US" sz="2000" b="1" dirty="0">
                <a:solidFill>
                  <a:schemeClr val="bg1"/>
                </a:solidFill>
              </a:rPr>
              <a:t> </a:t>
            </a:r>
            <a:r>
              <a:rPr lang="en-US" sz="2000" b="1" dirty="0" err="1">
                <a:solidFill>
                  <a:schemeClr val="bg1"/>
                </a:solidFill>
              </a:rPr>
              <a:t>ni</a:t>
            </a:r>
            <a:r>
              <a:rPr lang="en-US" sz="2000" b="1" dirty="0">
                <a:solidFill>
                  <a:schemeClr val="bg1"/>
                </a:solidFill>
              </a:rPr>
              <a:t>,</a:t>
            </a:r>
          </a:p>
          <a:p>
            <a:r>
              <a:rPr lang="en-US" sz="2000" b="1" dirty="0">
                <a:solidFill>
                  <a:schemeClr val="bg1"/>
                </a:solidFill>
              </a:rPr>
              <a:t>A, B, C,</a:t>
            </a:r>
          </a:p>
          <a:p>
            <a:r>
              <a:rPr lang="en-US" sz="2000" b="1" dirty="0">
                <a:solidFill>
                  <a:schemeClr val="bg1"/>
                </a:solidFill>
              </a:rPr>
              <a:t>Ac </a:t>
            </a:r>
            <a:r>
              <a:rPr lang="en-US" sz="2000" b="1" dirty="0" err="1">
                <a:solidFill>
                  <a:schemeClr val="bg1"/>
                </a:solidFill>
              </a:rPr>
              <a:t>i</a:t>
            </a:r>
            <a:r>
              <a:rPr lang="en-US" sz="2000" b="1" dirty="0">
                <a:solidFill>
                  <a:schemeClr val="bg1"/>
                </a:solidFill>
              </a:rPr>
              <a:t> </a:t>
            </a:r>
            <a:r>
              <a:rPr lang="en-US" sz="2000" b="1" dirty="0" err="1">
                <a:solidFill>
                  <a:schemeClr val="bg1"/>
                </a:solidFill>
              </a:rPr>
              <a:t>ffwrdd</a:t>
            </a:r>
            <a:r>
              <a:rPr lang="en-US" sz="2000" b="1" dirty="0">
                <a:solidFill>
                  <a:schemeClr val="bg1"/>
                </a:solidFill>
              </a:rPr>
              <a:t> </a:t>
            </a:r>
            <a:r>
              <a:rPr lang="en-US" sz="2000" b="1" dirty="0" err="1">
                <a:solidFill>
                  <a:schemeClr val="bg1"/>
                </a:solidFill>
              </a:rPr>
              <a:t>â</a:t>
            </a:r>
            <a:r>
              <a:rPr lang="en-US" sz="2000" b="1" dirty="0">
                <a:solidFill>
                  <a:schemeClr val="bg1"/>
                </a:solidFill>
              </a:rPr>
              <a:t> </a:t>
            </a:r>
            <a:r>
              <a:rPr lang="en-US" sz="2000" b="1" dirty="0" err="1">
                <a:solidFill>
                  <a:schemeClr val="bg1"/>
                </a:solidFill>
              </a:rPr>
              <a:t>ni</a:t>
            </a:r>
            <a:r>
              <a:rPr lang="en-US" sz="2000" b="1" dirty="0">
                <a:solidFill>
                  <a:schemeClr val="bg1"/>
                </a:solidFill>
              </a:rPr>
              <a:t> …..</a:t>
            </a:r>
          </a:p>
          <a:p>
            <a:endParaRPr lang="en-US" sz="2000" b="1" dirty="0">
              <a:solidFill>
                <a:schemeClr val="bg1"/>
              </a:solidFill>
            </a:endParaRPr>
          </a:p>
          <a:p>
            <a:endParaRPr lang="en-US" sz="2000" b="1" dirty="0">
              <a:solidFill>
                <a:schemeClr val="bg1"/>
              </a:solidFill>
            </a:endParaRPr>
          </a:p>
          <a:p>
            <a:r>
              <a:rPr lang="en-US" sz="2000" b="1" dirty="0">
                <a:solidFill>
                  <a:schemeClr val="bg1"/>
                </a:solidFill>
              </a:rPr>
              <a:t>Come and learn the Alphabet with us ,</a:t>
            </a:r>
          </a:p>
          <a:p>
            <a:r>
              <a:rPr lang="en-US" sz="2000" b="1" dirty="0">
                <a:solidFill>
                  <a:schemeClr val="bg1"/>
                </a:solidFill>
              </a:rPr>
              <a:t>A, B, C,</a:t>
            </a:r>
          </a:p>
          <a:p>
            <a:r>
              <a:rPr lang="en-US" sz="2000" b="1" dirty="0">
                <a:solidFill>
                  <a:schemeClr val="bg1"/>
                </a:solidFill>
              </a:rPr>
              <a:t>And off we go!</a:t>
            </a:r>
          </a:p>
        </p:txBody>
      </p:sp>
      <p:pic>
        <p:nvPicPr>
          <p:cNvPr id="5" name="Picture 4">
            <a:extLst>
              <a:ext uri="{FF2B5EF4-FFF2-40B4-BE49-F238E27FC236}">
                <a16:creationId xmlns:a16="http://schemas.microsoft.com/office/drawing/2014/main" id="{F4C07653-C741-7E43-AD79-EADD0D021FE1}"/>
              </a:ext>
            </a:extLst>
          </p:cNvPr>
          <p:cNvPicPr>
            <a:picLocks noChangeAspect="1"/>
          </p:cNvPicPr>
          <p:nvPr/>
        </p:nvPicPr>
        <p:blipFill>
          <a:blip r:embed="rId6"/>
          <a:stretch>
            <a:fillRect/>
          </a:stretch>
        </p:blipFill>
        <p:spPr>
          <a:xfrm>
            <a:off x="6469925" y="5053382"/>
            <a:ext cx="4694019" cy="1623869"/>
          </a:xfrm>
          <a:prstGeom prst="rect">
            <a:avLst/>
          </a:prstGeom>
        </p:spPr>
      </p:pic>
      <p:pic>
        <p:nvPicPr>
          <p:cNvPr id="6" name="Picture 5">
            <a:extLst>
              <a:ext uri="{FF2B5EF4-FFF2-40B4-BE49-F238E27FC236}">
                <a16:creationId xmlns:a16="http://schemas.microsoft.com/office/drawing/2014/main" id="{0ABEC773-2094-9845-BAA3-F16FBED2A0CF}"/>
              </a:ext>
            </a:extLst>
          </p:cNvPr>
          <p:cNvPicPr>
            <a:picLocks noChangeAspect="1"/>
          </p:cNvPicPr>
          <p:nvPr/>
        </p:nvPicPr>
        <p:blipFill>
          <a:blip r:embed="rId7"/>
          <a:stretch>
            <a:fillRect/>
          </a:stretch>
        </p:blipFill>
        <p:spPr>
          <a:xfrm>
            <a:off x="0" y="6372614"/>
            <a:ext cx="3132944" cy="485386"/>
          </a:xfrm>
          <a:prstGeom prst="rect">
            <a:avLst/>
          </a:prstGeom>
        </p:spPr>
      </p:pic>
    </p:spTree>
    <p:extLst>
      <p:ext uri="{BB962C8B-B14F-4D97-AF65-F5344CB8AC3E}">
        <p14:creationId xmlns:p14="http://schemas.microsoft.com/office/powerpoint/2010/main" val="209584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36405-3D3F-D049-99EC-ABB9AE132E04}"/>
              </a:ext>
            </a:extLst>
          </p:cNvPr>
          <p:cNvSpPr>
            <a:spLocks noGrp="1"/>
          </p:cNvSpPr>
          <p:nvPr>
            <p:ph type="title"/>
          </p:nvPr>
        </p:nvSpPr>
        <p:spPr>
          <a:xfrm>
            <a:off x="179882" y="162076"/>
            <a:ext cx="11887200" cy="1006324"/>
          </a:xfrm>
          <a:solidFill>
            <a:schemeClr val="tx1"/>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US" sz="4400" b="1" dirty="0" err="1">
                <a:latin typeface="+mj-lt"/>
              </a:rPr>
              <a:t>Sut</a:t>
            </a:r>
            <a:r>
              <a:rPr lang="en-US" sz="4400" b="1" dirty="0">
                <a:latin typeface="+mj-lt"/>
              </a:rPr>
              <a:t> </a:t>
            </a:r>
            <a:r>
              <a:rPr lang="en-US" sz="4400" b="1" dirty="0" err="1">
                <a:latin typeface="+mj-lt"/>
              </a:rPr>
              <a:t>mae</a:t>
            </a:r>
            <a:r>
              <a:rPr lang="en-US" sz="4400" b="1" dirty="0">
                <a:latin typeface="+mj-lt"/>
              </a:rPr>
              <a:t> </a:t>
            </a:r>
            <a:r>
              <a:rPr lang="en-US" sz="4400" b="1" dirty="0" err="1">
                <a:latin typeface="+mj-lt"/>
              </a:rPr>
              <a:t>dweud</a:t>
            </a:r>
            <a:r>
              <a:rPr lang="en-US" sz="4400" b="1" dirty="0">
                <a:latin typeface="+mj-lt"/>
              </a:rPr>
              <a:t>…?               How do we say …?</a:t>
            </a:r>
          </a:p>
        </p:txBody>
      </p:sp>
      <p:sp>
        <p:nvSpPr>
          <p:cNvPr id="4" name="TextBox 3">
            <a:extLst>
              <a:ext uri="{FF2B5EF4-FFF2-40B4-BE49-F238E27FC236}">
                <a16:creationId xmlns:a16="http://schemas.microsoft.com/office/drawing/2014/main" id="{3B53667F-E2E4-498C-8A1D-0A781C7876EE}"/>
              </a:ext>
            </a:extLst>
          </p:cNvPr>
          <p:cNvSpPr txBox="1"/>
          <p:nvPr/>
        </p:nvSpPr>
        <p:spPr>
          <a:xfrm>
            <a:off x="757162" y="2063448"/>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w</a:t>
            </a:r>
            <a:endParaRPr lang="en-US" sz="7200" b="1" dirty="0"/>
          </a:p>
        </p:txBody>
      </p:sp>
      <p:sp>
        <p:nvSpPr>
          <p:cNvPr id="5" name="TextBox 4">
            <a:extLst>
              <a:ext uri="{FF2B5EF4-FFF2-40B4-BE49-F238E27FC236}">
                <a16:creationId xmlns:a16="http://schemas.microsoft.com/office/drawing/2014/main" id="{0306CB68-A453-4432-A701-367AAD37A18D}"/>
              </a:ext>
            </a:extLst>
          </p:cNvPr>
          <p:cNvSpPr txBox="1"/>
          <p:nvPr/>
        </p:nvSpPr>
        <p:spPr>
          <a:xfrm>
            <a:off x="4010780" y="1712685"/>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Segoe Print"/>
              </a:rPr>
              <a:t>b</a:t>
            </a:r>
          </a:p>
        </p:txBody>
      </p:sp>
      <p:sp>
        <p:nvSpPr>
          <p:cNvPr id="6" name="TextBox 5">
            <a:extLst>
              <a:ext uri="{FF2B5EF4-FFF2-40B4-BE49-F238E27FC236}">
                <a16:creationId xmlns:a16="http://schemas.microsoft.com/office/drawing/2014/main" id="{E01AF4D5-5837-456D-B01E-AFCE9D941CCB}"/>
              </a:ext>
            </a:extLst>
          </p:cNvPr>
          <p:cNvSpPr txBox="1"/>
          <p:nvPr/>
        </p:nvSpPr>
        <p:spPr>
          <a:xfrm>
            <a:off x="10727883" y="5401733"/>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y</a:t>
            </a:r>
          </a:p>
        </p:txBody>
      </p:sp>
      <p:sp>
        <p:nvSpPr>
          <p:cNvPr id="7" name="TextBox 6">
            <a:extLst>
              <a:ext uri="{FF2B5EF4-FFF2-40B4-BE49-F238E27FC236}">
                <a16:creationId xmlns:a16="http://schemas.microsoft.com/office/drawing/2014/main" id="{D1B110D2-548D-4B97-96CB-3DD5CDCE1B49}"/>
              </a:ext>
            </a:extLst>
          </p:cNvPr>
          <p:cNvSpPr txBox="1"/>
          <p:nvPr/>
        </p:nvSpPr>
        <p:spPr>
          <a:xfrm>
            <a:off x="6669920" y="1978520"/>
            <a:ext cx="1406675"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err="1">
                <a:latin typeface="Segoe Print"/>
              </a:rPr>
              <a:t>ch</a:t>
            </a:r>
            <a:endParaRPr lang="en-GB" sz="7200" b="1" dirty="0">
              <a:latin typeface="Segoe Print"/>
            </a:endParaRPr>
          </a:p>
        </p:txBody>
      </p:sp>
      <p:sp>
        <p:nvSpPr>
          <p:cNvPr id="8" name="TextBox 7">
            <a:extLst>
              <a:ext uri="{FF2B5EF4-FFF2-40B4-BE49-F238E27FC236}">
                <a16:creationId xmlns:a16="http://schemas.microsoft.com/office/drawing/2014/main" id="{EDAA0BAB-CB9F-43E9-AF68-A82DE5793E67}"/>
              </a:ext>
            </a:extLst>
          </p:cNvPr>
          <p:cNvSpPr txBox="1"/>
          <p:nvPr/>
        </p:nvSpPr>
        <p:spPr>
          <a:xfrm>
            <a:off x="5679683" y="3988969"/>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Segoe Print"/>
              </a:rPr>
              <a:t>s</a:t>
            </a:r>
          </a:p>
        </p:txBody>
      </p:sp>
      <p:sp>
        <p:nvSpPr>
          <p:cNvPr id="9" name="TextBox 8">
            <a:extLst>
              <a:ext uri="{FF2B5EF4-FFF2-40B4-BE49-F238E27FC236}">
                <a16:creationId xmlns:a16="http://schemas.microsoft.com/office/drawing/2014/main" id="{FD0F934C-A8AA-4E02-B5B3-0D16F8B6877A}"/>
              </a:ext>
            </a:extLst>
          </p:cNvPr>
          <p:cNvSpPr txBox="1"/>
          <p:nvPr/>
        </p:nvSpPr>
        <p:spPr>
          <a:xfrm>
            <a:off x="3553580" y="5450232"/>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Segoe Print"/>
              </a:rPr>
              <a:t>n</a:t>
            </a:r>
          </a:p>
        </p:txBody>
      </p:sp>
      <p:sp>
        <p:nvSpPr>
          <p:cNvPr id="10" name="TextBox 9">
            <a:extLst>
              <a:ext uri="{FF2B5EF4-FFF2-40B4-BE49-F238E27FC236}">
                <a16:creationId xmlns:a16="http://schemas.microsoft.com/office/drawing/2014/main" id="{6FF4CF3A-200D-4DC2-B86F-3535F07F305F}"/>
              </a:ext>
            </a:extLst>
          </p:cNvPr>
          <p:cNvSpPr txBox="1"/>
          <p:nvPr/>
        </p:nvSpPr>
        <p:spPr>
          <a:xfrm>
            <a:off x="9054495" y="3152019"/>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err="1">
                <a:latin typeface="Segoe Print"/>
              </a:rPr>
              <a:t>th</a:t>
            </a:r>
            <a:endParaRPr lang="en-GB" sz="7200" b="1" dirty="0">
              <a:latin typeface="Segoe Print"/>
            </a:endParaRPr>
          </a:p>
        </p:txBody>
      </p:sp>
      <p:sp>
        <p:nvSpPr>
          <p:cNvPr id="11" name="TextBox 10">
            <a:extLst>
              <a:ext uri="{FF2B5EF4-FFF2-40B4-BE49-F238E27FC236}">
                <a16:creationId xmlns:a16="http://schemas.microsoft.com/office/drawing/2014/main" id="{7C81D861-3E25-4011-9684-59627DBAFDE8}"/>
              </a:ext>
            </a:extLst>
          </p:cNvPr>
          <p:cNvSpPr txBox="1"/>
          <p:nvPr/>
        </p:nvSpPr>
        <p:spPr>
          <a:xfrm>
            <a:off x="7675638" y="5401733"/>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e</a:t>
            </a:r>
          </a:p>
        </p:txBody>
      </p:sp>
      <p:sp>
        <p:nvSpPr>
          <p:cNvPr id="12" name="TextBox 11">
            <a:extLst>
              <a:ext uri="{FF2B5EF4-FFF2-40B4-BE49-F238E27FC236}">
                <a16:creationId xmlns:a16="http://schemas.microsoft.com/office/drawing/2014/main" id="{E08B1B39-FDED-D743-9F2D-19637AF0833E}"/>
              </a:ext>
            </a:extLst>
          </p:cNvPr>
          <p:cNvSpPr txBox="1"/>
          <p:nvPr/>
        </p:nvSpPr>
        <p:spPr>
          <a:xfrm>
            <a:off x="2943981" y="3609699"/>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h</a:t>
            </a:r>
          </a:p>
        </p:txBody>
      </p:sp>
      <p:sp>
        <p:nvSpPr>
          <p:cNvPr id="13" name="TextBox 12">
            <a:extLst>
              <a:ext uri="{FF2B5EF4-FFF2-40B4-BE49-F238E27FC236}">
                <a16:creationId xmlns:a16="http://schemas.microsoft.com/office/drawing/2014/main" id="{D8E001EA-8B0C-2B4C-A9ED-BA84336D6E38}"/>
              </a:ext>
            </a:extLst>
          </p:cNvPr>
          <p:cNvSpPr txBox="1"/>
          <p:nvPr/>
        </p:nvSpPr>
        <p:spPr>
          <a:xfrm>
            <a:off x="10727882" y="1484573"/>
            <a:ext cx="1219199" cy="120032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i</a:t>
            </a:r>
          </a:p>
        </p:txBody>
      </p:sp>
      <p:pic>
        <p:nvPicPr>
          <p:cNvPr id="14" name="Picture 13">
            <a:extLst>
              <a:ext uri="{FF2B5EF4-FFF2-40B4-BE49-F238E27FC236}">
                <a16:creationId xmlns:a16="http://schemas.microsoft.com/office/drawing/2014/main" id="{622D3277-E241-E14C-BE1A-1B4D0B724884}"/>
              </a:ext>
            </a:extLst>
          </p:cNvPr>
          <p:cNvPicPr>
            <a:picLocks noChangeAspect="1"/>
          </p:cNvPicPr>
          <p:nvPr/>
        </p:nvPicPr>
        <p:blipFill>
          <a:blip r:embed="rId2"/>
          <a:stretch>
            <a:fillRect/>
          </a:stretch>
        </p:blipFill>
        <p:spPr>
          <a:xfrm>
            <a:off x="0" y="6372614"/>
            <a:ext cx="3132944" cy="485386"/>
          </a:xfrm>
          <a:prstGeom prst="rect">
            <a:avLst/>
          </a:prstGeom>
        </p:spPr>
      </p:pic>
      <p:pic>
        <p:nvPicPr>
          <p:cNvPr id="15" name="Picture 14">
            <a:extLst>
              <a:ext uri="{FF2B5EF4-FFF2-40B4-BE49-F238E27FC236}">
                <a16:creationId xmlns:a16="http://schemas.microsoft.com/office/drawing/2014/main" id="{EC2F9532-D6BD-F44A-A033-245C0F387BEA}"/>
              </a:ext>
            </a:extLst>
          </p:cNvPr>
          <p:cNvPicPr>
            <a:picLocks noChangeAspect="1"/>
          </p:cNvPicPr>
          <p:nvPr/>
        </p:nvPicPr>
        <p:blipFill>
          <a:blip r:embed="rId3"/>
          <a:stretch>
            <a:fillRect/>
          </a:stretch>
        </p:blipFill>
        <p:spPr>
          <a:xfrm>
            <a:off x="650721" y="3814390"/>
            <a:ext cx="1416762" cy="2023946"/>
          </a:xfrm>
          <a:prstGeom prst="rect">
            <a:avLst/>
          </a:prstGeom>
          <a:ln w="57150">
            <a:solidFill>
              <a:schemeClr val="accent2">
                <a:lumMod val="50000"/>
              </a:schemeClr>
            </a:solidFill>
          </a:ln>
        </p:spPr>
      </p:pic>
    </p:spTree>
    <p:extLst>
      <p:ext uri="{BB962C8B-B14F-4D97-AF65-F5344CB8AC3E}">
        <p14:creationId xmlns:p14="http://schemas.microsoft.com/office/powerpoint/2010/main" val="282876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 calcmode="lin" valueType="num">
                                      <p:cBhvr additive="base">
                                        <p:cTn id="61" dur="500" fill="hold"/>
                                        <p:tgtEl>
                                          <p:spTgt spid="13"/>
                                        </p:tgtEl>
                                        <p:attrNameLst>
                                          <p:attrName>ppt_x</p:attrName>
                                        </p:attrNameLst>
                                      </p:cBhvr>
                                      <p:tavLst>
                                        <p:tav tm="0">
                                          <p:val>
                                            <p:strVal val="#ppt_x"/>
                                          </p:val>
                                        </p:tav>
                                        <p:tav tm="100000">
                                          <p:val>
                                            <p:strVal val="#ppt_x"/>
                                          </p:val>
                                        </p:tav>
                                      </p:tavLst>
                                    </p:anim>
                                    <p:anim calcmode="lin" valueType="num">
                                      <p:cBhvr additive="base">
                                        <p:cTn id="6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27382" y="260648"/>
            <a:ext cx="11415236" cy="973667"/>
          </a:xfrm>
        </p:spPr>
        <p:style>
          <a:lnRef idx="1">
            <a:schemeClr val="dk1"/>
          </a:lnRef>
          <a:fillRef idx="3">
            <a:schemeClr val="dk1"/>
          </a:fillRef>
          <a:effectRef idx="2">
            <a:schemeClr val="dk1"/>
          </a:effectRef>
          <a:fontRef idx="minor">
            <a:schemeClr val="lt1"/>
          </a:fontRef>
        </p:style>
        <p:txBody>
          <a:bodyPr>
            <a:normAutofit/>
          </a:bodyPr>
          <a:lstStyle/>
          <a:p>
            <a:pPr algn="l"/>
            <a:r>
              <a:rPr lang="en-GB" sz="4000" b="1" dirty="0" err="1">
                <a:latin typeface="+mj-lt"/>
              </a:rPr>
              <a:t>Llafariaid</a:t>
            </a:r>
            <a:r>
              <a:rPr lang="en-GB" sz="4000" b="1" dirty="0">
                <a:latin typeface="+mj-lt"/>
              </a:rPr>
              <a:t>                  Vowels: Two-letter sounds</a:t>
            </a:r>
          </a:p>
        </p:txBody>
      </p:sp>
      <p:sp>
        <p:nvSpPr>
          <p:cNvPr id="2" name="Content Placeholder 1"/>
          <p:cNvSpPr>
            <a:spLocks noGrp="1"/>
          </p:cNvSpPr>
          <p:nvPr>
            <p:ph idx="1"/>
          </p:nvPr>
        </p:nvSpPr>
        <p:spPr>
          <a:xfrm>
            <a:off x="2659157" y="1415547"/>
            <a:ext cx="7151686" cy="5272813"/>
          </a:xfrm>
          <a:prstGeom prst="rect">
            <a:avLst/>
          </a:prstGeom>
        </p:spPr>
        <p:txBody>
          <a:bodyPr>
            <a:normAutofit fontScale="92500" lnSpcReduction="20000"/>
          </a:bodyPr>
          <a:lstStyle/>
          <a:p>
            <a:r>
              <a:rPr lang="en-GB" sz="6600" b="1" dirty="0" err="1">
                <a:solidFill>
                  <a:schemeClr val="tx1"/>
                </a:solidFill>
              </a:rPr>
              <a:t>ai</a:t>
            </a:r>
            <a:r>
              <a:rPr lang="en-GB" sz="6600" b="1" dirty="0">
                <a:solidFill>
                  <a:schemeClr val="tx1"/>
                </a:solidFill>
              </a:rPr>
              <a:t>, ae, au</a:t>
            </a:r>
            <a:r>
              <a:rPr lang="en-GB" sz="6600" dirty="0"/>
              <a:t>	</a:t>
            </a:r>
            <a:r>
              <a:rPr lang="en-GB" sz="6600" i="1" dirty="0"/>
              <a:t>aisle</a:t>
            </a:r>
          </a:p>
          <a:p>
            <a:r>
              <a:rPr lang="en-GB" sz="6600" b="1" dirty="0"/>
              <a:t>aw	</a:t>
            </a:r>
            <a:r>
              <a:rPr lang="en-GB" sz="6600" dirty="0"/>
              <a:t>		</a:t>
            </a:r>
            <a:r>
              <a:rPr lang="en-GB" sz="6600" i="1" dirty="0"/>
              <a:t>cow</a:t>
            </a:r>
          </a:p>
          <a:p>
            <a:r>
              <a:rPr lang="en-GB" sz="6600" b="1" dirty="0" err="1"/>
              <a:t>eu</a:t>
            </a:r>
            <a:r>
              <a:rPr lang="en-GB" sz="6600" b="1" dirty="0"/>
              <a:t>, </a:t>
            </a:r>
            <a:r>
              <a:rPr lang="en-GB" sz="6600" b="1" dirty="0" err="1"/>
              <a:t>ei</a:t>
            </a:r>
            <a:r>
              <a:rPr lang="en-GB" sz="6600" b="1" dirty="0"/>
              <a:t>, </a:t>
            </a:r>
            <a:r>
              <a:rPr lang="en-GB" sz="6600" b="1" dirty="0" err="1"/>
              <a:t>ey</a:t>
            </a:r>
            <a:r>
              <a:rPr lang="en-GB" sz="6600" dirty="0"/>
              <a:t>	</a:t>
            </a:r>
            <a:r>
              <a:rPr lang="en-GB" sz="6600" i="1" dirty="0"/>
              <a:t>say</a:t>
            </a:r>
          </a:p>
          <a:p>
            <a:r>
              <a:rPr lang="en-GB" sz="6600" b="1" dirty="0" err="1"/>
              <a:t>oe</a:t>
            </a:r>
            <a:r>
              <a:rPr lang="en-GB" sz="6600" b="1" dirty="0"/>
              <a:t>, oi, </a:t>
            </a:r>
            <a:r>
              <a:rPr lang="en-GB" sz="6600" b="1" dirty="0" err="1"/>
              <a:t>ou</a:t>
            </a:r>
            <a:r>
              <a:rPr lang="en-GB" sz="6600" dirty="0"/>
              <a:t>	</a:t>
            </a:r>
            <a:r>
              <a:rPr lang="en-GB" sz="6600" i="1" dirty="0"/>
              <a:t>boy</a:t>
            </a:r>
          </a:p>
          <a:p>
            <a:r>
              <a:rPr lang="en-GB" sz="6600" b="1" dirty="0"/>
              <a:t>ow</a:t>
            </a:r>
            <a:r>
              <a:rPr lang="en-GB" sz="6600" dirty="0"/>
              <a:t>			</a:t>
            </a:r>
            <a:r>
              <a:rPr lang="en-GB" sz="6600" i="1" dirty="0"/>
              <a:t>own</a:t>
            </a:r>
          </a:p>
          <a:p>
            <a:r>
              <a:rPr lang="en-GB" sz="6600" b="1" dirty="0" err="1"/>
              <a:t>wy</a:t>
            </a:r>
            <a:r>
              <a:rPr lang="en-GB" sz="6600" b="1" dirty="0"/>
              <a:t>	</a:t>
            </a:r>
            <a:r>
              <a:rPr lang="en-GB" sz="6600" dirty="0"/>
              <a:t>		</a:t>
            </a:r>
            <a:r>
              <a:rPr lang="en-GB" sz="6600" dirty="0" err="1"/>
              <a:t>bwyd</a:t>
            </a:r>
            <a:endParaRPr lang="en-GB" sz="6600" dirty="0"/>
          </a:p>
        </p:txBody>
      </p:sp>
      <p:pic>
        <p:nvPicPr>
          <p:cNvPr id="4" name="Picture 3">
            <a:extLst>
              <a:ext uri="{FF2B5EF4-FFF2-40B4-BE49-F238E27FC236}">
                <a16:creationId xmlns:a16="http://schemas.microsoft.com/office/drawing/2014/main" id="{28976C03-ACEC-6B47-B2C4-7E3E2F0F9E07}"/>
              </a:ext>
            </a:extLst>
          </p:cNvPr>
          <p:cNvPicPr>
            <a:picLocks noChangeAspect="1"/>
          </p:cNvPicPr>
          <p:nvPr/>
        </p:nvPicPr>
        <p:blipFill>
          <a:blip r:embed="rId2"/>
          <a:stretch>
            <a:fillRect/>
          </a:stretch>
        </p:blipFill>
        <p:spPr>
          <a:xfrm>
            <a:off x="0" y="6372614"/>
            <a:ext cx="3132944" cy="485386"/>
          </a:xfrm>
          <a:prstGeom prst="rect">
            <a:avLst/>
          </a:prstGeom>
        </p:spPr>
      </p:pic>
    </p:spTree>
    <p:extLst>
      <p:ext uri="{BB962C8B-B14F-4D97-AF65-F5344CB8AC3E}">
        <p14:creationId xmlns:p14="http://schemas.microsoft.com/office/powerpoint/2010/main" val="1627186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4294967295"/>
            <p:extLst>
              <p:ext uri="{D42A27DB-BD31-4B8C-83A1-F6EECF244321}">
                <p14:modId xmlns:p14="http://schemas.microsoft.com/office/powerpoint/2010/main" val="185936911"/>
              </p:ext>
            </p:extLst>
          </p:nvPr>
        </p:nvGraphicFramePr>
        <p:xfrm>
          <a:off x="878223" y="945963"/>
          <a:ext cx="10431781" cy="5282793"/>
        </p:xfrm>
        <a:graphic>
          <a:graphicData uri="http://schemas.openxmlformats.org/drawingml/2006/table">
            <a:tbl>
              <a:tblPr firstRow="1" bandRow="1">
                <a:tableStyleId>{BC89EF96-8CEA-46FF-86C4-4CE0E7609802}</a:tableStyleId>
              </a:tblPr>
              <a:tblGrid>
                <a:gridCol w="1447802">
                  <a:extLst>
                    <a:ext uri="{9D8B030D-6E8A-4147-A177-3AD203B41FA5}">
                      <a16:colId xmlns:a16="http://schemas.microsoft.com/office/drawing/2014/main" val="20000"/>
                    </a:ext>
                  </a:extLst>
                </a:gridCol>
                <a:gridCol w="3198962">
                  <a:extLst>
                    <a:ext uri="{9D8B030D-6E8A-4147-A177-3AD203B41FA5}">
                      <a16:colId xmlns:a16="http://schemas.microsoft.com/office/drawing/2014/main" val="20001"/>
                    </a:ext>
                  </a:extLst>
                </a:gridCol>
                <a:gridCol w="5785017">
                  <a:extLst>
                    <a:ext uri="{9D8B030D-6E8A-4147-A177-3AD203B41FA5}">
                      <a16:colId xmlns:a16="http://schemas.microsoft.com/office/drawing/2014/main" val="20002"/>
                    </a:ext>
                  </a:extLst>
                </a:gridCol>
              </a:tblGrid>
              <a:tr h="959559">
                <a:tc>
                  <a:txBody>
                    <a:bodyPr/>
                    <a:lstStyle/>
                    <a:p>
                      <a:pPr algn="ctr"/>
                      <a:r>
                        <a:rPr lang="en-US" i="0" err="1"/>
                        <a:t>ai</a:t>
                      </a:r>
                      <a:r>
                        <a:rPr lang="en-US" i="0" baseline="0"/>
                        <a:t>  </a:t>
                      </a:r>
                      <a:r>
                        <a:rPr lang="en-US" i="0" err="1"/>
                        <a:t>ae</a:t>
                      </a:r>
                      <a:r>
                        <a:rPr lang="en-US" i="0"/>
                        <a:t>  au</a:t>
                      </a:r>
                    </a:p>
                  </a:txBody>
                  <a:tcPr/>
                </a:tc>
                <a:tc>
                  <a:txBody>
                    <a:bodyPr/>
                    <a:lstStyle/>
                    <a:p>
                      <a:r>
                        <a:rPr lang="en-US" b="0" i="0"/>
                        <a:t>Similar to English </a:t>
                      </a:r>
                      <a:r>
                        <a:rPr lang="en-US" b="0" i="1"/>
                        <a:t>eye</a:t>
                      </a:r>
                    </a:p>
                  </a:txBody>
                  <a:tcPr/>
                </a:tc>
                <a:tc>
                  <a:txBody>
                    <a:bodyPr/>
                    <a:lstStyle/>
                    <a:p>
                      <a:r>
                        <a:rPr lang="en-US" b="0" i="0" u="none" err="1"/>
                        <a:t>gw</a:t>
                      </a:r>
                      <a:r>
                        <a:rPr lang="en-US" b="1" i="0" u="none" err="1"/>
                        <a:t>ai</a:t>
                      </a:r>
                      <a:r>
                        <a:rPr lang="en-US" b="0" i="0" u="none" err="1"/>
                        <a:t>th</a:t>
                      </a:r>
                      <a:r>
                        <a:rPr lang="en-US" b="0" i="0" u="none"/>
                        <a:t>, </a:t>
                      </a:r>
                      <a:r>
                        <a:rPr lang="en-US" b="0" i="0" u="none" err="1"/>
                        <a:t>gw</a:t>
                      </a:r>
                      <a:r>
                        <a:rPr lang="en-US" b="1" i="0" u="none" err="1"/>
                        <a:t>ai</a:t>
                      </a:r>
                      <a:r>
                        <a:rPr lang="en-US" b="0" i="0" u="none" err="1"/>
                        <a:t>r</a:t>
                      </a:r>
                      <a:r>
                        <a:rPr lang="en-US" b="0" i="0" u="none"/>
                        <a:t>, </a:t>
                      </a:r>
                      <a:r>
                        <a:rPr lang="en-US" b="0" i="0" u="none" err="1"/>
                        <a:t>cad</a:t>
                      </a:r>
                      <a:r>
                        <a:rPr lang="en-US" b="1" i="0" u="none" err="1"/>
                        <a:t>ai</a:t>
                      </a:r>
                      <a:r>
                        <a:rPr lang="en-US" b="0" i="0" u="none" err="1"/>
                        <a:t>r</a:t>
                      </a:r>
                      <a:r>
                        <a:rPr lang="en-US" b="0" i="0" u="none"/>
                        <a:t>, </a:t>
                      </a:r>
                      <a:r>
                        <a:rPr lang="en-US" b="0" i="0" u="none" err="1"/>
                        <a:t>Ow</a:t>
                      </a:r>
                      <a:r>
                        <a:rPr lang="en-US" b="1" i="0" u="none" err="1"/>
                        <a:t>ai</a:t>
                      </a:r>
                      <a:r>
                        <a:rPr lang="en-US" b="0" i="0" u="none" err="1"/>
                        <a:t>n</a:t>
                      </a:r>
                      <a:r>
                        <a:rPr lang="en-US" b="0" i="0" u="none"/>
                        <a:t>, </a:t>
                      </a:r>
                      <a:r>
                        <a:rPr lang="en-US" b="0" i="0" u="none" err="1"/>
                        <a:t>llyg</a:t>
                      </a:r>
                      <a:r>
                        <a:rPr lang="en-US" b="1" i="0" u="none" err="1"/>
                        <a:t>ai</a:t>
                      </a:r>
                      <a:r>
                        <a:rPr lang="en-US" b="0" i="0" u="none" err="1"/>
                        <a:t>d</a:t>
                      </a:r>
                      <a:r>
                        <a:rPr lang="en-US" b="0" i="0" u="none"/>
                        <a:t>, </a:t>
                      </a:r>
                      <a:r>
                        <a:rPr lang="en-US" b="0" i="0" u="none" err="1"/>
                        <a:t>bl</a:t>
                      </a:r>
                      <a:r>
                        <a:rPr lang="en-US" b="1" i="0" u="none" err="1"/>
                        <a:t>ai</a:t>
                      </a:r>
                      <a:r>
                        <a:rPr lang="en-US" b="0" i="0" u="none" err="1"/>
                        <a:t>dd</a:t>
                      </a:r>
                      <a:r>
                        <a:rPr lang="en-US" b="0" i="0" u="none"/>
                        <a:t> </a:t>
                      </a:r>
                    </a:p>
                    <a:p>
                      <a:r>
                        <a:rPr lang="en-US" b="0" i="0" u="none" err="1"/>
                        <a:t>ll</a:t>
                      </a:r>
                      <a:r>
                        <a:rPr lang="en-US" b="1" i="0" u="none" err="1"/>
                        <a:t>ae</a:t>
                      </a:r>
                      <a:r>
                        <a:rPr lang="en-US" b="0" i="0" u="none" err="1"/>
                        <a:t>th</a:t>
                      </a:r>
                      <a:r>
                        <a:rPr lang="en-US" b="0" i="0" u="none"/>
                        <a:t>, </a:t>
                      </a:r>
                      <a:r>
                        <a:rPr lang="en-US" b="0" i="0" u="none" err="1"/>
                        <a:t>penn</a:t>
                      </a:r>
                      <a:r>
                        <a:rPr lang="en-US" b="1" i="0" u="none" err="1"/>
                        <a:t>ae</a:t>
                      </a:r>
                      <a:r>
                        <a:rPr lang="en-US" b="0" i="0" u="none" err="1"/>
                        <a:t>th</a:t>
                      </a:r>
                      <a:r>
                        <a:rPr lang="en-US" b="0" i="0" u="none"/>
                        <a:t>, </a:t>
                      </a:r>
                      <a:r>
                        <a:rPr lang="en-US" b="0" i="0" u="none" err="1"/>
                        <a:t>chwar</a:t>
                      </a:r>
                      <a:r>
                        <a:rPr lang="en-US" b="1" i="0" u="none" err="1"/>
                        <a:t>ae</a:t>
                      </a:r>
                      <a:r>
                        <a:rPr lang="en-US" b="0" i="0" u="none" err="1"/>
                        <a:t>on</a:t>
                      </a:r>
                      <a:r>
                        <a:rPr lang="en-US" b="0" i="0" u="none"/>
                        <a:t>, </a:t>
                      </a:r>
                      <a:r>
                        <a:rPr lang="en-US" b="0" i="0" u="none" err="1"/>
                        <a:t>gwasan</a:t>
                      </a:r>
                      <a:r>
                        <a:rPr lang="en-US" b="1" i="0" u="none" err="1"/>
                        <a:t>ae</a:t>
                      </a:r>
                      <a:r>
                        <a:rPr lang="en-US" b="0" i="0" u="none" err="1"/>
                        <a:t>th</a:t>
                      </a:r>
                      <a:r>
                        <a:rPr lang="en-US" b="0" i="0" u="none"/>
                        <a:t>, </a:t>
                      </a:r>
                      <a:r>
                        <a:rPr lang="en-US" b="0" i="0" u="none" err="1"/>
                        <a:t>chw</a:t>
                      </a:r>
                      <a:r>
                        <a:rPr lang="en-US" b="1" i="0" u="none" err="1"/>
                        <a:t>ae</a:t>
                      </a:r>
                      <a:r>
                        <a:rPr lang="en-US" b="0" i="0" u="none" err="1"/>
                        <a:t>r</a:t>
                      </a:r>
                      <a:r>
                        <a:rPr lang="en-US" b="0" i="0" u="none"/>
                        <a:t>, </a:t>
                      </a:r>
                      <a:r>
                        <a:rPr lang="en-US" b="0" i="0" u="none" err="1"/>
                        <a:t>g</a:t>
                      </a:r>
                      <a:r>
                        <a:rPr lang="en-US" b="1" i="0" u="none" err="1"/>
                        <a:t>ae</a:t>
                      </a:r>
                      <a:r>
                        <a:rPr lang="en-US" b="0" i="0" u="none" err="1"/>
                        <a:t>af</a:t>
                      </a:r>
                      <a:endParaRPr lang="en-US" b="0" i="0" u="none"/>
                    </a:p>
                    <a:p>
                      <a:r>
                        <a:rPr lang="en-US" b="0" i="0" u="none" err="1"/>
                        <a:t>c</a:t>
                      </a:r>
                      <a:r>
                        <a:rPr lang="en-US" b="1" i="0" u="none" err="1"/>
                        <a:t>au</a:t>
                      </a:r>
                      <a:r>
                        <a:rPr lang="en-US" b="0" i="0" u="none"/>
                        <a:t>, </a:t>
                      </a:r>
                      <a:r>
                        <a:rPr lang="en-US" b="0" i="0" u="none" err="1"/>
                        <a:t>adnodd</a:t>
                      </a:r>
                      <a:r>
                        <a:rPr lang="en-US" b="1" i="0" u="none" err="1"/>
                        <a:t>au</a:t>
                      </a:r>
                      <a:r>
                        <a:rPr lang="en-US" b="0" i="0" u="none"/>
                        <a:t>, </a:t>
                      </a:r>
                      <a:r>
                        <a:rPr lang="en-US" b="0" i="0" u="none" err="1"/>
                        <a:t>bloci</a:t>
                      </a:r>
                      <a:r>
                        <a:rPr lang="en-US" b="1" i="0" u="none" err="1"/>
                        <a:t>au</a:t>
                      </a:r>
                      <a:r>
                        <a:rPr lang="en-US" b="0" i="0" u="none"/>
                        <a:t>, </a:t>
                      </a:r>
                      <a:r>
                        <a:rPr lang="en-US" b="0" i="0" u="none" err="1"/>
                        <a:t>esgidi</a:t>
                      </a:r>
                      <a:r>
                        <a:rPr lang="en-US" b="1" i="0" u="none" err="1"/>
                        <a:t>au</a:t>
                      </a:r>
                      <a:r>
                        <a:rPr lang="en-US" b="0" i="0" u="none"/>
                        <a:t>, </a:t>
                      </a:r>
                      <a:r>
                        <a:rPr lang="en-US" b="0" i="0" u="none" err="1"/>
                        <a:t>dechr</a:t>
                      </a:r>
                      <a:r>
                        <a:rPr lang="en-US" b="1" i="0" u="none" err="1"/>
                        <a:t>au</a:t>
                      </a:r>
                      <a:r>
                        <a:rPr lang="en-US" b="0" i="0" u="none"/>
                        <a:t>, </a:t>
                      </a:r>
                      <a:r>
                        <a:rPr lang="en-US" b="0" i="0" u="none" err="1"/>
                        <a:t>gol</a:t>
                      </a:r>
                      <a:r>
                        <a:rPr lang="en-US" b="1" i="0" u="none" err="1"/>
                        <a:t>au</a:t>
                      </a:r>
                      <a:r>
                        <a:rPr lang="en-US" b="0" i="0" u="none"/>
                        <a:t>, </a:t>
                      </a:r>
                      <a:r>
                        <a:rPr lang="en-US" b="0" i="0" u="none" err="1"/>
                        <a:t>llyfr</a:t>
                      </a:r>
                      <a:r>
                        <a:rPr lang="en-US" b="1" i="0" u="none" err="1"/>
                        <a:t>au</a:t>
                      </a:r>
                      <a:r>
                        <a:rPr lang="en-US" b="0" i="0" u="none"/>
                        <a:t>.</a:t>
                      </a:r>
                    </a:p>
                  </a:txBody>
                  <a:tcPr/>
                </a:tc>
                <a:extLst>
                  <a:ext uri="{0D108BD9-81ED-4DB2-BD59-A6C34878D82A}">
                    <a16:rowId xmlns:a16="http://schemas.microsoft.com/office/drawing/2014/main" val="10000"/>
                  </a:ext>
                </a:extLst>
              </a:tr>
              <a:tr h="652153">
                <a:tc>
                  <a:txBody>
                    <a:bodyPr/>
                    <a:lstStyle/>
                    <a:p>
                      <a:r>
                        <a:rPr lang="en-US" b="0" i="0" baseline="0"/>
                        <a:t>  </a:t>
                      </a:r>
                      <a:r>
                        <a:rPr lang="en-US" b="1" i="0"/>
                        <a:t>aw</a:t>
                      </a:r>
                    </a:p>
                  </a:txBody>
                  <a:tcPr/>
                </a:tc>
                <a:tc>
                  <a:txBody>
                    <a:bodyPr/>
                    <a:lstStyle/>
                    <a:p>
                      <a:r>
                        <a:rPr lang="en-US" i="0"/>
                        <a:t>Similar to English </a:t>
                      </a:r>
                      <a:r>
                        <a:rPr lang="en-US" i="1" err="1"/>
                        <a:t>ow</a:t>
                      </a:r>
                      <a:r>
                        <a:rPr lang="en-US" i="0"/>
                        <a:t> in </a:t>
                      </a:r>
                      <a:r>
                        <a:rPr lang="en-US" i="1"/>
                        <a:t>cow</a:t>
                      </a:r>
                    </a:p>
                  </a:txBody>
                  <a:tcPr/>
                </a:tc>
                <a:tc>
                  <a:txBody>
                    <a:bodyPr/>
                    <a:lstStyle/>
                    <a:p>
                      <a:r>
                        <a:rPr lang="en-US" b="1" i="0" u="none" err="1"/>
                        <a:t>aw</a:t>
                      </a:r>
                      <a:r>
                        <a:rPr lang="en-US" i="0" u="none" err="1"/>
                        <a:t>r</a:t>
                      </a:r>
                      <a:r>
                        <a:rPr lang="en-US" i="0" u="none"/>
                        <a:t>, </a:t>
                      </a:r>
                      <a:r>
                        <a:rPr lang="en-US" b="1" i="0" u="none" err="1"/>
                        <a:t>aw</a:t>
                      </a:r>
                      <a:r>
                        <a:rPr lang="en-US" i="0" u="none" err="1"/>
                        <a:t>yren</a:t>
                      </a:r>
                      <a:r>
                        <a:rPr lang="en-US" i="0" u="none"/>
                        <a:t>, c</a:t>
                      </a:r>
                      <a:r>
                        <a:rPr lang="en-US" b="1" i="0" u="none"/>
                        <a:t>aw</a:t>
                      </a:r>
                      <a:r>
                        <a:rPr lang="en-US" i="0" u="none"/>
                        <a:t>s, </a:t>
                      </a:r>
                      <a:r>
                        <a:rPr lang="en-US" i="0" u="none" err="1"/>
                        <a:t>c</a:t>
                      </a:r>
                      <a:r>
                        <a:rPr lang="en-US" b="1" i="0" u="none" err="1"/>
                        <a:t>aw</a:t>
                      </a:r>
                      <a:r>
                        <a:rPr lang="en-US" i="0" u="none" err="1"/>
                        <a:t>l</a:t>
                      </a:r>
                      <a:r>
                        <a:rPr lang="en-US" i="0" u="none"/>
                        <a:t>, d</a:t>
                      </a:r>
                      <a:r>
                        <a:rPr lang="en-US" b="1" i="0" u="none"/>
                        <a:t>aw</a:t>
                      </a:r>
                      <a:r>
                        <a:rPr lang="en-US" i="0" u="none"/>
                        <a:t>n, </a:t>
                      </a:r>
                      <a:r>
                        <a:rPr lang="en-US" i="0" u="none" err="1"/>
                        <a:t>ll</a:t>
                      </a:r>
                      <a:r>
                        <a:rPr lang="en-US" b="1" i="0" u="none" err="1"/>
                        <a:t>aw</a:t>
                      </a:r>
                      <a:r>
                        <a:rPr lang="en-US" i="0" u="none" err="1"/>
                        <a:t>n</a:t>
                      </a:r>
                      <a:r>
                        <a:rPr lang="en-US" i="0" u="none"/>
                        <a:t>, </a:t>
                      </a:r>
                      <a:r>
                        <a:rPr lang="en-US" i="0" u="none" err="1"/>
                        <a:t>rh</a:t>
                      </a:r>
                      <a:r>
                        <a:rPr lang="en-US" b="1" i="0" u="none" err="1"/>
                        <a:t>aw</a:t>
                      </a:r>
                      <a:r>
                        <a:rPr lang="en-US" i="0" u="none"/>
                        <a:t>, b</a:t>
                      </a:r>
                      <a:r>
                        <a:rPr lang="en-US" b="1" i="0" u="none"/>
                        <a:t>aw</a:t>
                      </a:r>
                      <a:r>
                        <a:rPr lang="en-US" i="0" u="none"/>
                        <a:t>d, </a:t>
                      </a:r>
                      <a:r>
                        <a:rPr lang="en-US" i="0" u="none" err="1"/>
                        <a:t>M</a:t>
                      </a:r>
                      <a:r>
                        <a:rPr lang="en-US" b="1" i="0" u="none" err="1"/>
                        <a:t>aw</a:t>
                      </a:r>
                      <a:r>
                        <a:rPr lang="en-US" i="0" u="none" err="1"/>
                        <a:t>rth</a:t>
                      </a:r>
                      <a:endParaRPr lang="en-US" i="0"/>
                    </a:p>
                  </a:txBody>
                  <a:tcPr/>
                </a:tc>
                <a:extLst>
                  <a:ext uri="{0D108BD9-81ED-4DB2-BD59-A6C34878D82A}">
                    <a16:rowId xmlns:a16="http://schemas.microsoft.com/office/drawing/2014/main" val="10001"/>
                  </a:ext>
                </a:extLst>
              </a:tr>
              <a:tr h="931647">
                <a:tc>
                  <a:txBody>
                    <a:bodyPr/>
                    <a:lstStyle/>
                    <a:p>
                      <a:r>
                        <a:rPr lang="en-US" b="0" i="0" baseline="0"/>
                        <a:t>  </a:t>
                      </a:r>
                      <a:r>
                        <a:rPr lang="en-US" b="1" i="0" err="1"/>
                        <a:t>ei</a:t>
                      </a:r>
                      <a:r>
                        <a:rPr lang="en-US" b="1" i="0"/>
                        <a:t>  </a:t>
                      </a:r>
                      <a:r>
                        <a:rPr lang="en-US" b="1" i="0" err="1"/>
                        <a:t>eu</a:t>
                      </a:r>
                      <a:r>
                        <a:rPr lang="en-US" b="1" i="0"/>
                        <a:t>  </a:t>
                      </a:r>
                      <a:r>
                        <a:rPr lang="en-US" b="1" i="0" err="1"/>
                        <a:t>ey</a:t>
                      </a:r>
                      <a:endParaRPr lang="en-US" b="1" i="0"/>
                    </a:p>
                  </a:txBody>
                  <a:tcPr/>
                </a:tc>
                <a:tc>
                  <a:txBody>
                    <a:bodyPr/>
                    <a:lstStyle/>
                    <a:p>
                      <a:r>
                        <a:rPr lang="en-US" i="0"/>
                        <a:t>Similar to English </a:t>
                      </a:r>
                      <a:r>
                        <a:rPr lang="en-US" i="1"/>
                        <a:t>say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i="0" baseline="0" err="1"/>
                        <a:t>ei</a:t>
                      </a:r>
                      <a:r>
                        <a:rPr lang="en-US" i="0" baseline="0" err="1"/>
                        <a:t>ch</a:t>
                      </a:r>
                      <a:r>
                        <a:rPr lang="en-US" i="0" baseline="0"/>
                        <a:t>, </a:t>
                      </a:r>
                      <a:r>
                        <a:rPr lang="en-US" i="0" err="1"/>
                        <a:t>gw</a:t>
                      </a:r>
                      <a:r>
                        <a:rPr lang="en-US" b="1" i="0" err="1"/>
                        <a:t>ei</a:t>
                      </a:r>
                      <a:r>
                        <a:rPr lang="en-US" i="0" err="1"/>
                        <a:t>thio</a:t>
                      </a:r>
                      <a:r>
                        <a:rPr lang="en-US" i="0"/>
                        <a:t>, </a:t>
                      </a:r>
                      <a:r>
                        <a:rPr lang="en-US" i="0" err="1"/>
                        <a:t>t</a:t>
                      </a:r>
                      <a:r>
                        <a:rPr lang="en-US" b="1" i="0" err="1"/>
                        <a:t>ei</a:t>
                      </a:r>
                      <a:r>
                        <a:rPr lang="en-US" i="0" err="1"/>
                        <a:t>thio</a:t>
                      </a:r>
                      <a:r>
                        <a:rPr lang="en-US" i="0"/>
                        <a:t>, </a:t>
                      </a:r>
                      <a:r>
                        <a:rPr lang="en-US" i="0" err="1"/>
                        <a:t>n</a:t>
                      </a:r>
                      <a:r>
                        <a:rPr lang="en-US" b="1" i="0" err="1"/>
                        <a:t>ei</a:t>
                      </a:r>
                      <a:r>
                        <a:rPr lang="en-US" i="0" err="1"/>
                        <a:t>dio</a:t>
                      </a:r>
                      <a:r>
                        <a:rPr lang="en-US" i="0"/>
                        <a:t>, </a:t>
                      </a:r>
                      <a:r>
                        <a:rPr lang="en-US" i="0" err="1"/>
                        <a:t>cyf</a:t>
                      </a:r>
                      <a:r>
                        <a:rPr lang="en-US" b="1" i="0" err="1"/>
                        <a:t>ei</a:t>
                      </a:r>
                      <a:r>
                        <a:rPr lang="en-US" i="0" err="1"/>
                        <a:t>riad</a:t>
                      </a:r>
                      <a:r>
                        <a:rPr lang="en-US" i="0"/>
                        <a:t>, </a:t>
                      </a:r>
                      <a:r>
                        <a:rPr lang="en-US" i="0" err="1"/>
                        <a:t>gw</a:t>
                      </a:r>
                      <a:r>
                        <a:rPr lang="en-US" b="1" i="0" err="1"/>
                        <a:t>ei</a:t>
                      </a:r>
                      <a:r>
                        <a:rPr lang="en-US" i="0" err="1"/>
                        <a:t>thgaredd</a:t>
                      </a:r>
                      <a:r>
                        <a:rPr lang="en-US" i="0"/>
                        <a:t>, </a:t>
                      </a:r>
                      <a:r>
                        <a:rPr lang="en-US" b="1" i="0" err="1"/>
                        <a:t>ei</a:t>
                      </a:r>
                      <a:r>
                        <a:rPr lang="en-US" i="0" err="1"/>
                        <a:t>liad</a:t>
                      </a:r>
                      <a:r>
                        <a:rPr lang="en-US" i="0"/>
                        <a:t>,  </a:t>
                      </a:r>
                      <a:r>
                        <a:rPr lang="en-US" i="0" err="1"/>
                        <a:t>dw</a:t>
                      </a:r>
                      <a:r>
                        <a:rPr lang="en-US" b="1" i="0" err="1"/>
                        <a:t>eu</a:t>
                      </a:r>
                      <a:r>
                        <a:rPr lang="en-US" i="0" err="1"/>
                        <a:t>d</a:t>
                      </a:r>
                      <a:r>
                        <a:rPr lang="en-US" i="0"/>
                        <a:t>, </a:t>
                      </a:r>
                      <a:r>
                        <a:rPr lang="en-US" i="0" err="1"/>
                        <a:t>gwn</a:t>
                      </a:r>
                      <a:r>
                        <a:rPr lang="en-US" b="1" i="0" err="1"/>
                        <a:t>eu</a:t>
                      </a:r>
                      <a:r>
                        <a:rPr lang="en-US" i="0" err="1"/>
                        <a:t>d</a:t>
                      </a:r>
                      <a:r>
                        <a:rPr lang="en-US" i="0"/>
                        <a:t>, </a:t>
                      </a:r>
                      <a:r>
                        <a:rPr lang="en-US" b="1" i="0" err="1"/>
                        <a:t>Eu</a:t>
                      </a:r>
                      <a:r>
                        <a:rPr lang="en-US" i="0" err="1"/>
                        <a:t>rwen</a:t>
                      </a:r>
                      <a:r>
                        <a:rPr lang="en-US" i="0"/>
                        <a:t>, </a:t>
                      </a:r>
                      <a:r>
                        <a:rPr lang="en-US" i="0" err="1"/>
                        <a:t>gol</a:t>
                      </a:r>
                      <a:r>
                        <a:rPr lang="en-US" b="1" i="0" err="1"/>
                        <a:t>eu</a:t>
                      </a:r>
                      <a:r>
                        <a:rPr lang="en-US" i="0" err="1"/>
                        <a:t>dy</a:t>
                      </a:r>
                      <a:r>
                        <a:rPr lang="en-US" i="0"/>
                        <a:t>, </a:t>
                      </a:r>
                      <a:r>
                        <a:rPr lang="en-US" i="0" err="1"/>
                        <a:t>Llangynd</a:t>
                      </a:r>
                      <a:r>
                        <a:rPr lang="en-US" b="1" i="0" err="1"/>
                        <a:t>ey</a:t>
                      </a:r>
                      <a:r>
                        <a:rPr lang="en-US" i="0" err="1"/>
                        <a:t>rn</a:t>
                      </a:r>
                      <a:r>
                        <a:rPr lang="en-US" i="0"/>
                        <a:t>.</a:t>
                      </a:r>
                    </a:p>
                  </a:txBody>
                  <a:tcPr/>
                </a:tc>
                <a:extLst>
                  <a:ext uri="{0D108BD9-81ED-4DB2-BD59-A6C34878D82A}">
                    <a16:rowId xmlns:a16="http://schemas.microsoft.com/office/drawing/2014/main" val="10002"/>
                  </a:ext>
                </a:extLst>
              </a:tr>
              <a:tr h="652153">
                <a:tc>
                  <a:txBody>
                    <a:bodyPr/>
                    <a:lstStyle/>
                    <a:p>
                      <a:r>
                        <a:rPr lang="en-US" i="0"/>
                        <a:t>  </a:t>
                      </a:r>
                      <a:r>
                        <a:rPr lang="en-US" b="1" i="0" err="1"/>
                        <a:t>oi</a:t>
                      </a:r>
                      <a:r>
                        <a:rPr lang="en-US" b="1" i="0"/>
                        <a:t>  </a:t>
                      </a:r>
                      <a:r>
                        <a:rPr lang="en-US" b="1" i="0" err="1"/>
                        <a:t>oe</a:t>
                      </a:r>
                      <a:r>
                        <a:rPr lang="en-US" b="1" i="0"/>
                        <a:t>  </a:t>
                      </a:r>
                      <a:r>
                        <a:rPr lang="en-US" b="1" i="0" err="1"/>
                        <a:t>ou</a:t>
                      </a:r>
                      <a:r>
                        <a:rPr lang="en-US" b="1" i="0"/>
                        <a:t> </a:t>
                      </a:r>
                    </a:p>
                  </a:txBody>
                  <a:tcPr/>
                </a:tc>
                <a:tc>
                  <a:txBody>
                    <a:bodyPr/>
                    <a:lstStyle/>
                    <a:p>
                      <a:r>
                        <a:rPr lang="en-US" i="0"/>
                        <a:t>Similar to English </a:t>
                      </a:r>
                      <a:r>
                        <a:rPr lang="en-US" i="1" err="1"/>
                        <a:t>oy</a:t>
                      </a:r>
                      <a:r>
                        <a:rPr lang="en-US" i="0"/>
                        <a:t> in </a:t>
                      </a:r>
                      <a:r>
                        <a:rPr lang="en-US" i="1"/>
                        <a:t>boy</a:t>
                      </a:r>
                    </a:p>
                  </a:txBody>
                  <a:tcPr/>
                </a:tc>
                <a:tc>
                  <a:txBody>
                    <a:bodyPr/>
                    <a:lstStyle/>
                    <a:p>
                      <a:r>
                        <a:rPr lang="en-US" i="0" err="1"/>
                        <a:t>cl</a:t>
                      </a:r>
                      <a:r>
                        <a:rPr lang="en-US" b="1" i="0" err="1"/>
                        <a:t>oi</a:t>
                      </a:r>
                      <a:r>
                        <a:rPr lang="en-US" i="0"/>
                        <a:t>, </a:t>
                      </a:r>
                      <a:r>
                        <a:rPr lang="en-US" i="0" err="1"/>
                        <a:t>tr</a:t>
                      </a:r>
                      <a:r>
                        <a:rPr lang="en-US" b="1" i="0" err="1"/>
                        <a:t>oi</a:t>
                      </a:r>
                      <a:r>
                        <a:rPr lang="en-US" i="0"/>
                        <a:t>, </a:t>
                      </a:r>
                      <a:r>
                        <a:rPr lang="en-US" i="0" err="1"/>
                        <a:t>rh</a:t>
                      </a:r>
                      <a:r>
                        <a:rPr lang="en-US" b="1" i="0" err="1"/>
                        <a:t>oi</a:t>
                      </a:r>
                      <a:r>
                        <a:rPr lang="en-US" i="0"/>
                        <a:t>, </a:t>
                      </a:r>
                    </a:p>
                    <a:p>
                      <a:r>
                        <a:rPr lang="en-US" b="1" i="0" err="1"/>
                        <a:t>oe</a:t>
                      </a:r>
                      <a:r>
                        <a:rPr lang="en-US" i="0" err="1"/>
                        <a:t>d</a:t>
                      </a:r>
                      <a:r>
                        <a:rPr lang="en-US" i="0"/>
                        <a:t>, </a:t>
                      </a:r>
                      <a:r>
                        <a:rPr lang="en-US" b="1" i="0" err="1"/>
                        <a:t>oe</a:t>
                      </a:r>
                      <a:r>
                        <a:rPr lang="en-US" i="0" err="1"/>
                        <a:t>r</a:t>
                      </a:r>
                      <a:r>
                        <a:rPr lang="en-US" i="0"/>
                        <a:t>, </a:t>
                      </a:r>
                      <a:r>
                        <a:rPr lang="en-US" i="0" err="1"/>
                        <a:t>dd</a:t>
                      </a:r>
                      <a:r>
                        <a:rPr lang="en-US" b="1" i="0" err="1"/>
                        <a:t>oe</a:t>
                      </a:r>
                      <a:r>
                        <a:rPr lang="en-US" i="0"/>
                        <a:t>, </a:t>
                      </a:r>
                      <a:r>
                        <a:rPr lang="en-US" i="0" err="1"/>
                        <a:t>c</a:t>
                      </a:r>
                      <a:r>
                        <a:rPr lang="en-US" b="1" i="0" err="1"/>
                        <a:t>oe</a:t>
                      </a:r>
                      <a:r>
                        <a:rPr lang="en-US" i="0" err="1"/>
                        <a:t>den</a:t>
                      </a:r>
                      <a:r>
                        <a:rPr lang="en-US" i="0"/>
                        <a:t>, </a:t>
                      </a:r>
                      <a:r>
                        <a:rPr lang="en-US" i="0" err="1"/>
                        <a:t>c</a:t>
                      </a:r>
                      <a:r>
                        <a:rPr lang="en-US" b="1" i="0" err="1"/>
                        <a:t>oe</a:t>
                      </a:r>
                      <a:r>
                        <a:rPr lang="en-US" i="0" err="1"/>
                        <a:t>s</a:t>
                      </a:r>
                      <a:r>
                        <a:rPr lang="en-US" i="0"/>
                        <a:t>, </a:t>
                      </a:r>
                      <a:r>
                        <a:rPr lang="en-US" i="0" err="1"/>
                        <a:t>cyffr</a:t>
                      </a:r>
                      <a:r>
                        <a:rPr lang="en-US" b="1" i="0" err="1"/>
                        <a:t>ou</a:t>
                      </a:r>
                      <a:r>
                        <a:rPr lang="en-US" i="0" err="1"/>
                        <a:t>s</a:t>
                      </a:r>
                      <a:r>
                        <a:rPr lang="en-US" i="0"/>
                        <a:t>, </a:t>
                      </a:r>
                      <a:r>
                        <a:rPr lang="en-US" i="0" err="1"/>
                        <a:t>cl</a:t>
                      </a:r>
                      <a:r>
                        <a:rPr lang="en-US" b="1" i="0" err="1"/>
                        <a:t>ou</a:t>
                      </a:r>
                      <a:r>
                        <a:rPr lang="en-US" i="0"/>
                        <a:t>.</a:t>
                      </a:r>
                    </a:p>
                  </a:txBody>
                  <a:tcPr/>
                </a:tc>
                <a:extLst>
                  <a:ext uri="{0D108BD9-81ED-4DB2-BD59-A6C34878D82A}">
                    <a16:rowId xmlns:a16="http://schemas.microsoft.com/office/drawing/2014/main" val="10003"/>
                  </a:ext>
                </a:extLst>
              </a:tr>
              <a:tr h="652153">
                <a:tc>
                  <a:txBody>
                    <a:bodyPr/>
                    <a:lstStyle/>
                    <a:p>
                      <a:r>
                        <a:rPr lang="en-US" b="0" i="0" baseline="0"/>
                        <a:t>  </a:t>
                      </a:r>
                      <a:r>
                        <a:rPr lang="en-US" b="1" i="0" err="1"/>
                        <a:t>ow</a:t>
                      </a:r>
                      <a:endParaRPr lang="en-US" b="1" i="0"/>
                    </a:p>
                  </a:txBody>
                  <a:tcPr/>
                </a:tc>
                <a:tc>
                  <a:txBody>
                    <a:bodyPr/>
                    <a:lstStyle/>
                    <a:p>
                      <a:r>
                        <a:rPr lang="en-US" i="0"/>
                        <a:t>Similar to English </a:t>
                      </a:r>
                      <a:r>
                        <a:rPr lang="en-US" i="1" err="1"/>
                        <a:t>ow</a:t>
                      </a:r>
                      <a:r>
                        <a:rPr lang="en-US" i="0"/>
                        <a:t> in </a:t>
                      </a:r>
                      <a:r>
                        <a:rPr lang="en-US" i="1"/>
                        <a:t>own</a:t>
                      </a:r>
                    </a:p>
                  </a:txBody>
                  <a:tcPr/>
                </a:tc>
                <a:tc>
                  <a:txBody>
                    <a:bodyPr/>
                    <a:lstStyle/>
                    <a:p>
                      <a:r>
                        <a:rPr lang="en-US" b="1" i="0"/>
                        <a:t>Ow</a:t>
                      </a:r>
                      <a:r>
                        <a:rPr lang="en-US" i="0"/>
                        <a:t>en, </a:t>
                      </a:r>
                      <a:r>
                        <a:rPr lang="en-US" i="0" err="1"/>
                        <a:t>cl</a:t>
                      </a:r>
                      <a:r>
                        <a:rPr lang="en-US" b="1" i="0" err="1"/>
                        <a:t>ow</a:t>
                      </a:r>
                      <a:r>
                        <a:rPr lang="en-US" i="0" err="1"/>
                        <a:t>ch</a:t>
                      </a:r>
                      <a:r>
                        <a:rPr lang="en-US" i="0"/>
                        <a:t>, </a:t>
                      </a:r>
                      <a:r>
                        <a:rPr lang="en-US" i="0" err="1"/>
                        <a:t>tr</a:t>
                      </a:r>
                      <a:r>
                        <a:rPr lang="en-US" b="1" i="0" err="1"/>
                        <a:t>ow</a:t>
                      </a:r>
                      <a:r>
                        <a:rPr lang="en-US" i="0" err="1"/>
                        <a:t>ch</a:t>
                      </a:r>
                      <a:r>
                        <a:rPr lang="en-US" i="0"/>
                        <a:t>, </a:t>
                      </a:r>
                      <a:r>
                        <a:rPr lang="en-US" i="0" err="1"/>
                        <a:t>rh</a:t>
                      </a:r>
                      <a:r>
                        <a:rPr lang="en-US" b="1" i="0" err="1"/>
                        <a:t>ow</a:t>
                      </a:r>
                      <a:r>
                        <a:rPr lang="en-US" i="0" err="1"/>
                        <a:t>ch</a:t>
                      </a:r>
                      <a:r>
                        <a:rPr lang="en-US" i="0"/>
                        <a:t>, </a:t>
                      </a:r>
                      <a:r>
                        <a:rPr lang="en-US" i="0" err="1"/>
                        <a:t>tr</a:t>
                      </a:r>
                      <a:r>
                        <a:rPr lang="en-US" b="1" i="0" err="1"/>
                        <a:t>ow</a:t>
                      </a:r>
                      <a:r>
                        <a:rPr lang="en-US" i="0" err="1"/>
                        <a:t>sus</a:t>
                      </a:r>
                      <a:r>
                        <a:rPr lang="en-US" i="0"/>
                        <a:t>, br</a:t>
                      </a:r>
                      <a:r>
                        <a:rPr lang="en-US" b="1" i="0"/>
                        <a:t>ow</a:t>
                      </a:r>
                      <a:r>
                        <a:rPr lang="en-US" i="0"/>
                        <a:t>n, </a:t>
                      </a:r>
                      <a:r>
                        <a:rPr lang="en-US" i="0" err="1"/>
                        <a:t>p</a:t>
                      </a:r>
                      <a:r>
                        <a:rPr lang="en-US" b="1" i="0" err="1"/>
                        <a:t>ow</a:t>
                      </a:r>
                      <a:r>
                        <a:rPr lang="en-US" i="0" err="1"/>
                        <a:t>len</a:t>
                      </a:r>
                      <a:r>
                        <a:rPr lang="en-US" i="0"/>
                        <a:t>,</a:t>
                      </a:r>
                    </a:p>
                  </a:txBody>
                  <a:tcPr/>
                </a:tc>
                <a:extLst>
                  <a:ext uri="{0D108BD9-81ED-4DB2-BD59-A6C34878D82A}">
                    <a16:rowId xmlns:a16="http://schemas.microsoft.com/office/drawing/2014/main" val="10004"/>
                  </a:ext>
                </a:extLst>
              </a:tr>
              <a:tr h="931647">
                <a:tc>
                  <a:txBody>
                    <a:bodyPr/>
                    <a:lstStyle/>
                    <a:p>
                      <a:r>
                        <a:rPr lang="en-US" b="0" i="0" baseline="0"/>
                        <a:t>  </a:t>
                      </a:r>
                      <a:r>
                        <a:rPr lang="en-US" b="1" i="0" err="1"/>
                        <a:t>wy</a:t>
                      </a:r>
                      <a:endParaRPr lang="en-US" b="1" i="0"/>
                    </a:p>
                  </a:txBody>
                  <a:tcPr/>
                </a:tc>
                <a:tc>
                  <a:txBody>
                    <a:bodyPr/>
                    <a:lstStyle/>
                    <a:p>
                      <a:r>
                        <a:rPr lang="en-US" i="0"/>
                        <a:t>This</a:t>
                      </a:r>
                      <a:r>
                        <a:rPr lang="en-US" i="0" baseline="0"/>
                        <a:t> sound doesn’t occur in English</a:t>
                      </a:r>
                      <a:endParaRPr lang="en-US" i="0"/>
                    </a:p>
                  </a:txBody>
                  <a:tcPr/>
                </a:tc>
                <a:tc>
                  <a:txBody>
                    <a:bodyPr/>
                    <a:lstStyle/>
                    <a:p>
                      <a:r>
                        <a:rPr lang="en-US" i="0" dirty="0" err="1"/>
                        <a:t>s</a:t>
                      </a:r>
                      <a:r>
                        <a:rPr lang="en-US" b="1" i="0" dirty="0" err="1"/>
                        <a:t>wy</a:t>
                      </a:r>
                      <a:r>
                        <a:rPr lang="en-US" i="0" dirty="0" err="1"/>
                        <a:t>ddfa</a:t>
                      </a:r>
                      <a:r>
                        <a:rPr lang="en-US" i="0" dirty="0"/>
                        <a:t>, </a:t>
                      </a:r>
                      <a:r>
                        <a:rPr lang="en-US" i="0" dirty="0" err="1"/>
                        <a:t>c</a:t>
                      </a:r>
                      <a:r>
                        <a:rPr lang="en-US" b="1" i="0" dirty="0" err="1"/>
                        <a:t>wy</a:t>
                      </a:r>
                      <a:r>
                        <a:rPr lang="en-US" i="0" dirty="0" err="1"/>
                        <a:t>n</a:t>
                      </a:r>
                      <a:r>
                        <a:rPr lang="en-US" i="0" dirty="0"/>
                        <a:t>, </a:t>
                      </a:r>
                      <a:r>
                        <a:rPr lang="en-US" i="0" dirty="0" err="1"/>
                        <a:t>h</a:t>
                      </a:r>
                      <a:r>
                        <a:rPr lang="en-US" b="1" i="0" dirty="0" err="1"/>
                        <a:t>wy</a:t>
                      </a:r>
                      <a:r>
                        <a:rPr lang="en-US" i="0" dirty="0" err="1"/>
                        <a:t>r</a:t>
                      </a:r>
                      <a:r>
                        <a:rPr lang="en-US" i="0" dirty="0"/>
                        <a:t>, </a:t>
                      </a:r>
                      <a:r>
                        <a:rPr lang="en-US" i="0" dirty="0" err="1"/>
                        <a:t>h</a:t>
                      </a:r>
                      <a:r>
                        <a:rPr lang="en-US" b="1" i="0" dirty="0" err="1"/>
                        <a:t>wy</a:t>
                      </a:r>
                      <a:r>
                        <a:rPr lang="en-US" i="0" dirty="0" err="1"/>
                        <a:t>l</a:t>
                      </a:r>
                      <a:r>
                        <a:rPr lang="en-US" i="0" dirty="0"/>
                        <a:t>, </a:t>
                      </a:r>
                      <a:r>
                        <a:rPr lang="en-US" i="0" dirty="0" err="1"/>
                        <a:t>h</a:t>
                      </a:r>
                      <a:r>
                        <a:rPr lang="en-US" b="1" i="0" dirty="0" err="1"/>
                        <a:t>wy</a:t>
                      </a:r>
                      <a:r>
                        <a:rPr lang="en-US" i="0" dirty="0" err="1"/>
                        <a:t>aden</a:t>
                      </a:r>
                      <a:r>
                        <a:rPr lang="en-US" i="0" dirty="0"/>
                        <a:t>, </a:t>
                      </a:r>
                      <a:r>
                        <a:rPr lang="en-US" i="0" dirty="0" err="1"/>
                        <a:t>d</a:t>
                      </a:r>
                      <a:r>
                        <a:rPr lang="en-US" b="1" i="0" dirty="0" err="1"/>
                        <a:t>wy</a:t>
                      </a:r>
                      <a:r>
                        <a:rPr lang="en-US" i="0" dirty="0"/>
                        <a:t>, </a:t>
                      </a:r>
                      <a:r>
                        <a:rPr lang="en-US" i="0" dirty="0" err="1"/>
                        <a:t>ll</a:t>
                      </a:r>
                      <a:r>
                        <a:rPr lang="en-US" b="1" i="0" dirty="0" err="1"/>
                        <a:t>wy</a:t>
                      </a:r>
                      <a:r>
                        <a:rPr lang="en-US" i="0" dirty="0"/>
                        <a:t>, </a:t>
                      </a:r>
                      <a:r>
                        <a:rPr lang="en-US" i="0" dirty="0" err="1"/>
                        <a:t>b</a:t>
                      </a:r>
                      <a:r>
                        <a:rPr lang="en-US" b="1" i="0" dirty="0" err="1"/>
                        <a:t>wy</a:t>
                      </a:r>
                      <a:r>
                        <a:rPr lang="en-US" i="0" dirty="0" err="1"/>
                        <a:t>d</a:t>
                      </a:r>
                      <a:r>
                        <a:rPr lang="en-US" i="0" dirty="0"/>
                        <a:t>, </a:t>
                      </a:r>
                      <a:r>
                        <a:rPr lang="en-US" i="0" dirty="0" err="1"/>
                        <a:t>b</a:t>
                      </a:r>
                      <a:r>
                        <a:rPr lang="en-US" b="1" i="0" dirty="0" err="1"/>
                        <a:t>wy</a:t>
                      </a:r>
                      <a:r>
                        <a:rPr lang="en-US" i="0" dirty="0" err="1"/>
                        <a:t>ta</a:t>
                      </a:r>
                      <a:r>
                        <a:rPr lang="en-US" i="0" dirty="0"/>
                        <a:t>, </a:t>
                      </a:r>
                      <a:r>
                        <a:rPr lang="en-US" i="0" dirty="0" err="1"/>
                        <a:t>rh</a:t>
                      </a:r>
                      <a:r>
                        <a:rPr lang="en-US" b="1" i="0" dirty="0" err="1"/>
                        <a:t>wy</a:t>
                      </a:r>
                      <a:r>
                        <a:rPr lang="en-US" i="0" dirty="0" err="1"/>
                        <a:t>dd</a:t>
                      </a:r>
                      <a:r>
                        <a:rPr lang="en-US" i="0" dirty="0"/>
                        <a:t>, </a:t>
                      </a:r>
                      <a:r>
                        <a:rPr lang="en-US" i="0" dirty="0" err="1"/>
                        <a:t>eg</a:t>
                      </a:r>
                      <a:r>
                        <a:rPr lang="en-US" b="1" i="0" dirty="0" err="1"/>
                        <a:t>wy</a:t>
                      </a:r>
                      <a:r>
                        <a:rPr lang="en-US" i="0" dirty="0" err="1"/>
                        <a:t>l</a:t>
                      </a:r>
                      <a:r>
                        <a:rPr lang="en-US" i="0" dirty="0"/>
                        <a:t>,</a:t>
                      </a:r>
                      <a:r>
                        <a:rPr lang="en-US" i="0" baseline="0" dirty="0"/>
                        <a:t> </a:t>
                      </a:r>
                      <a:r>
                        <a:rPr lang="en-US" i="0" baseline="0" dirty="0" err="1"/>
                        <a:t>m</a:t>
                      </a:r>
                      <a:r>
                        <a:rPr lang="en-US" b="1" i="0" baseline="0" dirty="0" err="1"/>
                        <a:t>wy</a:t>
                      </a:r>
                      <a:r>
                        <a:rPr lang="en-US" i="0" baseline="0" dirty="0" err="1"/>
                        <a:t>dyn</a:t>
                      </a:r>
                      <a:r>
                        <a:rPr lang="en-US" i="0" baseline="0" dirty="0"/>
                        <a:t>, </a:t>
                      </a:r>
                      <a:r>
                        <a:rPr lang="en-US" i="0" baseline="0" dirty="0" err="1"/>
                        <a:t>ol</a:t>
                      </a:r>
                      <a:r>
                        <a:rPr lang="en-US" b="1" i="0" baseline="0" dirty="0" err="1"/>
                        <a:t>wy</a:t>
                      </a:r>
                      <a:r>
                        <a:rPr lang="en-US" i="0" baseline="0" dirty="0" err="1"/>
                        <a:t>n</a:t>
                      </a:r>
                      <a:r>
                        <a:rPr lang="en-US" i="0" baseline="0" dirty="0"/>
                        <a:t>, </a:t>
                      </a:r>
                      <a:r>
                        <a:rPr lang="en-US" i="0" baseline="0" dirty="0" err="1"/>
                        <a:t>ll</a:t>
                      </a:r>
                      <a:r>
                        <a:rPr lang="en-US" b="1" i="0" baseline="0" dirty="0" err="1"/>
                        <a:t>wy</a:t>
                      </a:r>
                      <a:r>
                        <a:rPr lang="en-US" i="0" baseline="0" dirty="0" err="1"/>
                        <a:t>nog</a:t>
                      </a:r>
                      <a:r>
                        <a:rPr lang="en-US" i="0" baseline="0" dirty="0"/>
                        <a:t>, </a:t>
                      </a:r>
                      <a:r>
                        <a:rPr lang="en-US" i="0" baseline="0" dirty="0" err="1"/>
                        <a:t>modr</a:t>
                      </a:r>
                      <a:r>
                        <a:rPr lang="en-US" b="1" i="0" baseline="0" dirty="0" err="1"/>
                        <a:t>wy</a:t>
                      </a:r>
                      <a:r>
                        <a:rPr lang="en-US" i="0" baseline="0" dirty="0"/>
                        <a:t>.</a:t>
                      </a:r>
                      <a:endParaRPr lang="en-US" i="0" dirty="0"/>
                    </a:p>
                  </a:txBody>
                  <a:tcPr/>
                </a:tc>
                <a:extLst>
                  <a:ext uri="{0D108BD9-81ED-4DB2-BD59-A6C34878D82A}">
                    <a16:rowId xmlns:a16="http://schemas.microsoft.com/office/drawing/2014/main" val="10005"/>
                  </a:ext>
                </a:extLst>
              </a:tr>
            </a:tbl>
          </a:graphicData>
        </a:graphic>
      </p:graphicFrame>
      <p:pic>
        <p:nvPicPr>
          <p:cNvPr id="4" name="Picture 3">
            <a:extLst>
              <a:ext uri="{FF2B5EF4-FFF2-40B4-BE49-F238E27FC236}">
                <a16:creationId xmlns:a16="http://schemas.microsoft.com/office/drawing/2014/main" id="{5DEC0307-8340-5C45-9A97-7EFE880BB773}"/>
              </a:ext>
            </a:extLst>
          </p:cNvPr>
          <p:cNvPicPr>
            <a:picLocks noChangeAspect="1"/>
          </p:cNvPicPr>
          <p:nvPr/>
        </p:nvPicPr>
        <p:blipFill>
          <a:blip r:embed="rId2"/>
          <a:stretch>
            <a:fillRect/>
          </a:stretch>
        </p:blipFill>
        <p:spPr>
          <a:xfrm>
            <a:off x="0" y="6372614"/>
            <a:ext cx="3132944" cy="485386"/>
          </a:xfrm>
          <a:prstGeom prst="rect">
            <a:avLst/>
          </a:prstGeom>
        </p:spPr>
      </p:pic>
      <p:sp>
        <p:nvSpPr>
          <p:cNvPr id="5" name="Title 2">
            <a:extLst>
              <a:ext uri="{FF2B5EF4-FFF2-40B4-BE49-F238E27FC236}">
                <a16:creationId xmlns:a16="http://schemas.microsoft.com/office/drawing/2014/main" id="{7981A3C1-6B38-AF4F-990F-5EABBDCE2210}"/>
              </a:ext>
            </a:extLst>
          </p:cNvPr>
          <p:cNvSpPr txBox="1">
            <a:spLocks/>
          </p:cNvSpPr>
          <p:nvPr/>
        </p:nvSpPr>
        <p:spPr>
          <a:xfrm>
            <a:off x="511340" y="36486"/>
            <a:ext cx="11415236" cy="765620"/>
          </a:xfrm>
          <a:prstGeom prst="rect">
            <a:avLst/>
          </a:prstGeom>
        </p:spPr>
        <p:style>
          <a:lnRef idx="1">
            <a:schemeClr val="dk1"/>
          </a:lnRef>
          <a:fillRef idx="3">
            <a:schemeClr val="dk1"/>
          </a:fillRef>
          <a:effectRef idx="2">
            <a:schemeClr val="dk1"/>
          </a:effectRef>
          <a:fontRef idx="minor">
            <a:schemeClr val="lt1"/>
          </a:fontRef>
        </p:style>
        <p:txBody>
          <a:bodyPr>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b="1" dirty="0" err="1">
                <a:latin typeface="+mj-lt"/>
              </a:rPr>
              <a:t>Llafariaid</a:t>
            </a:r>
            <a:r>
              <a:rPr lang="en-GB" b="1" dirty="0">
                <a:latin typeface="+mj-lt"/>
              </a:rPr>
              <a:t>                         Vowels: Two-letter sounds</a:t>
            </a:r>
          </a:p>
        </p:txBody>
      </p:sp>
    </p:spTree>
    <p:extLst>
      <p:ext uri="{BB962C8B-B14F-4D97-AF65-F5344CB8AC3E}">
        <p14:creationId xmlns:p14="http://schemas.microsoft.com/office/powerpoint/2010/main" val="3745521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E530-8448-4C90-801F-6F8621B7C170}"/>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
        <p:nvSpPr>
          <p:cNvPr id="11" name="TextBox 10">
            <a:extLst>
              <a:ext uri="{FF2B5EF4-FFF2-40B4-BE49-F238E27FC236}">
                <a16:creationId xmlns:a16="http://schemas.microsoft.com/office/drawing/2014/main" id="{80A6EE60-0025-4829-8D3F-F2AF60CCE92F}"/>
              </a:ext>
            </a:extLst>
          </p:cNvPr>
          <p:cNvSpPr txBox="1"/>
          <p:nvPr/>
        </p:nvSpPr>
        <p:spPr>
          <a:xfrm>
            <a:off x="4725146" y="3019875"/>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ai</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t>
            </a:r>
            <a:r>
              <a:rPr lang="en-GB" sz="4000" b="1" err="1">
                <a:solidFill>
                  <a:schemeClr val="tx1"/>
                </a:solidFill>
                <a:highlight>
                  <a:srgbClr val="FFFF00"/>
                </a:highlight>
                <a:latin typeface="Segoe Print"/>
              </a:rPr>
              <a:t>ai</a:t>
            </a:r>
            <a:r>
              <a:rPr lang="en-GB" sz="4000" b="1" err="1">
                <a:solidFill>
                  <a:schemeClr val="tx1"/>
                </a:solidFill>
                <a:latin typeface="Segoe Print"/>
              </a:rPr>
              <a:t>th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903846" y="1889157"/>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cad</a:t>
            </a:r>
            <a:r>
              <a:rPr lang="en-GB" sz="4000" b="1" err="1">
                <a:solidFill>
                  <a:schemeClr val="tx1"/>
                </a:solidFill>
                <a:highlight>
                  <a:srgbClr val="FFFF00"/>
                </a:highlight>
                <a:latin typeface="Segoe Print"/>
              </a:rPr>
              <a:t>ai</a:t>
            </a:r>
            <a:r>
              <a:rPr lang="en-GB" sz="4000" b="1" err="1">
                <a:solidFill>
                  <a:schemeClr val="tx1"/>
                </a:solidFill>
                <a:latin typeface="Segoe Print"/>
              </a:rPr>
              <a:t>r</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t>
            </a:r>
            <a:r>
              <a:rPr lang="en-GB" sz="4000" b="1" err="1">
                <a:solidFill>
                  <a:schemeClr val="tx1"/>
                </a:solidFill>
                <a:highlight>
                  <a:srgbClr val="FFFF00"/>
                </a:highlight>
                <a:latin typeface="Segoe Print"/>
              </a:rPr>
              <a:t>ai</a:t>
            </a:r>
            <a:r>
              <a:rPr lang="en-GB" sz="4000" b="1" err="1">
                <a:solidFill>
                  <a:schemeClr val="tx1"/>
                </a:solidFill>
                <a:latin typeface="Segoe Print"/>
              </a:rPr>
              <a:t>r</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903846" y="4973267"/>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llyg</a:t>
            </a:r>
            <a:r>
              <a:rPr lang="en-GB" sz="4000" b="1" err="1">
                <a:solidFill>
                  <a:schemeClr val="tx1"/>
                </a:solidFill>
                <a:highlight>
                  <a:srgbClr val="FFFF00"/>
                </a:highlight>
                <a:latin typeface="Segoe Print"/>
              </a:rPr>
              <a:t>ai</a:t>
            </a:r>
            <a:r>
              <a:rPr lang="en-GB" sz="4000" b="1" err="1">
                <a:solidFill>
                  <a:schemeClr val="tx1"/>
                </a:solidFill>
                <a:latin typeface="Segoe Print"/>
              </a:rPr>
              <a:t>d</a:t>
            </a:r>
            <a:endParaRPr lang="en-GB" sz="4000" b="1">
              <a:solidFill>
                <a:schemeClr val="tx1"/>
              </a:solidFill>
              <a:latin typeface="Segoe Print"/>
            </a:endParaRPr>
          </a:p>
        </p:txBody>
      </p:sp>
      <p:sp>
        <p:nvSpPr>
          <p:cNvPr id="3" name="TextBox 2">
            <a:extLst>
              <a:ext uri="{FF2B5EF4-FFF2-40B4-BE49-F238E27FC236}">
                <a16:creationId xmlns:a16="http://schemas.microsoft.com/office/drawing/2014/main" id="{45415DBC-F940-064C-A030-BF9A54379C7F}"/>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eye</a:t>
            </a:r>
          </a:p>
        </p:txBody>
      </p:sp>
      <p:pic>
        <p:nvPicPr>
          <p:cNvPr id="9" name="Picture 8">
            <a:extLst>
              <a:ext uri="{FF2B5EF4-FFF2-40B4-BE49-F238E27FC236}">
                <a16:creationId xmlns:a16="http://schemas.microsoft.com/office/drawing/2014/main" id="{E8F8DA1A-F3A6-8F48-9575-1303C4E23E1F}"/>
              </a:ext>
            </a:extLst>
          </p:cNvPr>
          <p:cNvPicPr>
            <a:picLocks noChangeAspect="1"/>
          </p:cNvPicPr>
          <p:nvPr/>
        </p:nvPicPr>
        <p:blipFill>
          <a:blip r:embed="rId2"/>
          <a:stretch>
            <a:fillRect/>
          </a:stretch>
        </p:blipFill>
        <p:spPr>
          <a:xfrm>
            <a:off x="0" y="6372614"/>
            <a:ext cx="3132944" cy="485386"/>
          </a:xfrm>
          <a:prstGeom prst="rect">
            <a:avLst/>
          </a:prstGeom>
        </p:spPr>
      </p:pic>
    </p:spTree>
    <p:extLst>
      <p:ext uri="{BB962C8B-B14F-4D97-AF65-F5344CB8AC3E}">
        <p14:creationId xmlns:p14="http://schemas.microsoft.com/office/powerpoint/2010/main" val="243034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ppt_x"/>
                                          </p:val>
                                        </p:tav>
                                        <p:tav tm="100000">
                                          <p:val>
                                            <p:strVal val="#ppt_x"/>
                                          </p:val>
                                        </p:tav>
                                      </p:tavLst>
                                    </p:anim>
                                    <p:anim calcmode="lin" valueType="num">
                                      <p:cBhvr additive="base">
                                        <p:cTn id="1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 calcmode="lin" valueType="num">
                                      <p:cBhvr additive="base">
                                        <p:cTn id="18" dur="500" fill="hold"/>
                                        <p:tgtEl>
                                          <p:spTgt spid="15"/>
                                        </p:tgtEl>
                                        <p:attrNameLst>
                                          <p:attrName>ppt_x</p:attrName>
                                        </p:attrNameLst>
                                      </p:cBhvr>
                                      <p:tavLst>
                                        <p:tav tm="0">
                                          <p:val>
                                            <p:strVal val="#ppt_x"/>
                                          </p:val>
                                        </p:tav>
                                        <p:tav tm="100000">
                                          <p:val>
                                            <p:strVal val="#ppt_x"/>
                                          </p:val>
                                        </p:tav>
                                      </p:tavLst>
                                    </p:anim>
                                    <p:anim calcmode="lin" valueType="num">
                                      <p:cBhvr additive="base">
                                        <p:cTn id="1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8"/>
                                        </p:tgtEl>
                                        <p:attrNameLst>
                                          <p:attrName>style.visibility</p:attrName>
                                        </p:attrNameLst>
                                      </p:cBhvr>
                                      <p:to>
                                        <p:strVal val="visible"/>
                                      </p:to>
                                    </p:set>
                                    <p:anim calcmode="lin" valueType="num">
                                      <p:cBhvr additive="base">
                                        <p:cTn id="24" dur="500" fill="hold"/>
                                        <p:tgtEl>
                                          <p:spTgt spid="18"/>
                                        </p:tgtEl>
                                        <p:attrNameLst>
                                          <p:attrName>ppt_x</p:attrName>
                                        </p:attrNameLst>
                                      </p:cBhvr>
                                      <p:tavLst>
                                        <p:tav tm="0">
                                          <p:val>
                                            <p:strVal val="#ppt_x"/>
                                          </p:val>
                                        </p:tav>
                                        <p:tav tm="100000">
                                          <p:val>
                                            <p:strVal val="#ppt_x"/>
                                          </p:val>
                                        </p:tav>
                                      </p:tavLst>
                                    </p:anim>
                                    <p:anim calcmode="lin" valueType="num">
                                      <p:cBhvr additive="base">
                                        <p:cTn id="25"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ae</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penn</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chw</a:t>
            </a:r>
            <a:r>
              <a:rPr lang="en-GB" sz="4000" b="1" err="1">
                <a:solidFill>
                  <a:schemeClr val="tx1"/>
                </a:solidFill>
                <a:highlight>
                  <a:srgbClr val="FFFF00"/>
                </a:highlight>
                <a:latin typeface="Segoe Print"/>
              </a:rPr>
              <a:t>ae</a:t>
            </a:r>
            <a:r>
              <a:rPr lang="en-GB" sz="4000" b="1" err="1">
                <a:solidFill>
                  <a:schemeClr val="tx1"/>
                </a:solidFill>
                <a:latin typeface="Segoe Print"/>
              </a:rPr>
              <a:t>r</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gwasan</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DF1DC9F9-DE92-1042-8DCD-08CB0806050C}"/>
              </a:ext>
            </a:extLst>
          </p:cNvPr>
          <p:cNvSpPr txBox="1"/>
          <p:nvPr/>
        </p:nvSpPr>
        <p:spPr>
          <a:xfrm>
            <a:off x="5157688" y="5969480"/>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eye</a:t>
            </a:r>
          </a:p>
        </p:txBody>
      </p:sp>
      <p:pic>
        <p:nvPicPr>
          <p:cNvPr id="9" name="Picture 8">
            <a:extLst>
              <a:ext uri="{FF2B5EF4-FFF2-40B4-BE49-F238E27FC236}">
                <a16:creationId xmlns:a16="http://schemas.microsoft.com/office/drawing/2014/main" id="{421E44C8-9C72-9A40-B0AC-F40BBA1E498F}"/>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A002CE9B-126F-2943-B6E0-8EB52A29596E}"/>
              </a:ext>
            </a:extLst>
          </p:cNvPr>
          <p:cNvSpPr txBox="1">
            <a:spLocks/>
          </p:cNvSpPr>
          <p:nvPr/>
        </p:nvSpPr>
        <p:spPr>
          <a:xfrm>
            <a:off x="361507" y="240506"/>
            <a:ext cx="11377088" cy="808832"/>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t">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b="1">
                <a:solidFill>
                  <a:schemeClr val="bg1"/>
                </a:solidFill>
                <a:latin typeface="+mj-lt"/>
              </a:rPr>
              <a:t>Sut mae dweud.....?                How do we say ….?</a:t>
            </a:r>
            <a:endParaRPr lang="en-GB" b="1" dirty="0">
              <a:solidFill>
                <a:schemeClr val="bg1"/>
              </a:solidFill>
              <a:latin typeface="+mj-lt"/>
            </a:endParaRPr>
          </a:p>
        </p:txBody>
      </p:sp>
    </p:spTree>
    <p:extLst>
      <p:ext uri="{BB962C8B-B14F-4D97-AF65-F5344CB8AC3E}">
        <p14:creationId xmlns:p14="http://schemas.microsoft.com/office/powerpoint/2010/main" val="396048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E530-8448-4C90-801F-6F8621B7C170}"/>
              </a:ext>
            </a:extLst>
          </p:cNvPr>
          <p:cNvSpPr>
            <a:spLocks noGrp="1"/>
          </p:cNvSpPr>
          <p:nvPr>
            <p:ph type="title"/>
          </p:nvPr>
        </p:nvSpPr>
        <p:spPr>
          <a:xfrm>
            <a:off x="153459" y="240506"/>
            <a:ext cx="11585136" cy="808832"/>
          </a:xfrm>
        </p:spPr>
        <p:style>
          <a:lnRef idx="1">
            <a:schemeClr val="dk1"/>
          </a:lnRef>
          <a:fillRef idx="3">
            <a:schemeClr val="dk1"/>
          </a:fillRef>
          <a:effectRef idx="2">
            <a:schemeClr val="dk1"/>
          </a:effectRef>
          <a:fontRef idx="minor">
            <a:schemeClr val="lt1"/>
          </a:fontRef>
        </p:style>
        <p:txBody>
          <a:bodyPr>
            <a:normAutofit/>
          </a:bodyPr>
          <a:lstStyle/>
          <a:p>
            <a:r>
              <a:rPr lang="en-GB" b="1" err="1">
                <a:solidFill>
                  <a:schemeClr val="bg1"/>
                </a:solidFill>
                <a:latin typeface="Segoe Print"/>
              </a:rPr>
              <a:t>Sut</a:t>
            </a:r>
            <a:r>
              <a:rPr lang="en-GB" b="1">
                <a:solidFill>
                  <a:schemeClr val="bg1"/>
                </a:solidFill>
                <a:latin typeface="Segoe Print"/>
              </a:rPr>
              <a:t> </a:t>
            </a:r>
            <a:r>
              <a:rPr lang="en-GB" b="1" err="1">
                <a:solidFill>
                  <a:schemeClr val="bg1"/>
                </a:solidFill>
                <a:latin typeface="Segoe Print"/>
              </a:rPr>
              <a:t>mae</a:t>
            </a:r>
            <a:r>
              <a:rPr lang="en-GB" b="1">
                <a:solidFill>
                  <a:schemeClr val="bg1"/>
                </a:solidFill>
                <a:latin typeface="Segoe Print"/>
              </a:rPr>
              <a:t> </a:t>
            </a:r>
            <a:r>
              <a:rPr lang="en-GB" b="1" err="1">
                <a:solidFill>
                  <a:schemeClr val="bg1"/>
                </a:solidFill>
                <a:latin typeface="Segoe Print"/>
              </a:rPr>
              <a:t>dweud</a:t>
            </a:r>
            <a:r>
              <a:rPr lang="en-GB" b="1">
                <a:solidFill>
                  <a:schemeClr val="bg1"/>
                </a:solidFill>
                <a:latin typeface="Segoe Print"/>
              </a:rPr>
              <a:t>.....?           How do we say ….?</a:t>
            </a:r>
          </a:p>
        </p:txBody>
      </p:sp>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dirty="0" err="1">
                <a:solidFill>
                  <a:srgbClr val="FFC000"/>
                </a:solidFill>
                <a:latin typeface="Segoe Print"/>
              </a:rPr>
              <a:t>au</a:t>
            </a:r>
            <a:r>
              <a:rPr lang="en-GB" sz="4000" b="1" dirty="0" err="1">
                <a:solidFill>
                  <a:schemeClr val="tx1"/>
                </a:solidFill>
                <a:latin typeface="Segoe Print"/>
              </a:rPr>
              <a:t>r</a:t>
            </a:r>
            <a:endParaRPr lang="en-GB" sz="4000" b="1" dirty="0">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solidFill>
                  <a:schemeClr val="tx1"/>
                </a:solidFill>
                <a:latin typeface="Segoe Print"/>
              </a:rPr>
              <a:t>h</a:t>
            </a:r>
            <a:r>
              <a:rPr lang="en-GB" sz="4000" b="1" u="sng" dirty="0">
                <a:solidFill>
                  <a:srgbClr val="FFC000"/>
                </a:solidFill>
                <a:latin typeface="Segoe Print"/>
              </a:rPr>
              <a:t>au</a:t>
            </a:r>
            <a:r>
              <a:rPr lang="en-GB" sz="4000" b="1" dirty="0">
                <a:solidFill>
                  <a:schemeClr val="tx1"/>
                </a:solidFill>
                <a:latin typeface="Segoe Print"/>
              </a:rPr>
              <a:t>l</a:t>
            </a: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gol</a:t>
            </a:r>
            <a:r>
              <a:rPr lang="en-GB" sz="4000" b="1" u="sng" dirty="0" err="1">
                <a:solidFill>
                  <a:srgbClr val="FFC000"/>
                </a:solidFill>
                <a:latin typeface="Segoe Print"/>
              </a:rPr>
              <a:t>au</a:t>
            </a:r>
            <a:endParaRPr lang="en-GB" sz="4000" b="1" u="sng" dirty="0">
              <a:solidFill>
                <a:srgbClr val="FFC000"/>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llyfr</a:t>
            </a:r>
            <a:r>
              <a:rPr lang="en-GB" sz="4000" b="1" u="sng" dirty="0" err="1">
                <a:solidFill>
                  <a:srgbClr val="FFC000"/>
                </a:solidFill>
                <a:latin typeface="Segoe Print"/>
              </a:rPr>
              <a:t>au</a:t>
            </a:r>
            <a:endParaRPr lang="en-GB" sz="4000" b="1" u="sng" dirty="0">
              <a:solidFill>
                <a:srgbClr val="FFC000"/>
              </a:solidFill>
              <a:latin typeface="Segoe Print"/>
            </a:endParaRPr>
          </a:p>
        </p:txBody>
      </p:sp>
      <p:sp>
        <p:nvSpPr>
          <p:cNvPr id="8" name="TextBox 7">
            <a:extLst>
              <a:ext uri="{FF2B5EF4-FFF2-40B4-BE49-F238E27FC236}">
                <a16:creationId xmlns:a16="http://schemas.microsoft.com/office/drawing/2014/main" id="{027CA310-E8DE-4046-9EFA-FF72AAA82393}"/>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eye</a:t>
            </a:r>
          </a:p>
        </p:txBody>
      </p:sp>
      <p:pic>
        <p:nvPicPr>
          <p:cNvPr id="9" name="Picture 8">
            <a:extLst>
              <a:ext uri="{FF2B5EF4-FFF2-40B4-BE49-F238E27FC236}">
                <a16:creationId xmlns:a16="http://schemas.microsoft.com/office/drawing/2014/main" id="{3562B2BE-2CC8-AF46-85A8-D062287C524D}"/>
              </a:ext>
            </a:extLst>
          </p:cNvPr>
          <p:cNvPicPr>
            <a:picLocks noChangeAspect="1"/>
          </p:cNvPicPr>
          <p:nvPr/>
        </p:nvPicPr>
        <p:blipFill>
          <a:blip r:embed="rId2"/>
          <a:stretch>
            <a:fillRect/>
          </a:stretch>
        </p:blipFill>
        <p:spPr>
          <a:xfrm>
            <a:off x="0" y="6372614"/>
            <a:ext cx="3132944" cy="485386"/>
          </a:xfrm>
          <a:prstGeom prst="rect">
            <a:avLst/>
          </a:prstGeom>
        </p:spPr>
      </p:pic>
    </p:spTree>
    <p:extLst>
      <p:ext uri="{BB962C8B-B14F-4D97-AF65-F5344CB8AC3E}">
        <p14:creationId xmlns:p14="http://schemas.microsoft.com/office/powerpoint/2010/main" val="1617328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725146" y="2968118"/>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aw</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aw</a:t>
            </a:r>
            <a:r>
              <a:rPr lang="en-GB" sz="4000" b="1" err="1">
                <a:solidFill>
                  <a:schemeClr val="tx1"/>
                </a:solidFill>
                <a:latin typeface="Segoe Print"/>
              </a:rPr>
              <a:t>r</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aw</a:t>
            </a:r>
            <a:r>
              <a:rPr lang="en-GB" sz="4000" b="1" err="1">
                <a:solidFill>
                  <a:schemeClr val="tx1"/>
                </a:solidFill>
                <a:latin typeface="Segoe Print"/>
              </a:rPr>
              <a:t>r</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c</a:t>
            </a:r>
            <a:r>
              <a:rPr lang="en-GB" sz="4000" b="1">
                <a:solidFill>
                  <a:schemeClr val="tx1"/>
                </a:solidFill>
                <a:highlight>
                  <a:srgbClr val="FFFF00"/>
                </a:highlight>
                <a:latin typeface="Segoe Print"/>
              </a:rPr>
              <a:t>aw</a:t>
            </a:r>
            <a:r>
              <a:rPr lang="en-GB" sz="4000" b="1">
                <a:solidFill>
                  <a:schemeClr val="tx1"/>
                </a:solidFill>
                <a:latin typeface="Segoe Print"/>
              </a:rPr>
              <a:t>s</a:t>
            </a: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b</a:t>
            </a:r>
            <a:r>
              <a:rPr lang="en-GB" sz="4000" b="1">
                <a:solidFill>
                  <a:schemeClr val="tx1"/>
                </a:solidFill>
                <a:highlight>
                  <a:srgbClr val="FFFF00"/>
                </a:highlight>
                <a:latin typeface="Segoe Print"/>
              </a:rPr>
              <a:t>aw</a:t>
            </a:r>
            <a:r>
              <a:rPr lang="en-GB" sz="4000" b="1">
                <a:solidFill>
                  <a:schemeClr val="tx1"/>
                </a:solidFill>
                <a:latin typeface="Segoe Print"/>
              </a:rPr>
              <a:t>d</a:t>
            </a:r>
          </a:p>
        </p:txBody>
      </p:sp>
      <p:sp>
        <p:nvSpPr>
          <p:cNvPr id="8" name="TextBox 7">
            <a:extLst>
              <a:ext uri="{FF2B5EF4-FFF2-40B4-BE49-F238E27FC236}">
                <a16:creationId xmlns:a16="http://schemas.microsoft.com/office/drawing/2014/main" id="{3DF704AA-7FC7-B648-A6FB-7690A84C2B4C}"/>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cow</a:t>
            </a:r>
          </a:p>
        </p:txBody>
      </p:sp>
      <p:pic>
        <p:nvPicPr>
          <p:cNvPr id="9" name="Picture 8">
            <a:extLst>
              <a:ext uri="{FF2B5EF4-FFF2-40B4-BE49-F238E27FC236}">
                <a16:creationId xmlns:a16="http://schemas.microsoft.com/office/drawing/2014/main" id="{58F28FDA-504A-8C48-8026-341791F15CE9}"/>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23DDBC4F-792C-4345-8375-E6AEBCF8A12A}"/>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291749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ei</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ei</a:t>
            </a:r>
            <a:r>
              <a:rPr lang="en-GB" sz="4000" b="1" err="1">
                <a:solidFill>
                  <a:schemeClr val="tx1"/>
                </a:solidFill>
                <a:latin typeface="Segoe Print"/>
              </a:rPr>
              <a:t>ch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a:t>
            </a:r>
            <a:r>
              <a:rPr lang="en-GB" sz="4000" b="1" err="1">
                <a:solidFill>
                  <a:schemeClr val="tx1"/>
                </a:solidFill>
                <a:highlight>
                  <a:srgbClr val="FFFF00"/>
                </a:highlight>
                <a:latin typeface="Segoe Print"/>
              </a:rPr>
              <a:t>ei</a:t>
            </a:r>
            <a:r>
              <a:rPr lang="en-GB" sz="4000" b="1" err="1">
                <a:solidFill>
                  <a:schemeClr val="tx1"/>
                </a:solidFill>
                <a:latin typeface="Segoe Print"/>
              </a:rPr>
              <a:t>thio</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n</a:t>
            </a:r>
            <a:r>
              <a:rPr lang="en-GB" sz="4000" b="1" err="1">
                <a:solidFill>
                  <a:schemeClr val="tx1"/>
                </a:solidFill>
                <a:highlight>
                  <a:srgbClr val="FFFF00"/>
                </a:highlight>
                <a:latin typeface="Segoe Print"/>
              </a:rPr>
              <a:t>ei</a:t>
            </a:r>
            <a:r>
              <a:rPr lang="en-GB" sz="4000" b="1" err="1">
                <a:solidFill>
                  <a:schemeClr val="tx1"/>
                </a:solidFill>
                <a:latin typeface="Segoe Print"/>
              </a:rPr>
              <a:t>dio</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ei</a:t>
            </a:r>
            <a:r>
              <a:rPr lang="en-GB" sz="4000" b="1" err="1">
                <a:solidFill>
                  <a:schemeClr val="tx1"/>
                </a:solidFill>
                <a:latin typeface="Segoe Print"/>
              </a:rPr>
              <a:t>liad</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C26ACE46-B652-6F49-8ED0-462D1AC92D74}"/>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say</a:t>
            </a:r>
          </a:p>
        </p:txBody>
      </p:sp>
      <p:pic>
        <p:nvPicPr>
          <p:cNvPr id="9" name="Picture 8">
            <a:extLst>
              <a:ext uri="{FF2B5EF4-FFF2-40B4-BE49-F238E27FC236}">
                <a16:creationId xmlns:a16="http://schemas.microsoft.com/office/drawing/2014/main" id="{2ECE5000-494B-8947-8542-EC7AA8FB9DC0}"/>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0251C3A6-2CAE-3949-ABD8-B86166DD6FEC}"/>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2472511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eu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dw</a:t>
            </a:r>
            <a:r>
              <a:rPr lang="en-GB" sz="4000" b="1" err="1">
                <a:solidFill>
                  <a:schemeClr val="tx1"/>
                </a:solidFill>
                <a:highlight>
                  <a:srgbClr val="FFFF00"/>
                </a:highlight>
                <a:latin typeface="Segoe Print"/>
              </a:rPr>
              <a:t>eu</a:t>
            </a:r>
            <a:r>
              <a:rPr lang="en-GB" sz="4000" b="1" err="1">
                <a:solidFill>
                  <a:schemeClr val="tx1"/>
                </a:solidFill>
                <a:latin typeface="Segoe Print"/>
              </a:rPr>
              <a:t>d</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gwn</a:t>
            </a:r>
            <a:r>
              <a:rPr lang="en-GB" sz="4000" b="1" err="1">
                <a:solidFill>
                  <a:schemeClr val="tx1"/>
                </a:solidFill>
                <a:highlight>
                  <a:srgbClr val="FFFF00"/>
                </a:highlight>
                <a:latin typeface="Segoe Print"/>
              </a:rPr>
              <a:t>eu</a:t>
            </a:r>
            <a:r>
              <a:rPr lang="en-GB" sz="4000" b="1" err="1">
                <a:solidFill>
                  <a:schemeClr val="tx1"/>
                </a:solidFill>
                <a:latin typeface="Segoe Print"/>
              </a:rPr>
              <a:t>d</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gol</a:t>
            </a:r>
            <a:r>
              <a:rPr lang="en-GB" sz="4000" b="1" err="1">
                <a:solidFill>
                  <a:schemeClr val="tx1"/>
                </a:solidFill>
                <a:highlight>
                  <a:srgbClr val="FFFF00"/>
                </a:highlight>
                <a:latin typeface="Segoe Print"/>
              </a:rPr>
              <a:t>eu</a:t>
            </a:r>
            <a:r>
              <a:rPr lang="en-GB" sz="4000" b="1" err="1">
                <a:solidFill>
                  <a:schemeClr val="tx1"/>
                </a:solidFill>
                <a:latin typeface="Segoe Print"/>
              </a:rPr>
              <a:t>dy</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Eu</a:t>
            </a:r>
            <a:r>
              <a:rPr lang="en-GB" sz="4000" b="1" err="1">
                <a:solidFill>
                  <a:schemeClr val="tx1"/>
                </a:solidFill>
                <a:latin typeface="Segoe Print"/>
              </a:rPr>
              <a:t>rwen</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A7D8441E-AD2A-7540-B114-2EAA77F551FE}"/>
              </a:ext>
            </a:extLst>
          </p:cNvPr>
          <p:cNvSpPr txBox="1"/>
          <p:nvPr/>
        </p:nvSpPr>
        <p:spPr>
          <a:xfrm>
            <a:off x="5157688" y="5969480"/>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say</a:t>
            </a:r>
          </a:p>
        </p:txBody>
      </p:sp>
      <p:pic>
        <p:nvPicPr>
          <p:cNvPr id="9" name="Picture 8">
            <a:extLst>
              <a:ext uri="{FF2B5EF4-FFF2-40B4-BE49-F238E27FC236}">
                <a16:creationId xmlns:a16="http://schemas.microsoft.com/office/drawing/2014/main" id="{0244E5A3-CDAB-D446-B138-8AA3FAB77566}"/>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4D5E4C6F-B870-B946-8EAE-2FB52FD4B377}"/>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1068488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oi</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cl</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rh</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tr</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8" name="TextBox 7">
            <a:extLst>
              <a:ext uri="{FF2B5EF4-FFF2-40B4-BE49-F238E27FC236}">
                <a16:creationId xmlns:a16="http://schemas.microsoft.com/office/drawing/2014/main" id="{B3060F95-D472-7649-9ED5-48C911CB62C5}"/>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boy</a:t>
            </a:r>
          </a:p>
        </p:txBody>
      </p:sp>
      <p:pic>
        <p:nvPicPr>
          <p:cNvPr id="9" name="Picture 8">
            <a:extLst>
              <a:ext uri="{FF2B5EF4-FFF2-40B4-BE49-F238E27FC236}">
                <a16:creationId xmlns:a16="http://schemas.microsoft.com/office/drawing/2014/main" id="{D77AAD78-E234-814C-B742-1E33C3AFF503}"/>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395C53D5-EC0B-0944-86C5-CF8883FCECCC}"/>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396668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oe</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oe</a:t>
            </a:r>
            <a:r>
              <a:rPr lang="en-GB" sz="4000" b="1" err="1">
                <a:solidFill>
                  <a:schemeClr val="tx1"/>
                </a:solidFill>
                <a:latin typeface="Segoe Print"/>
              </a:rPr>
              <a:t>r</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oe</a:t>
            </a:r>
            <a:r>
              <a:rPr lang="en-GB" sz="4000" b="1" err="1">
                <a:solidFill>
                  <a:schemeClr val="tx1"/>
                </a:solidFill>
                <a:latin typeface="Segoe Print"/>
              </a:rPr>
              <a:t>d</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a:t>
            </a:r>
            <a:r>
              <a:rPr lang="en-GB" sz="4000" b="1" err="1">
                <a:solidFill>
                  <a:schemeClr val="tx1"/>
                </a:solidFill>
                <a:highlight>
                  <a:srgbClr val="FFFF00"/>
                </a:highlight>
                <a:latin typeface="Segoe Print"/>
              </a:rPr>
              <a:t>oe</a:t>
            </a:r>
            <a:r>
              <a:rPr lang="en-GB" sz="4000" b="1" err="1">
                <a:solidFill>
                  <a:schemeClr val="tx1"/>
                </a:solidFill>
                <a:latin typeface="Segoe Print"/>
              </a:rPr>
              <a:t>d</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a:t>
            </a:r>
            <a:r>
              <a:rPr lang="en-GB" sz="4000" b="1" err="1">
                <a:solidFill>
                  <a:schemeClr val="tx1"/>
                </a:solidFill>
                <a:highlight>
                  <a:srgbClr val="FFFF00"/>
                </a:highlight>
                <a:latin typeface="Segoe Print"/>
              </a:rPr>
              <a:t>oe</a:t>
            </a:r>
            <a:r>
              <a:rPr lang="en-GB" sz="4000" b="1" err="1">
                <a:solidFill>
                  <a:schemeClr val="tx1"/>
                </a:solidFill>
                <a:latin typeface="Segoe Print"/>
              </a:rPr>
              <a:t>den</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67FEF349-CFED-B143-8C38-E56CBEB436E0}"/>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boy</a:t>
            </a:r>
          </a:p>
        </p:txBody>
      </p:sp>
      <p:pic>
        <p:nvPicPr>
          <p:cNvPr id="9" name="Picture 8">
            <a:extLst>
              <a:ext uri="{FF2B5EF4-FFF2-40B4-BE49-F238E27FC236}">
                <a16:creationId xmlns:a16="http://schemas.microsoft.com/office/drawing/2014/main" id="{087E997E-1436-6042-A0C7-EB2F63FDFDE8}"/>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032F8069-9695-2A44-8B4D-520ABDCAF06F}"/>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113527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ou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cl</a:t>
            </a:r>
            <a:r>
              <a:rPr lang="en-GB" sz="4000" b="1" err="1">
                <a:solidFill>
                  <a:schemeClr val="tx1"/>
                </a:solidFill>
                <a:highlight>
                  <a:srgbClr val="FFFF00"/>
                </a:highlight>
                <a:latin typeface="Segoe Print"/>
              </a:rPr>
              <a:t>ou</a:t>
            </a:r>
            <a:endParaRPr lang="en-GB" sz="4000" b="1">
              <a:solidFill>
                <a:schemeClr val="tx1"/>
              </a:solidFill>
              <a:highlight>
                <a:srgbClr val="FFFF00"/>
              </a:highlight>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cyffr</a:t>
            </a:r>
            <a:r>
              <a:rPr lang="en-GB" sz="4000" b="1" err="1">
                <a:solidFill>
                  <a:schemeClr val="tx1"/>
                </a:solidFill>
                <a:highlight>
                  <a:srgbClr val="FFFF00"/>
                </a:highlight>
                <a:latin typeface="Segoe Print"/>
              </a:rPr>
              <a:t>ou</a:t>
            </a:r>
            <a:r>
              <a:rPr lang="en-GB" sz="4000" b="1" err="1">
                <a:solidFill>
                  <a:schemeClr val="tx1"/>
                </a:solidFill>
                <a:latin typeface="Segoe Print"/>
              </a:rPr>
              <a:t>s</a:t>
            </a:r>
            <a:endParaRPr lang="en-GB" sz="4000" b="1">
              <a:solidFill>
                <a:schemeClr val="tx1"/>
              </a:solidFill>
              <a:latin typeface="Segoe Print"/>
            </a:endParaRPr>
          </a:p>
        </p:txBody>
      </p:sp>
      <p:sp>
        <p:nvSpPr>
          <p:cNvPr id="6" name="TextBox 5">
            <a:extLst>
              <a:ext uri="{FF2B5EF4-FFF2-40B4-BE49-F238E27FC236}">
                <a16:creationId xmlns:a16="http://schemas.microsoft.com/office/drawing/2014/main" id="{89C5C7B4-EC37-144D-8A9C-7F148F522F6F}"/>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boy</a:t>
            </a:r>
          </a:p>
        </p:txBody>
      </p:sp>
      <p:pic>
        <p:nvPicPr>
          <p:cNvPr id="7" name="Picture 6">
            <a:extLst>
              <a:ext uri="{FF2B5EF4-FFF2-40B4-BE49-F238E27FC236}">
                <a16:creationId xmlns:a16="http://schemas.microsoft.com/office/drawing/2014/main" id="{34D1DD96-18F3-1340-856B-AC49398DEE3F}"/>
              </a:ext>
            </a:extLst>
          </p:cNvPr>
          <p:cNvPicPr>
            <a:picLocks noChangeAspect="1"/>
          </p:cNvPicPr>
          <p:nvPr/>
        </p:nvPicPr>
        <p:blipFill>
          <a:blip r:embed="rId2"/>
          <a:stretch>
            <a:fillRect/>
          </a:stretch>
        </p:blipFill>
        <p:spPr>
          <a:xfrm>
            <a:off x="0" y="6372614"/>
            <a:ext cx="3132944" cy="485386"/>
          </a:xfrm>
          <a:prstGeom prst="rect">
            <a:avLst/>
          </a:prstGeom>
        </p:spPr>
      </p:pic>
      <p:sp>
        <p:nvSpPr>
          <p:cNvPr id="10" name="Title 1">
            <a:extLst>
              <a:ext uri="{FF2B5EF4-FFF2-40B4-BE49-F238E27FC236}">
                <a16:creationId xmlns:a16="http://schemas.microsoft.com/office/drawing/2014/main" id="{24500A1F-247B-694A-BE41-0A96EACF1A5D}"/>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3719342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ow</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cl</a:t>
            </a:r>
            <a:r>
              <a:rPr lang="en-GB" sz="4000" b="1">
                <a:solidFill>
                  <a:schemeClr val="tx1"/>
                </a:solidFill>
                <a:highlight>
                  <a:srgbClr val="FFFF00"/>
                </a:highlight>
                <a:latin typeface="Segoe Print"/>
              </a:rPr>
              <a:t>ow</a:t>
            </a:r>
            <a:r>
              <a:rPr lang="en-GB" sz="4000" b="1">
                <a:solidFill>
                  <a:schemeClr val="tx1"/>
                </a:solidFill>
                <a:latin typeface="Segoe Print"/>
              </a:rPr>
              <a:t>n</a:t>
            </a: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br</a:t>
            </a:r>
            <a:r>
              <a:rPr lang="en-GB" sz="4000" b="1">
                <a:solidFill>
                  <a:schemeClr val="tx1"/>
                </a:solidFill>
                <a:highlight>
                  <a:srgbClr val="FFFF00"/>
                </a:highlight>
                <a:latin typeface="Segoe Print"/>
              </a:rPr>
              <a:t>ow</a:t>
            </a:r>
            <a:r>
              <a:rPr lang="en-GB" sz="4000" b="1">
                <a:solidFill>
                  <a:schemeClr val="tx1"/>
                </a:solidFill>
                <a:latin typeface="Segoe Print"/>
              </a:rPr>
              <a:t>n</a:t>
            </a: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rh</a:t>
            </a:r>
            <a:r>
              <a:rPr lang="en-GB" sz="4000" b="1" err="1">
                <a:solidFill>
                  <a:schemeClr val="tx1"/>
                </a:solidFill>
                <a:highlight>
                  <a:srgbClr val="FFFF00"/>
                </a:highlight>
                <a:latin typeface="Segoe Print"/>
              </a:rPr>
              <a:t>ow</a:t>
            </a:r>
            <a:r>
              <a:rPr lang="en-GB" sz="4000" b="1" err="1">
                <a:solidFill>
                  <a:schemeClr val="tx1"/>
                </a:solidFill>
                <a:latin typeface="Segoe Print"/>
              </a:rPr>
              <a:t>ch</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tr</a:t>
            </a:r>
            <a:r>
              <a:rPr lang="en-GB" sz="4000" b="1" err="1">
                <a:solidFill>
                  <a:schemeClr val="tx1"/>
                </a:solidFill>
                <a:highlight>
                  <a:srgbClr val="FFFF00"/>
                </a:highlight>
                <a:latin typeface="Segoe Print"/>
              </a:rPr>
              <a:t>ow</a:t>
            </a:r>
            <a:r>
              <a:rPr lang="en-GB" sz="4000" b="1" err="1">
                <a:solidFill>
                  <a:schemeClr val="tx1"/>
                </a:solidFill>
                <a:latin typeface="Segoe Print"/>
              </a:rPr>
              <a:t>ch</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7D42B500-CD30-2A45-B2D0-D92DA86F3238}"/>
              </a:ext>
            </a:extLst>
          </p:cNvPr>
          <p:cNvSpPr txBox="1"/>
          <p:nvPr/>
        </p:nvSpPr>
        <p:spPr>
          <a:xfrm>
            <a:off x="5157688" y="593497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dirty="0">
                <a:solidFill>
                  <a:schemeClr val="accent6"/>
                </a:solidFill>
              </a:rPr>
              <a:t>own</a:t>
            </a:r>
          </a:p>
        </p:txBody>
      </p:sp>
      <p:pic>
        <p:nvPicPr>
          <p:cNvPr id="9" name="Picture 8">
            <a:extLst>
              <a:ext uri="{FF2B5EF4-FFF2-40B4-BE49-F238E27FC236}">
                <a16:creationId xmlns:a16="http://schemas.microsoft.com/office/drawing/2014/main" id="{67D397EC-6192-FA49-9367-D75FB4BA8E90}"/>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5CF9272B-D621-DD45-BF79-EA8AE95BB5B4}"/>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337713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431185" y="300262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wy</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h</a:t>
            </a:r>
            <a:r>
              <a:rPr lang="en-GB" sz="4000" b="1" err="1">
                <a:solidFill>
                  <a:schemeClr val="tx1"/>
                </a:solidFill>
                <a:highlight>
                  <a:srgbClr val="FFFF00"/>
                </a:highlight>
                <a:latin typeface="Segoe Print"/>
              </a:rPr>
              <a:t>wy</a:t>
            </a:r>
            <a:r>
              <a:rPr lang="en-GB" sz="4000" b="1" err="1">
                <a:solidFill>
                  <a:schemeClr val="tx1"/>
                </a:solidFill>
                <a:latin typeface="Segoe Print"/>
              </a:rPr>
              <a:t>l</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wy</a:t>
            </a:r>
            <a:endParaRPr lang="en-GB" sz="4000" b="1">
              <a:solidFill>
                <a:schemeClr val="tx1"/>
              </a:solidFill>
              <a:highlight>
                <a:srgbClr val="FFFF00"/>
              </a:highlight>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758107" y="4931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wy</a:t>
            </a:r>
            <a:r>
              <a:rPr lang="en-GB" sz="4000" b="1" err="1">
                <a:solidFill>
                  <a:schemeClr val="tx1"/>
                </a:solidFill>
                <a:latin typeface="Segoe Print"/>
              </a:rPr>
              <a:t>nog</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7788748" y="5062405"/>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b</a:t>
            </a:r>
            <a:r>
              <a:rPr lang="en-GB" sz="4000" b="1" err="1">
                <a:solidFill>
                  <a:schemeClr val="tx1"/>
                </a:solidFill>
                <a:highlight>
                  <a:srgbClr val="FFFF00"/>
                </a:highlight>
                <a:latin typeface="Segoe Print"/>
              </a:rPr>
              <a:t>wy</a:t>
            </a:r>
            <a:r>
              <a:rPr lang="en-GB" sz="4000" b="1" err="1">
                <a:solidFill>
                  <a:schemeClr val="tx1"/>
                </a:solidFill>
                <a:latin typeface="Segoe Print"/>
              </a:rPr>
              <a:t>ta</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D1463D1D-EAF3-274E-A051-A66324D9E533}"/>
              </a:ext>
            </a:extLst>
          </p:cNvPr>
          <p:cNvSpPr txBox="1"/>
          <p:nvPr/>
        </p:nvSpPr>
        <p:spPr>
          <a:xfrm>
            <a:off x="3776273" y="6233180"/>
            <a:ext cx="3751586" cy="584775"/>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3200" b="1" dirty="0">
                <a:solidFill>
                  <a:schemeClr val="accent6"/>
                </a:solidFill>
              </a:rPr>
              <a:t>no English sound</a:t>
            </a:r>
          </a:p>
        </p:txBody>
      </p:sp>
      <p:pic>
        <p:nvPicPr>
          <p:cNvPr id="9" name="Picture 8">
            <a:extLst>
              <a:ext uri="{FF2B5EF4-FFF2-40B4-BE49-F238E27FC236}">
                <a16:creationId xmlns:a16="http://schemas.microsoft.com/office/drawing/2014/main" id="{7913AD85-157D-7F4B-9C95-0D4F71D33D5B}"/>
              </a:ext>
            </a:extLst>
          </p:cNvPr>
          <p:cNvPicPr>
            <a:picLocks noChangeAspect="1"/>
          </p:cNvPicPr>
          <p:nvPr/>
        </p:nvPicPr>
        <p:blipFill>
          <a:blip r:embed="rId2"/>
          <a:stretch>
            <a:fillRect/>
          </a:stretch>
        </p:blipFill>
        <p:spPr>
          <a:xfrm>
            <a:off x="0" y="6372614"/>
            <a:ext cx="3132944" cy="485386"/>
          </a:xfrm>
          <a:prstGeom prst="rect">
            <a:avLst/>
          </a:prstGeom>
        </p:spPr>
      </p:pic>
      <p:sp>
        <p:nvSpPr>
          <p:cNvPr id="12" name="Title 1">
            <a:extLst>
              <a:ext uri="{FF2B5EF4-FFF2-40B4-BE49-F238E27FC236}">
                <a16:creationId xmlns:a16="http://schemas.microsoft.com/office/drawing/2014/main" id="{E87B12BC-B72E-434B-95DF-8FAC05B5B2EB}"/>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Tree>
    <p:extLst>
      <p:ext uri="{BB962C8B-B14F-4D97-AF65-F5344CB8AC3E}">
        <p14:creationId xmlns:p14="http://schemas.microsoft.com/office/powerpoint/2010/main" val="1410552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B393-D6EA-FC4A-91C6-EBE5928E2541}"/>
              </a:ext>
            </a:extLst>
          </p:cNvPr>
          <p:cNvSpPr txBox="1">
            <a:spLocks/>
          </p:cNvSpPr>
          <p:nvPr/>
        </p:nvSpPr>
        <p:spPr>
          <a:xfrm>
            <a:off x="389744" y="320501"/>
            <a:ext cx="11452485" cy="852421"/>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rPr>
              <a:t>Eich</a:t>
            </a:r>
            <a:r>
              <a:rPr lang="en-US" sz="4000" b="1" dirty="0">
                <a:solidFill>
                  <a:schemeClr val="bg1"/>
                </a:solidFill>
              </a:rPr>
              <a:t> </a:t>
            </a:r>
            <a:r>
              <a:rPr lang="en-US" sz="4000" b="1" dirty="0" err="1">
                <a:solidFill>
                  <a:schemeClr val="bg1"/>
                </a:solidFill>
              </a:rPr>
              <a:t>tro</a:t>
            </a:r>
            <a:r>
              <a:rPr lang="en-US" sz="4000" b="1" dirty="0">
                <a:solidFill>
                  <a:schemeClr val="bg1"/>
                </a:solidFill>
              </a:rPr>
              <a:t> chi …                          Have a go …</a:t>
            </a:r>
          </a:p>
        </p:txBody>
      </p:sp>
      <p:sp>
        <p:nvSpPr>
          <p:cNvPr id="3" name="TextBox 2">
            <a:extLst>
              <a:ext uri="{FF2B5EF4-FFF2-40B4-BE49-F238E27FC236}">
                <a16:creationId xmlns:a16="http://schemas.microsoft.com/office/drawing/2014/main" id="{D266B931-B762-154C-BE57-0C6D4318A4C5}"/>
              </a:ext>
            </a:extLst>
          </p:cNvPr>
          <p:cNvSpPr txBox="1"/>
          <p:nvPr/>
        </p:nvSpPr>
        <p:spPr>
          <a:xfrm>
            <a:off x="659568" y="2278505"/>
            <a:ext cx="11047750" cy="1107996"/>
          </a:xfrm>
          <a:prstGeom prst="rect">
            <a:avLst/>
          </a:prstGeom>
          <a:solidFill>
            <a:schemeClr val="bg1"/>
          </a:solidFill>
          <a:ln w="76200">
            <a:solidFill>
              <a:schemeClr val="accent2">
                <a:lumMod val="50000"/>
              </a:schemeClr>
            </a:solidFill>
          </a:ln>
        </p:spPr>
        <p:txBody>
          <a:bodyPr wrap="square" rtlCol="0">
            <a:spAutoFit/>
          </a:bodyPr>
          <a:lstStyle/>
          <a:p>
            <a:r>
              <a:rPr lang="en-US" sz="2400" b="1" dirty="0">
                <a:solidFill>
                  <a:schemeClr val="accent2">
                    <a:lumMod val="50000"/>
                  </a:schemeClr>
                </a:solidFill>
                <a:hlinkClick r:id="rId2">
                  <a:extLst>
                    <a:ext uri="{A12FA001-AC4F-418D-AE19-62706E023703}">
                      <ahyp:hlinkClr xmlns:ahyp="http://schemas.microsoft.com/office/drawing/2018/hyperlinkcolor" val="tx"/>
                    </a:ext>
                  </a:extLst>
                </a:hlinkClick>
              </a:rPr>
              <a:t>https://uwtsd.hosted.panopto.com/Panopto/Pages/Viewer.aspx?id=ed9172f5-f240-427e-ac0f-ac3800b644e8</a:t>
            </a:r>
            <a:endParaRPr lang="en-US" sz="2400" b="1" dirty="0">
              <a:solidFill>
                <a:schemeClr val="accent2">
                  <a:lumMod val="50000"/>
                </a:schemeClr>
              </a:solidFill>
            </a:endParaRPr>
          </a:p>
          <a:p>
            <a:endParaRPr lang="en-US" dirty="0"/>
          </a:p>
        </p:txBody>
      </p:sp>
      <p:pic>
        <p:nvPicPr>
          <p:cNvPr id="5" name="Picture 4">
            <a:extLst>
              <a:ext uri="{FF2B5EF4-FFF2-40B4-BE49-F238E27FC236}">
                <a16:creationId xmlns:a16="http://schemas.microsoft.com/office/drawing/2014/main" id="{89E8958A-4E54-3D40-96B2-C497A74D9FA4}"/>
              </a:ext>
            </a:extLst>
          </p:cNvPr>
          <p:cNvPicPr>
            <a:picLocks noChangeAspect="1"/>
          </p:cNvPicPr>
          <p:nvPr/>
        </p:nvPicPr>
        <p:blipFill>
          <a:blip r:embed="rId3"/>
          <a:stretch>
            <a:fillRect/>
          </a:stretch>
        </p:blipFill>
        <p:spPr>
          <a:xfrm>
            <a:off x="3905146" y="3924167"/>
            <a:ext cx="4069621" cy="2522019"/>
          </a:xfrm>
          <a:prstGeom prst="rect">
            <a:avLst/>
          </a:prstGeom>
          <a:ln w="76200">
            <a:solidFill>
              <a:schemeClr val="accent2">
                <a:lumMod val="50000"/>
              </a:schemeClr>
            </a:solidFill>
          </a:ln>
        </p:spPr>
      </p:pic>
      <p:pic>
        <p:nvPicPr>
          <p:cNvPr id="6" name="Picture 5">
            <a:extLst>
              <a:ext uri="{FF2B5EF4-FFF2-40B4-BE49-F238E27FC236}">
                <a16:creationId xmlns:a16="http://schemas.microsoft.com/office/drawing/2014/main" id="{4C38A1D8-B995-1F4E-83BD-A9D6186DCCF8}"/>
              </a:ext>
            </a:extLst>
          </p:cNvPr>
          <p:cNvPicPr>
            <a:picLocks noChangeAspect="1"/>
          </p:cNvPicPr>
          <p:nvPr/>
        </p:nvPicPr>
        <p:blipFill>
          <a:blip r:embed="rId4"/>
          <a:stretch>
            <a:fillRect/>
          </a:stretch>
        </p:blipFill>
        <p:spPr>
          <a:xfrm>
            <a:off x="0" y="6372614"/>
            <a:ext cx="3132944" cy="485386"/>
          </a:xfrm>
          <a:prstGeom prst="rect">
            <a:avLst/>
          </a:prstGeom>
        </p:spPr>
      </p:pic>
    </p:spTree>
    <p:extLst>
      <p:ext uri="{BB962C8B-B14F-4D97-AF65-F5344CB8AC3E}">
        <p14:creationId xmlns:p14="http://schemas.microsoft.com/office/powerpoint/2010/main" val="3898597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67080-FEDF-9A40-BD6E-DD13902E842E}"/>
              </a:ext>
            </a:extLst>
          </p:cNvPr>
          <p:cNvSpPr>
            <a:spLocks noGrp="1"/>
          </p:cNvSpPr>
          <p:nvPr>
            <p:ph type="title"/>
          </p:nvPr>
        </p:nvSpPr>
        <p:spPr>
          <a:xfrm>
            <a:off x="179883" y="234366"/>
            <a:ext cx="11812248" cy="814945"/>
          </a:xfrm>
          <a:solidFill>
            <a:schemeClr val="tx1"/>
          </a:solidFill>
        </p:spPr>
        <p:txBody>
          <a:bodyPr/>
          <a:lstStyle/>
          <a:p>
            <a:r>
              <a:rPr lang="en-US" b="1" dirty="0" err="1">
                <a:solidFill>
                  <a:schemeClr val="bg1"/>
                </a:solidFill>
              </a:rPr>
              <a:t>Pwyslais</a:t>
            </a:r>
            <a:r>
              <a:rPr lang="en-US" b="1" dirty="0">
                <a:solidFill>
                  <a:schemeClr val="bg1"/>
                </a:solidFill>
              </a:rPr>
              <a:t>                                                          Emphasis</a:t>
            </a:r>
          </a:p>
        </p:txBody>
      </p:sp>
      <p:sp>
        <p:nvSpPr>
          <p:cNvPr id="4" name="TextBox 3">
            <a:extLst>
              <a:ext uri="{FF2B5EF4-FFF2-40B4-BE49-F238E27FC236}">
                <a16:creationId xmlns:a16="http://schemas.microsoft.com/office/drawing/2014/main" id="{8382C58F-D244-014D-B735-C617AFD535E9}"/>
              </a:ext>
            </a:extLst>
          </p:cNvPr>
          <p:cNvSpPr txBox="1"/>
          <p:nvPr/>
        </p:nvSpPr>
        <p:spPr>
          <a:xfrm>
            <a:off x="479684" y="1502557"/>
            <a:ext cx="4856814" cy="1384995"/>
          </a:xfrm>
          <a:prstGeom prst="rect">
            <a:avLst/>
          </a:prstGeom>
          <a:solidFill>
            <a:schemeClr val="bg1"/>
          </a:solidFill>
          <a:ln w="76200">
            <a:solidFill>
              <a:schemeClr val="tx2"/>
            </a:solidFill>
          </a:ln>
        </p:spPr>
        <p:txBody>
          <a:bodyPr wrap="square" rtlCol="0">
            <a:spAutoFit/>
          </a:bodyPr>
          <a:lstStyle/>
          <a:p>
            <a:r>
              <a:rPr lang="en-US" sz="2800" b="1" dirty="0" err="1"/>
              <a:t>Yn</a:t>
            </a:r>
            <a:r>
              <a:rPr lang="en-US" sz="2800" b="1" dirty="0"/>
              <a:t> y </a:t>
            </a:r>
            <a:r>
              <a:rPr lang="en-US" sz="2800" b="1" dirty="0" err="1"/>
              <a:t>Gymraeg</a:t>
            </a:r>
            <a:r>
              <a:rPr lang="en-US" sz="2800" b="1" dirty="0"/>
              <a:t> </a:t>
            </a:r>
            <a:r>
              <a:rPr lang="en-US" sz="2800" b="1" dirty="0" err="1"/>
              <a:t>mae’r</a:t>
            </a:r>
            <a:r>
              <a:rPr lang="en-US" sz="2800" b="1" dirty="0"/>
              <a:t> </a:t>
            </a:r>
            <a:r>
              <a:rPr lang="en-US" sz="2800" b="1" dirty="0" err="1"/>
              <a:t>pwyslais</a:t>
            </a:r>
            <a:r>
              <a:rPr lang="en-US" sz="2800" b="1" dirty="0"/>
              <a:t>, </a:t>
            </a:r>
            <a:r>
              <a:rPr lang="en-US" sz="2800" b="1" dirty="0" err="1"/>
              <a:t>fel</a:t>
            </a:r>
            <a:r>
              <a:rPr lang="en-US" sz="2800" b="1" dirty="0"/>
              <a:t> </a:t>
            </a:r>
            <a:r>
              <a:rPr lang="en-US" sz="2800" b="1" dirty="0" err="1"/>
              <a:t>arfer</a:t>
            </a:r>
            <a:r>
              <a:rPr lang="en-US" sz="2800" b="1" dirty="0"/>
              <a:t>, </a:t>
            </a:r>
            <a:r>
              <a:rPr lang="en-US" sz="2800" b="1" dirty="0" err="1"/>
              <a:t>ar</a:t>
            </a:r>
            <a:r>
              <a:rPr lang="en-US" sz="2800" b="1" dirty="0"/>
              <a:t> y </a:t>
            </a:r>
            <a:r>
              <a:rPr lang="en-US" sz="2800" b="1" dirty="0" err="1"/>
              <a:t>sillaf</a:t>
            </a:r>
            <a:r>
              <a:rPr lang="en-US" sz="2800" b="1" dirty="0"/>
              <a:t> </a:t>
            </a:r>
            <a:r>
              <a:rPr lang="en-US" sz="2800" b="1" dirty="0" err="1"/>
              <a:t>olaf</a:t>
            </a:r>
            <a:r>
              <a:rPr lang="en-US" sz="2800" b="1" dirty="0"/>
              <a:t> </a:t>
            </a:r>
            <a:r>
              <a:rPr lang="en-US" sz="2800" b="1" dirty="0" err="1"/>
              <a:t>ond</a:t>
            </a:r>
            <a:r>
              <a:rPr lang="en-US" sz="2800" b="1" dirty="0"/>
              <a:t> un.</a:t>
            </a:r>
          </a:p>
        </p:txBody>
      </p:sp>
      <p:sp>
        <p:nvSpPr>
          <p:cNvPr id="5" name="TextBox 4">
            <a:extLst>
              <a:ext uri="{FF2B5EF4-FFF2-40B4-BE49-F238E27FC236}">
                <a16:creationId xmlns:a16="http://schemas.microsoft.com/office/drawing/2014/main" id="{BDA74214-5F20-BD4C-BD9A-2BD04913FA8E}"/>
              </a:ext>
            </a:extLst>
          </p:cNvPr>
          <p:cNvSpPr txBox="1"/>
          <p:nvPr/>
        </p:nvSpPr>
        <p:spPr>
          <a:xfrm>
            <a:off x="6662787" y="1536078"/>
            <a:ext cx="5029539" cy="1384995"/>
          </a:xfrm>
          <a:prstGeom prst="rect">
            <a:avLst/>
          </a:prstGeom>
          <a:solidFill>
            <a:schemeClr val="bg1"/>
          </a:solidFill>
          <a:ln w="76200">
            <a:solidFill>
              <a:schemeClr val="tx2"/>
            </a:solidFill>
          </a:ln>
        </p:spPr>
        <p:txBody>
          <a:bodyPr wrap="square" rtlCol="0">
            <a:spAutoFit/>
          </a:bodyPr>
          <a:lstStyle/>
          <a:p>
            <a:r>
              <a:rPr lang="en-US" sz="2800" b="1" dirty="0"/>
              <a:t>In Welsh, the emphasis is almost always on the last but one syllable.</a:t>
            </a:r>
          </a:p>
        </p:txBody>
      </p:sp>
      <p:sp>
        <p:nvSpPr>
          <p:cNvPr id="6" name="TextBox 5">
            <a:extLst>
              <a:ext uri="{FF2B5EF4-FFF2-40B4-BE49-F238E27FC236}">
                <a16:creationId xmlns:a16="http://schemas.microsoft.com/office/drawing/2014/main" id="{865DF44F-FEA2-544C-B0AC-A9419341FAC9}"/>
              </a:ext>
            </a:extLst>
          </p:cNvPr>
          <p:cNvSpPr txBox="1"/>
          <p:nvPr/>
        </p:nvSpPr>
        <p:spPr>
          <a:xfrm>
            <a:off x="5495931" y="3340798"/>
            <a:ext cx="1576678" cy="769441"/>
          </a:xfrm>
          <a:prstGeom prst="rect">
            <a:avLst/>
          </a:prstGeom>
          <a:solidFill>
            <a:schemeClr val="tx2"/>
          </a:solidFill>
          <a:ln>
            <a:solidFill>
              <a:schemeClr val="accent3"/>
            </a:solidFill>
          </a:ln>
        </p:spPr>
        <p:txBody>
          <a:bodyPr wrap="square" rtlCol="0">
            <a:spAutoFit/>
          </a:bodyPr>
          <a:lstStyle/>
          <a:p>
            <a:pPr algn="ctr"/>
            <a:r>
              <a:rPr lang="en-US" sz="4400" b="1" dirty="0">
                <a:solidFill>
                  <a:schemeClr val="bg1"/>
                </a:solidFill>
              </a:rPr>
              <a:t>fi</a:t>
            </a:r>
          </a:p>
        </p:txBody>
      </p:sp>
      <p:sp>
        <p:nvSpPr>
          <p:cNvPr id="7" name="TextBox 6">
            <a:extLst>
              <a:ext uri="{FF2B5EF4-FFF2-40B4-BE49-F238E27FC236}">
                <a16:creationId xmlns:a16="http://schemas.microsoft.com/office/drawing/2014/main" id="{F16AFED0-A107-1643-8F1F-DAB3877B8D79}"/>
              </a:ext>
            </a:extLst>
          </p:cNvPr>
          <p:cNvSpPr txBox="1"/>
          <p:nvPr/>
        </p:nvSpPr>
        <p:spPr>
          <a:xfrm>
            <a:off x="2249596" y="4380939"/>
            <a:ext cx="1576678"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NIa</a:t>
            </a:r>
            <a:endParaRPr lang="en-US" sz="4400" b="1" dirty="0">
              <a:solidFill>
                <a:schemeClr val="bg1"/>
              </a:solidFill>
            </a:endParaRPr>
          </a:p>
        </p:txBody>
      </p:sp>
      <p:sp>
        <p:nvSpPr>
          <p:cNvPr id="8" name="TextBox 7">
            <a:extLst>
              <a:ext uri="{FF2B5EF4-FFF2-40B4-BE49-F238E27FC236}">
                <a16:creationId xmlns:a16="http://schemas.microsoft.com/office/drawing/2014/main" id="{A67C49CD-2207-2843-A66F-5FA425A12DE0}"/>
              </a:ext>
            </a:extLst>
          </p:cNvPr>
          <p:cNvSpPr txBox="1"/>
          <p:nvPr/>
        </p:nvSpPr>
        <p:spPr>
          <a:xfrm>
            <a:off x="4953213" y="5666871"/>
            <a:ext cx="2662111"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PAPur</a:t>
            </a:r>
            <a:endParaRPr lang="en-US" sz="4400" b="1" dirty="0">
              <a:solidFill>
                <a:schemeClr val="bg1"/>
              </a:solidFill>
            </a:endParaRPr>
          </a:p>
        </p:txBody>
      </p:sp>
      <p:sp>
        <p:nvSpPr>
          <p:cNvPr id="9" name="TextBox 8">
            <a:extLst>
              <a:ext uri="{FF2B5EF4-FFF2-40B4-BE49-F238E27FC236}">
                <a16:creationId xmlns:a16="http://schemas.microsoft.com/office/drawing/2014/main" id="{C91F352E-5B26-FE43-BDE7-D3680EE1D408}"/>
              </a:ext>
            </a:extLst>
          </p:cNvPr>
          <p:cNvSpPr txBox="1"/>
          <p:nvPr/>
        </p:nvSpPr>
        <p:spPr>
          <a:xfrm>
            <a:off x="5187258" y="4380939"/>
            <a:ext cx="2194023"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BETHan</a:t>
            </a:r>
            <a:endParaRPr lang="en-US" sz="4400" b="1" dirty="0">
              <a:solidFill>
                <a:schemeClr val="bg1"/>
              </a:solidFill>
            </a:endParaRPr>
          </a:p>
        </p:txBody>
      </p:sp>
      <p:sp>
        <p:nvSpPr>
          <p:cNvPr id="10" name="TextBox 9">
            <a:extLst>
              <a:ext uri="{FF2B5EF4-FFF2-40B4-BE49-F238E27FC236}">
                <a16:creationId xmlns:a16="http://schemas.microsoft.com/office/drawing/2014/main" id="{ED83AEEF-64D3-C84C-9154-BAB9992A7418}"/>
              </a:ext>
            </a:extLst>
          </p:cNvPr>
          <p:cNvSpPr txBox="1"/>
          <p:nvPr/>
        </p:nvSpPr>
        <p:spPr>
          <a:xfrm>
            <a:off x="8149163" y="5666873"/>
            <a:ext cx="3192244"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ysgrifENNu</a:t>
            </a:r>
            <a:endParaRPr lang="en-US" sz="4400" b="1" dirty="0">
              <a:solidFill>
                <a:schemeClr val="bg1"/>
              </a:solidFill>
            </a:endParaRPr>
          </a:p>
        </p:txBody>
      </p:sp>
      <p:sp>
        <p:nvSpPr>
          <p:cNvPr id="11" name="TextBox 10">
            <a:extLst>
              <a:ext uri="{FF2B5EF4-FFF2-40B4-BE49-F238E27FC236}">
                <a16:creationId xmlns:a16="http://schemas.microsoft.com/office/drawing/2014/main" id="{08BC31BF-0D8C-3F4E-8419-2F5CFE7A74D4}"/>
              </a:ext>
            </a:extLst>
          </p:cNvPr>
          <p:cNvSpPr txBox="1"/>
          <p:nvPr/>
        </p:nvSpPr>
        <p:spPr>
          <a:xfrm>
            <a:off x="8648274" y="4380938"/>
            <a:ext cx="2194023"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YSgol</a:t>
            </a:r>
            <a:endParaRPr lang="en-US" sz="4400" b="1" dirty="0">
              <a:solidFill>
                <a:schemeClr val="bg1"/>
              </a:solidFill>
            </a:endParaRPr>
          </a:p>
        </p:txBody>
      </p:sp>
      <p:sp>
        <p:nvSpPr>
          <p:cNvPr id="12" name="TextBox 11">
            <a:extLst>
              <a:ext uri="{FF2B5EF4-FFF2-40B4-BE49-F238E27FC236}">
                <a16:creationId xmlns:a16="http://schemas.microsoft.com/office/drawing/2014/main" id="{2926DCF9-2E4E-D84E-A08B-4551F692AD75}"/>
              </a:ext>
            </a:extLst>
          </p:cNvPr>
          <p:cNvSpPr txBox="1"/>
          <p:nvPr/>
        </p:nvSpPr>
        <p:spPr>
          <a:xfrm>
            <a:off x="1124261" y="5666870"/>
            <a:ext cx="2878113"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DOSbarth</a:t>
            </a:r>
            <a:endParaRPr lang="en-US" sz="4400" b="1" dirty="0">
              <a:solidFill>
                <a:schemeClr val="bg1"/>
              </a:solidFill>
            </a:endParaRPr>
          </a:p>
        </p:txBody>
      </p:sp>
    </p:spTree>
    <p:extLst>
      <p:ext uri="{BB962C8B-B14F-4D97-AF65-F5344CB8AC3E}">
        <p14:creationId xmlns:p14="http://schemas.microsoft.com/office/powerpoint/2010/main" val="20836920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150524" y="160812"/>
            <a:ext cx="11752801" cy="1012380"/>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mj-lt"/>
              </a:rPr>
              <a:t>Erbyn</a:t>
            </a:r>
            <a:r>
              <a:rPr lang="en-GB" sz="4400" b="1" dirty="0">
                <a:latin typeface="+mj-lt"/>
              </a:rPr>
              <a:t> y </a:t>
            </a:r>
            <a:r>
              <a:rPr lang="en-GB" sz="4400" b="1" dirty="0" err="1">
                <a:latin typeface="+mj-lt"/>
              </a:rPr>
              <a:t>tro</a:t>
            </a:r>
            <a:r>
              <a:rPr lang="en-GB" sz="4400" b="1" dirty="0">
                <a:latin typeface="+mj-lt"/>
              </a:rPr>
              <a:t> </a:t>
            </a:r>
            <a:r>
              <a:rPr lang="en-GB" sz="4400" b="1" dirty="0" err="1">
                <a:latin typeface="+mj-lt"/>
              </a:rPr>
              <a:t>nesaf</a:t>
            </a:r>
            <a:r>
              <a:rPr lang="en-GB" sz="4400" b="1" dirty="0">
                <a:latin typeface="+mj-lt"/>
              </a:rPr>
              <a:t> …         By next time … </a:t>
            </a:r>
          </a:p>
        </p:txBody>
      </p:sp>
      <p:sp>
        <p:nvSpPr>
          <p:cNvPr id="5" name="TextBox 4">
            <a:extLst>
              <a:ext uri="{FF2B5EF4-FFF2-40B4-BE49-F238E27FC236}">
                <a16:creationId xmlns:a16="http://schemas.microsoft.com/office/drawing/2014/main" id="{89536E36-6D9E-904D-B7B7-807A48CD57DA}"/>
              </a:ext>
            </a:extLst>
          </p:cNvPr>
          <p:cNvSpPr txBox="1"/>
          <p:nvPr/>
        </p:nvSpPr>
        <p:spPr>
          <a:xfrm>
            <a:off x="426568" y="2012021"/>
            <a:ext cx="5508405"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err="1"/>
              <a:t>Ymarferwch</a:t>
            </a:r>
            <a:r>
              <a:rPr lang="en-US" sz="2800" dirty="0"/>
              <a:t> </a:t>
            </a:r>
            <a:r>
              <a:rPr lang="en-US" sz="2800" dirty="0" err="1"/>
              <a:t>eich</a:t>
            </a:r>
            <a:r>
              <a:rPr lang="en-US" sz="2800" dirty="0"/>
              <a:t> </a:t>
            </a:r>
            <a:r>
              <a:rPr lang="en-US" sz="2800" dirty="0" err="1"/>
              <a:t>ynganu</a:t>
            </a:r>
            <a:r>
              <a:rPr lang="en-US" sz="2800" dirty="0"/>
              <a:t> </a:t>
            </a:r>
            <a:r>
              <a:rPr lang="en-US" sz="2800" dirty="0" err="1"/>
              <a:t>drwy</a:t>
            </a:r>
            <a:r>
              <a:rPr lang="en-US" sz="2800" dirty="0"/>
              <a:t> </a:t>
            </a:r>
            <a:r>
              <a:rPr lang="en-US" sz="2800" dirty="0" err="1"/>
              <a:t>ddefnyddio’r</a:t>
            </a:r>
            <a:r>
              <a:rPr lang="en-US" sz="2800" dirty="0"/>
              <a:t> </a:t>
            </a:r>
            <a:r>
              <a:rPr lang="en-US" sz="2800" dirty="0" err="1"/>
              <a:t>ffilmiau</a:t>
            </a:r>
            <a:r>
              <a:rPr lang="en-US" sz="2800" dirty="0"/>
              <a:t> a </a:t>
            </a:r>
            <a:r>
              <a:rPr lang="en-US" sz="2800" dirty="0" err="1"/>
              <a:t>recordiwyd</a:t>
            </a:r>
            <a:r>
              <a:rPr lang="en-US" sz="2800" dirty="0"/>
              <a:t> </a:t>
            </a:r>
            <a:r>
              <a:rPr lang="en-US" sz="2800" dirty="0" err="1"/>
              <a:t>gan</a:t>
            </a:r>
            <a:r>
              <a:rPr lang="en-US" sz="2800" dirty="0"/>
              <a:t> </a:t>
            </a:r>
            <a:r>
              <a:rPr lang="en-US" sz="2800" dirty="0" err="1"/>
              <a:t>ddefnyddio</a:t>
            </a:r>
            <a:r>
              <a:rPr lang="en-US" sz="2800" dirty="0"/>
              <a:t> </a:t>
            </a:r>
            <a:r>
              <a:rPr lang="en-US" sz="2800" dirty="0" err="1"/>
              <a:t>Panopto</a:t>
            </a:r>
            <a:r>
              <a:rPr lang="en-US" sz="2800" dirty="0"/>
              <a:t>;</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err="1"/>
              <a:t>Gwrandewch</a:t>
            </a:r>
            <a:r>
              <a:rPr lang="en-US" sz="2800" dirty="0"/>
              <a:t> </a:t>
            </a:r>
            <a:r>
              <a:rPr lang="en-US" sz="2800" dirty="0" err="1"/>
              <a:t>ar</a:t>
            </a:r>
            <a:r>
              <a:rPr lang="en-US" sz="2800" dirty="0"/>
              <a:t> y </a:t>
            </a:r>
            <a:r>
              <a:rPr lang="en-US" sz="2800" dirty="0" err="1"/>
              <a:t>caneuon</a:t>
            </a:r>
            <a:r>
              <a:rPr lang="en-US" sz="2800" dirty="0"/>
              <a:t> am </a:t>
            </a:r>
            <a:r>
              <a:rPr lang="en-US" sz="2800" dirty="0" err="1"/>
              <a:t>Yr</a:t>
            </a:r>
            <a:r>
              <a:rPr lang="en-US" sz="2800" dirty="0"/>
              <a:t> </a:t>
            </a:r>
            <a:r>
              <a:rPr lang="en-US" sz="2800" dirty="0" err="1"/>
              <a:t>Wyddor</a:t>
            </a:r>
            <a:r>
              <a:rPr lang="en-US" sz="2800" dirty="0"/>
              <a:t>.</a:t>
            </a:r>
          </a:p>
          <a:p>
            <a:pPr marL="457200" indent="-457200">
              <a:buFont typeface="Arial" panose="020B0604020202020204" pitchFamily="34" charset="0"/>
              <a:buChar char="•"/>
            </a:pPr>
            <a:endParaRPr lang="en-US" sz="2800" dirty="0"/>
          </a:p>
        </p:txBody>
      </p:sp>
      <p:sp>
        <p:nvSpPr>
          <p:cNvPr id="6" name="TextBox 5">
            <a:extLst>
              <a:ext uri="{FF2B5EF4-FFF2-40B4-BE49-F238E27FC236}">
                <a16:creationId xmlns:a16="http://schemas.microsoft.com/office/drawing/2014/main" id="{D7ECCAF5-CFED-C040-ACD7-109CD2960EC2}"/>
              </a:ext>
            </a:extLst>
          </p:cNvPr>
          <p:cNvSpPr txBox="1"/>
          <p:nvPr/>
        </p:nvSpPr>
        <p:spPr>
          <a:xfrm>
            <a:off x="6262777" y="1998048"/>
            <a:ext cx="5640549" cy="3539430"/>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Use the pre-recorded films to practice your pronunciation – Welsh Alphabet and reading Welsh words;</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Listen to the Welsh Alphabet Songs.</a:t>
            </a:r>
          </a:p>
          <a:p>
            <a:endParaRPr lang="en-US" sz="2800" dirty="0"/>
          </a:p>
        </p:txBody>
      </p:sp>
      <p:pic>
        <p:nvPicPr>
          <p:cNvPr id="7" name="Picture 6">
            <a:extLst>
              <a:ext uri="{FF2B5EF4-FFF2-40B4-BE49-F238E27FC236}">
                <a16:creationId xmlns:a16="http://schemas.microsoft.com/office/drawing/2014/main" id="{FE192C25-3B3A-C74D-97B2-59BCB75D3E45}"/>
              </a:ext>
            </a:extLst>
          </p:cNvPr>
          <p:cNvPicPr>
            <a:picLocks noChangeAspect="1"/>
          </p:cNvPicPr>
          <p:nvPr/>
        </p:nvPicPr>
        <p:blipFill rotWithShape="1">
          <a:blip r:embed="rId2"/>
          <a:srcRect l="2973" t="19687" r="736" b="30368"/>
          <a:stretch/>
        </p:blipFill>
        <p:spPr>
          <a:xfrm>
            <a:off x="5539073" y="5979277"/>
            <a:ext cx="1169272" cy="693132"/>
          </a:xfrm>
          <a:prstGeom prst="rect">
            <a:avLst/>
          </a:prstGeom>
          <a:ln w="76200">
            <a:solidFill>
              <a:schemeClr val="tx1"/>
            </a:solidFill>
          </a:ln>
        </p:spPr>
      </p:pic>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41244" y="6317250"/>
            <a:ext cx="2766236" cy="428572"/>
          </a:xfrm>
          <a:prstGeom prst="rect">
            <a:avLst/>
          </a:prstGeom>
        </p:spPr>
      </p:pic>
    </p:spTree>
    <p:extLst>
      <p:ext uri="{BB962C8B-B14F-4D97-AF65-F5344CB8AC3E}">
        <p14:creationId xmlns:p14="http://schemas.microsoft.com/office/powerpoint/2010/main" val="1616417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150524" y="160812"/>
            <a:ext cx="11752801" cy="1012380"/>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mj-lt"/>
              </a:rPr>
              <a:t>Erbyn</a:t>
            </a:r>
            <a:r>
              <a:rPr lang="en-GB" sz="4400" b="1" dirty="0">
                <a:latin typeface="+mj-lt"/>
              </a:rPr>
              <a:t> y </a:t>
            </a:r>
            <a:r>
              <a:rPr lang="en-GB" sz="4400" b="1" dirty="0" err="1">
                <a:latin typeface="+mj-lt"/>
              </a:rPr>
              <a:t>tro</a:t>
            </a:r>
            <a:r>
              <a:rPr lang="en-GB" sz="4400" b="1" dirty="0">
                <a:latin typeface="+mj-lt"/>
              </a:rPr>
              <a:t> </a:t>
            </a:r>
            <a:r>
              <a:rPr lang="en-GB" sz="4400" b="1" dirty="0" err="1">
                <a:latin typeface="+mj-lt"/>
              </a:rPr>
              <a:t>nesaf</a:t>
            </a:r>
            <a:r>
              <a:rPr lang="en-GB" sz="4400" b="1" dirty="0">
                <a:latin typeface="+mj-lt"/>
              </a:rPr>
              <a:t> …         By next time … </a:t>
            </a:r>
          </a:p>
        </p:txBody>
      </p:sp>
      <p:sp>
        <p:nvSpPr>
          <p:cNvPr id="5" name="TextBox 4">
            <a:extLst>
              <a:ext uri="{FF2B5EF4-FFF2-40B4-BE49-F238E27FC236}">
                <a16:creationId xmlns:a16="http://schemas.microsoft.com/office/drawing/2014/main" id="{89536E36-6D9E-904D-B7B7-807A48CD57DA}"/>
              </a:ext>
            </a:extLst>
          </p:cNvPr>
          <p:cNvSpPr txBox="1"/>
          <p:nvPr/>
        </p:nvSpPr>
        <p:spPr>
          <a:xfrm>
            <a:off x="6253930" y="1682795"/>
            <a:ext cx="5508405" cy="3108543"/>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a:hlinkClick r:id="rId2"/>
              </a:rPr>
              <a:t>https://quizlet.com/gb/216046471/1-yr-wyddor-alphabet-flash-cards/?funnelUUID=8dbba34d-1ff1-4e00-9b76-9897a2e00cf5</a:t>
            </a:r>
            <a:endParaRPr lang="en-US" sz="2800" dirty="0"/>
          </a:p>
          <a:p>
            <a:pPr marL="457200" indent="-457200">
              <a:buFont typeface="Arial" panose="020B0604020202020204" pitchFamily="34" charset="0"/>
              <a:buChar char="•"/>
            </a:pPr>
            <a:endParaRPr lang="en-US" sz="2800" dirty="0"/>
          </a:p>
        </p:txBody>
      </p:sp>
      <p:sp>
        <p:nvSpPr>
          <p:cNvPr id="6" name="TextBox 5">
            <a:extLst>
              <a:ext uri="{FF2B5EF4-FFF2-40B4-BE49-F238E27FC236}">
                <a16:creationId xmlns:a16="http://schemas.microsoft.com/office/drawing/2014/main" id="{D7ECCAF5-CFED-C040-ACD7-109CD2960EC2}"/>
              </a:ext>
            </a:extLst>
          </p:cNvPr>
          <p:cNvSpPr txBox="1"/>
          <p:nvPr/>
        </p:nvSpPr>
        <p:spPr>
          <a:xfrm>
            <a:off x="386375" y="2113681"/>
            <a:ext cx="5640549" cy="2246769"/>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err="1"/>
              <a:t>Dilynwch</a:t>
            </a:r>
            <a:r>
              <a:rPr lang="en-US" sz="2800" dirty="0"/>
              <a:t> y </a:t>
            </a:r>
            <a:r>
              <a:rPr lang="en-US" sz="2800" dirty="0" err="1"/>
              <a:t>ddolen</a:t>
            </a:r>
            <a:r>
              <a:rPr lang="en-US" sz="2800" dirty="0"/>
              <a:t> </a:t>
            </a:r>
            <a:r>
              <a:rPr lang="en-US" sz="2800" dirty="0" err="1"/>
              <a:t>er</a:t>
            </a:r>
            <a:r>
              <a:rPr lang="en-US" sz="2800" dirty="0"/>
              <a:t> </a:t>
            </a:r>
            <a:r>
              <a:rPr lang="en-US" sz="2800" dirty="0" err="1"/>
              <a:t>mwyn</a:t>
            </a:r>
            <a:r>
              <a:rPr lang="en-US" sz="2800" dirty="0"/>
              <a:t> </a:t>
            </a:r>
            <a:r>
              <a:rPr lang="en-US" sz="2800" dirty="0" err="1"/>
              <a:t>dysgu’r</a:t>
            </a:r>
            <a:r>
              <a:rPr lang="en-US" sz="2800" dirty="0"/>
              <a:t> </a:t>
            </a:r>
            <a:r>
              <a:rPr lang="en-US" sz="2800" dirty="0" err="1"/>
              <a:t>Wyddor</a:t>
            </a:r>
            <a:r>
              <a:rPr lang="en-US" sz="2800" dirty="0"/>
              <a:t> </a:t>
            </a:r>
            <a:r>
              <a:rPr lang="en-US" sz="2800" dirty="0" err="1"/>
              <a:t>Gymraeg</a:t>
            </a:r>
            <a:r>
              <a:rPr lang="en-US" sz="2800" dirty="0"/>
              <a:t>.</a:t>
            </a:r>
          </a:p>
          <a:p>
            <a:endParaRPr lang="en-US" sz="2800" dirty="0"/>
          </a:p>
          <a:p>
            <a:pPr marL="457200" indent="-457200">
              <a:buFont typeface="Arial" panose="020B0604020202020204" pitchFamily="34" charset="0"/>
              <a:buChar char="•"/>
            </a:pPr>
            <a:r>
              <a:rPr lang="en-US" sz="2800" dirty="0"/>
              <a:t>Follow the link to learn the Welsh Alphabet.</a:t>
            </a:r>
          </a:p>
        </p:txBody>
      </p:sp>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41244" y="6317250"/>
            <a:ext cx="2766236" cy="428572"/>
          </a:xfrm>
          <a:prstGeom prst="rect">
            <a:avLst/>
          </a:prstGeom>
        </p:spPr>
      </p:pic>
      <p:pic>
        <p:nvPicPr>
          <p:cNvPr id="3" name="Picture 2">
            <a:extLst>
              <a:ext uri="{FF2B5EF4-FFF2-40B4-BE49-F238E27FC236}">
                <a16:creationId xmlns:a16="http://schemas.microsoft.com/office/drawing/2014/main" id="{0D6ED92E-379A-CC4F-8D89-4EDE7E18DE16}"/>
              </a:ext>
            </a:extLst>
          </p:cNvPr>
          <p:cNvPicPr>
            <a:picLocks noChangeAspect="1"/>
          </p:cNvPicPr>
          <p:nvPr/>
        </p:nvPicPr>
        <p:blipFill>
          <a:blip r:embed="rId4"/>
          <a:stretch>
            <a:fillRect/>
          </a:stretch>
        </p:blipFill>
        <p:spPr>
          <a:xfrm>
            <a:off x="7954032" y="4575895"/>
            <a:ext cx="2108200" cy="965200"/>
          </a:xfrm>
          <a:prstGeom prst="rect">
            <a:avLst/>
          </a:prstGeom>
        </p:spPr>
      </p:pic>
    </p:spTree>
    <p:extLst>
      <p:ext uri="{BB962C8B-B14F-4D97-AF65-F5344CB8AC3E}">
        <p14:creationId xmlns:p14="http://schemas.microsoft.com/office/powerpoint/2010/main" val="23892763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285750" y="251012"/>
            <a:ext cx="11687175" cy="910985"/>
          </a:xfrm>
        </p:spPr>
        <p:style>
          <a:lnRef idx="1">
            <a:schemeClr val="dk1"/>
          </a:lnRef>
          <a:fillRef idx="3">
            <a:schemeClr val="dk1"/>
          </a:fillRef>
          <a:effectRef idx="2">
            <a:schemeClr val="dk1"/>
          </a:effectRef>
          <a:fontRef idx="minor">
            <a:schemeClr val="lt1"/>
          </a:fontRef>
        </p:style>
        <p:txBody>
          <a:bodyPr>
            <a:normAutofit fontScale="90000"/>
          </a:bodyPr>
          <a:lstStyle/>
          <a:p>
            <a:r>
              <a:rPr lang="en-GB" b="1" dirty="0">
                <a:latin typeface="+mj-lt"/>
              </a:rPr>
              <a:t>Beth </a:t>
            </a:r>
            <a:r>
              <a:rPr lang="en-GB" b="1" dirty="0" err="1">
                <a:latin typeface="+mj-lt"/>
              </a:rPr>
              <a:t>ydych</a:t>
            </a:r>
            <a:r>
              <a:rPr lang="en-GB" b="1" dirty="0">
                <a:latin typeface="+mj-lt"/>
              </a:rPr>
              <a:t> </a:t>
            </a:r>
            <a:r>
              <a:rPr lang="en-GB" b="1" dirty="0" err="1">
                <a:latin typeface="+mj-lt"/>
              </a:rPr>
              <a:t>chi’n</a:t>
            </a:r>
            <a:r>
              <a:rPr lang="en-GB" b="1" dirty="0">
                <a:latin typeface="+mj-lt"/>
              </a:rPr>
              <a:t> </a:t>
            </a:r>
            <a:r>
              <a:rPr lang="en-GB" b="1" dirty="0" err="1">
                <a:latin typeface="+mj-lt"/>
              </a:rPr>
              <a:t>wneud</a:t>
            </a:r>
            <a:r>
              <a:rPr lang="en-GB" b="1" dirty="0">
                <a:latin typeface="+mj-lt"/>
              </a:rPr>
              <a:t>?                   What are you doing?</a:t>
            </a:r>
          </a:p>
        </p:txBody>
      </p:sp>
      <p:pic>
        <p:nvPicPr>
          <p:cNvPr id="4" name="Picture 3">
            <a:extLst>
              <a:ext uri="{FF2B5EF4-FFF2-40B4-BE49-F238E27FC236}">
                <a16:creationId xmlns:a16="http://schemas.microsoft.com/office/drawing/2014/main" id="{47D36591-C8B8-2744-87DA-FF5083A3F8DA}"/>
              </a:ext>
            </a:extLst>
          </p:cNvPr>
          <p:cNvPicPr>
            <a:picLocks noChangeAspect="1"/>
          </p:cNvPicPr>
          <p:nvPr/>
        </p:nvPicPr>
        <p:blipFill>
          <a:blip r:embed="rId2"/>
          <a:stretch>
            <a:fillRect/>
          </a:stretch>
        </p:blipFill>
        <p:spPr>
          <a:xfrm>
            <a:off x="623433" y="2211571"/>
            <a:ext cx="3446805" cy="3446805"/>
          </a:xfrm>
          <a:prstGeom prst="rect">
            <a:avLst/>
          </a:prstGeom>
        </p:spPr>
      </p:pic>
      <p:pic>
        <p:nvPicPr>
          <p:cNvPr id="3" name="Picture 2">
            <a:extLst>
              <a:ext uri="{FF2B5EF4-FFF2-40B4-BE49-F238E27FC236}">
                <a16:creationId xmlns:a16="http://schemas.microsoft.com/office/drawing/2014/main" id="{75EADA4F-99D4-C947-8E5D-03C24B71514E}"/>
              </a:ext>
            </a:extLst>
          </p:cNvPr>
          <p:cNvPicPr>
            <a:picLocks noChangeAspect="1"/>
          </p:cNvPicPr>
          <p:nvPr/>
        </p:nvPicPr>
        <p:blipFill>
          <a:blip r:embed="rId3"/>
          <a:stretch>
            <a:fillRect/>
          </a:stretch>
        </p:blipFill>
        <p:spPr>
          <a:xfrm>
            <a:off x="0" y="6372614"/>
            <a:ext cx="3132944" cy="485386"/>
          </a:xfrm>
          <a:prstGeom prst="rect">
            <a:avLst/>
          </a:prstGeom>
        </p:spPr>
      </p:pic>
      <p:sp>
        <p:nvSpPr>
          <p:cNvPr id="5" name="TextBox 4">
            <a:extLst>
              <a:ext uri="{FF2B5EF4-FFF2-40B4-BE49-F238E27FC236}">
                <a16:creationId xmlns:a16="http://schemas.microsoft.com/office/drawing/2014/main" id="{3835CFA0-9C85-FC49-8F5B-C36B20DF61B0}"/>
              </a:ext>
            </a:extLst>
          </p:cNvPr>
          <p:cNvSpPr txBox="1"/>
          <p:nvPr/>
        </p:nvSpPr>
        <p:spPr>
          <a:xfrm>
            <a:off x="4937760" y="2211571"/>
            <a:ext cx="6400800" cy="3416320"/>
          </a:xfrm>
          <a:prstGeom prst="rect">
            <a:avLst/>
          </a:prstGeom>
          <a:solidFill>
            <a:schemeClr val="tx2"/>
          </a:solidFill>
          <a:ln>
            <a:solidFill>
              <a:schemeClr val="bg1"/>
            </a:solidFill>
          </a:ln>
        </p:spPr>
        <p:txBody>
          <a:bodyPr wrap="square" rtlCol="0">
            <a:spAutoFit/>
          </a:bodyPr>
          <a:lstStyle/>
          <a:p>
            <a:pPr algn="ctr"/>
            <a:r>
              <a:rPr lang="en-US" sz="3600" b="1" dirty="0" err="1">
                <a:solidFill>
                  <a:schemeClr val="bg1"/>
                </a:solidFill>
              </a:rPr>
              <a:t>Bydd</a:t>
            </a:r>
            <a:r>
              <a:rPr lang="en-US" sz="3600" b="1" dirty="0">
                <a:solidFill>
                  <a:schemeClr val="bg1"/>
                </a:solidFill>
              </a:rPr>
              <a:t> </a:t>
            </a:r>
            <a:r>
              <a:rPr lang="en-US" sz="3600" b="1" dirty="0" err="1">
                <a:solidFill>
                  <a:schemeClr val="bg1"/>
                </a:solidFill>
              </a:rPr>
              <a:t>eich</a:t>
            </a:r>
            <a:r>
              <a:rPr lang="en-US" sz="3600" b="1" dirty="0">
                <a:solidFill>
                  <a:schemeClr val="bg1"/>
                </a:solidFill>
              </a:rPr>
              <a:t> </a:t>
            </a:r>
            <a:r>
              <a:rPr lang="en-US" sz="3600" b="1" dirty="0" err="1">
                <a:solidFill>
                  <a:schemeClr val="bg1"/>
                </a:solidFill>
              </a:rPr>
              <a:t>darlith</a:t>
            </a:r>
            <a:r>
              <a:rPr lang="en-US" sz="3600" b="1" dirty="0">
                <a:solidFill>
                  <a:schemeClr val="bg1"/>
                </a:solidFill>
              </a:rPr>
              <a:t> </a:t>
            </a:r>
            <a:r>
              <a:rPr lang="en-US" sz="3600" b="1" dirty="0" err="1">
                <a:solidFill>
                  <a:schemeClr val="bg1"/>
                </a:solidFill>
              </a:rPr>
              <a:t>nesaf</a:t>
            </a:r>
            <a:r>
              <a:rPr lang="en-US" sz="3600" b="1" dirty="0">
                <a:solidFill>
                  <a:schemeClr val="bg1"/>
                </a:solidFill>
              </a:rPr>
              <a:t> </a:t>
            </a:r>
            <a:r>
              <a:rPr lang="en-US" sz="3600" b="1" dirty="0" err="1">
                <a:solidFill>
                  <a:schemeClr val="bg1"/>
                </a:solidFill>
              </a:rPr>
              <a:t>ar</a:t>
            </a:r>
            <a:r>
              <a:rPr lang="en-US" sz="3600" b="1" dirty="0">
                <a:solidFill>
                  <a:schemeClr val="bg1"/>
                </a:solidFill>
              </a:rPr>
              <a:t>:</a:t>
            </a:r>
          </a:p>
          <a:p>
            <a:pPr algn="ctr"/>
            <a:endParaRPr lang="en-US" sz="3600" b="1" dirty="0">
              <a:solidFill>
                <a:schemeClr val="bg1"/>
              </a:solidFill>
            </a:endParaRPr>
          </a:p>
          <a:p>
            <a:pPr algn="ctr"/>
            <a:r>
              <a:rPr lang="en-US" sz="3600" b="1" i="1" dirty="0">
                <a:solidFill>
                  <a:schemeClr val="bg1"/>
                </a:solidFill>
              </a:rPr>
              <a:t>Your next lecture will be on:</a:t>
            </a:r>
          </a:p>
          <a:p>
            <a:pPr algn="ctr"/>
            <a:endParaRPr lang="en-US" sz="3600" b="1" i="1" dirty="0">
              <a:solidFill>
                <a:schemeClr val="bg1"/>
              </a:solidFill>
            </a:endParaRPr>
          </a:p>
          <a:p>
            <a:pPr algn="ctr"/>
            <a:r>
              <a:rPr lang="en-US" sz="3600" b="1" dirty="0">
                <a:solidFill>
                  <a:schemeClr val="bg1"/>
                </a:solidFill>
              </a:rPr>
              <a:t>22.10.2020</a:t>
            </a:r>
          </a:p>
          <a:p>
            <a:pPr algn="ctr"/>
            <a:r>
              <a:rPr lang="en-US" sz="3600" b="1" dirty="0">
                <a:solidFill>
                  <a:schemeClr val="bg1"/>
                </a:solidFill>
              </a:rPr>
              <a:t>@ 11a.m.</a:t>
            </a:r>
            <a:endParaRPr lang="en-US" b="1" dirty="0">
              <a:solidFill>
                <a:schemeClr val="bg1"/>
              </a:solidFill>
            </a:endParaRPr>
          </a:p>
        </p:txBody>
      </p:sp>
    </p:spTree>
    <p:extLst>
      <p:ext uri="{BB962C8B-B14F-4D97-AF65-F5344CB8AC3E}">
        <p14:creationId xmlns:p14="http://schemas.microsoft.com/office/powerpoint/2010/main" val="306748039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317</TotalTime>
  <Words>1413</Words>
  <Application>Microsoft Macintosh PowerPoint</Application>
  <PresentationFormat>Widescreen</PresentationFormat>
  <Paragraphs>299</Paragraphs>
  <Slides>30</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American Typewriter</vt:lpstr>
      <vt:lpstr>Arial</vt:lpstr>
      <vt:lpstr>Ayuthaya</vt:lpstr>
      <vt:lpstr>Berlin Sans FB</vt:lpstr>
      <vt:lpstr>Calibri</vt:lpstr>
      <vt:lpstr>Century Gothic</vt:lpstr>
      <vt:lpstr>Segoe Print</vt:lpstr>
      <vt:lpstr>Segoe Script</vt:lpstr>
      <vt:lpstr>Wingdings 3</vt:lpstr>
      <vt:lpstr>Wisp</vt:lpstr>
      <vt:lpstr>PowerPoint Presentation</vt:lpstr>
      <vt:lpstr>PowerPoint Presentation</vt:lpstr>
      <vt:lpstr>PRYD? SUT?                      WHEN? HOW? </vt:lpstr>
      <vt:lpstr>Heddiw, fe fyddwn ni: Today we will: </vt:lpstr>
      <vt:lpstr>Maes Dysgu a Phrofiad Ieithoedd, Llythrennedd a Chyfathrebu Languages, Literacy and Communication Are of Learning and Experience     </vt:lpstr>
      <vt:lpstr>Dechrau arni …                      Getting started …</vt:lpstr>
      <vt:lpstr>Amser cofrestru ...              Registration time ... </vt:lpstr>
      <vt:lpstr>Pwy wyt ti?                              Who are you?</vt:lpstr>
      <vt:lpstr>PowerPoint Presentation</vt:lpstr>
      <vt:lpstr>PowerPoint Presentation</vt:lpstr>
      <vt:lpstr>Dysgu’r Wyddor …                    Learn the Alphabet …</vt:lpstr>
      <vt:lpstr>Sut mae dweud…?               How do we say …?</vt:lpstr>
      <vt:lpstr>Llafariaid                  Vowels: Two-letter sounds</vt:lpstr>
      <vt:lpstr>PowerPoint Presentation</vt:lpstr>
      <vt:lpstr>Sut mae dweud.....?                How do we say ….?</vt:lpstr>
      <vt:lpstr>PowerPoint Presentation</vt:lpstr>
      <vt:lpstr>Sut mae dweud.....?           How do we say ….?</vt:lpstr>
      <vt:lpstr>Sut mae dweud.....?                How do we say ….?</vt:lpstr>
      <vt:lpstr>Sut mae dweud.....?                How do we say ….?</vt:lpstr>
      <vt:lpstr>Sut mae dweud.....?                How do we say ….?</vt:lpstr>
      <vt:lpstr>Sut mae dweud.....?                How do we say ….?</vt:lpstr>
      <vt:lpstr>Sut mae dweud.....?                How do we say ….?</vt:lpstr>
      <vt:lpstr>Sut mae dweud.....?                How do we say ….?</vt:lpstr>
      <vt:lpstr>Sut mae dweud.....?                How do we say ….?</vt:lpstr>
      <vt:lpstr>Sut mae dweud.....?                How do we say ….?</vt:lpstr>
      <vt:lpstr>PowerPoint Presentation</vt:lpstr>
      <vt:lpstr>Pwyslais                                                          Emphasis</vt:lpstr>
      <vt:lpstr>Erbyn y tro nesaf …         By next time … </vt:lpstr>
      <vt:lpstr>Erbyn y tro nesaf …         By next time … </vt:lpstr>
      <vt:lpstr>Beth ydych chi’n wneud?                   What are you doing?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30</cp:revision>
  <dcterms:created xsi:type="dcterms:W3CDTF">2020-09-08T09:10:01Z</dcterms:created>
  <dcterms:modified xsi:type="dcterms:W3CDTF">2020-10-13T11:30:16Z</dcterms:modified>
</cp:coreProperties>
</file>