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5"/>
  </p:notesMasterIdLst>
  <p:handoutMasterIdLst>
    <p:handoutMasterId r:id="rId46"/>
  </p:handoutMasterIdLst>
  <p:sldIdLst>
    <p:sldId id="256" r:id="rId6"/>
    <p:sldId id="257" r:id="rId7"/>
    <p:sldId id="259" r:id="rId8"/>
    <p:sldId id="294" r:id="rId9"/>
    <p:sldId id="297" r:id="rId10"/>
    <p:sldId id="295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58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73D6722-9B4D-4E29-B226-C325925A811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2137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B50645F-88AF-428C-8F91-7138D8FC211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1409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1.1  This chapter examines operations management</a:t>
            </a: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B02CF9E-75C6-4979-86E1-FC50E20E2D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4241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3B0839-D00F-411F-A1B3-D61A90817C4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223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FD04159-1245-4BB1-B069-A9A2F822DE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2912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1390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E4EAE3C-150A-4983-A810-48C746A8C04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99595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64F40E3-DD06-450B-9F84-521A7D87C4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36567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0E6CACC-3D89-4EB3-AFAC-430D7D2CF34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6720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8616B95-0988-45A5-82BA-6E1A5C55CF0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75605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480B0B8-AFED-45A4-8095-7FF700C1D44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55985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53FD0DD-1F44-4F9B-9F15-50646EB6307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07040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3638528-E4EE-4BA2-9261-76BDEC1765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61482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4A698F9-BA21-4DB7-9515-60C0528D79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93960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smtClean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4D8AB27-D78F-40B1-B285-61E18E1751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92677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1.5  All operations are input-transformation-output processes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4F2C164-9CA5-452B-8FC2-218A04D1A9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8210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52827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84911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1.6  The output from most operations is a mixture of products and services. Some general examples are shown here together with some of the operations featured as ‘operations in practice’ examples in this chapter</a:t>
            </a: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37888A1-0D0D-43D3-A493-7A34BCA53F4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736478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1449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1.7  Operations and process management requires analysis at three levels: the supply network, the operation and the process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DCC44A5-3D9A-47F5-BD49-7931DFF54B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56619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1.7  Operations and process management requires analysis at three levels: the supply network, the operation and the process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033FDE5-70F2-46F1-948B-028B0CCC030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06136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1.7  Operations and process management requires analysis at three levels: the supply network, the operation and the process</a:t>
            </a:r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4D115FA-3A4E-44DB-BC83-08CC813E79B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2493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811478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1.8  The television and video company divided into two ‘end-to-end’ business processes, one dedicated to creating </a:t>
            </a:r>
            <a:r>
              <a:rPr lang="en-US" b="1" i="0" baseline="0" dirty="0" err="1" smtClean="0">
                <a:latin typeface="Arial" pitchFamily="34" charset="0"/>
              </a:rPr>
              <a:t>programmes</a:t>
            </a:r>
            <a:r>
              <a:rPr lang="en-US" b="1" i="0" baseline="0" dirty="0" smtClean="0">
                <a:latin typeface="Arial" pitchFamily="34" charset="0"/>
              </a:rPr>
              <a:t> and the other dedicated to creating music videos</a:t>
            </a: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D302C8-505F-4EA5-9DB1-8FB9C41A65B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87022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57D9CD2-F7D5-4D84-ACFD-86BA58B1DEB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14032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6C16D78-9030-44DD-9699-EF45F1A80F6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03381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29CC722-876E-4C45-99C3-7539A468A86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394875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1.9  A typology of operations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DBB89E3-A7D6-47E1-8173-0F4325A55E3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24137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1.10  The four </a:t>
            </a:r>
            <a:r>
              <a:rPr lang="en-US" b="1" i="0" baseline="0" dirty="0" err="1" smtClean="0">
                <a:latin typeface="Arial" pitchFamily="34" charset="0"/>
              </a:rPr>
              <a:t>Vs</a:t>
            </a:r>
            <a:r>
              <a:rPr lang="en-US" b="1" i="0" baseline="0" dirty="0" smtClean="0">
                <a:latin typeface="Arial" pitchFamily="34" charset="0"/>
              </a:rPr>
              <a:t> profiles of two very different hospitality operations</a:t>
            </a: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2522AA5-6BB6-4D6D-94B8-3FA12568FE2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200" b="0" i="0" u="none" strike="noStrike" kern="120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659559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Figure 1.11  A general model of operations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13175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053804B-44FD-45D5-BBA8-8905540E23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5206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458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65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1519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435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103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860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3784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21302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4289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319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876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  <a:prstGeom prst="rect">
            <a:avLst/>
          </a:prstGeo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Add edition here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5029200" y="1600201"/>
            <a:ext cx="3657600" cy="16001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Chapter ##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3200400"/>
            <a:ext cx="3657600" cy="29257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Chapter title</a:t>
            </a:r>
            <a:endParaRPr 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93969" y="6165337"/>
            <a:ext cx="8595360" cy="235463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10/4/2018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69312" y="113072"/>
            <a:ext cx="551783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59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700" b="1" i="0" dirty="0" smtClean="0"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560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face/logistics-transport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Irina.neaga@uwtsd.ac.uk" TargetMode="External"/><Relationship Id="rId5" Type="http://schemas.openxmlformats.org/officeDocument/2006/relationships/hyperlink" Target="http://www.uwtsd.ac.uk/" TargetMode="External"/><Relationship Id="rId4" Type="http://schemas.openxmlformats.org/officeDocument/2006/relationships/hyperlink" Target="http://www.uwtsd.ac.uk/face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lt.org/" TargetMode="External"/><Relationship Id="rId2" Type="http://schemas.openxmlformats.org/officeDocument/2006/relationships/hyperlink" Target="http://www.poms.org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ism.ws/" TargetMode="External"/><Relationship Id="rId4" Type="http://schemas.openxmlformats.org/officeDocument/2006/relationships/hyperlink" Target="http://www.supplymanagement.com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683997" y="1294618"/>
            <a:ext cx="8208675" cy="6384984"/>
            <a:chOff x="-2390" y="614"/>
            <a:chExt cx="8601" cy="4335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390" y="614"/>
              <a:ext cx="8601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en-US" sz="4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Operations Analysis</a:t>
              </a:r>
              <a:endParaRPr lang="en-US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2240" y="1721"/>
              <a:ext cx="8376" cy="32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dirty="0" smtClean="0"/>
                <a:t>--	</a:t>
              </a:r>
              <a:r>
                <a:rPr lang="en-GB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 </a:t>
              </a:r>
              <a:r>
                <a:rPr lang="en-GB" sz="20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Irina Neaga</a:t>
              </a:r>
              <a:endPara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dirty="0"/>
                <a:t>Senior Lecturer in Logistics</a:t>
              </a:r>
            </a:p>
            <a:p>
              <a:pPr algn="r"/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School of Engineering, 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3"/>
                </a:rPr>
                <a:t>Logistics and Transport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sz="1600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Cyfadran</a:t>
              </a:r>
              <a:r>
                <a:rPr lang="en-GB" sz="16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Pensaernïaeth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Cyfrifiadura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a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Pheirianneg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6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Faculty of Architecture, Computing and Engineering</a:t>
              </a:r>
              <a:endParaRPr lang="en-GB" sz="16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5"/>
                </a:rPr>
                <a:t>University of Wales Trinity St David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b="1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Cadogan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Centre, MT201, Mount Pleasant Campus, Swansea, SA1 6ED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Rhif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ffôn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 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Tel: +44 (0)1792 481128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Mewnol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Internal: 4128 / </a:t>
              </a:r>
              <a:endParaRPr lang="en-GB" dirty="0" smtClean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E-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Bost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6"/>
                </a:rPr>
                <a:t>Irina.neaga@uwtsd.ac.uk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 smtClean="0"/>
              <a:t>Croeso</a:t>
            </a:r>
            <a:r>
              <a:rPr lang="en-GB" dirty="0" smtClean="0"/>
              <a:t> / Welcome / 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268760"/>
            <a:ext cx="7550496" cy="175679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Yr </a:t>
            </a:r>
            <a:r>
              <a:rPr lang="en-GB" dirty="0" err="1" smtClean="0"/>
              <a:t>Athro</a:t>
            </a:r>
            <a:r>
              <a:rPr lang="en-GB" dirty="0" smtClean="0"/>
              <a:t> / Dr Irina Neaga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Objectives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507412" cy="252028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Critically assess the development and strategic importance of operations management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 smtClean="0"/>
              <a:t>Evaluate </a:t>
            </a:r>
            <a:r>
              <a:rPr lang="en-GB" dirty="0"/>
              <a:t>operations management techniques and practices necessary to implement and maintain </a:t>
            </a:r>
            <a:r>
              <a:rPr lang="en-GB" dirty="0" smtClean="0"/>
              <a:t>logistics </a:t>
            </a:r>
            <a:r>
              <a:rPr lang="en-GB" dirty="0"/>
              <a:t>operations.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89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Indicative Content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b="1" dirty="0"/>
              <a:t>Development:</a:t>
            </a:r>
            <a:r>
              <a:rPr lang="en-GB" dirty="0"/>
              <a:t>  B</a:t>
            </a:r>
            <a:r>
              <a:rPr lang="en-GB" dirty="0" smtClean="0"/>
              <a:t>ackground of operation management and analysis; identifying strategic information flows; managing explicit and tacit knowledge.</a:t>
            </a:r>
            <a:endParaRPr lang="en-GB" sz="3600" dirty="0" smtClean="0"/>
          </a:p>
          <a:p>
            <a:pPr lvl="0"/>
            <a:r>
              <a:rPr lang="en-GB" b="1" dirty="0" smtClean="0"/>
              <a:t>Techniques:</a:t>
            </a:r>
            <a:endParaRPr lang="en-GB" sz="3600" dirty="0" smtClean="0"/>
          </a:p>
          <a:p>
            <a:pPr lvl="1"/>
            <a:r>
              <a:rPr lang="en-GB" dirty="0" smtClean="0"/>
              <a:t>Quality </a:t>
            </a:r>
            <a:r>
              <a:rPr lang="en-GB" dirty="0"/>
              <a:t>control processes and techniques</a:t>
            </a:r>
            <a:endParaRPr lang="en-GB" sz="3200" dirty="0"/>
          </a:p>
          <a:p>
            <a:pPr lvl="1"/>
            <a:r>
              <a:rPr lang="en-GB" dirty="0"/>
              <a:t>Project management techniques.</a:t>
            </a:r>
            <a:endParaRPr lang="en-GB" sz="3200" dirty="0"/>
          </a:p>
          <a:p>
            <a:pPr lvl="1"/>
            <a:r>
              <a:rPr lang="en-GB" dirty="0"/>
              <a:t>Labour scheduling</a:t>
            </a:r>
            <a:endParaRPr lang="en-GB" sz="3200" dirty="0"/>
          </a:p>
          <a:p>
            <a:pPr lvl="1"/>
            <a:r>
              <a:rPr lang="en-GB" dirty="0"/>
              <a:t>Distribution nodes</a:t>
            </a:r>
            <a:endParaRPr lang="en-GB" sz="3200" dirty="0"/>
          </a:p>
          <a:p>
            <a:pPr lvl="1"/>
            <a:r>
              <a:rPr lang="en-GB" dirty="0"/>
              <a:t>Vehicle scheduling and routing</a:t>
            </a:r>
            <a:endParaRPr lang="en-GB" sz="3200" dirty="0"/>
          </a:p>
          <a:p>
            <a:pPr lvl="1"/>
            <a:r>
              <a:rPr lang="en-GB" dirty="0"/>
              <a:t>Queuing Theory</a:t>
            </a:r>
            <a:endParaRPr lang="en-GB" sz="3200" dirty="0"/>
          </a:p>
          <a:p>
            <a:pPr lvl="1"/>
            <a:r>
              <a:rPr lang="en-GB" dirty="0"/>
              <a:t>MRP/MRP2/ERP</a:t>
            </a:r>
            <a:endParaRPr lang="en-GB" sz="3200" dirty="0"/>
          </a:p>
          <a:p>
            <a:pPr lvl="1"/>
            <a:r>
              <a:rPr lang="en-GB" dirty="0"/>
              <a:t>EOQ/EBQ</a:t>
            </a:r>
            <a:endParaRPr lang="en-GB" sz="3200" dirty="0"/>
          </a:p>
          <a:p>
            <a:pPr lvl="1"/>
            <a:r>
              <a:rPr lang="en-GB" dirty="0"/>
              <a:t>Customer Service Level</a:t>
            </a:r>
            <a:endParaRPr lang="en-GB" sz="3200" dirty="0"/>
          </a:p>
          <a:p>
            <a:pPr lvl="1"/>
            <a:r>
              <a:rPr lang="en-GB" dirty="0"/>
              <a:t>Capacity Planning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81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Reading 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060770"/>
            <a:ext cx="4211960" cy="373638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 smtClean="0"/>
              <a:t>Essential</a:t>
            </a:r>
            <a:r>
              <a:rPr lang="en-GB" sz="3100" b="1" dirty="0"/>
              <a:t>:</a:t>
            </a:r>
            <a:endParaRPr lang="en-GB" sz="3100" dirty="0"/>
          </a:p>
          <a:p>
            <a:pPr marL="0" indent="0">
              <a:buNone/>
            </a:pPr>
            <a:r>
              <a:rPr lang="en-GB" sz="2100" dirty="0" smtClean="0">
                <a:latin typeface="Arial Narrow" panose="020B0606020202030204" pitchFamily="34" charset="0"/>
              </a:rPr>
              <a:t>Slack</a:t>
            </a:r>
            <a:r>
              <a:rPr lang="en-GB" sz="2100" dirty="0">
                <a:latin typeface="Arial Narrow" panose="020B0606020202030204" pitchFamily="34" charset="0"/>
              </a:rPr>
              <a:t>, N. </a:t>
            </a:r>
            <a:r>
              <a:rPr lang="en-GB" sz="2100" i="1" dirty="0">
                <a:latin typeface="Arial Narrow" panose="020B0606020202030204" pitchFamily="34" charset="0"/>
              </a:rPr>
              <a:t>et al </a:t>
            </a:r>
            <a:r>
              <a:rPr lang="en-GB" sz="2100" dirty="0">
                <a:latin typeface="Arial Narrow" panose="020B0606020202030204" pitchFamily="34" charset="0"/>
              </a:rPr>
              <a:t>(</a:t>
            </a:r>
            <a:r>
              <a:rPr lang="en-GB" sz="2100" dirty="0" smtClean="0">
                <a:latin typeface="Arial Narrow" panose="020B0606020202030204" pitchFamily="34" charset="0"/>
              </a:rPr>
              <a:t>2010, 2016) </a:t>
            </a:r>
            <a:r>
              <a:rPr lang="en-GB" sz="2100" dirty="0">
                <a:latin typeface="Arial Narrow" panose="020B0606020202030204" pitchFamily="34" charset="0"/>
              </a:rPr>
              <a:t>Operations </a:t>
            </a:r>
            <a:r>
              <a:rPr lang="en-GB" sz="2100" dirty="0" smtClean="0">
                <a:latin typeface="Arial Narrow" panose="020B0606020202030204" pitchFamily="34" charset="0"/>
              </a:rPr>
              <a:t>management</a:t>
            </a:r>
            <a:r>
              <a:rPr lang="en-GB" sz="2100" dirty="0">
                <a:latin typeface="Arial Narrow" panose="020B0606020202030204" pitchFamily="34" charset="0"/>
              </a:rPr>
              <a:t>, Harlow: FT Prentice Hall</a:t>
            </a:r>
          </a:p>
          <a:p>
            <a:pPr marL="0" indent="0">
              <a:buNone/>
            </a:pPr>
            <a:endParaRPr lang="en-GB" sz="1600" b="1" dirty="0" smtClean="0"/>
          </a:p>
          <a:p>
            <a:pPr marL="0" indent="0">
              <a:buNone/>
            </a:pPr>
            <a:r>
              <a:rPr lang="en-GB" sz="3100" b="1" dirty="0" smtClean="0"/>
              <a:t>Background</a:t>
            </a:r>
            <a:r>
              <a:rPr lang="en-GB" sz="3100" b="1" dirty="0"/>
              <a:t>:</a:t>
            </a:r>
            <a:endParaRPr lang="en-GB" sz="3100" dirty="0"/>
          </a:p>
          <a:p>
            <a:pPr marL="0" indent="0">
              <a:buNone/>
            </a:pPr>
            <a:r>
              <a:rPr lang="en-GB" sz="1900" dirty="0" smtClean="0">
                <a:latin typeface="Arial Narrow" panose="020B0606020202030204" pitchFamily="34" charset="0"/>
              </a:rPr>
              <a:t>Russell, R.S. &amp; Taylor, B.W. (2003) Operations Management Harlow</a:t>
            </a:r>
            <a:r>
              <a:rPr lang="en-GB" sz="1900" dirty="0">
                <a:latin typeface="Arial Narrow" panose="020B0606020202030204" pitchFamily="34" charset="0"/>
              </a:rPr>
              <a:t>: </a:t>
            </a:r>
            <a:r>
              <a:rPr lang="en-GB" sz="1900" dirty="0" smtClean="0">
                <a:latin typeface="Arial Narrow" panose="020B0606020202030204" pitchFamily="34" charset="0"/>
              </a:rPr>
              <a:t>Prentice-Hall</a:t>
            </a:r>
          </a:p>
          <a:p>
            <a:pPr marL="0" indent="0">
              <a:buNone/>
            </a:pPr>
            <a:r>
              <a:rPr lang="en-GB" sz="1900" dirty="0">
                <a:latin typeface="Arial Narrow" panose="020B0606020202030204" pitchFamily="34" charset="0"/>
              </a:rPr>
              <a:t>Russell, R.S. &amp; Taylor, B.W. (</a:t>
            </a:r>
            <a:r>
              <a:rPr lang="en-GB" sz="1900" dirty="0" smtClean="0">
                <a:latin typeface="Arial Narrow" panose="020B0606020202030204" pitchFamily="34" charset="0"/>
              </a:rPr>
              <a:t>20014, 2011) </a:t>
            </a:r>
            <a:r>
              <a:rPr lang="en-GB" sz="1900" dirty="0">
                <a:latin typeface="Arial Narrow" panose="020B0606020202030204" pitchFamily="34" charset="0"/>
              </a:rPr>
              <a:t>Operations </a:t>
            </a:r>
            <a:r>
              <a:rPr lang="en-GB" sz="1900" dirty="0" smtClean="0">
                <a:latin typeface="Arial Narrow" panose="020B0606020202030204" pitchFamily="34" charset="0"/>
              </a:rPr>
              <a:t>and Supply Chain Management, Wiley</a:t>
            </a:r>
            <a:endParaRPr lang="en-GB" sz="19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900" dirty="0" err="1" smtClean="0">
                <a:latin typeface="Arial Narrow" panose="020B0606020202030204" pitchFamily="34" charset="0"/>
              </a:rPr>
              <a:t>Brannick</a:t>
            </a:r>
            <a:r>
              <a:rPr lang="en-GB" sz="1900" dirty="0" smtClean="0">
                <a:latin typeface="Arial Narrow" panose="020B0606020202030204" pitchFamily="34" charset="0"/>
              </a:rPr>
              <a:t> </a:t>
            </a:r>
            <a:r>
              <a:rPr lang="en-GB" sz="1900" dirty="0">
                <a:latin typeface="Arial Narrow" panose="020B0606020202030204" pitchFamily="34" charset="0"/>
              </a:rPr>
              <a:t>MT et al, (2007), Job and Work Analysis: Methods, Research, and Applications for Human Resource Management, London: Sage</a:t>
            </a:r>
          </a:p>
          <a:p>
            <a:pPr marL="0" indent="0">
              <a:buNone/>
            </a:pPr>
            <a:r>
              <a:rPr lang="en-GB" sz="1900" dirty="0" smtClean="0">
                <a:latin typeface="Arial Narrow" panose="020B0606020202030204" pitchFamily="34" charset="0"/>
              </a:rPr>
              <a:t>Lamming</a:t>
            </a:r>
            <a:r>
              <a:rPr lang="en-GB" sz="1900" dirty="0">
                <a:latin typeface="Arial Narrow" panose="020B0606020202030204" pitchFamily="34" charset="0"/>
              </a:rPr>
              <a:t>, R. (1993) Beyond Partnership: Strategies for Innovation and Lean Supply Harlow: Prentice-Hall</a:t>
            </a:r>
          </a:p>
          <a:p>
            <a:pPr marL="0" indent="0">
              <a:buNone/>
            </a:pPr>
            <a:r>
              <a:rPr lang="en-GB" sz="1900" dirty="0" smtClean="0">
                <a:latin typeface="Arial Narrow" panose="020B0606020202030204" pitchFamily="34" charset="0"/>
              </a:rPr>
              <a:t>Robson</a:t>
            </a:r>
            <a:r>
              <a:rPr lang="en-GB" sz="1900" dirty="0">
                <a:latin typeface="Arial Narrow" panose="020B0606020202030204" pitchFamily="34" charset="0"/>
              </a:rPr>
              <a:t>, W. (2003) Strategic management and Information Systems: an integrated </a:t>
            </a:r>
            <a:r>
              <a:rPr lang="en-GB" sz="1900" dirty="0" smtClean="0">
                <a:latin typeface="Arial Narrow" panose="020B0606020202030204" pitchFamily="34" charset="0"/>
              </a:rPr>
              <a:t>approach, Pitman</a:t>
            </a:r>
            <a:r>
              <a:rPr lang="en-GB" b="1" dirty="0"/>
              <a:t> </a:t>
            </a:r>
            <a:r>
              <a:rPr lang="en-GB" dirty="0"/>
              <a:t>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69160" y="1312798"/>
            <a:ext cx="4474840" cy="323232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/>
              <a:t>Journals:</a:t>
            </a:r>
            <a:endParaRPr lang="en-GB" sz="3100" dirty="0"/>
          </a:p>
          <a:p>
            <a:pPr marL="0" indent="0">
              <a:buNone/>
            </a:pPr>
            <a:r>
              <a:rPr lang="en-GB" sz="1800" dirty="0" smtClean="0">
                <a:latin typeface="Arial Narrow" panose="020B0606020202030204" pitchFamily="34" charset="0"/>
              </a:rPr>
              <a:t>International </a:t>
            </a:r>
            <a:r>
              <a:rPr lang="en-GB" sz="1800" dirty="0">
                <a:latin typeface="Arial Narrow" panose="020B0606020202030204" pitchFamily="34" charset="0"/>
              </a:rPr>
              <a:t>Journal of Logistics – Research Applications</a:t>
            </a:r>
          </a:p>
          <a:p>
            <a:pPr marL="0" indent="0">
              <a:buNone/>
            </a:pPr>
            <a:r>
              <a:rPr lang="en-GB" sz="1800" dirty="0">
                <a:latin typeface="Arial Narrow" panose="020B0606020202030204" pitchFamily="34" charset="0"/>
              </a:rPr>
              <a:t>International Journal of Physical Distribution and Logistics Management</a:t>
            </a:r>
          </a:p>
          <a:p>
            <a:pPr marL="0" indent="0">
              <a:buNone/>
            </a:pPr>
            <a:endParaRPr lang="en-GB" sz="1800" b="1" dirty="0" smtClean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3100" b="1" dirty="0" smtClean="0">
                <a:latin typeface="Arial Narrow" panose="020B0606020202030204" pitchFamily="34" charset="0"/>
              </a:rPr>
              <a:t>Websites</a:t>
            </a:r>
            <a:r>
              <a:rPr lang="en-GB" sz="3100" b="1" dirty="0">
                <a:latin typeface="Arial Narrow" panose="020B0606020202030204" pitchFamily="34" charset="0"/>
              </a:rPr>
              <a:t>:</a:t>
            </a:r>
            <a:endParaRPr lang="en-GB" sz="31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Arial Narrow" panose="020B0606020202030204" pitchFamily="34" charset="0"/>
              </a:rPr>
              <a:t>Production and Operations </a:t>
            </a:r>
            <a:r>
              <a:rPr lang="en-GB" sz="1800" dirty="0">
                <a:latin typeface="Arial Narrow" panose="020B0606020202030204" pitchFamily="34" charset="0"/>
              </a:rPr>
              <a:t>Management Society: </a:t>
            </a:r>
            <a:r>
              <a:rPr lang="en-GB" sz="1800" dirty="0">
                <a:latin typeface="Arial Narrow" panose="020B0606020202030204" pitchFamily="34" charset="0"/>
                <a:hlinkClick r:id="rId2"/>
              </a:rPr>
              <a:t>http://www.poms.org</a:t>
            </a:r>
            <a:r>
              <a:rPr lang="en-GB" sz="1800" dirty="0" smtClean="0">
                <a:latin typeface="Arial Narrow" panose="020B0606020202030204" pitchFamily="34" charset="0"/>
                <a:hlinkClick r:id="rId2"/>
              </a:rPr>
              <a:t>/</a:t>
            </a:r>
            <a:endParaRPr lang="en-GB" sz="1800" dirty="0" smtClean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Arial Narrow" panose="020B0606020202030204" pitchFamily="34" charset="0"/>
              </a:rPr>
              <a:t>The </a:t>
            </a:r>
            <a:r>
              <a:rPr lang="en-GB" sz="1800" dirty="0" err="1" smtClean="0">
                <a:latin typeface="Arial Narrow" panose="020B0606020202030204" pitchFamily="34" charset="0"/>
              </a:rPr>
              <a:t>Insitute</a:t>
            </a:r>
            <a:r>
              <a:rPr lang="en-GB" sz="1800" dirty="0" smtClean="0">
                <a:latin typeface="Arial Narrow" panose="020B0606020202030204" pitchFamily="34" charset="0"/>
              </a:rPr>
              <a:t> of Operations Management </a:t>
            </a:r>
            <a:endParaRPr lang="en-GB" sz="18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Arial Narrow" panose="020B0606020202030204" pitchFamily="34" charset="0"/>
              </a:rPr>
              <a:t>Chartered </a:t>
            </a:r>
            <a:r>
              <a:rPr lang="en-GB" sz="1800" dirty="0">
                <a:latin typeface="Arial Narrow" panose="020B0606020202030204" pitchFamily="34" charset="0"/>
              </a:rPr>
              <a:t>Institute of Logistics and </a:t>
            </a:r>
            <a:r>
              <a:rPr lang="en-GB" sz="1800" dirty="0" smtClean="0">
                <a:latin typeface="Arial Narrow" panose="020B0606020202030204" pitchFamily="34" charset="0"/>
              </a:rPr>
              <a:t>Transport </a:t>
            </a:r>
            <a:r>
              <a:rPr lang="en-GB" sz="1800" dirty="0" smtClean="0">
                <a:latin typeface="Arial Narrow" panose="020B0606020202030204" pitchFamily="34" charset="0"/>
                <a:hlinkClick r:id="rId3"/>
              </a:rPr>
              <a:t>http://www.cilt.org</a:t>
            </a:r>
            <a:endParaRPr lang="en-GB" sz="1800" dirty="0" smtClean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Arial Narrow" panose="020B0606020202030204" pitchFamily="34" charset="0"/>
              </a:rPr>
              <a:t>Chartered </a:t>
            </a:r>
            <a:r>
              <a:rPr lang="en-GB" sz="1800" dirty="0">
                <a:latin typeface="Arial Narrow" panose="020B0606020202030204" pitchFamily="34" charset="0"/>
              </a:rPr>
              <a:t>Institute of Purchasing and Supply: </a:t>
            </a:r>
            <a:r>
              <a:rPr lang="en-GB" sz="1800" u="sng" dirty="0">
                <a:latin typeface="Arial Narrow" panose="020B0606020202030204" pitchFamily="34" charset="0"/>
                <a:hlinkClick r:id="rId4"/>
              </a:rPr>
              <a:t>http://www.supplymanagement.com/</a:t>
            </a:r>
            <a:r>
              <a:rPr lang="en-GB" sz="18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latin typeface="Arial Narrow" panose="020B0606020202030204" pitchFamily="34" charset="0"/>
              </a:rPr>
              <a:t>Institute for Supply Management: </a:t>
            </a:r>
            <a:r>
              <a:rPr lang="en-GB" sz="1800" u="sng" dirty="0">
                <a:latin typeface="Arial Narrow" panose="020B0606020202030204" pitchFamily="34" charset="0"/>
                <a:hlinkClick r:id="rId5"/>
              </a:rPr>
              <a:t>http://www.ism.ws/</a:t>
            </a:r>
            <a:r>
              <a:rPr lang="en-GB" sz="1800" dirty="0">
                <a:latin typeface="Arial Narrow" panose="020B0606020202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473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2332855"/>
          </a:xfrm>
        </p:spPr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Assignment: </a:t>
            </a:r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Nov and submission deadline on </a:t>
            </a:r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December</a:t>
            </a:r>
          </a:p>
          <a:p>
            <a:r>
              <a:rPr lang="en-GB" dirty="0" smtClean="0"/>
              <a:t>Exam in May</a:t>
            </a:r>
            <a:r>
              <a:rPr lang="en-GB" smtClean="0"/>
              <a:t>, </a:t>
            </a:r>
            <a:r>
              <a:rPr lang="en-GB" smtClean="0"/>
              <a:t>2019.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87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8229600" cy="6228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Bef>
                <a:spcPts val="0"/>
              </a:spcBef>
            </a:pPr>
            <a:r>
              <a:rPr lang="en-US" sz="3400" b="1" dirty="0" smtClean="0">
                <a:solidFill>
                  <a:srgbClr val="007FA3"/>
                </a:solidFill>
                <a:ea typeface="+mn-ea"/>
                <a:cs typeface="+mn-cs"/>
              </a:rPr>
              <a:t>Operations management</a:t>
            </a:r>
            <a:endParaRPr lang="en-US" sz="3400" b="1" dirty="0">
              <a:solidFill>
                <a:srgbClr val="007FA3"/>
              </a:solidFill>
              <a:ea typeface="+mn-ea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968836"/>
            <a:ext cx="8229600" cy="478970"/>
          </a:xfrm>
        </p:spPr>
        <p:txBody>
          <a:bodyPr/>
          <a:lstStyle/>
          <a:p>
            <a:r>
              <a:rPr lang="en-US" sz="2000" dirty="0" smtClean="0">
                <a:latin typeface="+mj-lt"/>
              </a:rPr>
              <a:t>8</a:t>
            </a:r>
            <a:r>
              <a:rPr lang="en-US" sz="2000" baseline="30000" dirty="0" smtClean="0">
                <a:latin typeface="+mj-lt"/>
              </a:rPr>
              <a:t>th</a:t>
            </a:r>
            <a:r>
              <a:rPr lang="en-US" sz="2000" dirty="0" smtClean="0">
                <a:latin typeface="+mj-lt"/>
              </a:rPr>
              <a:t> edition</a:t>
            </a:r>
            <a:endParaRPr lang="en-US" sz="2000" dirty="0">
              <a:latin typeface="+mj-lt"/>
            </a:endParaRPr>
          </a:p>
        </p:txBody>
      </p:sp>
      <p:pic>
        <p:nvPicPr>
          <p:cNvPr id="6" name="Book Cov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4" y="1486745"/>
            <a:ext cx="3495794" cy="4753187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76200" dir="2700000" algn="tl" rotWithShape="0">
              <a:srgbClr val="000000">
                <a:alpha val="56000"/>
              </a:srgbClr>
            </a:outerShdw>
          </a:effectLst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4922520" y="2525988"/>
            <a:ext cx="3657600" cy="465667"/>
          </a:xfrm>
        </p:spPr>
        <p:txBody>
          <a:bodyPr/>
          <a:lstStyle/>
          <a:p>
            <a:r>
              <a:rPr lang="en-US" sz="3000" dirty="0" smtClean="0"/>
              <a:t>Part </a:t>
            </a:r>
            <a:r>
              <a:rPr lang="en-US" dirty="0" smtClean="0"/>
              <a:t>One</a:t>
            </a:r>
            <a:endParaRPr lang="en-US" sz="3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930140" y="2991655"/>
            <a:ext cx="3657600" cy="1151503"/>
          </a:xfrm>
        </p:spPr>
        <p:txBody>
          <a:bodyPr/>
          <a:lstStyle/>
          <a:p>
            <a:r>
              <a:rPr lang="en-US" dirty="0" smtClean="0"/>
              <a:t>Directing the operation</a:t>
            </a:r>
          </a:p>
          <a:p>
            <a:endParaRPr lang="en-US" dirty="0" smtClean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000" b="0" i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Chapter 1</a:t>
            </a:r>
          </a:p>
          <a:p>
            <a:r>
              <a:rPr lang="en-US" dirty="0"/>
              <a:t>Operations management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3406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331640" y="2564904"/>
            <a:ext cx="7062405" cy="6413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What is operations management?</a:t>
            </a:r>
          </a:p>
        </p:txBody>
      </p:sp>
    </p:spTree>
    <p:extLst>
      <p:ext uri="{BB962C8B-B14F-4D97-AF65-F5344CB8AC3E}">
        <p14:creationId xmlns:p14="http://schemas.microsoft.com/office/powerpoint/2010/main" val="16612777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2" name="TextBox 85"/>
          <p:cNvSpPr txBox="1">
            <a:spLocks noChangeArrowheads="1"/>
          </p:cNvSpPr>
          <p:nvPr/>
        </p:nvSpPr>
        <p:spPr bwMode="auto">
          <a:xfrm>
            <a:off x="15875" y="32809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Slack </a:t>
            </a:r>
            <a:r>
              <a:rPr kumimoji="0" lang="en-GB" sz="2800" b="1" i="1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et </a:t>
            </a:r>
            <a:r>
              <a:rPr kumimoji="0" lang="en-GB" sz="2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al.’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</a:t>
            </a:r>
            <a:r>
              <a:rPr kumimoji="0" lang="en-GB" sz="2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model of operations management</a:t>
            </a:r>
          </a:p>
        </p:txBody>
      </p:sp>
      <p:pic>
        <p:nvPicPr>
          <p:cNvPr id="1026" name="Picture 2" descr="Y:\08VOL4\Graphics\Powerpoint\PE_UK\PE522-SLACK\Final files\GIF\ch01\figure-1-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36" y="1293319"/>
            <a:ext cx="8535002" cy="446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43312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5164" y="994083"/>
            <a:ext cx="8286808" cy="4795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 Chapter 1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– </a:t>
            </a:r>
            <a:r>
              <a:rPr kumimoji="0" lang="en-US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– Slack et al. identify the following key questions…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What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is operations management?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Why is operations management important in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types of organization?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What is the input-transformation-output process?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What is the process hierarchy?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How do operations and processes differ?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406400" marR="0" lvl="0" indent="-406400" algn="l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Tx/>
              <a:buFont typeface="Wingdings" charset="2"/>
              <a:buChar char="q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What do operations managers do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758" y="31513"/>
            <a:ext cx="4508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Key questions</a:t>
            </a:r>
            <a:endParaRPr kumimoji="0" lang="en-GB" sz="2800" b="1" i="0" u="none" strike="noStrike" kern="1200" cap="none" spc="0" normalizeH="0" baseline="0" noProof="0" dirty="0" smtClean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141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748682" y="2169401"/>
            <a:ext cx="7512050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the activity of managing the resources which are devoted to the production and delivery of products and services.</a:t>
            </a:r>
          </a:p>
        </p:txBody>
      </p:sp>
      <p:sp>
        <p:nvSpPr>
          <p:cNvPr id="5123" name="TextBox 3"/>
          <p:cNvSpPr txBox="1">
            <a:spLocks noChangeArrowheads="1"/>
          </p:cNvSpPr>
          <p:nvPr/>
        </p:nvSpPr>
        <p:spPr bwMode="auto">
          <a:xfrm>
            <a:off x="15875" y="32809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defined</a:t>
            </a:r>
          </a:p>
        </p:txBody>
      </p:sp>
    </p:spTree>
    <p:extLst>
      <p:ext uri="{BB962C8B-B14F-4D97-AF65-F5344CB8AC3E}">
        <p14:creationId xmlns:p14="http://schemas.microsoft.com/office/powerpoint/2010/main" val="292307803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524" y="703997"/>
            <a:ext cx="1923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808080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Core functional activities</a:t>
            </a:r>
            <a:endParaRPr kumimoji="0" lang="en-GB" sz="1800" b="1" i="1" u="none" strike="noStrike" kern="1200" cap="none" spc="0" normalizeH="0" baseline="0" noProof="0" dirty="0" smtClean="0">
              <a:ln>
                <a:noFill/>
              </a:ln>
              <a:solidFill>
                <a:srgbClr val="808080">
                  <a:lumMod val="7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90265" y="719489"/>
            <a:ext cx="1972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Internet service provider (ISP)</a:t>
            </a:r>
            <a:endParaRPr kumimoji="0" lang="en-GB" sz="1800" b="0" i="1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7136" y="719489"/>
            <a:ext cx="1686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Fast food chain </a:t>
            </a:r>
            <a:endParaRPr kumimoji="0" lang="en-GB" sz="1800" b="0" i="1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42466" y="719489"/>
            <a:ext cx="1704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International aid charity</a:t>
            </a:r>
            <a:endParaRPr kumimoji="0" lang="en-GB" sz="1800" b="0" i="1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423975" y="719489"/>
            <a:ext cx="1593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Furniture</a:t>
            </a:r>
            <a:r>
              <a:rPr kumimoji="0" lang="en-GB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manufacturer</a:t>
            </a:r>
            <a:endParaRPr kumimoji="0" lang="en-GB" sz="1800" b="0" i="1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5766" y="672191"/>
            <a:ext cx="9142413" cy="0"/>
          </a:xfrm>
          <a:prstGeom prst="line">
            <a:avLst/>
          </a:prstGeom>
          <a:ln>
            <a:solidFill>
              <a:srgbClr val="7777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6272" y="1376401"/>
            <a:ext cx="9142413" cy="0"/>
          </a:xfrm>
          <a:prstGeom prst="line">
            <a:avLst/>
          </a:prstGeom>
          <a:ln>
            <a:solidFill>
              <a:srgbClr val="7777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2038" y="3126427"/>
            <a:ext cx="9142413" cy="0"/>
          </a:xfrm>
          <a:prstGeom prst="line">
            <a:avLst/>
          </a:prstGeom>
          <a:ln>
            <a:solidFill>
              <a:srgbClr val="7777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544" y="4603171"/>
            <a:ext cx="9142413" cy="0"/>
          </a:xfrm>
          <a:prstGeom prst="line">
            <a:avLst/>
          </a:prstGeom>
          <a:ln>
            <a:solidFill>
              <a:srgbClr val="7777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4582" y="6363703"/>
            <a:ext cx="9142413" cy="0"/>
          </a:xfrm>
          <a:prstGeom prst="line">
            <a:avLst/>
          </a:prstGeom>
          <a:ln>
            <a:solidFill>
              <a:srgbClr val="77777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2031" y="1944251"/>
            <a:ext cx="1455689" cy="367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808080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</a:t>
            </a:r>
            <a:endParaRPr kumimoji="0" lang="en-GB" sz="1800" b="1" i="1" u="none" strike="noStrike" kern="1200" cap="none" spc="0" normalizeH="0" baseline="0" noProof="0" dirty="0" smtClean="0">
              <a:ln>
                <a:noFill/>
              </a:ln>
              <a:solidFill>
                <a:srgbClr val="808080">
                  <a:lumMod val="7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6771" y="3562889"/>
            <a:ext cx="14556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808080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Marketing and sales</a:t>
            </a:r>
            <a:endParaRPr kumimoji="0" lang="en-GB" sz="1800" b="1" i="1" u="none" strike="noStrike" kern="1200" cap="none" spc="0" normalizeH="0" baseline="0" noProof="0" dirty="0" smtClean="0">
              <a:ln>
                <a:noFill/>
              </a:ln>
              <a:solidFill>
                <a:srgbClr val="808080">
                  <a:lumMod val="7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6771" y="4792637"/>
            <a:ext cx="15829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808080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Product / service develop-</a:t>
            </a:r>
            <a:r>
              <a:rPr kumimoji="0" lang="en-US" sz="1800" b="1" i="1" u="none" strike="noStrike" kern="1200" cap="none" spc="0" normalizeH="0" baseline="0" noProof="0" dirty="0" err="1" smtClean="0">
                <a:ln>
                  <a:noFill/>
                </a:ln>
                <a:solidFill>
                  <a:srgbClr val="808080">
                    <a:lumMod val="75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ment</a:t>
            </a:r>
            <a:endParaRPr kumimoji="0" lang="en-GB" sz="1800" b="1" i="1" u="none" strike="noStrike" kern="1200" cap="none" spc="0" normalizeH="0" baseline="0" noProof="0" dirty="0" smtClean="0">
              <a:ln>
                <a:noFill/>
              </a:ln>
              <a:solidFill>
                <a:srgbClr val="808080">
                  <a:lumMod val="75000"/>
                </a:srgbClr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891859" y="1366150"/>
            <a:ext cx="20968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Maintain hardware software and content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Implement new links and services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972906" y="1365881"/>
            <a:ext cx="17026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Make burgers, etc.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Serve customers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Maintain equipment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612526" y="1365878"/>
            <a:ext cx="17026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Give service to the beneficiaries of the charity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408215" y="1365881"/>
            <a:ext cx="16096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Make components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Assemble furniture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890386" y="3131963"/>
            <a:ext cx="21598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Promote services	 to users and get registrations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Sell advertising space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972906" y="3147709"/>
            <a:ext cx="15923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Advertise on TV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Devise promotional materials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612521" y="3147712"/>
            <a:ext cx="18445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Develop funding contracts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Mail out appeals for donations 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409787" y="3131953"/>
            <a:ext cx="17815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Advertise in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magazines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Determine pricing policy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Sell to stores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90386" y="4613890"/>
            <a:ext cx="18287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Devise new services and commission new information content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941386" y="4613874"/>
            <a:ext cx="16863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Design hamburgers, pizzas, etc.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Design decor for restaurants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612540" y="4629652"/>
            <a:ext cx="17184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Develop new appeals campaigns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Design new assistance programmes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394033" y="4629642"/>
            <a:ext cx="18287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Design new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furniture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Co-ordinate with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fashionable </a:t>
            </a:r>
            <a:r>
              <a:rPr kumimoji="0" lang="en-US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colours</a:t>
            </a: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93950" y="134298"/>
            <a:ext cx="86596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activities of core functions in some organizations</a:t>
            </a:r>
            <a:endParaRPr kumimoji="0" lang="en-GB" sz="2600" b="1" i="0" u="none" strike="noStrike" kern="1200" cap="none" spc="0" normalizeH="0" baseline="0" noProof="0" dirty="0" smtClean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656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474140" y="994306"/>
            <a:ext cx="8449720" cy="830263"/>
            <a:chOff x="192" y="586"/>
            <a:chExt cx="5520" cy="523"/>
          </a:xfrm>
        </p:grpSpPr>
        <p:sp>
          <p:nvSpPr>
            <p:cNvPr id="9229" name="Text Box 3"/>
            <p:cNvSpPr txBox="1">
              <a:spLocks noChangeArrowheads="1"/>
            </p:cNvSpPr>
            <p:nvPr/>
          </p:nvSpPr>
          <p:spPr bwMode="auto">
            <a:xfrm>
              <a:off x="480" y="586"/>
              <a:ext cx="5232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best way to start understanding the nature of  “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” is to look around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you.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9230" name="Oval 4"/>
            <p:cNvSpPr>
              <a:spLocks noChangeArrowheads="1"/>
            </p:cNvSpPr>
            <p:nvPr/>
          </p:nvSpPr>
          <p:spPr bwMode="auto">
            <a:xfrm>
              <a:off x="192" y="658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474140" y="2137305"/>
            <a:ext cx="8449720" cy="830262"/>
            <a:chOff x="192" y="1306"/>
            <a:chExt cx="5520" cy="523"/>
          </a:xfrm>
        </p:grpSpPr>
        <p:sp>
          <p:nvSpPr>
            <p:cNvPr id="9227" name="Text Box 6"/>
            <p:cNvSpPr txBox="1">
              <a:spLocks noChangeArrowheads="1"/>
            </p:cNvSpPr>
            <p:nvPr/>
          </p:nvSpPr>
          <p:spPr bwMode="auto">
            <a:xfrm>
              <a:off x="480" y="1306"/>
              <a:ext cx="5232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Everything you can see around you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has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been 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produced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by an </a:t>
              </a:r>
              <a:r>
                <a:rPr kumimoji="0" lang="en-GB" sz="24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operation.</a:t>
              </a:r>
              <a:endPara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9228" name="Oval 7"/>
            <p:cNvSpPr>
              <a:spLocks noChangeArrowheads="1"/>
            </p:cNvSpPr>
            <p:nvPr/>
          </p:nvSpPr>
          <p:spPr bwMode="auto">
            <a:xfrm>
              <a:off x="192" y="1379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474140" y="3296180"/>
            <a:ext cx="8263454" cy="1200150"/>
            <a:chOff x="192" y="1930"/>
            <a:chExt cx="5520" cy="756"/>
          </a:xfrm>
        </p:grpSpPr>
        <p:sp>
          <p:nvSpPr>
            <p:cNvPr id="9225" name="Text Box 9"/>
            <p:cNvSpPr txBox="1">
              <a:spLocks noChangeArrowheads="1"/>
            </p:cNvSpPr>
            <p:nvPr/>
          </p:nvSpPr>
          <p:spPr bwMode="auto">
            <a:xfrm>
              <a:off x="480" y="1930"/>
              <a:ext cx="5232" cy="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Every service you consumed today (radio station, bus service, lecture, etc.) has also been 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produced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by an </a:t>
              </a:r>
              <a:r>
                <a:rPr kumimoji="0" lang="en-GB" sz="24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operation.</a:t>
              </a:r>
              <a:endPara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9226" name="Oval 10"/>
            <p:cNvSpPr>
              <a:spLocks noChangeArrowheads="1"/>
            </p:cNvSpPr>
            <p:nvPr/>
          </p:nvSpPr>
          <p:spPr bwMode="auto">
            <a:xfrm>
              <a:off x="192" y="2009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5" name="Group 11"/>
          <p:cNvGrpSpPr>
            <a:grpSpLocks/>
          </p:cNvGrpSpPr>
          <p:nvPr/>
        </p:nvGrpSpPr>
        <p:grpSpPr bwMode="auto">
          <a:xfrm>
            <a:off x="474140" y="4820183"/>
            <a:ext cx="8263454" cy="830263"/>
            <a:chOff x="192" y="2842"/>
            <a:chExt cx="5520" cy="523"/>
          </a:xfrm>
        </p:grpSpPr>
        <p:sp>
          <p:nvSpPr>
            <p:cNvPr id="9223" name="Text Box 12"/>
            <p:cNvSpPr txBox="1">
              <a:spLocks noChangeArrowheads="1"/>
            </p:cNvSpPr>
            <p:nvPr/>
          </p:nvSpPr>
          <p:spPr bwMode="auto">
            <a:xfrm>
              <a:off x="480" y="2842"/>
              <a:ext cx="5232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Managers 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create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everything you buy, sit on, wear, eat, throw at people, and throw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away.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9224" name="Oval 13"/>
            <p:cNvSpPr>
              <a:spLocks noChangeArrowheads="1"/>
            </p:cNvSpPr>
            <p:nvPr/>
          </p:nvSpPr>
          <p:spPr bwMode="auto">
            <a:xfrm>
              <a:off x="192" y="290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9222" name="TextBox 13"/>
          <p:cNvSpPr txBox="1">
            <a:spLocks noChangeArrowheads="1"/>
          </p:cNvSpPr>
          <p:nvPr/>
        </p:nvSpPr>
        <p:spPr bwMode="auto">
          <a:xfrm>
            <a:off x="15875" y="32809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are everywhere</a:t>
            </a:r>
          </a:p>
        </p:txBody>
      </p:sp>
    </p:spTree>
    <p:extLst>
      <p:ext uri="{BB962C8B-B14F-4D97-AF65-F5344CB8AC3E}">
        <p14:creationId xmlns:p14="http://schemas.microsoft.com/office/powerpoint/2010/main" val="2279556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76785" y="1495425"/>
            <a:ext cx="8378825" cy="457200"/>
            <a:chOff x="194" y="1872"/>
            <a:chExt cx="5278" cy="288"/>
          </a:xfrm>
        </p:grpSpPr>
        <p:sp>
          <p:nvSpPr>
            <p:cNvPr id="12308" name="Text Box 6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‘High-end’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sandwich and snack retailer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309" name="Oval 7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473610" y="2135188"/>
            <a:ext cx="8378825" cy="457200"/>
            <a:chOff x="194" y="1872"/>
            <a:chExt cx="5278" cy="288"/>
          </a:xfrm>
        </p:grpSpPr>
        <p:sp>
          <p:nvSpPr>
            <p:cNvPr id="12306" name="Text Box 9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Use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only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‘wholesome’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ingredients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307" name="Oval 10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484722" y="2709863"/>
            <a:ext cx="8378825" cy="830262"/>
            <a:chOff x="194" y="1872"/>
            <a:chExt cx="5278" cy="523"/>
          </a:xfrm>
        </p:grpSpPr>
        <p:sp>
          <p:nvSpPr>
            <p:cNvPr id="12304" name="Text Box 12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68263" marR="0" lvl="0" indent="-68263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All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shops have own kitchens which makes fresh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           sandwiches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every day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305" name="Oval 13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484722" y="3667125"/>
            <a:ext cx="8378825" cy="457200"/>
            <a:chOff x="194" y="1872"/>
            <a:chExt cx="5278" cy="288"/>
          </a:xfrm>
        </p:grpSpPr>
        <p:sp>
          <p:nvSpPr>
            <p:cNvPr id="12302" name="Text Box 15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Fresh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ingredients delivered early every morning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303" name="Oval 16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484722" y="4338638"/>
            <a:ext cx="8378825" cy="830262"/>
            <a:chOff x="194" y="1872"/>
            <a:chExt cx="5278" cy="523"/>
          </a:xfrm>
        </p:grpSpPr>
        <p:sp>
          <p:nvSpPr>
            <p:cNvPr id="12300" name="Text Box 18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68263" marR="0" lvl="0" indent="-68263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Same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staff who serve you at lunch made the sandwiches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   that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morning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301" name="Oval 19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7" name="Group 20"/>
          <p:cNvGrpSpPr>
            <a:grpSpLocks/>
          </p:cNvGrpSpPr>
          <p:nvPr/>
        </p:nvGrpSpPr>
        <p:grpSpPr bwMode="auto">
          <a:xfrm>
            <a:off x="473610" y="5308600"/>
            <a:ext cx="8378825" cy="457200"/>
            <a:chOff x="194" y="1872"/>
            <a:chExt cx="5278" cy="288"/>
          </a:xfrm>
        </p:grpSpPr>
        <p:sp>
          <p:nvSpPr>
            <p:cNvPr id="12298" name="Text Box 21"/>
            <p:cNvSpPr txBox="1">
              <a:spLocks noChangeArrowheads="1"/>
            </p:cNvSpPr>
            <p:nvPr/>
          </p:nvSpPr>
          <p:spPr bwMode="auto">
            <a:xfrm>
              <a:off x="325" y="1872"/>
              <a:ext cx="514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‘</a:t>
              </a:r>
              <a:r>
                <a:rPr kumimoji="0" lang="en-GB" sz="24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We 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don’t work nights, we wear jeans, we party</a:t>
              </a:r>
              <a:r>
                <a:rPr kumimoji="0" lang="en-GB" sz="24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…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 ’</a:t>
              </a:r>
              <a:endPara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2299" name="Oval 22"/>
            <p:cNvSpPr>
              <a:spLocks noChangeArrowheads="1"/>
            </p:cNvSpPr>
            <p:nvPr/>
          </p:nvSpPr>
          <p:spPr bwMode="auto">
            <a:xfrm>
              <a:off x="194" y="1947"/>
              <a:ext cx="144" cy="144"/>
            </a:xfrm>
            <a:prstGeom prst="ellipse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2296" name="TextBox 22"/>
          <p:cNvSpPr txBox="1">
            <a:spLocks noChangeArrowheads="1"/>
          </p:cNvSpPr>
          <p:nvPr/>
        </p:nvSpPr>
        <p:spPr bwMode="auto">
          <a:xfrm>
            <a:off x="15875" y="15875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Example – Pr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Manger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311" y="170142"/>
            <a:ext cx="2693088" cy="2097564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8" name="TextBox 7"/>
          <p:cNvSpPr txBox="1"/>
          <p:nvPr/>
        </p:nvSpPr>
        <p:spPr>
          <a:xfrm>
            <a:off x="6582051" y="2332722"/>
            <a:ext cx="246574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Getty Images: Bloomberg / Chris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Ratcliffe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36421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027" y="2834793"/>
            <a:ext cx="4903076" cy="3263223"/>
          </a:xfrm>
          <a:prstGeom prst="rect">
            <a:avLst/>
          </a:prstGeom>
        </p:spPr>
      </p:pic>
      <p:grpSp>
        <p:nvGrpSpPr>
          <p:cNvPr id="14339" name="Group 13"/>
          <p:cNvGrpSpPr>
            <a:grpSpLocks/>
          </p:cNvGrpSpPr>
          <p:nvPr/>
        </p:nvGrpSpPr>
        <p:grpSpPr bwMode="auto">
          <a:xfrm>
            <a:off x="1829516" y="803275"/>
            <a:ext cx="6651625" cy="1773238"/>
            <a:chOff x="1702676" y="252248"/>
            <a:chExt cx="6653048" cy="1771815"/>
          </a:xfrm>
        </p:grpSpPr>
        <p:sp>
          <p:nvSpPr>
            <p:cNvPr id="12" name="Rounded Rectangular Callout 11"/>
            <p:cNvSpPr/>
            <p:nvPr/>
          </p:nvSpPr>
          <p:spPr>
            <a:xfrm>
              <a:off x="1702676" y="252248"/>
              <a:ext cx="6653048" cy="1771815"/>
            </a:xfrm>
            <a:prstGeom prst="wedgeRoundRectCallout">
              <a:avLst>
                <a:gd name="adj1" fmla="val -37360"/>
                <a:gd name="adj2" fmla="val 124182"/>
                <a:gd name="adj3" fmla="val 16667"/>
              </a:avLst>
            </a:prstGeom>
            <a:solidFill>
              <a:srgbClr val="FFFFCC"/>
            </a:solidFill>
            <a:ln>
              <a:solidFill>
                <a:schemeClr val="accent2"/>
              </a:solidFill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875750" y="363284"/>
              <a:ext cx="6306899" cy="156877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333399">
                      <a:lumMod val="75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Automobile assembly factory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– </a:t>
              </a:r>
              <a:r>
                <a:rPr kumimoji="0" lang="en-US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management uses machines to efficiently assemble products that satisfy current customer demands </a:t>
              </a: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4340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in all types of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organization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6027" y="6098016"/>
            <a:ext cx="208903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Shutterstock.com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Supergenijalac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082991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7117" y="2833790"/>
            <a:ext cx="5274399" cy="3519221"/>
          </a:xfrm>
          <a:prstGeom prst="rect">
            <a:avLst/>
          </a:prstGeom>
        </p:spPr>
      </p:pic>
      <p:grpSp>
        <p:nvGrpSpPr>
          <p:cNvPr id="15363" name="Group 12"/>
          <p:cNvGrpSpPr>
            <a:grpSpLocks/>
          </p:cNvGrpSpPr>
          <p:nvPr/>
        </p:nvGrpSpPr>
        <p:grpSpPr bwMode="auto">
          <a:xfrm>
            <a:off x="0" y="725488"/>
            <a:ext cx="5140325" cy="2159000"/>
            <a:chOff x="1702676" y="252248"/>
            <a:chExt cx="6653048" cy="1771815"/>
          </a:xfrm>
        </p:grpSpPr>
        <p:sp>
          <p:nvSpPr>
            <p:cNvPr id="14" name="Rounded Rectangular Callout 13"/>
            <p:cNvSpPr/>
            <p:nvPr/>
          </p:nvSpPr>
          <p:spPr>
            <a:xfrm>
              <a:off x="1702676" y="252248"/>
              <a:ext cx="6653048" cy="1771815"/>
            </a:xfrm>
            <a:prstGeom prst="wedgeRoundRectCallout">
              <a:avLst>
                <a:gd name="adj1" fmla="val 68242"/>
                <a:gd name="adj2" fmla="val 56303"/>
                <a:gd name="adj3" fmla="val 16667"/>
              </a:avLst>
            </a:prstGeom>
            <a:solidFill>
              <a:srgbClr val="FFFFCC"/>
            </a:solidFill>
            <a:ln>
              <a:solidFill>
                <a:schemeClr val="accent2"/>
              </a:solidFill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5368" name="TextBox 14"/>
            <p:cNvSpPr txBox="1">
              <a:spLocks noChangeArrowheads="1"/>
            </p:cNvSpPr>
            <p:nvPr/>
          </p:nvSpPr>
          <p:spPr bwMode="auto">
            <a:xfrm>
              <a:off x="1876097" y="362597"/>
              <a:ext cx="6306205" cy="15912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Physician (General practitioner)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– </a:t>
              </a:r>
              <a:r>
                <a:rPr kumimoji="0" lang="en-GB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management uses knowledge to effectively diagnose conditions in order to treat real and perceived patient concerns </a:t>
              </a: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5364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in all types of organization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44266" y="2606122"/>
            <a:ext cx="202651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Shutterstock.com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Stuart 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Jenner</a:t>
            </a:r>
          </a:p>
        </p:txBody>
      </p:sp>
    </p:spTree>
    <p:extLst>
      <p:ext uri="{BB962C8B-B14F-4D97-AF65-F5344CB8AC3E}">
        <p14:creationId xmlns:p14="http://schemas.microsoft.com/office/powerpoint/2010/main" val="69082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45" y="2749799"/>
            <a:ext cx="4574399" cy="3067629"/>
          </a:xfrm>
          <a:prstGeom prst="rect">
            <a:avLst/>
          </a:prstGeom>
        </p:spPr>
      </p:pic>
      <p:grpSp>
        <p:nvGrpSpPr>
          <p:cNvPr id="16387" name="Group 11"/>
          <p:cNvGrpSpPr>
            <a:grpSpLocks/>
          </p:cNvGrpSpPr>
          <p:nvPr/>
        </p:nvGrpSpPr>
        <p:grpSpPr bwMode="auto">
          <a:xfrm>
            <a:off x="3357563" y="646113"/>
            <a:ext cx="5786437" cy="1957015"/>
            <a:chOff x="1702676" y="252248"/>
            <a:chExt cx="6653048" cy="1956899"/>
          </a:xfrm>
        </p:grpSpPr>
        <p:sp>
          <p:nvSpPr>
            <p:cNvPr id="13" name="Rounded Rectangular Callout 12"/>
            <p:cNvSpPr/>
            <p:nvPr/>
          </p:nvSpPr>
          <p:spPr>
            <a:xfrm>
              <a:off x="1702676" y="252248"/>
              <a:ext cx="6653048" cy="1771815"/>
            </a:xfrm>
            <a:prstGeom prst="wedgeRoundRectCallout">
              <a:avLst>
                <a:gd name="adj1" fmla="val -51258"/>
                <a:gd name="adj2" fmla="val 77912"/>
                <a:gd name="adj3" fmla="val 16667"/>
              </a:avLst>
            </a:prstGeom>
            <a:solidFill>
              <a:srgbClr val="FFFFCC"/>
            </a:solidFill>
            <a:ln>
              <a:solidFill>
                <a:schemeClr val="accent2"/>
              </a:solidFill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6392" name="TextBox 13"/>
            <p:cNvSpPr txBox="1">
              <a:spLocks noChangeArrowheads="1"/>
            </p:cNvSpPr>
            <p:nvPr/>
          </p:nvSpPr>
          <p:spPr bwMode="auto">
            <a:xfrm>
              <a:off x="1876097" y="362597"/>
              <a:ext cx="6306206" cy="1846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Management consultant </a:t>
              </a:r>
              <a:r>
                <a:rPr kumimoji="0" lang="en-GB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– </a:t>
              </a:r>
              <a:r>
                <a:rPr kumimoji="0" lang="en-US" sz="22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management uses people to effectively create the services that will address current and potential client needs </a:t>
              </a:r>
              <a:endPara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6388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in all types of organization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7145" y="5834217"/>
            <a:ext cx="227177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Shutterstock.com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Indianstockimages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506930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" y="2452307"/>
            <a:ext cx="5303520" cy="3648456"/>
          </a:xfrm>
          <a:prstGeom prst="rect">
            <a:avLst/>
          </a:prstGeom>
        </p:spPr>
      </p:pic>
      <p:grpSp>
        <p:nvGrpSpPr>
          <p:cNvPr id="17411" name="Group 11"/>
          <p:cNvGrpSpPr>
            <a:grpSpLocks/>
          </p:cNvGrpSpPr>
          <p:nvPr/>
        </p:nvGrpSpPr>
        <p:grpSpPr bwMode="auto">
          <a:xfrm>
            <a:off x="5611813" y="598488"/>
            <a:ext cx="3532187" cy="3580435"/>
            <a:chOff x="1702676" y="252248"/>
            <a:chExt cx="6653048" cy="2407434"/>
          </a:xfrm>
        </p:grpSpPr>
        <p:sp>
          <p:nvSpPr>
            <p:cNvPr id="13" name="Rounded Rectangular Callout 12"/>
            <p:cNvSpPr/>
            <p:nvPr/>
          </p:nvSpPr>
          <p:spPr>
            <a:xfrm>
              <a:off x="1702676" y="252248"/>
              <a:ext cx="6653048" cy="2396341"/>
            </a:xfrm>
            <a:prstGeom prst="wedgeRoundRectCallout">
              <a:avLst>
                <a:gd name="adj1" fmla="val -67132"/>
                <a:gd name="adj2" fmla="val 39849"/>
                <a:gd name="adj3" fmla="val 16667"/>
              </a:avLst>
            </a:prstGeom>
            <a:solidFill>
              <a:srgbClr val="FFFFCC"/>
            </a:solidFill>
            <a:ln>
              <a:solidFill>
                <a:schemeClr val="accent2"/>
              </a:solidFill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7416" name="TextBox 13"/>
            <p:cNvSpPr txBox="1">
              <a:spLocks noChangeArrowheads="1"/>
            </p:cNvSpPr>
            <p:nvPr/>
          </p:nvSpPr>
          <p:spPr bwMode="auto">
            <a:xfrm>
              <a:off x="1994905" y="362597"/>
              <a:ext cx="6306206" cy="22970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 </a:t>
              </a: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Disaster relief charity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– </a:t>
              </a:r>
              <a:r>
                <a:rPr kumimoji="0" lang="en-US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management uses ours and our partners’ resources to speedily provide the supplies and services that relieve community suffering </a:t>
              </a: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7412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in all types of organization</a:t>
            </a: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1440" y="6108674"/>
            <a:ext cx="21932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Getty Images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AFP 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/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Romeo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Gacad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86093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752" y="2884852"/>
            <a:ext cx="4822661" cy="3215107"/>
          </a:xfrm>
          <a:prstGeom prst="rect">
            <a:avLst/>
          </a:prstGeom>
        </p:spPr>
      </p:pic>
      <p:grpSp>
        <p:nvGrpSpPr>
          <p:cNvPr id="18435" name="Group 11"/>
          <p:cNvGrpSpPr>
            <a:grpSpLocks/>
          </p:cNvGrpSpPr>
          <p:nvPr/>
        </p:nvGrpSpPr>
        <p:grpSpPr bwMode="auto">
          <a:xfrm>
            <a:off x="0" y="630238"/>
            <a:ext cx="6038850" cy="2418699"/>
            <a:chOff x="1702676" y="252248"/>
            <a:chExt cx="6653048" cy="2418121"/>
          </a:xfrm>
        </p:grpSpPr>
        <p:sp>
          <p:nvSpPr>
            <p:cNvPr id="13" name="Rounded Rectangular Callout 12"/>
            <p:cNvSpPr/>
            <p:nvPr/>
          </p:nvSpPr>
          <p:spPr>
            <a:xfrm>
              <a:off x="1702676" y="252248"/>
              <a:ext cx="6653048" cy="2128328"/>
            </a:xfrm>
            <a:prstGeom prst="wedgeRoundRectCallout">
              <a:avLst>
                <a:gd name="adj1" fmla="val 57810"/>
                <a:gd name="adj2" fmla="val 80478"/>
                <a:gd name="adj3" fmla="val 16667"/>
              </a:avLst>
            </a:prstGeom>
            <a:solidFill>
              <a:srgbClr val="FFFFCC"/>
            </a:solidFill>
            <a:ln>
              <a:solidFill>
                <a:schemeClr val="accent2"/>
              </a:solidFill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8440" name="TextBox 13"/>
            <p:cNvSpPr txBox="1">
              <a:spLocks noChangeArrowheads="1"/>
            </p:cNvSpPr>
            <p:nvPr/>
          </p:nvSpPr>
          <p:spPr bwMode="auto">
            <a:xfrm>
              <a:off x="1876097" y="362597"/>
              <a:ext cx="6306206" cy="23077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 </a:t>
              </a:r>
              <a:r>
                <a:rPr kumimoji="0" lang="en-GB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333399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Advertising agency </a:t>
              </a: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– </a:t>
              </a:r>
              <a:r>
                <a:rPr kumimoji="0" lang="en-US" sz="2400" b="0" i="1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Operations management uses our staff’s knowledge and experience to creatively present ideas that delight clients and address their real needs </a:t>
              </a: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8436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in all types of organization</a:t>
            </a: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67606" y="2651353"/>
            <a:ext cx="197361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Source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Alamy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Images</a:t>
            </a: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: </a:t>
            </a:r>
            <a:r>
              <a:rPr kumimoji="0" lang="en-US" sz="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Adrian </a:t>
            </a:r>
            <a:r>
              <a:rPr kumimoji="0" lang="en-US" sz="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Sherratt</a:t>
            </a: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58543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897" y="666003"/>
            <a:ext cx="1887023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 machines</a:t>
            </a:r>
          </a:p>
        </p:txBody>
      </p:sp>
      <p:sp>
        <p:nvSpPr>
          <p:cNvPr id="19461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uses…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76690" y="677892"/>
            <a:ext cx="71381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61146" y="693658"/>
            <a:ext cx="1579323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efficiently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74175" y="697534"/>
            <a:ext cx="1532032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assemble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89718" y="709424"/>
            <a:ext cx="2449330" cy="40011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 products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948149" y="1466104"/>
            <a:ext cx="1608082" cy="400110"/>
          </a:xfrm>
          <a:prstGeom prst="rect">
            <a:avLst/>
          </a:prstGeom>
          <a:solidFill>
            <a:srgbClr val="FFCC9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effectively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100" y="1455374"/>
            <a:ext cx="1786758" cy="400110"/>
          </a:xfrm>
          <a:prstGeom prst="rect">
            <a:avLst/>
          </a:prstGeom>
          <a:solidFill>
            <a:srgbClr val="FFCC9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knowledge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448077" y="1261151"/>
            <a:ext cx="2522483" cy="1015663"/>
          </a:xfrm>
          <a:prstGeom prst="rect">
            <a:avLst/>
          </a:prstGeom>
          <a:solidFill>
            <a:srgbClr val="FFCC9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 treat real and perceived patient concerns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40157" y="1318961"/>
            <a:ext cx="1597571" cy="707886"/>
          </a:xfrm>
          <a:prstGeom prst="rect">
            <a:avLst/>
          </a:prstGeom>
          <a:solidFill>
            <a:srgbClr val="FFCC9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diagnose conditions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055664" y="1445166"/>
            <a:ext cx="713810" cy="400110"/>
          </a:xfrm>
          <a:prstGeom prst="rect">
            <a:avLst/>
          </a:prstGeom>
          <a:solidFill>
            <a:srgbClr val="FFCC9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04952" y="2459361"/>
            <a:ext cx="1387365" cy="400110"/>
          </a:xfrm>
          <a:prstGeom prst="rect">
            <a:avLst/>
          </a:prstGeom>
          <a:solidFill>
            <a:srgbClr val="CC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people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903076" y="2490891"/>
            <a:ext cx="1213945" cy="400110"/>
          </a:xfrm>
          <a:prstGeom prst="rect">
            <a:avLst/>
          </a:prstGeom>
          <a:solidFill>
            <a:srgbClr val="CC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create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479629" y="2412057"/>
            <a:ext cx="2490951" cy="1323439"/>
          </a:xfrm>
          <a:prstGeom prst="rect">
            <a:avLst/>
          </a:prstGeom>
          <a:solidFill>
            <a:srgbClr val="CC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services that will address current and potential client needs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942889" y="2469868"/>
            <a:ext cx="1608082" cy="400110"/>
          </a:xfrm>
          <a:prstGeom prst="rect">
            <a:avLst/>
          </a:prstGeom>
          <a:solidFill>
            <a:srgbClr val="CC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effectively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034638" y="2480462"/>
            <a:ext cx="713810" cy="400110"/>
          </a:xfrm>
          <a:prstGeom prst="rect">
            <a:avLst/>
          </a:prstGeom>
          <a:solidFill>
            <a:srgbClr val="CC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204952" y="3988675"/>
            <a:ext cx="1623848" cy="1015663"/>
          </a:xfrm>
          <a:prstGeom prst="rect">
            <a:avLst/>
          </a:prstGeom>
          <a:solidFill>
            <a:srgbClr val="FFCC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ours and our partners’ resources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053258" y="3983415"/>
            <a:ext cx="1471447" cy="400110"/>
          </a:xfrm>
          <a:prstGeom prst="rect">
            <a:avLst/>
          </a:prstGeom>
          <a:solidFill>
            <a:srgbClr val="FFCC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speedily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908336" y="3978158"/>
            <a:ext cx="1271750" cy="400110"/>
          </a:xfrm>
          <a:prstGeom prst="rect">
            <a:avLst/>
          </a:prstGeom>
          <a:solidFill>
            <a:srgbClr val="FFCC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provide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416566" y="3894061"/>
            <a:ext cx="2538249" cy="1015663"/>
          </a:xfrm>
          <a:prstGeom prst="rect">
            <a:avLst/>
          </a:prstGeom>
          <a:solidFill>
            <a:srgbClr val="FFCC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supplies and services that relieve community suffering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45144" y="3988738"/>
            <a:ext cx="713810" cy="400110"/>
          </a:xfrm>
          <a:prstGeom prst="rect">
            <a:avLst/>
          </a:prstGeom>
          <a:solidFill>
            <a:srgbClr val="FFCC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3052" y="5171088"/>
            <a:ext cx="1939164" cy="1015663"/>
          </a:xfrm>
          <a:prstGeom prst="rect">
            <a:avLst/>
          </a:prstGeom>
          <a:solidFill>
            <a:srgbClr val="FF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our staff’s knowledge and experience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3163632" y="5165834"/>
            <a:ext cx="1361088" cy="400110"/>
          </a:xfrm>
          <a:prstGeom prst="rect">
            <a:avLst/>
          </a:prstGeom>
          <a:solidFill>
            <a:srgbClr val="FF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creatively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421825" y="5081751"/>
            <a:ext cx="2532991" cy="1015663"/>
          </a:xfrm>
          <a:prstGeom prst="rect">
            <a:avLst/>
          </a:prstGeom>
          <a:solidFill>
            <a:srgbClr val="FF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ideas that delight clients and address their real needs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871541" y="5139561"/>
            <a:ext cx="1277027" cy="400110"/>
          </a:xfrm>
          <a:prstGeom prst="rect">
            <a:avLst/>
          </a:prstGeom>
          <a:solidFill>
            <a:srgbClr val="FF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present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2134480" y="5150145"/>
            <a:ext cx="713810" cy="400110"/>
          </a:xfrm>
          <a:prstGeom prst="rect">
            <a:avLst/>
          </a:prstGeom>
          <a:solidFill>
            <a:srgbClr val="FFFF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to</a:t>
            </a:r>
          </a:p>
        </p:txBody>
      </p:sp>
    </p:spTree>
    <p:extLst>
      <p:ext uri="{BB962C8B-B14F-4D97-AF65-F5344CB8AC3E}">
        <p14:creationId xmlns:p14="http://schemas.microsoft.com/office/powerpoint/2010/main" val="317801232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5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500"/>
                            </p:stCondLst>
                            <p:childTnLst>
                              <p:par>
                                <p:cTn id="6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5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150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41288" y="661988"/>
          <a:ext cx="8845550" cy="5698873"/>
        </p:xfrm>
        <a:graphic>
          <a:graphicData uri="http://schemas.openxmlformats.org/drawingml/2006/table">
            <a:tbl>
              <a:tblPr/>
              <a:tblGrid>
                <a:gridCol w="38941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942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r>
                        <a:rPr kumimoji="0" lang="en-US" sz="1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The business environment is changing, for example…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r>
                        <a:rPr kumimoji="0" lang="en-US" sz="1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Prompting operations responses, for example</a:t>
                      </a:r>
                      <a:r>
                        <a:rPr kumimoji="0" lang="en-US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…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0639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Increased cost-based competition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Higher quality expectations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Demands for better service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More choice and variety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Rapidly developing technologies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Frequent new product/service introduction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Increased ethical sensitivity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Environmental impacts are more transparent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1400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More legal regulation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  <a:tab pos="457200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Greater security awareness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Globalization of operations networking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Information-based technologies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Internet-based integration of operations activities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Supply chain management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Customer relationship management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Flexible working patterns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Mass customization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Fast time-to-market methods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Lean process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Environmentally sensitive design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Supplier ‘partnership’ and development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Failure analysis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>
                          <a:srgbClr val="FF0000"/>
                        </a:buClr>
                        <a:buSzTx/>
                        <a:buFont typeface="Wingdings" pitchFamily="2" charset="2"/>
                        <a:buChar char="q"/>
                        <a:tabLst>
                          <a:tab pos="142875" algn="l"/>
                        </a:tabLst>
                      </a:pP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Business recovery planning 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563"/>
                        </a:spcAft>
                        <a:buClrTx/>
                        <a:buSzTx/>
                        <a:buFontTx/>
                        <a:buNone/>
                        <a:tabLst>
                          <a:tab pos="142875" algn="l"/>
                        </a:tabLst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56619" marR="5661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0504" name="TextBox 21"/>
          <p:cNvSpPr txBox="1">
            <a:spLocks noChangeArrowheads="1"/>
          </p:cNvSpPr>
          <p:nvPr/>
        </p:nvSpPr>
        <p:spPr bwMode="auto">
          <a:xfrm>
            <a:off x="9427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changing</a:t>
            </a: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6" name="AutoShape 3"/>
          <p:cNvSpPr>
            <a:spLocks noChangeArrowheads="1"/>
          </p:cNvSpPr>
          <p:nvPr/>
        </p:nvSpPr>
        <p:spPr bwMode="auto">
          <a:xfrm>
            <a:off x="3900383" y="3137341"/>
            <a:ext cx="703149" cy="1089573"/>
          </a:xfrm>
          <a:prstGeom prst="rightArrow">
            <a:avLst>
              <a:gd name="adj1" fmla="val 60863"/>
              <a:gd name="adj2" fmla="val 49751"/>
            </a:avLst>
          </a:prstGeom>
          <a:solidFill>
            <a:srgbClr val="FFFF00"/>
          </a:solidFill>
          <a:ln>
            <a:headEnd type="none" w="lg" len="lg"/>
            <a:tailEnd type="none" w="lg" len="lg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486936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TextBox 85"/>
          <p:cNvSpPr txBox="1">
            <a:spLocks noChangeArrowheads="1"/>
          </p:cNvSpPr>
          <p:nvPr/>
        </p:nvSpPr>
        <p:spPr bwMode="auto">
          <a:xfrm>
            <a:off x="8368" y="26262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input resources and outputs </a:t>
            </a:r>
          </a:p>
        </p:txBody>
      </p:sp>
      <p:pic>
        <p:nvPicPr>
          <p:cNvPr id="2050" name="Picture 2" descr="Y:\08VOL4\Graphics\Powerpoint\PE_UK\PE522-SLACK\Final files\GIF\ch01\figure-1-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12" y="1161535"/>
            <a:ext cx="8560776" cy="453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26639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283780" y="885095"/>
          <a:ext cx="8655270" cy="5406307"/>
        </p:xfrm>
        <a:graphic>
          <a:graphicData uri="http://schemas.openxmlformats.org/drawingml/2006/table">
            <a:tbl>
              <a:tblPr/>
              <a:tblGrid>
                <a:gridCol w="2936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9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91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8200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b="1" dirty="0">
                          <a:solidFill>
                            <a:srgbClr val="0070C0"/>
                          </a:solidFill>
                          <a:latin typeface="Arial"/>
                          <a:ea typeface="Times New Roman"/>
                          <a:cs typeface="Arial"/>
                        </a:rPr>
                        <a:t>Predominantly processing inputs of materials</a:t>
                      </a:r>
                      <a:endParaRPr lang="en-GB" sz="2000" b="1" dirty="0">
                        <a:solidFill>
                          <a:srgbClr val="0070C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b="1" dirty="0">
                          <a:solidFill>
                            <a:srgbClr val="0070C0"/>
                          </a:solidFill>
                          <a:latin typeface="Arial"/>
                          <a:ea typeface="Times New Roman"/>
                          <a:cs typeface="Arial"/>
                        </a:rPr>
                        <a:t>Predominantly processing inputs of information</a:t>
                      </a:r>
                      <a:endParaRPr lang="en-GB" sz="2000" b="1" dirty="0">
                        <a:solidFill>
                          <a:srgbClr val="0070C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b="1" dirty="0">
                          <a:solidFill>
                            <a:srgbClr val="0070C0"/>
                          </a:solidFill>
                          <a:latin typeface="Arial"/>
                          <a:ea typeface="Times New Roman"/>
                          <a:cs typeface="Arial"/>
                        </a:rPr>
                        <a:t>Predominantly processing inputs of customers</a:t>
                      </a:r>
                      <a:endParaRPr lang="en-GB" sz="2000" b="1" dirty="0">
                        <a:solidFill>
                          <a:srgbClr val="0070C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44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All manufacturing operations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Mining companies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Retail operations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Warehouses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Postal services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Container shipping line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Trucking companies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Accountants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Bank headquarters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Market research company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Financial analysts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News service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University research unit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Telecoms company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Hairdressers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Hotels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Hospitals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Mass rapid transports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Theatres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Theme parks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2000" dirty="0">
                          <a:latin typeface="Arial"/>
                          <a:ea typeface="Times New Roman"/>
                          <a:cs typeface="Arial"/>
                        </a:rPr>
                        <a:t>Dentists</a:t>
                      </a:r>
                      <a:endParaRPr lang="en-GB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TextBox 85"/>
          <p:cNvSpPr txBox="1">
            <a:spLocks noChangeArrowheads="1"/>
          </p:cNvSpPr>
          <p:nvPr/>
        </p:nvSpPr>
        <p:spPr bwMode="auto">
          <a:xfrm>
            <a:off x="7408" y="32809"/>
            <a:ext cx="91281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Examples of dominant transformed resource inputs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878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/>
          <p:cNvSpPr txBox="1"/>
          <p:nvPr/>
        </p:nvSpPr>
        <p:spPr>
          <a:xfrm>
            <a:off x="10137" y="17894"/>
            <a:ext cx="85649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Figure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1.4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/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Changes in the business environment are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shaping a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new operations agenda</a:t>
            </a:r>
          </a:p>
        </p:txBody>
      </p:sp>
      <p:pic>
        <p:nvPicPr>
          <p:cNvPr id="3074" name="Picture 2" descr="Y:\08VOL4\Graphics\Powerpoint\PE_UK\PE522-SLACK\Final files\GIF\ch01\figure-1-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855" y="1517547"/>
            <a:ext cx="6681116" cy="480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67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16" name="TextBox 21"/>
          <p:cNvSpPr txBox="1">
            <a:spLocks noChangeArrowheads="1"/>
          </p:cNvSpPr>
          <p:nvPr/>
        </p:nvSpPr>
        <p:spPr bwMode="auto">
          <a:xfrm>
            <a:off x="0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Most operations produce products and services </a:t>
            </a:r>
          </a:p>
        </p:txBody>
      </p:sp>
      <p:pic>
        <p:nvPicPr>
          <p:cNvPr id="4098" name="Picture 2" descr="Y:\08VOL4\Graphics\Powerpoint\PE_UK\PE522-SLACK\Final files\GIF\ch01\figure-1-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50" y="864972"/>
            <a:ext cx="7384944" cy="547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16252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39258" y="709151"/>
          <a:ext cx="8858635" cy="5629141"/>
        </p:xfrm>
        <a:graphic>
          <a:graphicData uri="http://schemas.openxmlformats.org/drawingml/2006/table">
            <a:tbl>
              <a:tblPr/>
              <a:tblGrid>
                <a:gridCol w="14346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05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78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155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4097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Operation</a:t>
                      </a:r>
                      <a:endParaRPr lang="en-GB" sz="16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Some </a:t>
                      </a:r>
                      <a:r>
                        <a:rPr lang="en-US" sz="1600" b="1" dirty="0" smtClean="0">
                          <a:latin typeface="Arial"/>
                          <a:ea typeface="Times New Roman"/>
                          <a:cs typeface="Arial"/>
                        </a:rPr>
                        <a:t>of the </a:t>
                      </a: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operation’s inputs</a:t>
                      </a:r>
                      <a:endParaRPr lang="en-GB" sz="16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Some of the operation’s processes</a:t>
                      </a:r>
                      <a:endParaRPr lang="en-GB" sz="16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Some of the operation’s outputs</a:t>
                      </a:r>
                      <a:endParaRPr lang="en-GB" sz="1600" b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139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Airline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Aircraft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Pilots and air crew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Ground crew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Passengers and freight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Check passengers in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 Board passengers 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Fly passengers and freight around the world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Care for passengers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Transported passengers and freight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6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Department store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Products for sale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Sales staff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Information systems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Customers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Source and store products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Display products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Give sales advice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Sell products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Customers and products ‘assembled’ </a:t>
                      </a:r>
                      <a:r>
                        <a:rPr lang="en-US" sz="1600" dirty="0" smtClean="0">
                          <a:latin typeface="Arial"/>
                          <a:ea typeface="Times New Roman"/>
                          <a:cs typeface="Arial"/>
                        </a:rPr>
                        <a:t>together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819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Police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143510" algn="l"/>
                          <a:tab pos="1200150" algn="l"/>
                          <a:tab pos="2571750" algn="l"/>
                          <a:tab pos="394335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Police officers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143510" algn="l"/>
                          <a:tab pos="1200150" algn="l"/>
                          <a:tab pos="2571750" algn="l"/>
                          <a:tab pos="394335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Computer systems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143510" algn="l"/>
                          <a:tab pos="1200150" algn="l"/>
                          <a:tab pos="2571750" algn="l"/>
                          <a:tab pos="394335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Information systems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143510" algn="l"/>
                          <a:tab pos="1200150" algn="l"/>
                          <a:tab pos="2571750" algn="l"/>
                          <a:tab pos="394335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Public (law-abiding and criminals)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Crime prevention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Crime detection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Information gathering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Detaining suspects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565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Lawful society, public with a feeling of security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1720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b="1" dirty="0">
                          <a:latin typeface="Arial"/>
                          <a:ea typeface="Times New Roman"/>
                          <a:cs typeface="Arial"/>
                        </a:rPr>
                        <a:t>Frozen food </a:t>
                      </a:r>
                      <a:r>
                        <a:rPr lang="en-US" sz="1600" b="1" dirty="0" smtClean="0">
                          <a:latin typeface="Arial"/>
                          <a:ea typeface="Times New Roman"/>
                          <a:cs typeface="Arial"/>
                        </a:rPr>
                        <a:t>manufacturer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Fresh food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Operators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Processing technology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Cold storage facilities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Source raw materials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Prepare food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Freeze food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>
                          <a:latin typeface="Arial"/>
                          <a:ea typeface="Times New Roman"/>
                          <a:cs typeface="Arial"/>
                        </a:rPr>
                        <a:t>Pack and freeze food</a:t>
                      </a:r>
                      <a:endParaRPr lang="en-GB" sz="16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600"/>
                        </a:spcAft>
                        <a:tabLst>
                          <a:tab pos="143510" algn="l"/>
                        </a:tabLst>
                      </a:pPr>
                      <a:r>
                        <a:rPr lang="en-US" sz="1600" dirty="0">
                          <a:latin typeface="Arial"/>
                          <a:ea typeface="Times New Roman"/>
                          <a:cs typeface="Arial"/>
                        </a:rPr>
                        <a:t>Frozen food</a:t>
                      </a:r>
                      <a:endParaRPr lang="en-GB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30228" marR="30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21"/>
          <p:cNvSpPr txBox="1">
            <a:spLocks noChangeArrowheads="1"/>
          </p:cNvSpPr>
          <p:nvPr/>
        </p:nvSpPr>
        <p:spPr bwMode="auto">
          <a:xfrm>
            <a:off x="28281" y="75416"/>
            <a:ext cx="91281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Some operations described in terms of their processes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431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8"/>
          <p:cNvGrpSpPr>
            <a:grpSpLocks/>
          </p:cNvGrpSpPr>
          <p:nvPr/>
        </p:nvGrpSpPr>
        <p:grpSpPr bwMode="auto">
          <a:xfrm>
            <a:off x="323850" y="841437"/>
            <a:ext cx="8267700" cy="3178175"/>
            <a:chOff x="324490" y="620481"/>
            <a:chExt cx="8267717" cy="3179008"/>
          </a:xfrm>
        </p:grpSpPr>
        <p:sp>
          <p:nvSpPr>
            <p:cNvPr id="17434" name="Rectangle 4"/>
            <p:cNvSpPr>
              <a:spLocks noChangeArrowheads="1"/>
            </p:cNvSpPr>
            <p:nvPr/>
          </p:nvSpPr>
          <p:spPr bwMode="auto">
            <a:xfrm>
              <a:off x="421188" y="620481"/>
              <a:ext cx="5490880" cy="3179008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7679" name="Text Box 5"/>
            <p:cNvSpPr txBox="1">
              <a:spLocks noChangeArrowheads="1"/>
            </p:cNvSpPr>
            <p:nvPr/>
          </p:nvSpPr>
          <p:spPr bwMode="auto">
            <a:xfrm>
              <a:off x="324490" y="676848"/>
              <a:ext cx="570722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supply </a:t>
              </a:r>
              <a:r>
                <a:rPr kumimoji="0" lang="en-GB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network-flow </a:t>
              </a: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between operations 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7438" name="Rectangle 9"/>
            <p:cNvSpPr>
              <a:spLocks noChangeArrowheads="1"/>
            </p:cNvSpPr>
            <p:nvPr/>
          </p:nvSpPr>
          <p:spPr bwMode="auto">
            <a:xfrm>
              <a:off x="2344608" y="1170434"/>
              <a:ext cx="1311893" cy="763221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cxnSp>
          <p:nvCxnSpPr>
            <p:cNvPr id="27683" name="AutoShape 11"/>
            <p:cNvCxnSpPr>
              <a:cxnSpLocks noChangeShapeType="1"/>
            </p:cNvCxnSpPr>
            <p:nvPr/>
          </p:nvCxnSpPr>
          <p:spPr bwMode="auto">
            <a:xfrm>
              <a:off x="1490397" y="1509565"/>
              <a:ext cx="854211" cy="4248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7684" name="AutoShape 12"/>
            <p:cNvCxnSpPr>
              <a:cxnSpLocks noChangeShapeType="1"/>
            </p:cNvCxnSpPr>
            <p:nvPr/>
          </p:nvCxnSpPr>
          <p:spPr bwMode="auto">
            <a:xfrm rot="10800000">
              <a:off x="3656502" y="1552045"/>
              <a:ext cx="520811" cy="67250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</p:spPr>
        </p:cxnSp>
        <p:cxnSp>
          <p:nvCxnSpPr>
            <p:cNvPr id="27685" name="AutoShape 13"/>
            <p:cNvCxnSpPr>
              <a:cxnSpLocks noChangeShapeType="1"/>
            </p:cNvCxnSpPr>
            <p:nvPr/>
          </p:nvCxnSpPr>
          <p:spPr bwMode="auto">
            <a:xfrm>
              <a:off x="1490397" y="1509565"/>
              <a:ext cx="886138" cy="130499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grpSp>
          <p:nvGrpSpPr>
            <p:cNvPr id="27686" name="Group 50"/>
            <p:cNvGrpSpPr>
              <a:grpSpLocks/>
            </p:cNvGrpSpPr>
            <p:nvPr/>
          </p:nvGrpSpPr>
          <p:grpSpPr bwMode="auto">
            <a:xfrm>
              <a:off x="4120102" y="1844010"/>
              <a:ext cx="1655155" cy="761077"/>
              <a:chOff x="4120102" y="1844010"/>
              <a:chExt cx="1655155" cy="761077"/>
            </a:xfrm>
          </p:grpSpPr>
          <p:sp>
            <p:nvSpPr>
              <p:cNvPr id="17437" name="Rectangle 7"/>
              <p:cNvSpPr>
                <a:spLocks noChangeArrowheads="1"/>
              </p:cNvSpPr>
              <p:nvPr/>
            </p:nvSpPr>
            <p:spPr bwMode="auto">
              <a:xfrm>
                <a:off x="4177312" y="1844010"/>
                <a:ext cx="1489442" cy="761077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43" name="Text Box 15"/>
              <p:cNvSpPr txBox="1">
                <a:spLocks noChangeArrowheads="1"/>
              </p:cNvSpPr>
              <p:nvPr/>
            </p:nvSpPr>
            <p:spPr bwMode="auto">
              <a:xfrm>
                <a:off x="4120102" y="1895596"/>
                <a:ext cx="1655155" cy="6463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Broadcasting company</a:t>
                </a:r>
              </a:p>
            </p:txBody>
          </p:sp>
        </p:grpSp>
        <p:sp>
          <p:nvSpPr>
            <p:cNvPr id="27687" name="Text Box 16"/>
            <p:cNvSpPr txBox="1">
              <a:spLocks noChangeArrowheads="1"/>
            </p:cNvSpPr>
            <p:nvPr/>
          </p:nvSpPr>
          <p:spPr bwMode="auto">
            <a:xfrm>
              <a:off x="2309049" y="1216214"/>
              <a:ext cx="144801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Promotion agency</a:t>
              </a:r>
            </a:p>
          </p:txBody>
        </p:sp>
        <p:grpSp>
          <p:nvGrpSpPr>
            <p:cNvPr id="27688" name="Group 51"/>
            <p:cNvGrpSpPr>
              <a:grpSpLocks/>
            </p:cNvGrpSpPr>
            <p:nvPr/>
          </p:nvGrpSpPr>
          <p:grpSpPr bwMode="auto">
            <a:xfrm>
              <a:off x="444829" y="1198702"/>
              <a:ext cx="1122507" cy="621725"/>
              <a:chOff x="444829" y="1198702"/>
              <a:chExt cx="1122507" cy="621725"/>
            </a:xfrm>
          </p:grpSpPr>
          <p:sp>
            <p:nvSpPr>
              <p:cNvPr id="17436" name="Rectangle 6"/>
              <p:cNvSpPr>
                <a:spLocks noChangeArrowheads="1"/>
              </p:cNvSpPr>
              <p:nvPr/>
            </p:nvSpPr>
            <p:spPr bwMode="auto">
              <a:xfrm>
                <a:off x="571086" y="1198702"/>
                <a:ext cx="919311" cy="621725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711" name="Text Box 17"/>
              <p:cNvSpPr txBox="1">
                <a:spLocks noChangeArrowheads="1"/>
              </p:cNvSpPr>
              <p:nvPr/>
            </p:nvSpPr>
            <p:spPr bwMode="auto">
              <a:xfrm>
                <a:off x="444829" y="1290889"/>
                <a:ext cx="1122507" cy="3693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Studios</a:t>
                </a:r>
              </a:p>
            </p:txBody>
          </p:sp>
        </p:grpSp>
        <p:grpSp>
          <p:nvGrpSpPr>
            <p:cNvPr id="27689" name="Group 52"/>
            <p:cNvGrpSpPr>
              <a:grpSpLocks/>
            </p:cNvGrpSpPr>
            <p:nvPr/>
          </p:nvGrpSpPr>
          <p:grpSpPr bwMode="auto">
            <a:xfrm>
              <a:off x="460563" y="1970499"/>
              <a:ext cx="1195499" cy="735351"/>
              <a:chOff x="460563" y="1970499"/>
              <a:chExt cx="1195499" cy="735351"/>
            </a:xfrm>
          </p:grpSpPr>
          <p:sp>
            <p:nvSpPr>
              <p:cNvPr id="17446" name="Rectangle 18"/>
              <p:cNvSpPr>
                <a:spLocks noChangeArrowheads="1"/>
              </p:cNvSpPr>
              <p:nvPr/>
            </p:nvSpPr>
            <p:spPr bwMode="auto">
              <a:xfrm>
                <a:off x="555304" y="1970499"/>
                <a:ext cx="1043596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707" name="Text Box 19"/>
              <p:cNvSpPr txBox="1">
                <a:spLocks noChangeArrowheads="1"/>
              </p:cNvSpPr>
              <p:nvPr/>
            </p:nvSpPr>
            <p:spPr bwMode="auto">
              <a:xfrm>
                <a:off x="460563" y="2004175"/>
                <a:ext cx="1195499" cy="6463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Casting agency</a:t>
                </a:r>
              </a:p>
            </p:txBody>
          </p:sp>
        </p:grpSp>
        <p:grpSp>
          <p:nvGrpSpPr>
            <p:cNvPr id="27690" name="Group 53"/>
            <p:cNvGrpSpPr>
              <a:grpSpLocks/>
            </p:cNvGrpSpPr>
            <p:nvPr/>
          </p:nvGrpSpPr>
          <p:grpSpPr bwMode="auto">
            <a:xfrm>
              <a:off x="452720" y="2888079"/>
              <a:ext cx="1187608" cy="735351"/>
              <a:chOff x="452720" y="2888079"/>
              <a:chExt cx="1187608" cy="735351"/>
            </a:xfrm>
          </p:grpSpPr>
          <p:sp>
            <p:nvSpPr>
              <p:cNvPr id="17439" name="Rectangle 10"/>
              <p:cNvSpPr>
                <a:spLocks noChangeArrowheads="1"/>
              </p:cNvSpPr>
              <p:nvPr/>
            </p:nvSpPr>
            <p:spPr bwMode="auto">
              <a:xfrm>
                <a:off x="541495" y="2888079"/>
                <a:ext cx="1096861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703" name="Text Box 20"/>
              <p:cNvSpPr txBox="1">
                <a:spLocks noChangeArrowheads="1"/>
              </p:cNvSpPr>
              <p:nvPr/>
            </p:nvSpPr>
            <p:spPr bwMode="auto">
              <a:xfrm>
                <a:off x="452720" y="2903086"/>
                <a:ext cx="1187608" cy="6463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Creative agency</a:t>
                </a:r>
              </a:p>
            </p:txBody>
          </p:sp>
        </p:grpSp>
        <p:sp>
          <p:nvSpPr>
            <p:cNvPr id="27691" name="Text Box 21"/>
            <p:cNvSpPr txBox="1">
              <a:spLocks noChangeArrowheads="1"/>
            </p:cNvSpPr>
            <p:nvPr/>
          </p:nvSpPr>
          <p:spPr bwMode="auto">
            <a:xfrm>
              <a:off x="6165699" y="1191455"/>
              <a:ext cx="2426508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</a:t>
              </a: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programme and video supply network</a:t>
              </a:r>
            </a:p>
          </p:txBody>
        </p:sp>
        <p:cxnSp>
          <p:nvCxnSpPr>
            <p:cNvPr id="27692" name="AutoShape 22"/>
            <p:cNvCxnSpPr>
              <a:cxnSpLocks noChangeShapeType="1"/>
            </p:cNvCxnSpPr>
            <p:nvPr/>
          </p:nvCxnSpPr>
          <p:spPr bwMode="auto">
            <a:xfrm>
              <a:off x="1598900" y="2338175"/>
              <a:ext cx="777635" cy="47638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7693" name="AutoShape 23"/>
            <p:cNvCxnSpPr>
              <a:cxnSpLocks noChangeShapeType="1"/>
            </p:cNvCxnSpPr>
            <p:nvPr/>
          </p:nvCxnSpPr>
          <p:spPr bwMode="auto">
            <a:xfrm flipV="1">
              <a:off x="1638356" y="2814560"/>
              <a:ext cx="738179" cy="44119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7694" name="AutoShape 24"/>
            <p:cNvCxnSpPr>
              <a:cxnSpLocks noChangeShapeType="1"/>
            </p:cNvCxnSpPr>
            <p:nvPr/>
          </p:nvCxnSpPr>
          <p:spPr bwMode="auto">
            <a:xfrm flipV="1">
              <a:off x="3719993" y="2224549"/>
              <a:ext cx="457319" cy="5900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grpSp>
          <p:nvGrpSpPr>
            <p:cNvPr id="27695" name="Group 54"/>
            <p:cNvGrpSpPr>
              <a:grpSpLocks/>
            </p:cNvGrpSpPr>
            <p:nvPr/>
          </p:nvGrpSpPr>
          <p:grpSpPr bwMode="auto">
            <a:xfrm>
              <a:off x="2302407" y="2330667"/>
              <a:ext cx="1450430" cy="967785"/>
              <a:chOff x="2302407" y="2330667"/>
              <a:chExt cx="1450430" cy="967785"/>
            </a:xfrm>
          </p:grpSpPr>
          <p:sp>
            <p:nvSpPr>
              <p:cNvPr id="17412" name="Rectangle 8"/>
              <p:cNvSpPr>
                <a:spLocks noChangeArrowheads="1"/>
              </p:cNvSpPr>
              <p:nvPr/>
            </p:nvSpPr>
            <p:spPr bwMode="auto">
              <a:xfrm>
                <a:off x="2376535" y="2330667"/>
                <a:ext cx="1343458" cy="967785"/>
              </a:xfrm>
              <a:prstGeom prst="rect">
                <a:avLst/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699" name="Text Box 14"/>
              <p:cNvSpPr txBox="1">
                <a:spLocks noChangeArrowheads="1"/>
              </p:cNvSpPr>
              <p:nvPr/>
            </p:nvSpPr>
            <p:spPr bwMode="auto">
              <a:xfrm>
                <a:off x="2302407" y="2355460"/>
                <a:ext cx="1450430" cy="92357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Programme </a:t>
                </a: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/ video maker</a:t>
                </a:r>
              </a:p>
            </p:txBody>
          </p:sp>
        </p:grpSp>
      </p:grpSp>
      <p:grpSp>
        <p:nvGrpSpPr>
          <p:cNvPr id="8" name="Group 57"/>
          <p:cNvGrpSpPr>
            <a:grpSpLocks/>
          </p:cNvGrpSpPr>
          <p:nvPr/>
        </p:nvGrpSpPr>
        <p:grpSpPr bwMode="auto">
          <a:xfrm>
            <a:off x="409575" y="3492562"/>
            <a:ext cx="8734425" cy="2892425"/>
            <a:chOff x="409895" y="3272275"/>
            <a:chExt cx="8734105" cy="2892040"/>
          </a:xfrm>
        </p:grpSpPr>
        <p:sp>
          <p:nvSpPr>
            <p:cNvPr id="27653" name="Freeform 72"/>
            <p:cNvSpPr>
              <a:spLocks/>
            </p:cNvSpPr>
            <p:nvPr/>
          </p:nvSpPr>
          <p:spPr bwMode="auto">
            <a:xfrm>
              <a:off x="914400" y="3272275"/>
              <a:ext cx="5611377" cy="606042"/>
            </a:xfrm>
            <a:custGeom>
              <a:avLst/>
              <a:gdLst>
                <a:gd name="T0" fmla="*/ 810489301 w 10000"/>
                <a:gd name="T1" fmla="*/ 0 h 10267"/>
                <a:gd name="T2" fmla="*/ 0 w 10000"/>
                <a:gd name="T3" fmla="*/ 34905943 h 10267"/>
                <a:gd name="T4" fmla="*/ 2147483647 w 10000"/>
                <a:gd name="T5" fmla="*/ 35773538 h 10267"/>
                <a:gd name="T6" fmla="*/ 1541000800 w 10000"/>
                <a:gd name="T7" fmla="*/ 2271757 h 10267"/>
                <a:gd name="T8" fmla="*/ 810489301 w 10000"/>
                <a:gd name="T9" fmla="*/ 0 h 102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000"/>
                <a:gd name="T16" fmla="*/ 0 h 10267"/>
                <a:gd name="T17" fmla="*/ 10000 w 10000"/>
                <a:gd name="T18" fmla="*/ 10267 h 10267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000" h="10267">
                  <a:moveTo>
                    <a:pt x="2574" y="0"/>
                  </a:moveTo>
                  <a:lnTo>
                    <a:pt x="0" y="10018"/>
                  </a:lnTo>
                  <a:lnTo>
                    <a:pt x="10000" y="10267"/>
                  </a:lnTo>
                  <a:lnTo>
                    <a:pt x="4894" y="652"/>
                  </a:lnTo>
                  <a:lnTo>
                    <a:pt x="2574" y="0"/>
                  </a:lnTo>
                  <a:close/>
                </a:path>
              </a:pathLst>
            </a:custGeom>
            <a:solidFill>
              <a:srgbClr val="FFCCCC">
                <a:alpha val="41960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7654" name="Text Box 94"/>
            <p:cNvSpPr txBox="1">
              <a:spLocks noChangeArrowheads="1"/>
            </p:cNvSpPr>
            <p:nvPr/>
          </p:nvSpPr>
          <p:spPr bwMode="auto">
            <a:xfrm>
              <a:off x="7001678" y="4169193"/>
              <a:ext cx="2142322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programme and video operation</a:t>
              </a:r>
              <a:endPara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grpSp>
          <p:nvGrpSpPr>
            <p:cNvPr id="27655" name="Group 56"/>
            <p:cNvGrpSpPr>
              <a:grpSpLocks/>
            </p:cNvGrpSpPr>
            <p:nvPr/>
          </p:nvGrpSpPr>
          <p:grpSpPr bwMode="auto">
            <a:xfrm>
              <a:off x="409895" y="3894082"/>
              <a:ext cx="6665153" cy="2270233"/>
              <a:chOff x="804045" y="3957146"/>
              <a:chExt cx="6665153" cy="2270233"/>
            </a:xfrm>
          </p:grpSpPr>
          <p:sp>
            <p:nvSpPr>
              <p:cNvPr id="17416" name="Rectangle 74"/>
              <p:cNvSpPr>
                <a:spLocks noChangeArrowheads="1"/>
              </p:cNvSpPr>
              <p:nvPr/>
            </p:nvSpPr>
            <p:spPr bwMode="auto">
              <a:xfrm>
                <a:off x="1305427" y="3957146"/>
                <a:ext cx="5632291" cy="2270233"/>
              </a:xfrm>
              <a:prstGeom prst="rect">
                <a:avLst/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659" name="Text Box 85"/>
              <p:cNvSpPr txBox="1">
                <a:spLocks noChangeArrowheads="1"/>
              </p:cNvSpPr>
              <p:nvPr/>
            </p:nvSpPr>
            <p:spPr bwMode="auto">
              <a:xfrm>
                <a:off x="1562167" y="3969404"/>
                <a:ext cx="5022784" cy="40011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The </a:t>
                </a:r>
                <a:r>
                  <a:rPr kumimoji="0" lang="en-GB" sz="20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operation-flow </a:t>
                </a:r>
                <a:r>
                  <a:rPr kumimoji="0" lang="en-GB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between processes </a:t>
                </a: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660" name="AutoShape 86"/>
              <p:cNvSpPr>
                <a:spLocks noChangeArrowheads="1"/>
              </p:cNvSpPr>
              <p:nvPr/>
            </p:nvSpPr>
            <p:spPr bwMode="auto">
              <a:xfrm>
                <a:off x="804045" y="4842990"/>
                <a:ext cx="477823" cy="418536"/>
              </a:xfrm>
              <a:prstGeom prst="rightArrow">
                <a:avLst>
                  <a:gd name="adj1" fmla="val 68185"/>
                  <a:gd name="adj2" fmla="val 60920"/>
                </a:avLst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7661" name="AutoShape 87"/>
              <p:cNvSpPr>
                <a:spLocks noChangeArrowheads="1"/>
              </p:cNvSpPr>
              <p:nvPr/>
            </p:nvSpPr>
            <p:spPr bwMode="auto">
              <a:xfrm>
                <a:off x="6989494" y="4836091"/>
                <a:ext cx="479704" cy="418536"/>
              </a:xfrm>
              <a:prstGeom prst="rightArrow">
                <a:avLst>
                  <a:gd name="adj1" fmla="val 68185"/>
                  <a:gd name="adj2" fmla="val 61160"/>
                </a:avLst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grpSp>
            <p:nvGrpSpPr>
              <p:cNvPr id="27662" name="Group 55"/>
              <p:cNvGrpSpPr>
                <a:grpSpLocks/>
              </p:cNvGrpSpPr>
              <p:nvPr/>
            </p:nvGrpSpPr>
            <p:grpSpPr bwMode="auto">
              <a:xfrm>
                <a:off x="1707195" y="4430109"/>
                <a:ext cx="4961626" cy="1621191"/>
                <a:chOff x="1518002" y="4173792"/>
                <a:chExt cx="5372685" cy="1924807"/>
              </a:xfrm>
            </p:grpSpPr>
            <p:sp>
              <p:nvSpPr>
                <p:cNvPr id="27663" name="Rectangle 75"/>
                <p:cNvSpPr>
                  <a:spLocks noChangeArrowheads="1"/>
                </p:cNvSpPr>
                <p:nvPr/>
              </p:nvSpPr>
              <p:spPr bwMode="auto">
                <a:xfrm>
                  <a:off x="1518002" y="4642921"/>
                  <a:ext cx="1019606" cy="722090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7664" name="Rectangle 76"/>
                <p:cNvSpPr>
                  <a:spLocks noChangeArrowheads="1"/>
                </p:cNvSpPr>
                <p:nvPr/>
              </p:nvSpPr>
              <p:spPr bwMode="auto">
                <a:xfrm>
                  <a:off x="5733754" y="4817694"/>
                  <a:ext cx="1156933" cy="623205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7665" name="Rectangle 77"/>
                <p:cNvSpPr>
                  <a:spLocks noChangeArrowheads="1"/>
                </p:cNvSpPr>
                <p:nvPr/>
              </p:nvSpPr>
              <p:spPr bwMode="auto">
                <a:xfrm>
                  <a:off x="2785925" y="5509889"/>
                  <a:ext cx="1463568" cy="588710"/>
                </a:xfrm>
                <a:prstGeom prst="rect">
                  <a:avLst/>
                </a:prstGeom>
                <a:solidFill>
                  <a:srgbClr val="66FFFF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7666" name="Rectangle 78"/>
                <p:cNvSpPr>
                  <a:spLocks noChangeArrowheads="1"/>
                </p:cNvSpPr>
                <p:nvPr/>
              </p:nvSpPr>
              <p:spPr bwMode="auto">
                <a:xfrm>
                  <a:off x="4399989" y="4799297"/>
                  <a:ext cx="1175745" cy="604808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7667" name="Rectangle 79"/>
                <p:cNvSpPr>
                  <a:spLocks noChangeArrowheads="1"/>
                </p:cNvSpPr>
                <p:nvPr/>
              </p:nvSpPr>
              <p:spPr bwMode="auto">
                <a:xfrm>
                  <a:off x="2857411" y="4173792"/>
                  <a:ext cx="1296142" cy="528919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sp>
              <p:nvSpPr>
                <p:cNvPr id="27668" name="Rectangle 80"/>
                <p:cNvSpPr>
                  <a:spLocks noChangeArrowheads="1"/>
                </p:cNvSpPr>
                <p:nvPr/>
              </p:nvSpPr>
              <p:spPr bwMode="auto">
                <a:xfrm>
                  <a:off x="2863054" y="4803896"/>
                  <a:ext cx="1241587" cy="588710"/>
                </a:xfrm>
                <a:prstGeom prst="rect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endParaRPr>
                </a:p>
              </p:txBody>
            </p:sp>
            <p:cxnSp>
              <p:nvCxnSpPr>
                <p:cNvPr id="27669" name="AutoShape 81"/>
                <p:cNvCxnSpPr>
                  <a:cxnSpLocks noChangeShapeType="1"/>
                  <a:stCxn id="27666" idx="1"/>
                  <a:endCxn id="27667" idx="3"/>
                </p:cNvCxnSpPr>
                <p:nvPr/>
              </p:nvCxnSpPr>
              <p:spPr bwMode="auto">
                <a:xfrm flipH="1" flipV="1">
                  <a:off x="4153552" y="4438252"/>
                  <a:ext cx="246436" cy="66459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 type="triangle" w="med" len="med"/>
                  <a:tailEnd/>
                </a:ln>
              </p:spPr>
            </p:cxnSp>
            <p:cxnSp>
              <p:nvCxnSpPr>
                <p:cNvPr id="27670" name="AutoShape 82"/>
                <p:cNvCxnSpPr>
                  <a:cxnSpLocks noChangeShapeType="1"/>
                  <a:stCxn id="27665" idx="3"/>
                  <a:endCxn id="27666" idx="1"/>
                </p:cNvCxnSpPr>
                <p:nvPr/>
              </p:nvCxnSpPr>
              <p:spPr bwMode="auto">
                <a:xfrm flipV="1">
                  <a:off x="4249493" y="5102851"/>
                  <a:ext cx="150495" cy="70139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  <p:cxnSp>
              <p:nvCxnSpPr>
                <p:cNvPr id="27671" name="AutoShape 83"/>
                <p:cNvCxnSpPr>
                  <a:cxnSpLocks noChangeShapeType="1"/>
                  <a:stCxn id="27668" idx="3"/>
                  <a:endCxn id="27666" idx="1"/>
                </p:cNvCxnSpPr>
                <p:nvPr/>
              </p:nvCxnSpPr>
              <p:spPr bwMode="auto">
                <a:xfrm>
                  <a:off x="4104641" y="5098251"/>
                  <a:ext cx="295347" cy="459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  <p:cxnSp>
              <p:nvCxnSpPr>
                <p:cNvPr id="27672" name="AutoShape 84"/>
                <p:cNvCxnSpPr>
                  <a:cxnSpLocks noChangeShapeType="1"/>
                  <a:stCxn id="27666" idx="3"/>
                  <a:endCxn id="27664" idx="1"/>
                </p:cNvCxnSpPr>
                <p:nvPr/>
              </p:nvCxnSpPr>
              <p:spPr bwMode="auto">
                <a:xfrm>
                  <a:off x="5575734" y="5102851"/>
                  <a:ext cx="158020" cy="2759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  <p:cxnSp>
              <p:nvCxnSpPr>
                <p:cNvPr id="27673" name="AutoShape 95"/>
                <p:cNvCxnSpPr>
                  <a:cxnSpLocks noChangeShapeType="1"/>
                  <a:stCxn id="27663" idx="3"/>
                  <a:endCxn id="27667" idx="1"/>
                </p:cNvCxnSpPr>
                <p:nvPr/>
              </p:nvCxnSpPr>
              <p:spPr bwMode="auto">
                <a:xfrm flipV="1">
                  <a:off x="2537608" y="4438252"/>
                  <a:ext cx="319803" cy="56571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  <p:cxnSp>
              <p:nvCxnSpPr>
                <p:cNvPr id="27674" name="AutoShape 96"/>
                <p:cNvCxnSpPr>
                  <a:cxnSpLocks noChangeShapeType="1"/>
                  <a:stCxn id="27663" idx="3"/>
                  <a:endCxn id="27668" idx="1"/>
                </p:cNvCxnSpPr>
                <p:nvPr/>
              </p:nvCxnSpPr>
              <p:spPr bwMode="auto">
                <a:xfrm>
                  <a:off x="2537608" y="5003966"/>
                  <a:ext cx="325446" cy="9428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  <p:cxnSp>
              <p:nvCxnSpPr>
                <p:cNvPr id="27675" name="AutoShape 97"/>
                <p:cNvCxnSpPr>
                  <a:cxnSpLocks noChangeShapeType="1"/>
                  <a:stCxn id="27663" idx="3"/>
                  <a:endCxn id="27665" idx="1"/>
                </p:cNvCxnSpPr>
                <p:nvPr/>
              </p:nvCxnSpPr>
              <p:spPr bwMode="auto">
                <a:xfrm>
                  <a:off x="2537608" y="5003966"/>
                  <a:ext cx="248317" cy="80027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</p:cxnSp>
          </p:grpSp>
        </p:grpSp>
      </p:grpSp>
      <p:sp>
        <p:nvSpPr>
          <p:cNvPr id="27652" name="TextBox 21"/>
          <p:cNvSpPr txBox="1">
            <a:spLocks noChangeArrowheads="1"/>
          </p:cNvSpPr>
          <p:nvPr/>
        </p:nvSpPr>
        <p:spPr bwMode="auto">
          <a:xfrm>
            <a:off x="9427" y="28579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Example of analysis at three 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levels (1 of 3)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0" y="6235700"/>
            <a:ext cx="861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568820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99"/>
          <p:cNvGrpSpPr>
            <a:grpSpLocks/>
          </p:cNvGrpSpPr>
          <p:nvPr/>
        </p:nvGrpSpPr>
        <p:grpSpPr bwMode="auto">
          <a:xfrm>
            <a:off x="1980110" y="768593"/>
            <a:ext cx="4246563" cy="2028330"/>
            <a:chOff x="1822218" y="557957"/>
            <a:chExt cx="4247509" cy="2028170"/>
          </a:xfrm>
        </p:grpSpPr>
        <p:grpSp>
          <p:nvGrpSpPr>
            <p:cNvPr id="28720" name="Group 58"/>
            <p:cNvGrpSpPr>
              <a:grpSpLocks/>
            </p:cNvGrpSpPr>
            <p:nvPr/>
          </p:nvGrpSpPr>
          <p:grpSpPr bwMode="auto">
            <a:xfrm>
              <a:off x="1822218" y="557957"/>
              <a:ext cx="4247509" cy="2028170"/>
              <a:chOff x="324490" y="217029"/>
              <a:chExt cx="5707227" cy="4116247"/>
            </a:xfrm>
          </p:grpSpPr>
          <p:sp>
            <p:nvSpPr>
              <p:cNvPr id="17434" name="Rectangle 4"/>
              <p:cNvSpPr>
                <a:spLocks noChangeArrowheads="1"/>
              </p:cNvSpPr>
              <p:nvPr/>
            </p:nvSpPr>
            <p:spPr bwMode="auto">
              <a:xfrm>
                <a:off x="421188" y="217029"/>
                <a:ext cx="5490880" cy="4116247"/>
              </a:xfrm>
              <a:prstGeom prst="rect">
                <a:avLst/>
              </a:prstGeom>
              <a:solidFill>
                <a:srgbClr val="FF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8725" name="Text Box 5"/>
              <p:cNvSpPr txBox="1">
                <a:spLocks noChangeArrowheads="1"/>
              </p:cNvSpPr>
              <p:nvPr/>
            </p:nvSpPr>
            <p:spPr bwMode="auto">
              <a:xfrm>
                <a:off x="324490" y="292895"/>
                <a:ext cx="5707227" cy="13116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The supply </a:t>
                </a:r>
                <a:r>
                  <a:rPr kumimoji="0" lang="en-GB" sz="18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network-flow </a:t>
                </a:r>
                <a:r>
                  <a:rPr kumimoji="0" lang="en-GB" sz="1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between operations </a:t>
                </a:r>
                <a:endParaRPr kumimoji="0" 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8" name="Rectangle 9"/>
              <p:cNvSpPr>
                <a:spLocks noChangeArrowheads="1"/>
              </p:cNvSpPr>
              <p:nvPr/>
            </p:nvSpPr>
            <p:spPr bwMode="auto">
              <a:xfrm>
                <a:off x="2492930" y="1554376"/>
                <a:ext cx="1311893" cy="76322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cxnSp>
            <p:nvCxnSpPr>
              <p:cNvPr id="28729" name="AutoShape 11"/>
              <p:cNvCxnSpPr>
                <a:cxnSpLocks noChangeShapeType="1"/>
              </p:cNvCxnSpPr>
              <p:nvPr/>
            </p:nvCxnSpPr>
            <p:spPr bwMode="auto">
              <a:xfrm>
                <a:off x="1575153" y="1893508"/>
                <a:ext cx="854211" cy="42481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8730" name="AutoShape 12"/>
              <p:cNvCxnSpPr>
                <a:cxnSpLocks noChangeShapeType="1"/>
              </p:cNvCxnSpPr>
              <p:nvPr/>
            </p:nvCxnSpPr>
            <p:spPr bwMode="auto">
              <a:xfrm rot="10800000">
                <a:off x="3741257" y="1935986"/>
                <a:ext cx="520812" cy="672503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</p:spPr>
          </p:cxnSp>
          <p:cxnSp>
            <p:nvCxnSpPr>
              <p:cNvPr id="28731" name="AutoShape 13"/>
              <p:cNvCxnSpPr>
                <a:cxnSpLocks noChangeShapeType="1"/>
              </p:cNvCxnSpPr>
              <p:nvPr/>
            </p:nvCxnSpPr>
            <p:spPr bwMode="auto">
              <a:xfrm>
                <a:off x="1575153" y="1893508"/>
                <a:ext cx="770641" cy="125468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sp>
            <p:nvSpPr>
              <p:cNvPr id="17437" name="Rectangle 7"/>
              <p:cNvSpPr>
                <a:spLocks noChangeArrowheads="1"/>
              </p:cNvSpPr>
              <p:nvPr/>
            </p:nvSpPr>
            <p:spPr bwMode="auto">
              <a:xfrm>
                <a:off x="4325634" y="2227953"/>
                <a:ext cx="1489443" cy="761078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6" name="Rectangle 6"/>
              <p:cNvSpPr>
                <a:spLocks noChangeArrowheads="1"/>
              </p:cNvSpPr>
              <p:nvPr/>
            </p:nvSpPr>
            <p:spPr bwMode="auto">
              <a:xfrm>
                <a:off x="719408" y="1582645"/>
                <a:ext cx="919312" cy="621724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46" name="Rectangle 18"/>
              <p:cNvSpPr>
                <a:spLocks noChangeArrowheads="1"/>
              </p:cNvSpPr>
              <p:nvPr/>
            </p:nvSpPr>
            <p:spPr bwMode="auto">
              <a:xfrm>
                <a:off x="703628" y="2354440"/>
                <a:ext cx="1043596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9" name="Rectangle 10"/>
              <p:cNvSpPr>
                <a:spLocks noChangeArrowheads="1"/>
              </p:cNvSpPr>
              <p:nvPr/>
            </p:nvSpPr>
            <p:spPr bwMode="auto">
              <a:xfrm>
                <a:off x="689817" y="3272021"/>
                <a:ext cx="1096861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cxnSp>
            <p:nvCxnSpPr>
              <p:cNvPr id="28744" name="AutoShape 22"/>
              <p:cNvCxnSpPr>
                <a:cxnSpLocks noChangeShapeType="1"/>
              </p:cNvCxnSpPr>
              <p:nvPr/>
            </p:nvCxnSpPr>
            <p:spPr bwMode="auto">
              <a:xfrm>
                <a:off x="1683657" y="2722117"/>
                <a:ext cx="662137" cy="426076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8745" name="AutoShape 23"/>
              <p:cNvCxnSpPr>
                <a:cxnSpLocks noChangeShapeType="1"/>
              </p:cNvCxnSpPr>
              <p:nvPr/>
            </p:nvCxnSpPr>
            <p:spPr bwMode="auto">
              <a:xfrm flipV="1">
                <a:off x="1723111" y="3148195"/>
                <a:ext cx="622683" cy="491503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8746" name="AutoShape 24"/>
              <p:cNvCxnSpPr>
                <a:cxnSpLocks noChangeShapeType="1"/>
              </p:cNvCxnSpPr>
              <p:nvPr/>
            </p:nvCxnSpPr>
            <p:spPr bwMode="auto">
              <a:xfrm flipV="1">
                <a:off x="3934562" y="2608492"/>
                <a:ext cx="327507" cy="539703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sp>
            <p:nvSpPr>
              <p:cNvPr id="17412" name="Rectangle 8"/>
              <p:cNvSpPr>
                <a:spLocks noChangeArrowheads="1"/>
              </p:cNvSpPr>
              <p:nvPr/>
            </p:nvSpPr>
            <p:spPr bwMode="auto">
              <a:xfrm>
                <a:off x="2409361" y="2476262"/>
                <a:ext cx="1588768" cy="1343860"/>
              </a:xfrm>
              <a:prstGeom prst="rect">
                <a:avLst/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  <p:sp>
          <p:nvSpPr>
            <p:cNvPr id="28721" name="Text Box 5"/>
            <p:cNvSpPr txBox="1">
              <a:spLocks noChangeArrowheads="1"/>
            </p:cNvSpPr>
            <p:nvPr/>
          </p:nvSpPr>
          <p:spPr bwMode="auto">
            <a:xfrm>
              <a:off x="3301027" y="1623840"/>
              <a:ext cx="1364006" cy="7386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Programme and video </a:t>
              </a:r>
              <a:r>
                <a:rPr kumimoji="0" lang="en-GB" sz="14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 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8675" name="TextBox 21"/>
          <p:cNvSpPr txBox="1">
            <a:spLocks noChangeArrowheads="1"/>
          </p:cNvSpPr>
          <p:nvPr/>
        </p:nvSpPr>
        <p:spPr bwMode="auto">
          <a:xfrm>
            <a:off x="7982" y="31613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Example of analysis at three 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levels (2 of 3)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4" name="Group 81"/>
          <p:cNvGrpSpPr>
            <a:grpSpLocks/>
          </p:cNvGrpSpPr>
          <p:nvPr/>
        </p:nvGrpSpPr>
        <p:grpSpPr bwMode="auto">
          <a:xfrm>
            <a:off x="740552" y="2544676"/>
            <a:ext cx="7705725" cy="3783008"/>
            <a:chOff x="315311" y="1813363"/>
            <a:chExt cx="7706059" cy="3783397"/>
          </a:xfrm>
        </p:grpSpPr>
        <p:sp>
          <p:nvSpPr>
            <p:cNvPr id="28677" name="Freeform 72"/>
            <p:cNvSpPr>
              <a:spLocks/>
            </p:cNvSpPr>
            <p:nvPr/>
          </p:nvSpPr>
          <p:spPr bwMode="auto">
            <a:xfrm>
              <a:off x="826356" y="1813363"/>
              <a:ext cx="6571576" cy="571811"/>
            </a:xfrm>
            <a:custGeom>
              <a:avLst/>
              <a:gdLst>
                <a:gd name="T0" fmla="*/ 1526611338 w 10000"/>
                <a:gd name="T1" fmla="*/ 0 h 18010"/>
                <a:gd name="T2" fmla="*/ 0 w 10000"/>
                <a:gd name="T3" fmla="*/ 8442233 h 18010"/>
                <a:gd name="T4" fmla="*/ 2147483647 w 10000"/>
                <a:gd name="T5" fmla="*/ 7482220 h 18010"/>
                <a:gd name="T6" fmla="*/ 2147483647 w 10000"/>
                <a:gd name="T7" fmla="*/ 36568 h 18010"/>
                <a:gd name="T8" fmla="*/ 1526611338 w 10000"/>
                <a:gd name="T9" fmla="*/ 0 h 1801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0000"/>
                <a:gd name="T16" fmla="*/ 0 h 18010"/>
                <a:gd name="T17" fmla="*/ 10000 w 10000"/>
                <a:gd name="T18" fmla="*/ 18010 h 1801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0000" h="18010">
                  <a:moveTo>
                    <a:pt x="3535" y="0"/>
                  </a:moveTo>
                  <a:lnTo>
                    <a:pt x="0" y="18010"/>
                  </a:lnTo>
                  <a:lnTo>
                    <a:pt x="10000" y="15962"/>
                  </a:lnTo>
                  <a:lnTo>
                    <a:pt x="5344" y="78"/>
                  </a:lnTo>
                  <a:lnTo>
                    <a:pt x="3535" y="0"/>
                  </a:lnTo>
                  <a:close/>
                </a:path>
              </a:pathLst>
            </a:custGeom>
            <a:solidFill>
              <a:srgbClr val="FFCCCC">
                <a:alpha val="41960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7416" name="Rectangle 74"/>
            <p:cNvSpPr>
              <a:spLocks noChangeArrowheads="1"/>
            </p:cNvSpPr>
            <p:nvPr/>
          </p:nvSpPr>
          <p:spPr bwMode="auto">
            <a:xfrm>
              <a:off x="870089" y="2380594"/>
              <a:ext cx="6539704" cy="3216166"/>
            </a:xfrm>
            <a:prstGeom prst="rect">
              <a:avLst/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8682" name="Text Box 85"/>
            <p:cNvSpPr txBox="1">
              <a:spLocks noChangeArrowheads="1"/>
            </p:cNvSpPr>
            <p:nvPr/>
          </p:nvSpPr>
          <p:spPr bwMode="auto">
            <a:xfrm>
              <a:off x="1154171" y="2376480"/>
              <a:ext cx="5557696" cy="4001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</a:t>
              </a:r>
              <a:r>
                <a:rPr kumimoji="0" lang="en-GB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operation-flow </a:t>
              </a: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between processes 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8683" name="AutoShape 86"/>
            <p:cNvSpPr>
              <a:spLocks noChangeArrowheads="1"/>
            </p:cNvSpPr>
            <p:nvPr/>
          </p:nvSpPr>
          <p:spPr bwMode="auto">
            <a:xfrm>
              <a:off x="315311" y="3835030"/>
              <a:ext cx="528710" cy="532615"/>
            </a:xfrm>
            <a:prstGeom prst="rightArrow">
              <a:avLst>
                <a:gd name="adj1" fmla="val 68185"/>
                <a:gd name="adj2" fmla="val 60921"/>
              </a:avLst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8684" name="AutoShape 87"/>
            <p:cNvSpPr>
              <a:spLocks noChangeArrowheads="1"/>
            </p:cNvSpPr>
            <p:nvPr/>
          </p:nvSpPr>
          <p:spPr bwMode="auto">
            <a:xfrm>
              <a:off x="7490579" y="3826250"/>
              <a:ext cx="530791" cy="532615"/>
            </a:xfrm>
            <a:prstGeom prst="rightArrow">
              <a:avLst>
                <a:gd name="adj1" fmla="val 68185"/>
                <a:gd name="adj2" fmla="val 61162"/>
              </a:avLst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7417" name="Rectangle 75"/>
            <p:cNvSpPr>
              <a:spLocks noChangeArrowheads="1"/>
            </p:cNvSpPr>
            <p:nvPr/>
          </p:nvSpPr>
          <p:spPr bwMode="auto">
            <a:xfrm>
              <a:off x="1087821" y="3749376"/>
              <a:ext cx="1268697" cy="773962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7419" name="Rectangle 77"/>
            <p:cNvSpPr>
              <a:spLocks noChangeArrowheads="1"/>
            </p:cNvSpPr>
            <p:nvPr/>
          </p:nvSpPr>
          <p:spPr bwMode="auto">
            <a:xfrm>
              <a:off x="2569785" y="4725920"/>
              <a:ext cx="1614836" cy="728947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cxnSp>
          <p:nvCxnSpPr>
            <p:cNvPr id="28691" name="AutoShape 81"/>
            <p:cNvCxnSpPr>
              <a:cxnSpLocks noChangeShapeType="1"/>
            </p:cNvCxnSpPr>
            <p:nvPr/>
          </p:nvCxnSpPr>
          <p:spPr bwMode="auto">
            <a:xfrm rot="10800000">
              <a:off x="4007756" y="3128547"/>
              <a:ext cx="267584" cy="10676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</p:spPr>
        </p:cxnSp>
        <p:cxnSp>
          <p:nvCxnSpPr>
            <p:cNvPr id="28692" name="AutoShape 83"/>
            <p:cNvCxnSpPr>
              <a:cxnSpLocks noChangeShapeType="1"/>
            </p:cNvCxnSpPr>
            <p:nvPr/>
          </p:nvCxnSpPr>
          <p:spPr bwMode="auto">
            <a:xfrm>
              <a:off x="4130571" y="4089299"/>
              <a:ext cx="144769" cy="1068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8693" name="AutoShape 84"/>
            <p:cNvCxnSpPr>
              <a:cxnSpLocks noChangeShapeType="1"/>
            </p:cNvCxnSpPr>
            <p:nvPr/>
          </p:nvCxnSpPr>
          <p:spPr bwMode="auto">
            <a:xfrm flipV="1">
              <a:off x="5612528" y="4097265"/>
              <a:ext cx="173422" cy="432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8694" name="AutoShape 95"/>
            <p:cNvCxnSpPr>
              <a:cxnSpLocks noChangeShapeType="1"/>
            </p:cNvCxnSpPr>
            <p:nvPr/>
          </p:nvCxnSpPr>
          <p:spPr bwMode="auto">
            <a:xfrm flipV="1">
              <a:off x="2356518" y="3128547"/>
              <a:ext cx="326788" cy="100781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8695" name="AutoShape 96"/>
            <p:cNvCxnSpPr>
              <a:cxnSpLocks noChangeShapeType="1"/>
            </p:cNvCxnSpPr>
            <p:nvPr/>
          </p:nvCxnSpPr>
          <p:spPr bwMode="auto">
            <a:xfrm flipV="1">
              <a:off x="2356518" y="4089299"/>
              <a:ext cx="244798" cy="4705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8696" name="AutoShape 97"/>
            <p:cNvCxnSpPr>
              <a:cxnSpLocks noChangeShapeType="1"/>
            </p:cNvCxnSpPr>
            <p:nvPr/>
          </p:nvCxnSpPr>
          <p:spPr bwMode="auto">
            <a:xfrm>
              <a:off x="2356518" y="4136357"/>
              <a:ext cx="213267" cy="95403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grpSp>
          <p:nvGrpSpPr>
            <p:cNvPr id="28697" name="Group 70"/>
            <p:cNvGrpSpPr>
              <a:grpSpLocks/>
            </p:cNvGrpSpPr>
            <p:nvPr/>
          </p:nvGrpSpPr>
          <p:grpSpPr bwMode="auto">
            <a:xfrm>
              <a:off x="4200387" y="3716415"/>
              <a:ext cx="1443678" cy="1279386"/>
              <a:chOff x="4042727" y="3825579"/>
              <a:chExt cx="1443678" cy="1327845"/>
            </a:xfrm>
          </p:grpSpPr>
          <p:sp>
            <p:nvSpPr>
              <p:cNvPr id="17420" name="Rectangle 78"/>
              <p:cNvSpPr>
                <a:spLocks noChangeArrowheads="1"/>
              </p:cNvSpPr>
              <p:nvPr/>
            </p:nvSpPr>
            <p:spPr bwMode="auto">
              <a:xfrm>
                <a:off x="4117680" y="3901219"/>
                <a:ext cx="1337188" cy="648255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cxnSp>
            <p:nvCxnSpPr>
              <p:cNvPr id="28718" name="AutoShape 82"/>
              <p:cNvCxnSpPr>
                <a:cxnSpLocks noChangeShapeType="1"/>
              </p:cNvCxnSpPr>
              <p:nvPr/>
            </p:nvCxnSpPr>
            <p:spPr bwMode="auto">
              <a:xfrm flipV="1">
                <a:off x="4042727" y="4225347"/>
                <a:ext cx="74953" cy="92807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sp>
            <p:nvSpPr>
              <p:cNvPr id="28719" name="Text Box 42"/>
              <p:cNvSpPr txBox="1">
                <a:spLocks noChangeArrowheads="1"/>
              </p:cNvSpPr>
              <p:nvPr/>
            </p:nvSpPr>
            <p:spPr bwMode="auto">
              <a:xfrm>
                <a:off x="4053820" y="3825579"/>
                <a:ext cx="1432585" cy="70788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Production unit</a:t>
                </a:r>
              </a:p>
            </p:txBody>
          </p:sp>
        </p:grpSp>
        <p:sp>
          <p:nvSpPr>
            <p:cNvPr id="28698" name="Text Box 43"/>
            <p:cNvSpPr txBox="1">
              <a:spLocks noChangeArrowheads="1"/>
            </p:cNvSpPr>
            <p:nvPr/>
          </p:nvSpPr>
          <p:spPr bwMode="auto">
            <a:xfrm>
              <a:off x="2427897" y="4755478"/>
              <a:ext cx="1876097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Set and props manufacture</a:t>
              </a:r>
            </a:p>
          </p:txBody>
        </p:sp>
        <p:grpSp>
          <p:nvGrpSpPr>
            <p:cNvPr id="28699" name="Group 79"/>
            <p:cNvGrpSpPr>
              <a:grpSpLocks/>
            </p:cNvGrpSpPr>
            <p:nvPr/>
          </p:nvGrpSpPr>
          <p:grpSpPr bwMode="auto">
            <a:xfrm>
              <a:off x="2683306" y="2761716"/>
              <a:ext cx="1324450" cy="707886"/>
              <a:chOff x="2572944" y="2824780"/>
              <a:chExt cx="1324450" cy="707886"/>
            </a:xfrm>
          </p:grpSpPr>
          <p:sp>
            <p:nvSpPr>
              <p:cNvPr id="17421" name="Rectangle 79"/>
              <p:cNvSpPr>
                <a:spLocks noChangeArrowheads="1"/>
              </p:cNvSpPr>
              <p:nvPr/>
            </p:nvSpPr>
            <p:spPr bwMode="auto">
              <a:xfrm>
                <a:off x="2572944" y="2853548"/>
                <a:ext cx="1324450" cy="676125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sp>
            <p:nvSpPr>
              <p:cNvPr id="28714" name="Text Box 44"/>
              <p:cNvSpPr txBox="1">
                <a:spLocks noChangeArrowheads="1"/>
              </p:cNvSpPr>
              <p:nvPr/>
            </p:nvSpPr>
            <p:spPr bwMode="auto">
              <a:xfrm>
                <a:off x="2610393" y="2824780"/>
                <a:ext cx="1214438" cy="70788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Engineer-ing</a:t>
                </a:r>
              </a:p>
            </p:txBody>
          </p:sp>
        </p:grpSp>
        <p:sp>
          <p:nvSpPr>
            <p:cNvPr id="28700" name="Text Box 45"/>
            <p:cNvSpPr txBox="1">
              <a:spLocks noChangeArrowheads="1"/>
            </p:cNvSpPr>
            <p:nvPr/>
          </p:nvSpPr>
          <p:spPr bwMode="auto">
            <a:xfrm>
              <a:off x="1072049" y="3758513"/>
              <a:ext cx="1342369" cy="7078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Marketing and sales</a:t>
              </a:r>
            </a:p>
          </p:txBody>
        </p:sp>
        <p:grpSp>
          <p:nvGrpSpPr>
            <p:cNvPr id="28701" name="Group 80"/>
            <p:cNvGrpSpPr>
              <a:grpSpLocks/>
            </p:cNvGrpSpPr>
            <p:nvPr/>
          </p:nvGrpSpPr>
          <p:grpSpPr bwMode="auto">
            <a:xfrm>
              <a:off x="2538251" y="3699060"/>
              <a:ext cx="1592320" cy="778347"/>
              <a:chOff x="2364825" y="3667528"/>
              <a:chExt cx="1592320" cy="778347"/>
            </a:xfrm>
          </p:grpSpPr>
          <p:sp>
            <p:nvSpPr>
              <p:cNvPr id="17422" name="Rectangle 80"/>
              <p:cNvSpPr>
                <a:spLocks noChangeArrowheads="1"/>
              </p:cNvSpPr>
              <p:nvPr/>
            </p:nvSpPr>
            <p:spPr bwMode="auto">
              <a:xfrm>
                <a:off x="2427890" y="3669658"/>
                <a:ext cx="1529255" cy="776217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sp>
            <p:nvSpPr>
              <p:cNvPr id="28710" name="Text Box 46"/>
              <p:cNvSpPr txBox="1">
                <a:spLocks noChangeArrowheads="1"/>
              </p:cNvSpPr>
              <p:nvPr/>
            </p:nvSpPr>
            <p:spPr bwMode="auto">
              <a:xfrm>
                <a:off x="2364825" y="3667528"/>
                <a:ext cx="1592317" cy="70788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Finance and accounting</a:t>
                </a:r>
              </a:p>
            </p:txBody>
          </p:sp>
        </p:grpSp>
        <p:grpSp>
          <p:nvGrpSpPr>
            <p:cNvPr id="28702" name="Group 69"/>
            <p:cNvGrpSpPr>
              <a:grpSpLocks/>
            </p:cNvGrpSpPr>
            <p:nvPr/>
          </p:nvGrpSpPr>
          <p:grpSpPr bwMode="auto">
            <a:xfrm>
              <a:off x="5754417" y="3762124"/>
              <a:ext cx="1387366" cy="707886"/>
              <a:chOff x="5644055" y="3919784"/>
              <a:chExt cx="1387366" cy="707886"/>
            </a:xfrm>
          </p:grpSpPr>
          <p:sp>
            <p:nvSpPr>
              <p:cNvPr id="17418" name="Rectangle 76"/>
              <p:cNvSpPr>
                <a:spLocks noChangeArrowheads="1"/>
              </p:cNvSpPr>
              <p:nvPr/>
            </p:nvSpPr>
            <p:spPr bwMode="auto">
              <a:xfrm>
                <a:off x="5675588" y="3920938"/>
                <a:ext cx="1318273" cy="667973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sp>
            <p:nvSpPr>
              <p:cNvPr id="28706" name="Text Box 47"/>
              <p:cNvSpPr txBox="1">
                <a:spLocks noChangeArrowheads="1"/>
              </p:cNvSpPr>
              <p:nvPr/>
            </p:nvSpPr>
            <p:spPr bwMode="auto">
              <a:xfrm>
                <a:off x="5644055" y="3919784"/>
                <a:ext cx="1387366" cy="70788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Post production</a:t>
                </a:r>
              </a:p>
            </p:txBody>
          </p:sp>
        </p:grpSp>
        <p:sp>
          <p:nvSpPr>
            <p:cNvPr id="28678" name="Text Box 94"/>
            <p:cNvSpPr txBox="1">
              <a:spLocks noChangeArrowheads="1"/>
            </p:cNvSpPr>
            <p:nvPr/>
          </p:nvSpPr>
          <p:spPr bwMode="auto">
            <a:xfrm>
              <a:off x="4162695" y="4650053"/>
              <a:ext cx="3200539" cy="8310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programme and video operation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3785708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9"/>
          <p:cNvGrpSpPr>
            <a:grpSpLocks/>
          </p:cNvGrpSpPr>
          <p:nvPr/>
        </p:nvGrpSpPr>
        <p:grpSpPr bwMode="auto">
          <a:xfrm>
            <a:off x="1992058" y="677189"/>
            <a:ext cx="6666266" cy="1566494"/>
            <a:chOff x="1894184" y="756749"/>
            <a:chExt cx="6667746" cy="1566370"/>
          </a:xfrm>
        </p:grpSpPr>
        <p:grpSp>
          <p:nvGrpSpPr>
            <p:cNvPr id="29774" name="Group 58"/>
            <p:cNvGrpSpPr>
              <a:grpSpLocks/>
            </p:cNvGrpSpPr>
            <p:nvPr/>
          </p:nvGrpSpPr>
          <p:grpSpPr bwMode="auto">
            <a:xfrm>
              <a:off x="1894184" y="756749"/>
              <a:ext cx="6667746" cy="1566370"/>
              <a:chOff x="421188" y="620481"/>
              <a:chExt cx="8959225" cy="3179008"/>
            </a:xfrm>
          </p:grpSpPr>
          <p:sp>
            <p:nvSpPr>
              <p:cNvPr id="17434" name="Rectangle 4"/>
              <p:cNvSpPr>
                <a:spLocks noChangeArrowheads="1"/>
              </p:cNvSpPr>
              <p:nvPr/>
            </p:nvSpPr>
            <p:spPr bwMode="auto">
              <a:xfrm>
                <a:off x="421188" y="620481"/>
                <a:ext cx="5490880" cy="3179008"/>
              </a:xfrm>
              <a:prstGeom prst="rect">
                <a:avLst/>
              </a:prstGeom>
              <a:solidFill>
                <a:srgbClr val="FF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29779" name="Text Box 5"/>
              <p:cNvSpPr txBox="1">
                <a:spLocks noChangeArrowheads="1"/>
              </p:cNvSpPr>
              <p:nvPr/>
            </p:nvSpPr>
            <p:spPr bwMode="auto">
              <a:xfrm>
                <a:off x="5769869" y="900781"/>
                <a:ext cx="3610544" cy="206116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The supply </a:t>
                </a:r>
                <a:r>
                  <a:rPr kumimoji="0" lang="en-GB" sz="20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network- flow </a:t>
                </a:r>
                <a:r>
                  <a:rPr kumimoji="0" lang="en-GB" sz="20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 charset="0"/>
                    <a:ea typeface="+mn-ea"/>
                    <a:cs typeface="+mn-cs"/>
                  </a:rPr>
                  <a:t>between operations </a:t>
                </a: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8" name="Rectangle 9"/>
              <p:cNvSpPr>
                <a:spLocks noChangeArrowheads="1"/>
              </p:cNvSpPr>
              <p:nvPr/>
            </p:nvSpPr>
            <p:spPr bwMode="auto">
              <a:xfrm>
                <a:off x="2344608" y="1170434"/>
                <a:ext cx="1311893" cy="76322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cxnSp>
            <p:nvCxnSpPr>
              <p:cNvPr id="29783" name="AutoShape 11"/>
              <p:cNvCxnSpPr>
                <a:cxnSpLocks noChangeShapeType="1"/>
              </p:cNvCxnSpPr>
              <p:nvPr/>
            </p:nvCxnSpPr>
            <p:spPr bwMode="auto">
              <a:xfrm>
                <a:off x="1490397" y="1509565"/>
                <a:ext cx="854211" cy="4248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9784" name="AutoShape 12"/>
              <p:cNvCxnSpPr>
                <a:cxnSpLocks noChangeShapeType="1"/>
              </p:cNvCxnSpPr>
              <p:nvPr/>
            </p:nvCxnSpPr>
            <p:spPr bwMode="auto">
              <a:xfrm rot="10800000">
                <a:off x="3656502" y="1552045"/>
                <a:ext cx="520811" cy="67250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</p:spPr>
          </p:cxnSp>
          <p:cxnSp>
            <p:nvCxnSpPr>
              <p:cNvPr id="29785" name="AutoShape 13"/>
              <p:cNvCxnSpPr>
                <a:cxnSpLocks noChangeShapeType="1"/>
              </p:cNvCxnSpPr>
              <p:nvPr/>
            </p:nvCxnSpPr>
            <p:spPr bwMode="auto">
              <a:xfrm>
                <a:off x="1490397" y="1509565"/>
                <a:ext cx="770641" cy="125468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sp>
            <p:nvSpPr>
              <p:cNvPr id="17437" name="Rectangle 7"/>
              <p:cNvSpPr>
                <a:spLocks noChangeArrowheads="1"/>
              </p:cNvSpPr>
              <p:nvPr/>
            </p:nvSpPr>
            <p:spPr bwMode="auto">
              <a:xfrm>
                <a:off x="4177312" y="1844010"/>
                <a:ext cx="1489442" cy="761077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6" name="Rectangle 6"/>
              <p:cNvSpPr>
                <a:spLocks noChangeArrowheads="1"/>
              </p:cNvSpPr>
              <p:nvPr/>
            </p:nvSpPr>
            <p:spPr bwMode="auto">
              <a:xfrm>
                <a:off x="571086" y="1198703"/>
                <a:ext cx="919311" cy="621725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46" name="Rectangle 18"/>
              <p:cNvSpPr>
                <a:spLocks noChangeArrowheads="1"/>
              </p:cNvSpPr>
              <p:nvPr/>
            </p:nvSpPr>
            <p:spPr bwMode="auto">
              <a:xfrm>
                <a:off x="555305" y="1970499"/>
                <a:ext cx="1043596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sp>
            <p:nvSpPr>
              <p:cNvPr id="17439" name="Rectangle 10"/>
              <p:cNvSpPr>
                <a:spLocks noChangeArrowheads="1"/>
              </p:cNvSpPr>
              <p:nvPr/>
            </p:nvSpPr>
            <p:spPr bwMode="auto">
              <a:xfrm>
                <a:off x="541495" y="2888079"/>
                <a:ext cx="1096861" cy="735351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  <p:cxnSp>
            <p:nvCxnSpPr>
              <p:cNvPr id="29798" name="AutoShape 22"/>
              <p:cNvCxnSpPr>
                <a:cxnSpLocks noChangeShapeType="1"/>
              </p:cNvCxnSpPr>
              <p:nvPr/>
            </p:nvCxnSpPr>
            <p:spPr bwMode="auto">
              <a:xfrm>
                <a:off x="1598901" y="2338174"/>
                <a:ext cx="662138" cy="42607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9799" name="AutoShape 23"/>
              <p:cNvCxnSpPr>
                <a:cxnSpLocks noChangeShapeType="1"/>
              </p:cNvCxnSpPr>
              <p:nvPr/>
            </p:nvCxnSpPr>
            <p:spPr bwMode="auto">
              <a:xfrm flipV="1">
                <a:off x="1638356" y="2764252"/>
                <a:ext cx="622682" cy="49150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cxnSp>
            <p:nvCxnSpPr>
              <p:cNvPr id="29800" name="AutoShape 24"/>
              <p:cNvCxnSpPr>
                <a:cxnSpLocks noChangeShapeType="1"/>
              </p:cNvCxnSpPr>
              <p:nvPr/>
            </p:nvCxnSpPr>
            <p:spPr bwMode="auto">
              <a:xfrm flipV="1">
                <a:off x="3849806" y="2224549"/>
                <a:ext cx="327506" cy="539703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  <p:sp>
            <p:nvSpPr>
              <p:cNvPr id="17412" name="Rectangle 8"/>
              <p:cNvSpPr>
                <a:spLocks noChangeArrowheads="1"/>
              </p:cNvSpPr>
              <p:nvPr/>
            </p:nvSpPr>
            <p:spPr bwMode="auto">
              <a:xfrm>
                <a:off x="2261038" y="2092320"/>
                <a:ext cx="1588768" cy="1343861"/>
              </a:xfrm>
              <a:prstGeom prst="rect">
                <a:avLst/>
              </a:prstGeom>
              <a:solidFill>
                <a:srgbClr val="FF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scene3d>
                <a:camera prst="orthographicFront"/>
                <a:lightRig rig="threePt" dir="t"/>
              </a:scene3d>
              <a:sp3d>
                <a:bevelT/>
              </a:sp3d>
            </p:spPr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6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endParaRPr>
              </a:p>
            </p:txBody>
          </p:sp>
        </p:grpSp>
        <p:sp>
          <p:nvSpPr>
            <p:cNvPr id="29775" name="Text Box 5"/>
            <p:cNvSpPr txBox="1">
              <a:spLocks noChangeArrowheads="1"/>
            </p:cNvSpPr>
            <p:nvPr/>
          </p:nvSpPr>
          <p:spPr bwMode="auto">
            <a:xfrm>
              <a:off x="3190641" y="1434663"/>
              <a:ext cx="1364006" cy="7386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Programme and video maker </a:t>
              </a:r>
              <a:endParaRPr kumimoji="0" 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9699" name="TextBox 21"/>
          <p:cNvSpPr txBox="1">
            <a:spLocks noChangeArrowheads="1"/>
          </p:cNvSpPr>
          <p:nvPr/>
        </p:nvSpPr>
        <p:spPr bwMode="auto">
          <a:xfrm>
            <a:off x="9427" y="28579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Example of analysis at three 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levels (3 of 3)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4" name="Group 81"/>
          <p:cNvGrpSpPr>
            <a:grpSpLocks/>
          </p:cNvGrpSpPr>
          <p:nvPr/>
        </p:nvGrpSpPr>
        <p:grpSpPr bwMode="auto">
          <a:xfrm>
            <a:off x="1516883" y="2065283"/>
            <a:ext cx="7630186" cy="2696454"/>
            <a:chOff x="315311" y="1510382"/>
            <a:chExt cx="10026674" cy="4872286"/>
          </a:xfrm>
        </p:grpSpPr>
        <p:sp>
          <p:nvSpPr>
            <p:cNvPr id="17415" name="Freeform 72"/>
            <p:cNvSpPr>
              <a:spLocks/>
            </p:cNvSpPr>
            <p:nvPr/>
          </p:nvSpPr>
          <p:spPr bwMode="auto">
            <a:xfrm>
              <a:off x="909221" y="1510382"/>
              <a:ext cx="6469980" cy="883576"/>
            </a:xfrm>
            <a:custGeom>
              <a:avLst/>
              <a:gdLst>
                <a:gd name="T0" fmla="*/ 509 w 2642"/>
                <a:gd name="T1" fmla="*/ 3 h 204"/>
                <a:gd name="T2" fmla="*/ 0 w 2642"/>
                <a:gd name="T3" fmla="*/ 199 h 204"/>
                <a:gd name="T4" fmla="*/ 2642 w 2642"/>
                <a:gd name="T5" fmla="*/ 204 h 204"/>
                <a:gd name="T6" fmla="*/ 1025 w 2642"/>
                <a:gd name="T7" fmla="*/ 0 h 204"/>
                <a:gd name="T8" fmla="*/ 509 w 2642"/>
                <a:gd name="T9" fmla="*/ 3 h 20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42"/>
                <a:gd name="T16" fmla="*/ 0 h 204"/>
                <a:gd name="T17" fmla="*/ 2642 w 2642"/>
                <a:gd name="T18" fmla="*/ 204 h 204"/>
                <a:gd name="connsiteX0" fmla="*/ 1927 w 10000"/>
                <a:gd name="connsiteY0" fmla="*/ 0 h 9853"/>
                <a:gd name="connsiteX1" fmla="*/ 0 w 10000"/>
                <a:gd name="connsiteY1" fmla="*/ 9608 h 9853"/>
                <a:gd name="connsiteX2" fmla="*/ 10000 w 10000"/>
                <a:gd name="connsiteY2" fmla="*/ 9853 h 9853"/>
                <a:gd name="connsiteX3" fmla="*/ 4561 w 10000"/>
                <a:gd name="connsiteY3" fmla="*/ 379 h 9853"/>
                <a:gd name="connsiteX4" fmla="*/ 1927 w 10000"/>
                <a:gd name="connsiteY4" fmla="*/ 0 h 9853"/>
                <a:gd name="connsiteX0" fmla="*/ 1927 w 9319"/>
                <a:gd name="connsiteY0" fmla="*/ 0 h 10000"/>
                <a:gd name="connsiteX1" fmla="*/ 0 w 9319"/>
                <a:gd name="connsiteY1" fmla="*/ 9751 h 10000"/>
                <a:gd name="connsiteX2" fmla="*/ 9319 w 9319"/>
                <a:gd name="connsiteY2" fmla="*/ 10000 h 10000"/>
                <a:gd name="connsiteX3" fmla="*/ 4561 w 9319"/>
                <a:gd name="connsiteY3" fmla="*/ 385 h 10000"/>
                <a:gd name="connsiteX4" fmla="*/ 1927 w 9319"/>
                <a:gd name="connsiteY4" fmla="*/ 0 h 10000"/>
                <a:gd name="connsiteX0" fmla="*/ 2574 w 10000"/>
                <a:gd name="connsiteY0" fmla="*/ 0 h 10267"/>
                <a:gd name="connsiteX1" fmla="*/ 0 w 10000"/>
                <a:gd name="connsiteY1" fmla="*/ 10018 h 10267"/>
                <a:gd name="connsiteX2" fmla="*/ 10000 w 10000"/>
                <a:gd name="connsiteY2" fmla="*/ 10267 h 10267"/>
                <a:gd name="connsiteX3" fmla="*/ 4894 w 10000"/>
                <a:gd name="connsiteY3" fmla="*/ 652 h 10267"/>
                <a:gd name="connsiteX4" fmla="*/ 2574 w 10000"/>
                <a:gd name="connsiteY4" fmla="*/ 0 h 10267"/>
                <a:gd name="connsiteX0" fmla="*/ 2650 w 10076"/>
                <a:gd name="connsiteY0" fmla="*/ 0 h 10267"/>
                <a:gd name="connsiteX1" fmla="*/ 0 w 10076"/>
                <a:gd name="connsiteY1" fmla="*/ 6240 h 10267"/>
                <a:gd name="connsiteX2" fmla="*/ 10076 w 10076"/>
                <a:gd name="connsiteY2" fmla="*/ 10267 h 10267"/>
                <a:gd name="connsiteX3" fmla="*/ 4970 w 10076"/>
                <a:gd name="connsiteY3" fmla="*/ 652 h 10267"/>
                <a:gd name="connsiteX4" fmla="*/ 2650 w 10076"/>
                <a:gd name="connsiteY4" fmla="*/ 0 h 10267"/>
                <a:gd name="connsiteX0" fmla="*/ 2650 w 10584"/>
                <a:gd name="connsiteY0" fmla="*/ 0 h 6240"/>
                <a:gd name="connsiteX1" fmla="*/ 0 w 10584"/>
                <a:gd name="connsiteY1" fmla="*/ 6240 h 6240"/>
                <a:gd name="connsiteX2" fmla="*/ 10584 w 10584"/>
                <a:gd name="connsiteY2" fmla="*/ 5650 h 6240"/>
                <a:gd name="connsiteX3" fmla="*/ 4970 w 10584"/>
                <a:gd name="connsiteY3" fmla="*/ 652 h 6240"/>
                <a:gd name="connsiteX4" fmla="*/ 2650 w 10584"/>
                <a:gd name="connsiteY4" fmla="*/ 0 h 6240"/>
                <a:gd name="connsiteX0" fmla="*/ 2504 w 10000"/>
                <a:gd name="connsiteY0" fmla="*/ 0 h 10000"/>
                <a:gd name="connsiteX1" fmla="*/ 0 w 10000"/>
                <a:gd name="connsiteY1" fmla="*/ 10000 h 10000"/>
                <a:gd name="connsiteX2" fmla="*/ 10000 w 10000"/>
                <a:gd name="connsiteY2" fmla="*/ 9054 h 10000"/>
                <a:gd name="connsiteX3" fmla="*/ 7647 w 10000"/>
                <a:gd name="connsiteY3" fmla="*/ 5417 h 10000"/>
                <a:gd name="connsiteX4" fmla="*/ 2504 w 10000"/>
                <a:gd name="connsiteY4" fmla="*/ 0 h 10000"/>
                <a:gd name="connsiteX0" fmla="*/ 1400 w 10000"/>
                <a:gd name="connsiteY0" fmla="*/ 0 h 4619"/>
                <a:gd name="connsiteX1" fmla="*/ 0 w 10000"/>
                <a:gd name="connsiteY1" fmla="*/ 4619 h 4619"/>
                <a:gd name="connsiteX2" fmla="*/ 10000 w 10000"/>
                <a:gd name="connsiteY2" fmla="*/ 3673 h 4619"/>
                <a:gd name="connsiteX3" fmla="*/ 7647 w 10000"/>
                <a:gd name="connsiteY3" fmla="*/ 36 h 4619"/>
                <a:gd name="connsiteX4" fmla="*/ 1400 w 10000"/>
                <a:gd name="connsiteY4" fmla="*/ 0 h 4619"/>
                <a:gd name="connsiteX0" fmla="*/ 3655 w 10000"/>
                <a:gd name="connsiteY0" fmla="*/ 0 h 21651"/>
                <a:gd name="connsiteX1" fmla="*/ 0 w 10000"/>
                <a:gd name="connsiteY1" fmla="*/ 21651 h 21651"/>
                <a:gd name="connsiteX2" fmla="*/ 10000 w 10000"/>
                <a:gd name="connsiteY2" fmla="*/ 19603 h 21651"/>
                <a:gd name="connsiteX3" fmla="*/ 7647 w 10000"/>
                <a:gd name="connsiteY3" fmla="*/ 11729 h 21651"/>
                <a:gd name="connsiteX4" fmla="*/ 3655 w 10000"/>
                <a:gd name="connsiteY4" fmla="*/ 0 h 21651"/>
                <a:gd name="connsiteX0" fmla="*/ 3655 w 10000"/>
                <a:gd name="connsiteY0" fmla="*/ 0 h 21651"/>
                <a:gd name="connsiteX1" fmla="*/ 0 w 10000"/>
                <a:gd name="connsiteY1" fmla="*/ 21651 h 21651"/>
                <a:gd name="connsiteX2" fmla="*/ 10000 w 10000"/>
                <a:gd name="connsiteY2" fmla="*/ 19603 h 21651"/>
                <a:gd name="connsiteX3" fmla="*/ 5224 w 10000"/>
                <a:gd name="connsiteY3" fmla="*/ 78 h 21651"/>
                <a:gd name="connsiteX4" fmla="*/ 3655 w 10000"/>
                <a:gd name="connsiteY4" fmla="*/ 0 h 21651"/>
                <a:gd name="connsiteX0" fmla="*/ 3535 w 10000"/>
                <a:gd name="connsiteY0" fmla="*/ 3563 h 21573"/>
                <a:gd name="connsiteX1" fmla="*/ 0 w 10000"/>
                <a:gd name="connsiteY1" fmla="*/ 21573 h 21573"/>
                <a:gd name="connsiteX2" fmla="*/ 10000 w 10000"/>
                <a:gd name="connsiteY2" fmla="*/ 19525 h 21573"/>
                <a:gd name="connsiteX3" fmla="*/ 5224 w 10000"/>
                <a:gd name="connsiteY3" fmla="*/ 0 h 21573"/>
                <a:gd name="connsiteX4" fmla="*/ 3535 w 10000"/>
                <a:gd name="connsiteY4" fmla="*/ 3563 h 21573"/>
                <a:gd name="connsiteX0" fmla="*/ 3535 w 10000"/>
                <a:gd name="connsiteY0" fmla="*/ 0 h 18010"/>
                <a:gd name="connsiteX1" fmla="*/ 0 w 10000"/>
                <a:gd name="connsiteY1" fmla="*/ 18010 h 18010"/>
                <a:gd name="connsiteX2" fmla="*/ 10000 w 10000"/>
                <a:gd name="connsiteY2" fmla="*/ 15962 h 18010"/>
                <a:gd name="connsiteX3" fmla="*/ 5344 w 10000"/>
                <a:gd name="connsiteY3" fmla="*/ 78 h 18010"/>
                <a:gd name="connsiteX4" fmla="*/ 3535 w 10000"/>
                <a:gd name="connsiteY4" fmla="*/ 0 h 18010"/>
                <a:gd name="connsiteX0" fmla="*/ 2842 w 10000"/>
                <a:gd name="connsiteY0" fmla="*/ 0 h 18010"/>
                <a:gd name="connsiteX1" fmla="*/ 0 w 10000"/>
                <a:gd name="connsiteY1" fmla="*/ 18010 h 18010"/>
                <a:gd name="connsiteX2" fmla="*/ 10000 w 10000"/>
                <a:gd name="connsiteY2" fmla="*/ 15962 h 18010"/>
                <a:gd name="connsiteX3" fmla="*/ 5344 w 10000"/>
                <a:gd name="connsiteY3" fmla="*/ 78 h 18010"/>
                <a:gd name="connsiteX4" fmla="*/ 2842 w 10000"/>
                <a:gd name="connsiteY4" fmla="*/ 0 h 18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8010">
                  <a:moveTo>
                    <a:pt x="2842" y="0"/>
                  </a:moveTo>
                  <a:lnTo>
                    <a:pt x="0" y="18010"/>
                  </a:lnTo>
                  <a:lnTo>
                    <a:pt x="10000" y="15962"/>
                  </a:lnTo>
                  <a:lnTo>
                    <a:pt x="5344" y="78"/>
                  </a:lnTo>
                  <a:lnTo>
                    <a:pt x="2842" y="0"/>
                  </a:lnTo>
                  <a:close/>
                </a:path>
              </a:pathLst>
            </a:custGeom>
            <a:solidFill>
              <a:srgbClr val="FFCCCC">
                <a:alpha val="41961"/>
              </a:srgbClr>
            </a:solidFill>
            <a:ln w="9525">
              <a:solidFill>
                <a:schemeClr val="tx1"/>
              </a:solidFill>
              <a:round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40" name="Text Box 94"/>
            <p:cNvSpPr txBox="1">
              <a:spLocks noChangeArrowheads="1"/>
            </p:cNvSpPr>
            <p:nvPr/>
          </p:nvSpPr>
          <p:spPr bwMode="auto">
            <a:xfrm>
              <a:off x="914360" y="5548781"/>
              <a:ext cx="6495377" cy="833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7416" name="Rectangle 74"/>
            <p:cNvSpPr>
              <a:spLocks noChangeArrowheads="1"/>
            </p:cNvSpPr>
            <p:nvPr/>
          </p:nvSpPr>
          <p:spPr bwMode="auto">
            <a:xfrm>
              <a:off x="870089" y="2380594"/>
              <a:ext cx="6539704" cy="3216166"/>
            </a:xfrm>
            <a:prstGeom prst="rect">
              <a:avLst/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44" name="Text Box 85"/>
            <p:cNvSpPr txBox="1">
              <a:spLocks noChangeArrowheads="1"/>
            </p:cNvSpPr>
            <p:nvPr/>
          </p:nvSpPr>
          <p:spPr bwMode="auto">
            <a:xfrm>
              <a:off x="7514343" y="2091624"/>
              <a:ext cx="2827642" cy="18352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</a:t>
              </a:r>
              <a:r>
                <a:rPr kumimoji="0" lang="en-GB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operation- flow </a:t>
              </a: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between processes 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45" name="AutoShape 86"/>
            <p:cNvSpPr>
              <a:spLocks noChangeArrowheads="1"/>
            </p:cNvSpPr>
            <p:nvPr/>
          </p:nvSpPr>
          <p:spPr bwMode="auto">
            <a:xfrm>
              <a:off x="315311" y="3835030"/>
              <a:ext cx="528710" cy="532615"/>
            </a:xfrm>
            <a:prstGeom prst="rightArrow">
              <a:avLst>
                <a:gd name="adj1" fmla="val 68185"/>
                <a:gd name="adj2" fmla="val 60921"/>
              </a:avLst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46" name="AutoShape 87"/>
            <p:cNvSpPr>
              <a:spLocks noChangeArrowheads="1"/>
            </p:cNvSpPr>
            <p:nvPr/>
          </p:nvSpPr>
          <p:spPr bwMode="auto">
            <a:xfrm>
              <a:off x="7490579" y="3826250"/>
              <a:ext cx="530791" cy="532615"/>
            </a:xfrm>
            <a:prstGeom prst="rightArrow">
              <a:avLst>
                <a:gd name="adj1" fmla="val 68185"/>
                <a:gd name="adj2" fmla="val 61162"/>
              </a:avLst>
            </a:prstGeom>
            <a:solidFill>
              <a:srgbClr val="FFCC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17417" name="Rectangle 75"/>
            <p:cNvSpPr>
              <a:spLocks noChangeArrowheads="1"/>
            </p:cNvSpPr>
            <p:nvPr/>
          </p:nvSpPr>
          <p:spPr bwMode="auto">
            <a:xfrm>
              <a:off x="1087821" y="3749376"/>
              <a:ext cx="1268697" cy="773962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7419" name="Rectangle 77"/>
            <p:cNvSpPr>
              <a:spLocks noChangeArrowheads="1"/>
            </p:cNvSpPr>
            <p:nvPr/>
          </p:nvSpPr>
          <p:spPr bwMode="auto">
            <a:xfrm>
              <a:off x="2569786" y="4640488"/>
              <a:ext cx="1614836" cy="728947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cxnSp>
          <p:nvCxnSpPr>
            <p:cNvPr id="29753" name="AutoShape 81"/>
            <p:cNvCxnSpPr>
              <a:cxnSpLocks noChangeShapeType="1"/>
            </p:cNvCxnSpPr>
            <p:nvPr/>
          </p:nvCxnSpPr>
          <p:spPr bwMode="auto">
            <a:xfrm rot="10800000">
              <a:off x="4007756" y="3128547"/>
              <a:ext cx="267584" cy="10676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</p:spPr>
        </p:cxnSp>
        <p:cxnSp>
          <p:nvCxnSpPr>
            <p:cNvPr id="29754" name="AutoShape 83"/>
            <p:cNvCxnSpPr>
              <a:cxnSpLocks noChangeShapeType="1"/>
            </p:cNvCxnSpPr>
            <p:nvPr/>
          </p:nvCxnSpPr>
          <p:spPr bwMode="auto">
            <a:xfrm>
              <a:off x="4130571" y="4089299"/>
              <a:ext cx="144769" cy="1068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55" name="AutoShape 84"/>
            <p:cNvCxnSpPr>
              <a:cxnSpLocks noChangeShapeType="1"/>
            </p:cNvCxnSpPr>
            <p:nvPr/>
          </p:nvCxnSpPr>
          <p:spPr bwMode="auto">
            <a:xfrm flipV="1">
              <a:off x="5612528" y="4097265"/>
              <a:ext cx="173422" cy="432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56" name="AutoShape 95"/>
            <p:cNvCxnSpPr>
              <a:cxnSpLocks noChangeShapeType="1"/>
            </p:cNvCxnSpPr>
            <p:nvPr/>
          </p:nvCxnSpPr>
          <p:spPr bwMode="auto">
            <a:xfrm flipV="1">
              <a:off x="2356518" y="3128547"/>
              <a:ext cx="326788" cy="100781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57" name="AutoShape 96"/>
            <p:cNvCxnSpPr>
              <a:cxnSpLocks noChangeShapeType="1"/>
            </p:cNvCxnSpPr>
            <p:nvPr/>
          </p:nvCxnSpPr>
          <p:spPr bwMode="auto">
            <a:xfrm flipV="1">
              <a:off x="2356518" y="4089299"/>
              <a:ext cx="244798" cy="4705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58" name="AutoShape 97"/>
            <p:cNvCxnSpPr>
              <a:cxnSpLocks noChangeShapeType="1"/>
            </p:cNvCxnSpPr>
            <p:nvPr/>
          </p:nvCxnSpPr>
          <p:spPr bwMode="auto">
            <a:xfrm>
              <a:off x="2356517" y="4136357"/>
              <a:ext cx="213268" cy="86860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grpSp>
          <p:nvGrpSpPr>
            <p:cNvPr id="29759" name="Group 70"/>
            <p:cNvGrpSpPr>
              <a:grpSpLocks/>
            </p:cNvGrpSpPr>
            <p:nvPr/>
          </p:nvGrpSpPr>
          <p:grpSpPr bwMode="auto">
            <a:xfrm>
              <a:off x="4184622" y="3789296"/>
              <a:ext cx="1427906" cy="1215667"/>
              <a:chOff x="4026962" y="3901219"/>
              <a:chExt cx="1427906" cy="1261712"/>
            </a:xfrm>
          </p:grpSpPr>
          <p:sp>
            <p:nvSpPr>
              <p:cNvPr id="17420" name="Rectangle 78"/>
              <p:cNvSpPr>
                <a:spLocks noChangeArrowheads="1"/>
              </p:cNvSpPr>
              <p:nvPr/>
            </p:nvSpPr>
            <p:spPr bwMode="auto">
              <a:xfrm>
                <a:off x="4117680" y="3901219"/>
                <a:ext cx="1337188" cy="648255"/>
              </a:xfrm>
              <a:prstGeom prst="rect">
                <a:avLst/>
              </a:prstGeom>
              <a:ln>
                <a:headEnd/>
                <a:tailEnd/>
              </a:ln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cxnSp>
            <p:nvCxnSpPr>
              <p:cNvPr id="29773" name="AutoShape 82"/>
              <p:cNvCxnSpPr>
                <a:cxnSpLocks noChangeShapeType="1"/>
              </p:cNvCxnSpPr>
              <p:nvPr/>
            </p:nvCxnSpPr>
            <p:spPr bwMode="auto">
              <a:xfrm flipV="1">
                <a:off x="4026962" y="4225345"/>
                <a:ext cx="90718" cy="937586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</p:cxnSp>
        </p:grpSp>
        <p:sp>
          <p:nvSpPr>
            <p:cNvPr id="29760" name="Text Box 43"/>
            <p:cNvSpPr txBox="1">
              <a:spLocks noChangeArrowheads="1"/>
            </p:cNvSpPr>
            <p:nvPr/>
          </p:nvSpPr>
          <p:spPr bwMode="auto">
            <a:xfrm>
              <a:off x="2427897" y="4499181"/>
              <a:ext cx="1876097" cy="523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Set and props manufacture</a:t>
              </a:r>
            </a:p>
          </p:txBody>
        </p:sp>
        <p:sp>
          <p:nvSpPr>
            <p:cNvPr id="17421" name="Rectangle 79"/>
            <p:cNvSpPr>
              <a:spLocks noChangeArrowheads="1"/>
            </p:cNvSpPr>
            <p:nvPr/>
          </p:nvSpPr>
          <p:spPr bwMode="auto">
            <a:xfrm>
              <a:off x="2683306" y="2790484"/>
              <a:ext cx="1324450" cy="676125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7422" name="Rectangle 80"/>
            <p:cNvSpPr>
              <a:spLocks noChangeArrowheads="1"/>
            </p:cNvSpPr>
            <p:nvPr/>
          </p:nvSpPr>
          <p:spPr bwMode="auto">
            <a:xfrm>
              <a:off x="2601316" y="3701190"/>
              <a:ext cx="1529255" cy="776217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17418" name="Rectangle 76"/>
            <p:cNvSpPr>
              <a:spLocks noChangeArrowheads="1"/>
            </p:cNvSpPr>
            <p:nvPr/>
          </p:nvSpPr>
          <p:spPr bwMode="auto">
            <a:xfrm>
              <a:off x="5785950" y="3763278"/>
              <a:ext cx="1318273" cy="667973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grpSp>
        <p:nvGrpSpPr>
          <p:cNvPr id="6" name="Group 52"/>
          <p:cNvGrpSpPr>
            <a:grpSpLocks/>
          </p:cNvGrpSpPr>
          <p:nvPr/>
        </p:nvGrpSpPr>
        <p:grpSpPr bwMode="auto">
          <a:xfrm>
            <a:off x="92896" y="4192976"/>
            <a:ext cx="8362950" cy="2168524"/>
            <a:chOff x="-3" y="2323"/>
            <a:chExt cx="5268" cy="1366"/>
          </a:xfrm>
        </p:grpSpPr>
        <p:sp>
          <p:nvSpPr>
            <p:cNvPr id="51" name="Rectangle 53"/>
            <p:cNvSpPr>
              <a:spLocks noChangeArrowheads="1"/>
            </p:cNvSpPr>
            <p:nvPr/>
          </p:nvSpPr>
          <p:spPr bwMode="auto">
            <a:xfrm>
              <a:off x="1651" y="2567"/>
              <a:ext cx="3284" cy="1122"/>
            </a:xfrm>
            <a:prstGeom prst="rect">
              <a:avLst/>
            </a:prstGeom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cxnSp>
          <p:nvCxnSpPr>
            <p:cNvPr id="29705" name="AutoShape 54"/>
            <p:cNvCxnSpPr>
              <a:cxnSpLocks noChangeShapeType="1"/>
            </p:cNvCxnSpPr>
            <p:nvPr/>
          </p:nvCxnSpPr>
          <p:spPr bwMode="auto">
            <a:xfrm flipV="1">
              <a:off x="3674" y="3201"/>
              <a:ext cx="336" cy="2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60" name="AutoShape 56"/>
            <p:cNvSpPr>
              <a:spLocks noChangeArrowheads="1"/>
            </p:cNvSpPr>
            <p:nvPr/>
          </p:nvSpPr>
          <p:spPr bwMode="auto">
            <a:xfrm>
              <a:off x="1314" y="3058"/>
              <a:ext cx="305" cy="182"/>
            </a:xfrm>
            <a:prstGeom prst="rightArrow">
              <a:avLst>
                <a:gd name="adj1" fmla="val 68185"/>
                <a:gd name="adj2" fmla="val 73154"/>
              </a:avLst>
            </a:prstGeom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1" name="AutoShape 57"/>
            <p:cNvSpPr>
              <a:spLocks noChangeArrowheads="1"/>
            </p:cNvSpPr>
            <p:nvPr/>
          </p:nvSpPr>
          <p:spPr bwMode="auto">
            <a:xfrm>
              <a:off x="4961" y="3056"/>
              <a:ext cx="304" cy="181"/>
            </a:xfrm>
            <a:prstGeom prst="rightArrow">
              <a:avLst>
                <a:gd name="adj1" fmla="val 68185"/>
                <a:gd name="adj2" fmla="val 73317"/>
              </a:avLst>
            </a:prstGeom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2" name="Rectangle 58"/>
            <p:cNvSpPr>
              <a:spLocks noChangeArrowheads="1"/>
            </p:cNvSpPr>
            <p:nvPr/>
          </p:nvSpPr>
          <p:spPr bwMode="auto">
            <a:xfrm>
              <a:off x="1728" y="2941"/>
              <a:ext cx="756" cy="485"/>
            </a:xfrm>
            <a:prstGeom prst="rect">
              <a:avLst/>
            </a:prstGeom>
            <a:solidFill>
              <a:srgbClr val="FF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15" name="Text Box 59"/>
            <p:cNvSpPr txBox="1">
              <a:spLocks noChangeArrowheads="1"/>
            </p:cNvSpPr>
            <p:nvPr/>
          </p:nvSpPr>
          <p:spPr bwMode="auto">
            <a:xfrm>
              <a:off x="1788" y="2947"/>
              <a:ext cx="601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Set design</a:t>
              </a:r>
            </a:p>
          </p:txBody>
        </p:sp>
        <p:sp>
          <p:nvSpPr>
            <p:cNvPr id="64" name="Rectangle 60"/>
            <p:cNvSpPr>
              <a:spLocks noChangeArrowheads="1"/>
            </p:cNvSpPr>
            <p:nvPr/>
          </p:nvSpPr>
          <p:spPr bwMode="auto">
            <a:xfrm>
              <a:off x="2741" y="3233"/>
              <a:ext cx="934" cy="382"/>
            </a:xfrm>
            <a:prstGeom prst="rect">
              <a:avLst/>
            </a:prstGeom>
            <a:solidFill>
              <a:srgbClr val="FF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65" name="Text Box 61"/>
            <p:cNvSpPr txBox="1">
              <a:spLocks noChangeArrowheads="1"/>
            </p:cNvSpPr>
            <p:nvPr/>
          </p:nvSpPr>
          <p:spPr bwMode="auto">
            <a:xfrm>
              <a:off x="2665" y="3185"/>
              <a:ext cx="1049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Props acquisition</a:t>
              </a:r>
            </a:p>
          </p:txBody>
        </p:sp>
        <p:sp>
          <p:nvSpPr>
            <p:cNvPr id="66" name="Rectangle 62"/>
            <p:cNvSpPr>
              <a:spLocks noChangeArrowheads="1"/>
            </p:cNvSpPr>
            <p:nvPr/>
          </p:nvSpPr>
          <p:spPr bwMode="auto">
            <a:xfrm>
              <a:off x="2741" y="2693"/>
              <a:ext cx="943" cy="415"/>
            </a:xfrm>
            <a:prstGeom prst="rect">
              <a:avLst/>
            </a:prstGeom>
            <a:solidFill>
              <a:srgbClr val="FF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25" name="Text Box 63"/>
            <p:cNvSpPr txBox="1">
              <a:spLocks noChangeArrowheads="1"/>
            </p:cNvSpPr>
            <p:nvPr/>
          </p:nvSpPr>
          <p:spPr bwMode="auto">
            <a:xfrm>
              <a:off x="2709" y="2664"/>
              <a:ext cx="1005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Set construction</a:t>
              </a:r>
            </a:p>
          </p:txBody>
        </p:sp>
        <p:sp>
          <p:nvSpPr>
            <p:cNvPr id="68" name="Rectangle 64"/>
            <p:cNvSpPr>
              <a:spLocks noChangeArrowheads="1"/>
            </p:cNvSpPr>
            <p:nvPr/>
          </p:nvSpPr>
          <p:spPr bwMode="auto">
            <a:xfrm>
              <a:off x="4010" y="2957"/>
              <a:ext cx="797" cy="490"/>
            </a:xfrm>
            <a:prstGeom prst="rect">
              <a:avLst/>
            </a:prstGeom>
            <a:solidFill>
              <a:srgbClr val="FFC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9729" name="Text Box 65"/>
            <p:cNvSpPr txBox="1">
              <a:spLocks noChangeArrowheads="1"/>
            </p:cNvSpPr>
            <p:nvPr/>
          </p:nvSpPr>
          <p:spPr bwMode="auto">
            <a:xfrm>
              <a:off x="4026" y="2976"/>
              <a:ext cx="781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Set finishing</a:t>
              </a:r>
            </a:p>
          </p:txBody>
        </p:sp>
        <p:cxnSp>
          <p:nvCxnSpPr>
            <p:cNvPr id="29730" name="AutoShape 66"/>
            <p:cNvCxnSpPr>
              <a:cxnSpLocks noChangeShapeType="1"/>
            </p:cNvCxnSpPr>
            <p:nvPr/>
          </p:nvCxnSpPr>
          <p:spPr bwMode="auto">
            <a:xfrm flipV="1">
              <a:off x="2484" y="2901"/>
              <a:ext cx="257" cy="28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31" name="AutoShape 67"/>
            <p:cNvCxnSpPr>
              <a:cxnSpLocks noChangeShapeType="1"/>
              <a:endCxn id="29729" idx="1"/>
            </p:cNvCxnSpPr>
            <p:nvPr/>
          </p:nvCxnSpPr>
          <p:spPr bwMode="auto">
            <a:xfrm>
              <a:off x="3684" y="2901"/>
              <a:ext cx="342" cy="27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29732" name="AutoShape 68"/>
            <p:cNvCxnSpPr>
              <a:cxnSpLocks noChangeShapeType="1"/>
            </p:cNvCxnSpPr>
            <p:nvPr/>
          </p:nvCxnSpPr>
          <p:spPr bwMode="auto">
            <a:xfrm>
              <a:off x="2484" y="3184"/>
              <a:ext cx="257" cy="2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sp>
          <p:nvSpPr>
            <p:cNvPr id="29733" name="Text Box 69"/>
            <p:cNvSpPr txBox="1">
              <a:spLocks noChangeArrowheads="1"/>
            </p:cNvSpPr>
            <p:nvPr/>
          </p:nvSpPr>
          <p:spPr bwMode="auto">
            <a:xfrm>
              <a:off x="-3" y="2702"/>
              <a:ext cx="1366" cy="8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The ‘Set and props manufacturing’ process</a:t>
              </a:r>
            </a:p>
          </p:txBody>
        </p:sp>
        <p:sp>
          <p:nvSpPr>
            <p:cNvPr id="74" name="Freeform 70"/>
            <p:cNvSpPr>
              <a:spLocks/>
            </p:cNvSpPr>
            <p:nvPr/>
          </p:nvSpPr>
          <p:spPr bwMode="auto">
            <a:xfrm>
              <a:off x="1631" y="2323"/>
              <a:ext cx="3282" cy="245"/>
            </a:xfrm>
            <a:custGeom>
              <a:avLst/>
              <a:gdLst>
                <a:gd name="T0" fmla="*/ 147 w 2901"/>
                <a:gd name="T1" fmla="*/ 3 h 120"/>
                <a:gd name="T2" fmla="*/ 0 w 2901"/>
                <a:gd name="T3" fmla="*/ 117 h 120"/>
                <a:gd name="T4" fmla="*/ 2901 w 2901"/>
                <a:gd name="T5" fmla="*/ 120 h 120"/>
                <a:gd name="T6" fmla="*/ 714 w 2901"/>
                <a:gd name="T7" fmla="*/ 0 h 120"/>
                <a:gd name="T8" fmla="*/ 147 w 2901"/>
                <a:gd name="T9" fmla="*/ 3 h 12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901"/>
                <a:gd name="T16" fmla="*/ 0 h 120"/>
                <a:gd name="T17" fmla="*/ 2901 w 2901"/>
                <a:gd name="T18" fmla="*/ 120 h 120"/>
                <a:gd name="connsiteX0" fmla="*/ 507 w 10000"/>
                <a:gd name="connsiteY0" fmla="*/ 4129 h 13879"/>
                <a:gd name="connsiteX1" fmla="*/ 0 w 10000"/>
                <a:gd name="connsiteY1" fmla="*/ 13629 h 13879"/>
                <a:gd name="connsiteX2" fmla="*/ 10000 w 10000"/>
                <a:gd name="connsiteY2" fmla="*/ 13879 h 13879"/>
                <a:gd name="connsiteX3" fmla="*/ 3339 w 10000"/>
                <a:gd name="connsiteY3" fmla="*/ 0 h 13879"/>
                <a:gd name="connsiteX4" fmla="*/ 507 w 10000"/>
                <a:gd name="connsiteY4" fmla="*/ 4129 h 13879"/>
                <a:gd name="connsiteX0" fmla="*/ 991 w 10000"/>
                <a:gd name="connsiteY0" fmla="*/ 0 h 15181"/>
                <a:gd name="connsiteX1" fmla="*/ 0 w 10000"/>
                <a:gd name="connsiteY1" fmla="*/ 14931 h 15181"/>
                <a:gd name="connsiteX2" fmla="*/ 10000 w 10000"/>
                <a:gd name="connsiteY2" fmla="*/ 15181 h 15181"/>
                <a:gd name="connsiteX3" fmla="*/ 3339 w 10000"/>
                <a:gd name="connsiteY3" fmla="*/ 1302 h 15181"/>
                <a:gd name="connsiteX4" fmla="*/ 991 w 10000"/>
                <a:gd name="connsiteY4" fmla="*/ 0 h 151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5181">
                  <a:moveTo>
                    <a:pt x="991" y="0"/>
                  </a:moveTo>
                  <a:cubicBezTo>
                    <a:pt x="661" y="4977"/>
                    <a:pt x="330" y="9954"/>
                    <a:pt x="0" y="14931"/>
                  </a:cubicBezTo>
                  <a:lnTo>
                    <a:pt x="10000" y="15181"/>
                  </a:lnTo>
                  <a:lnTo>
                    <a:pt x="3339" y="1302"/>
                  </a:lnTo>
                  <a:lnTo>
                    <a:pt x="991" y="0"/>
                  </a:lnTo>
                  <a:close/>
                </a:path>
              </a:pathLst>
            </a:custGeom>
            <a:solidFill>
              <a:schemeClr val="bg2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559032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1"/>
          <p:cNvSpPr txBox="1">
            <a:spLocks noChangeArrowheads="1"/>
          </p:cNvSpPr>
          <p:nvPr/>
        </p:nvSpPr>
        <p:spPr bwMode="auto">
          <a:xfrm>
            <a:off x="35575" y="78570"/>
            <a:ext cx="890492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Table 1.4</a:t>
            </a:r>
            <a:b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</a:b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Some examples of processes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in non-operations functions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1026" name="Picture 2" descr="Y:\08VOL4\Graphics\Powerpoint\PE_UK\PE522-SLACK\Final files\GIF\ch01\table-1-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81" y="1092429"/>
            <a:ext cx="8581263" cy="515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60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5" name="TextBox 21"/>
          <p:cNvSpPr txBox="1">
            <a:spLocks noChangeArrowheads="1"/>
          </p:cNvSpPr>
          <p:nvPr/>
        </p:nvSpPr>
        <p:spPr bwMode="auto">
          <a:xfrm>
            <a:off x="28281" y="18854"/>
            <a:ext cx="91281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Two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‘end-to-end’ business 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050" name="Picture 2" descr="Y:\08VOL4\Graphics\Powerpoint\PE_UK\PE522-SLACK\Final files\GIF\ch01\figure-1-8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63" y="738186"/>
            <a:ext cx="7788500" cy="5611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7338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40"/>
          <p:cNvSpPr txBox="1">
            <a:spLocks noChangeArrowheads="1"/>
          </p:cNvSpPr>
          <p:nvPr/>
        </p:nvSpPr>
        <p:spPr bwMode="auto">
          <a:xfrm>
            <a:off x="5095875" y="3216275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66700" y="2287588"/>
            <a:ext cx="2432050" cy="2646362"/>
            <a:chOff x="267463" y="2287398"/>
            <a:chExt cx="2432050" cy="2647209"/>
          </a:xfrm>
        </p:grpSpPr>
        <p:sp>
          <p:nvSpPr>
            <p:cNvPr id="34836" name="Text Box 3"/>
            <p:cNvSpPr txBox="1">
              <a:spLocks noChangeArrowheads="1"/>
            </p:cNvSpPr>
            <p:nvPr/>
          </p:nvSpPr>
          <p:spPr bwMode="auto">
            <a:xfrm>
              <a:off x="267463" y="2287398"/>
              <a:ext cx="2432050" cy="369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60" name="Rectangle 41"/>
            <p:cNvSpPr>
              <a:spLocks noChangeArrowheads="1"/>
            </p:cNvSpPr>
            <p:nvPr/>
          </p:nvSpPr>
          <p:spPr bwMode="auto">
            <a:xfrm>
              <a:off x="354013" y="2869933"/>
              <a:ext cx="2330450" cy="206467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4840" name="Text Box 42"/>
            <p:cNvSpPr txBox="1">
              <a:spLocks noChangeArrowheads="1"/>
            </p:cNvSpPr>
            <p:nvPr/>
          </p:nvSpPr>
          <p:spPr bwMode="auto">
            <a:xfrm>
              <a:off x="369888" y="2906461"/>
              <a:ext cx="2292350" cy="15886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repetition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Each staff member performs more of each task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Less systemization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unit costs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6448425" y="2298700"/>
            <a:ext cx="2447925" cy="2619375"/>
            <a:chOff x="6448534" y="2298510"/>
            <a:chExt cx="2447816" cy="2620330"/>
          </a:xfrm>
        </p:grpSpPr>
        <p:sp>
          <p:nvSpPr>
            <p:cNvPr id="34831" name="Text Box 4"/>
            <p:cNvSpPr txBox="1">
              <a:spLocks noChangeArrowheads="1"/>
            </p:cNvSpPr>
            <p:nvPr/>
          </p:nvSpPr>
          <p:spPr bwMode="auto">
            <a:xfrm>
              <a:off x="6448534" y="2298510"/>
              <a:ext cx="2432050" cy="36946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58" name="Rectangle 39"/>
            <p:cNvSpPr>
              <a:spLocks noChangeArrowheads="1"/>
            </p:cNvSpPr>
            <p:nvPr/>
          </p:nvSpPr>
          <p:spPr bwMode="auto">
            <a:xfrm>
              <a:off x="6565900" y="2851613"/>
              <a:ext cx="2330450" cy="206722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4835" name="Text Box 43"/>
            <p:cNvSpPr txBox="1">
              <a:spLocks noChangeArrowheads="1"/>
            </p:cNvSpPr>
            <p:nvPr/>
          </p:nvSpPr>
          <p:spPr bwMode="auto">
            <a:xfrm>
              <a:off x="6596063" y="2949872"/>
              <a:ext cx="2292350" cy="1422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repeatability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Specialization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Capital intensive</a:t>
              </a:r>
            </a:p>
            <a:p>
              <a:pPr marL="160338" marR="0" lvl="0" indent="-16033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unit costs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3563" name="Rectangle 44"/>
          <p:cNvSpPr>
            <a:spLocks noChangeArrowheads="1"/>
          </p:cNvSpPr>
          <p:nvPr/>
        </p:nvSpPr>
        <p:spPr bwMode="auto">
          <a:xfrm>
            <a:off x="2776538" y="3003164"/>
            <a:ext cx="3697287" cy="77607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4824" name="Text Box 45"/>
          <p:cNvSpPr txBox="1">
            <a:spLocks noChangeArrowheads="1"/>
          </p:cNvSpPr>
          <p:nvPr/>
        </p:nvSpPr>
        <p:spPr bwMode="auto">
          <a:xfrm>
            <a:off x="3736975" y="3216275"/>
            <a:ext cx="16637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Volume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25" name="Text Box 46"/>
          <p:cNvSpPr txBox="1">
            <a:spLocks noChangeArrowheads="1"/>
          </p:cNvSpPr>
          <p:nvPr/>
        </p:nvSpPr>
        <p:spPr bwMode="auto">
          <a:xfrm>
            <a:off x="3030538" y="3201988"/>
            <a:ext cx="11096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Low</a:t>
            </a:r>
            <a:endParaRPr kumimoji="0" lang="en-US" sz="18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26" name="AutoShape 47"/>
          <p:cNvSpPr>
            <a:spLocks noChangeArrowheads="1"/>
          </p:cNvSpPr>
          <p:nvPr/>
        </p:nvSpPr>
        <p:spPr bwMode="auto">
          <a:xfrm>
            <a:off x="5899150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27" name="AutoShape 48"/>
          <p:cNvSpPr>
            <a:spLocks noChangeArrowheads="1"/>
          </p:cNvSpPr>
          <p:nvPr/>
        </p:nvSpPr>
        <p:spPr bwMode="auto">
          <a:xfrm rot="10800000">
            <a:off x="2886075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28" name="Text Box 49"/>
          <p:cNvSpPr txBox="1">
            <a:spLocks noChangeArrowheads="1"/>
          </p:cNvSpPr>
          <p:nvPr/>
        </p:nvSpPr>
        <p:spPr bwMode="auto">
          <a:xfrm>
            <a:off x="5072063" y="3217863"/>
            <a:ext cx="11080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18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29" name="TextBox 21"/>
          <p:cNvSpPr txBox="1">
            <a:spLocks noChangeArrowheads="1"/>
          </p:cNvSpPr>
          <p:nvPr/>
        </p:nvSpPr>
        <p:spPr bwMode="auto">
          <a:xfrm>
            <a:off x="28281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typology of operations and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 (1 of 4)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4830" name="Text Box 45"/>
          <p:cNvSpPr txBox="1">
            <a:spLocks noChangeArrowheads="1"/>
          </p:cNvSpPr>
          <p:nvPr/>
        </p:nvSpPr>
        <p:spPr bwMode="auto">
          <a:xfrm>
            <a:off x="345308" y="1005942"/>
            <a:ext cx="8391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implications of high and low Volume in operations and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processes…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146523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40"/>
          <p:cNvSpPr txBox="1">
            <a:spLocks noChangeArrowheads="1"/>
          </p:cNvSpPr>
          <p:nvPr/>
        </p:nvSpPr>
        <p:spPr bwMode="auto">
          <a:xfrm>
            <a:off x="5095875" y="3216275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66700" y="2287588"/>
            <a:ext cx="2432050" cy="2363787"/>
            <a:chOff x="267463" y="2287398"/>
            <a:chExt cx="2432050" cy="2363430"/>
          </a:xfrm>
        </p:grpSpPr>
        <p:sp>
          <p:nvSpPr>
            <p:cNvPr id="35860" name="Text Box 3"/>
            <p:cNvSpPr txBox="1">
              <a:spLocks noChangeArrowheads="1"/>
            </p:cNvSpPr>
            <p:nvPr/>
          </p:nvSpPr>
          <p:spPr bwMode="auto">
            <a:xfrm>
              <a:off x="267463" y="2287398"/>
              <a:ext cx="243205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60" name="Rectangle 41"/>
            <p:cNvSpPr>
              <a:spLocks noChangeArrowheads="1"/>
            </p:cNvSpPr>
            <p:nvPr/>
          </p:nvSpPr>
          <p:spPr bwMode="auto">
            <a:xfrm>
              <a:off x="354013" y="2869933"/>
              <a:ext cx="2330450" cy="178089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5864" name="Text Box 42"/>
            <p:cNvSpPr txBox="1">
              <a:spLocks noChangeArrowheads="1"/>
            </p:cNvSpPr>
            <p:nvPr/>
          </p:nvSpPr>
          <p:spPr bwMode="auto">
            <a:xfrm>
              <a:off x="369888" y="3001057"/>
              <a:ext cx="2292350" cy="15081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Flexible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Complex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Match customer needs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unit costs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6448425" y="2298700"/>
            <a:ext cx="2447925" cy="2414588"/>
            <a:chOff x="6448534" y="2298510"/>
            <a:chExt cx="2447816" cy="2415380"/>
          </a:xfrm>
        </p:grpSpPr>
        <p:sp>
          <p:nvSpPr>
            <p:cNvPr id="35855" name="Text Box 4"/>
            <p:cNvSpPr txBox="1">
              <a:spLocks noChangeArrowheads="1"/>
            </p:cNvSpPr>
            <p:nvPr/>
          </p:nvSpPr>
          <p:spPr bwMode="auto">
            <a:xfrm>
              <a:off x="6448534" y="2298510"/>
              <a:ext cx="243205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58" name="Rectangle 39"/>
            <p:cNvSpPr>
              <a:spLocks noChangeArrowheads="1"/>
            </p:cNvSpPr>
            <p:nvPr/>
          </p:nvSpPr>
          <p:spPr bwMode="auto">
            <a:xfrm>
              <a:off x="6565900" y="2851613"/>
              <a:ext cx="2330450" cy="186227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5859" name="Text Box 43"/>
            <p:cNvSpPr txBox="1">
              <a:spLocks noChangeArrowheads="1"/>
            </p:cNvSpPr>
            <p:nvPr/>
          </p:nvSpPr>
          <p:spPr bwMode="auto">
            <a:xfrm>
              <a:off x="6596063" y="3012936"/>
              <a:ext cx="2292350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Well defined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Routine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Standardized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Regular</a:t>
              </a:r>
            </a:p>
            <a:p>
              <a:pPr marL="150813" marR="0" lvl="0" indent="-15081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unit costs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3563" name="Rectangle 44"/>
          <p:cNvSpPr>
            <a:spLocks noChangeArrowheads="1"/>
          </p:cNvSpPr>
          <p:nvPr/>
        </p:nvSpPr>
        <p:spPr bwMode="auto">
          <a:xfrm>
            <a:off x="2776538" y="3003164"/>
            <a:ext cx="3697287" cy="776070"/>
          </a:xfrm>
          <a:prstGeom prst="rect">
            <a:avLst/>
          </a:prstGeom>
          <a:solidFill>
            <a:srgbClr val="CCFFFF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8" name="Text Box 45"/>
          <p:cNvSpPr txBox="1">
            <a:spLocks noChangeArrowheads="1"/>
          </p:cNvSpPr>
          <p:nvPr/>
        </p:nvSpPr>
        <p:spPr bwMode="auto">
          <a:xfrm>
            <a:off x="3736975" y="3216275"/>
            <a:ext cx="1663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Variety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49" name="Text Box 46"/>
          <p:cNvSpPr txBox="1">
            <a:spLocks noChangeArrowheads="1"/>
          </p:cNvSpPr>
          <p:nvPr/>
        </p:nvSpPr>
        <p:spPr bwMode="auto">
          <a:xfrm>
            <a:off x="3030538" y="3201988"/>
            <a:ext cx="1109662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50" name="AutoShape 47"/>
          <p:cNvSpPr>
            <a:spLocks noChangeArrowheads="1"/>
          </p:cNvSpPr>
          <p:nvPr/>
        </p:nvSpPr>
        <p:spPr bwMode="auto">
          <a:xfrm>
            <a:off x="5946775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51" name="AutoShape 48"/>
          <p:cNvSpPr>
            <a:spLocks noChangeArrowheads="1"/>
          </p:cNvSpPr>
          <p:nvPr/>
        </p:nvSpPr>
        <p:spPr bwMode="auto">
          <a:xfrm rot="10800000">
            <a:off x="2774950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52" name="Text Box 49"/>
          <p:cNvSpPr txBox="1">
            <a:spLocks noChangeArrowheads="1"/>
          </p:cNvSpPr>
          <p:nvPr/>
        </p:nvSpPr>
        <p:spPr bwMode="auto">
          <a:xfrm>
            <a:off x="5072063" y="3217863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Low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53" name="TextBox 21"/>
          <p:cNvSpPr txBox="1">
            <a:spLocks noChangeArrowheads="1"/>
          </p:cNvSpPr>
          <p:nvPr/>
        </p:nvSpPr>
        <p:spPr bwMode="auto">
          <a:xfrm>
            <a:off x="28281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typology of operations and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 (2 of 4)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5854" name="Text Box 45"/>
          <p:cNvSpPr txBox="1">
            <a:spLocks noChangeArrowheads="1"/>
          </p:cNvSpPr>
          <p:nvPr/>
        </p:nvSpPr>
        <p:spPr bwMode="auto">
          <a:xfrm>
            <a:off x="345308" y="1005942"/>
            <a:ext cx="8391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implications of high and low Variety in operations and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processes…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546293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40"/>
          <p:cNvSpPr txBox="1">
            <a:spLocks noChangeArrowheads="1"/>
          </p:cNvSpPr>
          <p:nvPr/>
        </p:nvSpPr>
        <p:spPr bwMode="auto">
          <a:xfrm>
            <a:off x="5095875" y="3216275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66700" y="2287588"/>
            <a:ext cx="2432050" cy="2757487"/>
            <a:chOff x="267463" y="2287398"/>
            <a:chExt cx="2432050" cy="2757567"/>
          </a:xfrm>
        </p:grpSpPr>
        <p:sp>
          <p:nvSpPr>
            <p:cNvPr id="36884" name="Text Box 3"/>
            <p:cNvSpPr txBox="1">
              <a:spLocks noChangeArrowheads="1"/>
            </p:cNvSpPr>
            <p:nvPr/>
          </p:nvSpPr>
          <p:spPr bwMode="auto">
            <a:xfrm>
              <a:off x="267463" y="2287398"/>
              <a:ext cx="243205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60" name="Rectangle 41"/>
            <p:cNvSpPr>
              <a:spLocks noChangeArrowheads="1"/>
            </p:cNvSpPr>
            <p:nvPr/>
          </p:nvSpPr>
          <p:spPr bwMode="auto">
            <a:xfrm>
              <a:off x="354013" y="2869932"/>
              <a:ext cx="2330450" cy="2175033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6888" name="Text Box 42"/>
            <p:cNvSpPr txBox="1">
              <a:spLocks noChangeArrowheads="1"/>
            </p:cNvSpPr>
            <p:nvPr/>
          </p:nvSpPr>
          <p:spPr bwMode="auto">
            <a:xfrm>
              <a:off x="369888" y="2953759"/>
              <a:ext cx="2292350" cy="20621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Changing capacity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Anticipation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Flexibility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In touch with demand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unit costs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6448425" y="2298700"/>
            <a:ext cx="2447925" cy="2619375"/>
            <a:chOff x="6448534" y="2298510"/>
            <a:chExt cx="2447816" cy="2620330"/>
          </a:xfrm>
        </p:grpSpPr>
        <p:sp>
          <p:nvSpPr>
            <p:cNvPr id="36879" name="Text Box 4"/>
            <p:cNvSpPr txBox="1">
              <a:spLocks noChangeArrowheads="1"/>
            </p:cNvSpPr>
            <p:nvPr/>
          </p:nvSpPr>
          <p:spPr bwMode="auto">
            <a:xfrm>
              <a:off x="6448534" y="2298510"/>
              <a:ext cx="243205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58" name="Rectangle 39"/>
            <p:cNvSpPr>
              <a:spLocks noChangeArrowheads="1"/>
            </p:cNvSpPr>
            <p:nvPr/>
          </p:nvSpPr>
          <p:spPr bwMode="auto">
            <a:xfrm>
              <a:off x="6565900" y="2851613"/>
              <a:ext cx="2330450" cy="206722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6883" name="Text Box 43"/>
            <p:cNvSpPr txBox="1">
              <a:spLocks noChangeArrowheads="1"/>
            </p:cNvSpPr>
            <p:nvPr/>
          </p:nvSpPr>
          <p:spPr bwMode="auto">
            <a:xfrm>
              <a:off x="6596063" y="3044468"/>
              <a:ext cx="2292350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Stable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Routine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Predictable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utilization</a:t>
              </a:r>
            </a:p>
            <a:p>
              <a:pPr marL="195263" marR="0" lvl="0" indent="-195263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unit costs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3563" name="Rectangle 44"/>
          <p:cNvSpPr>
            <a:spLocks noChangeArrowheads="1"/>
          </p:cNvSpPr>
          <p:nvPr/>
        </p:nvSpPr>
        <p:spPr bwMode="auto">
          <a:xfrm>
            <a:off x="2776538" y="3003164"/>
            <a:ext cx="3697287" cy="776070"/>
          </a:xfrm>
          <a:prstGeom prst="rect">
            <a:avLst/>
          </a:prstGeom>
          <a:solidFill>
            <a:srgbClr val="CCFFCC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6872" name="Text Box 45"/>
          <p:cNvSpPr txBox="1">
            <a:spLocks noChangeArrowheads="1"/>
          </p:cNvSpPr>
          <p:nvPr/>
        </p:nvSpPr>
        <p:spPr bwMode="auto">
          <a:xfrm>
            <a:off x="3736975" y="3059113"/>
            <a:ext cx="1663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Variation in demand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3" name="Text Box 46"/>
          <p:cNvSpPr txBox="1">
            <a:spLocks noChangeArrowheads="1"/>
          </p:cNvSpPr>
          <p:nvPr/>
        </p:nvSpPr>
        <p:spPr bwMode="auto">
          <a:xfrm>
            <a:off x="3030538" y="3201988"/>
            <a:ext cx="1109662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4" name="AutoShape 47"/>
          <p:cNvSpPr>
            <a:spLocks noChangeArrowheads="1"/>
          </p:cNvSpPr>
          <p:nvPr/>
        </p:nvSpPr>
        <p:spPr bwMode="auto">
          <a:xfrm>
            <a:off x="5946775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5" name="AutoShape 48"/>
          <p:cNvSpPr>
            <a:spLocks noChangeArrowheads="1"/>
          </p:cNvSpPr>
          <p:nvPr/>
        </p:nvSpPr>
        <p:spPr bwMode="auto">
          <a:xfrm rot="10800000">
            <a:off x="2774950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6" name="Text Box 49"/>
          <p:cNvSpPr txBox="1">
            <a:spLocks noChangeArrowheads="1"/>
          </p:cNvSpPr>
          <p:nvPr/>
        </p:nvSpPr>
        <p:spPr bwMode="auto">
          <a:xfrm>
            <a:off x="5072063" y="3217863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Low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7" name="TextBox 21"/>
          <p:cNvSpPr txBox="1">
            <a:spLocks noChangeArrowheads="1"/>
          </p:cNvSpPr>
          <p:nvPr/>
        </p:nvSpPr>
        <p:spPr bwMode="auto">
          <a:xfrm>
            <a:off x="28281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typology of operations and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 (3 of 4)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6878" name="Text Box 45"/>
          <p:cNvSpPr txBox="1">
            <a:spLocks noChangeArrowheads="1"/>
          </p:cNvSpPr>
          <p:nvPr/>
        </p:nvSpPr>
        <p:spPr bwMode="auto">
          <a:xfrm>
            <a:off x="345308" y="1005942"/>
            <a:ext cx="8391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implications of high and low Variation in operations and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processes…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900465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40"/>
          <p:cNvSpPr txBox="1">
            <a:spLocks noChangeArrowheads="1"/>
          </p:cNvSpPr>
          <p:nvPr/>
        </p:nvSpPr>
        <p:spPr bwMode="auto">
          <a:xfrm>
            <a:off x="5095875" y="3216275"/>
            <a:ext cx="1108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2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266700" y="2287588"/>
            <a:ext cx="2432050" cy="3655379"/>
            <a:chOff x="267463" y="2287398"/>
            <a:chExt cx="2432050" cy="3656201"/>
          </a:xfrm>
        </p:grpSpPr>
        <p:sp>
          <p:nvSpPr>
            <p:cNvPr id="37908" name="Text Box 3"/>
            <p:cNvSpPr txBox="1">
              <a:spLocks noChangeArrowheads="1"/>
            </p:cNvSpPr>
            <p:nvPr/>
          </p:nvSpPr>
          <p:spPr bwMode="auto">
            <a:xfrm>
              <a:off x="267463" y="2287398"/>
              <a:ext cx="2432050" cy="3694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60" name="Rectangle 41"/>
            <p:cNvSpPr>
              <a:spLocks noChangeArrowheads="1"/>
            </p:cNvSpPr>
            <p:nvPr/>
          </p:nvSpPr>
          <p:spPr bwMode="auto">
            <a:xfrm>
              <a:off x="354013" y="2869932"/>
              <a:ext cx="2330450" cy="307366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7912" name="Text Box 42"/>
            <p:cNvSpPr txBox="1">
              <a:spLocks noChangeArrowheads="1"/>
            </p:cNvSpPr>
            <p:nvPr/>
          </p:nvSpPr>
          <p:spPr bwMode="auto">
            <a:xfrm>
              <a:off x="338322" y="2921062"/>
              <a:ext cx="2341781" cy="2752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41288" marR="0" lvl="0" indent="-14128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Short waiting tolerance</a:t>
              </a:r>
            </a:p>
            <a:p>
              <a:pPr marL="141288" marR="0" lvl="0" indent="-14128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Satisfaction governed by customer perception</a:t>
              </a:r>
            </a:p>
            <a:p>
              <a:pPr marL="141288" marR="0" lvl="0" indent="-14128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Customer contact skills needed</a:t>
              </a:r>
            </a:p>
            <a:p>
              <a:pPr marL="141288" marR="0" lvl="0" indent="-14128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Received variety is high</a:t>
              </a:r>
            </a:p>
            <a:p>
              <a:pPr marL="141288" marR="0" lvl="0" indent="-141288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unit costs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6448425" y="2298700"/>
            <a:ext cx="2447925" cy="3487251"/>
            <a:chOff x="6448534" y="2298510"/>
            <a:chExt cx="2447816" cy="3487435"/>
          </a:xfrm>
        </p:grpSpPr>
        <p:sp>
          <p:nvSpPr>
            <p:cNvPr id="37903" name="Text Box 4"/>
            <p:cNvSpPr txBox="1">
              <a:spLocks noChangeArrowheads="1"/>
            </p:cNvSpPr>
            <p:nvPr/>
          </p:nvSpPr>
          <p:spPr bwMode="auto">
            <a:xfrm>
              <a:off x="6448534" y="2298510"/>
              <a:ext cx="2432050" cy="369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23558" name="Rectangle 39"/>
            <p:cNvSpPr>
              <a:spLocks noChangeArrowheads="1"/>
            </p:cNvSpPr>
            <p:nvPr/>
          </p:nvSpPr>
          <p:spPr bwMode="auto">
            <a:xfrm>
              <a:off x="6565900" y="2851613"/>
              <a:ext cx="2330450" cy="29343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headEnd/>
              <a:tailEnd/>
            </a:ln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37907" name="Text Box 43"/>
            <p:cNvSpPr txBox="1">
              <a:spLocks noChangeArrowheads="1"/>
            </p:cNvSpPr>
            <p:nvPr/>
          </p:nvSpPr>
          <p:spPr bwMode="auto">
            <a:xfrm>
              <a:off x="6596063" y="2949872"/>
              <a:ext cx="2292350" cy="26408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Time lag between production and consumption</a:t>
              </a:r>
            </a:p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Standardization</a:t>
              </a:r>
            </a:p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contact skills</a:t>
              </a:r>
            </a:p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High staff utilization</a:t>
              </a:r>
            </a:p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Centralization</a:t>
              </a:r>
            </a:p>
            <a:p>
              <a:pPr marL="168275" marR="0" lvl="0" indent="-168275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 typeface="Arial" charset="0"/>
                <a:buChar char="•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Low unit costs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80000"/>
                </a:lnSpc>
                <a:spcBef>
                  <a:spcPct val="2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3563" name="Rectangle 44"/>
          <p:cNvSpPr>
            <a:spLocks noChangeArrowheads="1"/>
          </p:cNvSpPr>
          <p:nvPr/>
        </p:nvSpPr>
        <p:spPr bwMode="auto">
          <a:xfrm>
            <a:off x="2776538" y="3003164"/>
            <a:ext cx="3697287" cy="776070"/>
          </a:xfrm>
          <a:prstGeom prst="rect">
            <a:avLst/>
          </a:prstGeom>
          <a:solidFill>
            <a:srgbClr val="FFFFCC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7896" name="Text Box 45"/>
          <p:cNvSpPr txBox="1">
            <a:spLocks noChangeArrowheads="1"/>
          </p:cNvSpPr>
          <p:nvPr/>
        </p:nvSpPr>
        <p:spPr bwMode="auto">
          <a:xfrm>
            <a:off x="3736975" y="3216275"/>
            <a:ext cx="16637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Visibility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897" name="Text Box 46"/>
          <p:cNvSpPr txBox="1">
            <a:spLocks noChangeArrowheads="1"/>
          </p:cNvSpPr>
          <p:nvPr/>
        </p:nvSpPr>
        <p:spPr bwMode="auto">
          <a:xfrm>
            <a:off x="3030538" y="3201988"/>
            <a:ext cx="11096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High</a:t>
            </a:r>
            <a:endParaRPr kumimoji="0" lang="en-US" sz="18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898" name="AutoShape 47"/>
          <p:cNvSpPr>
            <a:spLocks noChangeArrowheads="1"/>
          </p:cNvSpPr>
          <p:nvPr/>
        </p:nvSpPr>
        <p:spPr bwMode="auto">
          <a:xfrm>
            <a:off x="5946775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899" name="AutoShape 48"/>
          <p:cNvSpPr>
            <a:spLocks noChangeArrowheads="1"/>
          </p:cNvSpPr>
          <p:nvPr/>
        </p:nvSpPr>
        <p:spPr bwMode="auto">
          <a:xfrm rot="10800000">
            <a:off x="2774950" y="3175000"/>
            <a:ext cx="444500" cy="452438"/>
          </a:xfrm>
          <a:prstGeom prst="rightArrow">
            <a:avLst>
              <a:gd name="adj1" fmla="val 50000"/>
              <a:gd name="adj2" fmla="val 386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900" name="Text Box 49"/>
          <p:cNvSpPr txBox="1">
            <a:spLocks noChangeArrowheads="1"/>
          </p:cNvSpPr>
          <p:nvPr/>
        </p:nvSpPr>
        <p:spPr bwMode="auto">
          <a:xfrm>
            <a:off x="5072063" y="3217863"/>
            <a:ext cx="11080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Low</a:t>
            </a:r>
            <a:endParaRPr kumimoji="0" lang="en-US" sz="18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901" name="TextBox 21"/>
          <p:cNvSpPr txBox="1">
            <a:spLocks noChangeArrowheads="1"/>
          </p:cNvSpPr>
          <p:nvPr/>
        </p:nvSpPr>
        <p:spPr bwMode="auto">
          <a:xfrm>
            <a:off x="28281" y="18854"/>
            <a:ext cx="9128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 typology of operations and 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 (4 of 4)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7902" name="Text Box 45"/>
          <p:cNvSpPr txBox="1">
            <a:spLocks noChangeArrowheads="1"/>
          </p:cNvSpPr>
          <p:nvPr/>
        </p:nvSpPr>
        <p:spPr bwMode="auto">
          <a:xfrm>
            <a:off x="345308" y="1005942"/>
            <a:ext cx="8391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The implications of high and low Visibility in operations and </a:t>
            </a:r>
            <a:r>
              <a:rPr kumimoji="0" lang="en-GB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processes…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32770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474669" y="4570365"/>
            <a:ext cx="7672880" cy="708025"/>
            <a:chOff x="827" y="2730"/>
            <a:chExt cx="4386" cy="446"/>
          </a:xfrm>
        </p:grpSpPr>
        <p:sp>
          <p:nvSpPr>
            <p:cNvPr id="38958" name="Text Box 8"/>
            <p:cNvSpPr txBox="1">
              <a:spLocks noChangeArrowheads="1"/>
            </p:cNvSpPr>
            <p:nvPr/>
          </p:nvSpPr>
          <p:spPr bwMode="auto">
            <a:xfrm>
              <a:off x="989" y="2730"/>
              <a:ext cx="4224" cy="44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It is important </a:t>
              </a:r>
              <a:r>
                <a:rPr kumimoji="0" lang="en-GB" sz="2000" b="0" i="1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to understand how different operations are positioned on the </a:t>
              </a:r>
              <a:r>
                <a:rPr kumimoji="0" lang="en-GB" sz="20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four Vs</a:t>
              </a:r>
              <a:r>
                <a:rPr kumimoji="0" lang="en-GB" sz="2000" b="0" i="1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.</a:t>
              </a:r>
              <a:endPara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38959" name="Oval 9"/>
            <p:cNvSpPr>
              <a:spLocks noChangeArrowheads="1"/>
            </p:cNvSpPr>
            <p:nvPr/>
          </p:nvSpPr>
          <p:spPr bwMode="auto">
            <a:xfrm>
              <a:off x="827" y="2782"/>
              <a:ext cx="115" cy="115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1" u="none" strike="noStrike" kern="1200" cap="none" spc="0" normalizeH="0" baseline="0" noProof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474669" y="5414588"/>
            <a:ext cx="7672880" cy="400050"/>
            <a:chOff x="827" y="3058"/>
            <a:chExt cx="4386" cy="252"/>
          </a:xfrm>
        </p:grpSpPr>
        <p:sp>
          <p:nvSpPr>
            <p:cNvPr id="38956" name="Text Box 11"/>
            <p:cNvSpPr txBox="1">
              <a:spLocks noChangeArrowheads="1"/>
            </p:cNvSpPr>
            <p:nvPr/>
          </p:nvSpPr>
          <p:spPr bwMode="auto">
            <a:xfrm>
              <a:off x="989" y="3058"/>
              <a:ext cx="4224" cy="25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1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Is their position where they want to be?</a:t>
              </a:r>
              <a:endPara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38957" name="Oval 12"/>
            <p:cNvSpPr>
              <a:spLocks noChangeArrowheads="1"/>
            </p:cNvSpPr>
            <p:nvPr/>
          </p:nvSpPr>
          <p:spPr bwMode="auto">
            <a:xfrm>
              <a:off x="827" y="3107"/>
              <a:ext cx="115" cy="115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1" u="none" strike="noStrike" kern="1200" cap="none" spc="0" normalizeH="0" baseline="0" noProof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469907" y="5999831"/>
            <a:ext cx="7678128" cy="400050"/>
            <a:chOff x="824" y="3298"/>
            <a:chExt cx="4389" cy="252"/>
          </a:xfrm>
        </p:grpSpPr>
        <p:sp>
          <p:nvSpPr>
            <p:cNvPr id="38954" name="Text Box 14"/>
            <p:cNvSpPr txBox="1">
              <a:spLocks noChangeArrowheads="1"/>
            </p:cNvSpPr>
            <p:nvPr/>
          </p:nvSpPr>
          <p:spPr bwMode="auto">
            <a:xfrm>
              <a:off x="989" y="3298"/>
              <a:ext cx="4224" cy="252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1" u="none" strike="noStrike" kern="1200" cap="none" spc="0" normalizeH="0" baseline="0" noProof="0" dirty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Do they understand the strategic </a:t>
              </a:r>
              <a:r>
                <a:rPr kumimoji="0" lang="en-GB" sz="2000" b="0" i="1" u="none" strike="noStrike" kern="1200" cap="none" spc="0" normalizeH="0" baseline="0" noProof="0" dirty="0" smtClean="0">
                  <a:ln>
                    <a:noFill/>
                  </a:ln>
                  <a:solidFill>
                    <a:srgbClr val="808080">
                      <a:lumMod val="50000"/>
                    </a:srgbClr>
                  </a:solidFill>
                  <a:effectLst/>
                  <a:uLnTx/>
                  <a:uFillTx/>
                  <a:latin typeface="Arial" charset="0"/>
                  <a:ea typeface="+mn-ea"/>
                  <a:cs typeface="+mn-cs"/>
                </a:rPr>
                <a:t>implications of their position?</a:t>
              </a:r>
              <a:endPara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  <p:sp>
          <p:nvSpPr>
            <p:cNvPr id="38955" name="Oval 15"/>
            <p:cNvSpPr>
              <a:spLocks noChangeArrowheads="1"/>
            </p:cNvSpPr>
            <p:nvPr/>
          </p:nvSpPr>
          <p:spPr bwMode="auto">
            <a:xfrm>
              <a:off x="824" y="3346"/>
              <a:ext cx="115" cy="115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1" u="none" strike="noStrike" kern="1200" cap="none" spc="0" normalizeH="0" baseline="0" noProof="0">
                <a:ln>
                  <a:noFill/>
                </a:ln>
                <a:solidFill>
                  <a:srgbClr val="808080">
                    <a:lumMod val="50000"/>
                  </a:srgbClr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pic>
        <p:nvPicPr>
          <p:cNvPr id="3074" name="Picture 2" descr="Y:\08VOL4\Graphics\Powerpoint\PE_UK\PE522-SLACK\Final files\GIF\ch01\figure-1-10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518" y="494045"/>
            <a:ext cx="7713790" cy="377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80291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Box 44"/>
          <p:cNvSpPr txBox="1"/>
          <p:nvPr/>
        </p:nvSpPr>
        <p:spPr>
          <a:xfrm>
            <a:off x="-7" y="15760"/>
            <a:ext cx="89374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Slack </a:t>
            </a:r>
            <a:r>
              <a:rPr kumimoji="0" lang="en-US" sz="2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et al.</a:t>
            </a:r>
            <a:r>
              <a:rPr kumimoji="0" 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’s general model of operations management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4098" name="Picture 2" descr="Y:\08VOL4\Graphics\Powerpoint\PE_UK\PE522-SLACK\Final files\GIF\ch01\figure-1-1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392" y="969867"/>
            <a:ext cx="6024042" cy="545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4549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759" y="15727"/>
            <a:ext cx="8544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FA3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To be a great Operations Manager you need to…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007FA3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5001" y="595183"/>
            <a:ext cx="846767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Enjoy getting things done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about doing things. 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Understand customer needs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about understanding what ‘value’ means for customers. 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Communicate and motivate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managers must be ‘people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people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’.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Learn all the time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about learning, because without learning there can be no improvement.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Commit to innovation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about being creative, imaginative, and (sometimes) unconventional.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Know your contribution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 is about contributing to the effective working of other functions. 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Be capable of analysing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management is about evaluating decisions.</a:t>
            </a:r>
          </a:p>
          <a:p>
            <a:pPr marL="168275" marR="0" lvl="0" indent="-168275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1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Keep cool under pressure – </a:t>
            </a: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Operations managers need to be able to remain calm no matter what problems occur.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434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2538074"/>
            <a:ext cx="5759031" cy="139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schemas.microsoft.com/office/infopath/2007/PartnerControls"/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329</TotalTime>
  <Words>1920</Words>
  <Application>Microsoft Office PowerPoint</Application>
  <PresentationFormat>On-screen Show (4:3)</PresentationFormat>
  <Paragraphs>419</Paragraphs>
  <Slides>39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Arial Narrow</vt:lpstr>
      <vt:lpstr>Calibri</vt:lpstr>
      <vt:lpstr>Myriad Pro</vt:lpstr>
      <vt:lpstr>Times New Roman</vt:lpstr>
      <vt:lpstr>Verdana</vt:lpstr>
      <vt:lpstr>Wingdings</vt:lpstr>
      <vt:lpstr>20140311PresentationUWTSDTemplate</vt:lpstr>
      <vt:lpstr>Default Design</vt:lpstr>
      <vt:lpstr>  </vt:lpstr>
      <vt:lpstr>Croeso / Welcome / Introduction</vt:lpstr>
      <vt:lpstr>Learning Objectives</vt:lpstr>
      <vt:lpstr>Indicative Content</vt:lpstr>
      <vt:lpstr>Reading  </vt:lpstr>
      <vt:lpstr>Assessment</vt:lpstr>
      <vt:lpstr>Operations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33</cp:revision>
  <dcterms:created xsi:type="dcterms:W3CDTF">2015-04-14T15:21:28Z</dcterms:created>
  <dcterms:modified xsi:type="dcterms:W3CDTF">2018-10-04T09:49:46Z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