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8F3AC9-74B6-48D8-A190-121BB3019BB2}" v="219" dt="2018-10-24T18:26:34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A87E0-A54B-4D39-B59E-4527165775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57805D-CAD5-4D05-8E0A-F893BC05F5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57FAA-663F-430B-84FE-29BC3B903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349B9-918D-4B27-9B42-8806C8CEC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47F32-BA3D-4642-8579-9A0B952AA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3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6651F-1D84-4DDC-9F11-B7B40429B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5FD64-00C6-444A-91CA-34603587FB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F638B-E418-444D-896C-2359EC26E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E04FA-FCC1-4DC3-B032-045BB8BF8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39E43-F7DE-46AA-8D07-AD8CCF0E3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00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870C-DF75-4430-9A92-BA596A34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DBC9F-D46F-401E-9EDF-4C7F0FFE1A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67BC0-A0C1-43EE-B026-BFD98FF9E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9FC62-6769-42BA-8FE8-93C933782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55C2CC-1257-44C9-B486-4E49FF52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9F755-37D7-4AFD-B9A2-D39E9B4EB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35BB3-2B53-4836-A918-EA821E94DF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E0A6DF-FB43-400D-AD9E-91252A333F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88E4B8-7453-4891-A226-D1AE42F61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889B1-53DC-40B2-BBE1-256CD7734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C795B-2F28-48AF-976D-5799FE66C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86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DE6CA-5BD9-4EF4-9A47-AC31DB842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E5C0E0-FC32-4417-9456-FEFD14820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207EE8-DDB8-4CAF-9FFE-E052B4296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F8AAA5-440D-426B-8BF5-8B92DAC90C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8E6B3A-A577-4C18-886F-903504214C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086734-AB84-46AD-8D1C-5D814EAA8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7F0AFA-5678-496E-8956-F207FC4E0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54CE04-72D6-44A8-A482-EB13E1D12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340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054D7-D487-4B54-A860-359E00564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4D33DA-C18A-48D4-A921-0A3584CC8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880749-BD89-4D25-B685-A452DF728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28FA86-57FF-45CB-B9D9-CF42968D2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22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AAF265-CC9F-4E82-AEFD-D97C9CCEF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937236-FD70-4732-BF99-B9A0D7737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8CAD57-67C6-4148-8BD4-36D850634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92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5CB10-C8BC-4D21-9264-F5E947BCD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B30C1-AD6F-4E14-8F3D-72A371F5C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3728B-4B3B-4E44-A74C-F877F7C00F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6C868-0066-4D36-B7D4-C7B1E89E1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28931-CC64-4B7A-9EB9-4F4CC56A5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15C44-2A39-4AED-A5E7-07CE659E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401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E22B0-D52C-4671-BF3D-999D54EA2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B28558-5A72-4B16-8A01-512E0C4CF8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2C8DFD-3239-42D8-AC0D-34D5DDD33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FF2DA-456D-460D-9F8B-24CDEE3B1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A79226-7663-49AE-89E0-7101A762B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FB145-D9FD-473A-BAD8-26B331848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495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10CDE-DEAD-47DC-B219-E2A9C9A2C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843C92-A9D4-4537-8222-5A4A20A25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3A00F-E2A5-4477-8212-D43EEA4DC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E3B52-4A3B-4F1F-98EA-1601A3722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142DA-0CB6-4C0F-9FFC-529410E21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581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F61FC5-C8F7-40F2-A6A3-62F9FB674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82974-E438-415A-AD65-B7A552B616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84492-0D2E-487F-A709-70C702A53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695D9-C983-42B0-A749-59D6656A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CB7731-C0E4-4F1C-820C-C32365294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857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C0AA-FC55-4B71-A9C2-576B377D9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5061E-83DC-457B-8819-0BB578811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7B3935-0299-4361-8E6A-B5DC01C933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CCE5E-5D88-402E-9520-01F379A9182F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72E68-BFE2-4C3A-9E34-8DBCAE40AB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81AC5-C6DD-4BFE-B857-283EA923D4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84EF7-CF0A-491E-95F8-4B2B7DDA5B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769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hyperlink" Target="http://www.madrimasd.org/blogs/sostenibilidad_responsabilidad_social/2012/07/01/132028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www.istitutodottoritorgiano.gov.it/docenti/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ssex.ac.uk/studyskills" TargetMode="External"/><Relationship Id="rId2" Type="http://schemas.openxmlformats.org/officeDocument/2006/relationships/hyperlink" Target="http://www.library.leeds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5EC013D-7CD9-4F81-8779-0DFC7C3024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4650" y="2294841"/>
            <a:ext cx="9144000" cy="165576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Emma Rees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1805305</a:t>
            </a:r>
          </a:p>
        </p:txBody>
      </p:sp>
      <p:pic>
        <p:nvPicPr>
          <p:cNvPr id="5" name="Picture 4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EE5D1757-49C8-442D-AA46-0A654814A4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00" y="4680206"/>
            <a:ext cx="11950700" cy="286359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E4C825B-22DD-49F5-B3D1-AA582BBE0566}"/>
              </a:ext>
            </a:extLst>
          </p:cNvPr>
          <p:cNvSpPr/>
          <p:nvPr/>
        </p:nvSpPr>
        <p:spPr>
          <a:xfrm>
            <a:off x="0" y="478246"/>
            <a:ext cx="12192000" cy="132343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Skills and Personal Qualities That Influence the Development of Critical Thinking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204317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F2963E-21DA-4F76-94A5-4B19357B5D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63758" y="35766"/>
            <a:ext cx="1050136" cy="1179616"/>
          </a:xfr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AC2B6E2-4CCF-4D36-B517-E48013F3F805}"/>
              </a:ext>
            </a:extLst>
          </p:cNvPr>
          <p:cNvSpPr/>
          <p:nvPr/>
        </p:nvSpPr>
        <p:spPr>
          <a:xfrm>
            <a:off x="0" y="1016014"/>
            <a:ext cx="12192000" cy="646331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  <a:latin typeface="+mj-lt"/>
              </a:rPr>
              <a:t>“</a:t>
            </a:r>
            <a:r>
              <a:rPr lang="en-GB" sz="2400" dirty="0">
                <a:solidFill>
                  <a:schemeClr val="tx1"/>
                </a:solidFill>
                <a:latin typeface="+mj-lt"/>
              </a:rPr>
              <a:t>Researching different sources of information to come to a valid judgement or conclusion.” </a:t>
            </a:r>
          </a:p>
        </p:txBody>
      </p:sp>
      <p:pic>
        <p:nvPicPr>
          <p:cNvPr id="18" name="Picture 1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ED81883B-3E48-469E-A205-D02EF08FC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40866" y="4597528"/>
            <a:ext cx="1179593" cy="1389831"/>
          </a:xfrm>
          <a:prstGeom prst="rect">
            <a:avLst/>
          </a:prstGeom>
        </p:spPr>
      </p:pic>
      <p:pic>
        <p:nvPicPr>
          <p:cNvPr id="21" name="Picture 20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78140B87-2823-48E7-9496-3415F9B763B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53" y="3058199"/>
            <a:ext cx="2687059" cy="3229254"/>
          </a:xfrm>
          <a:prstGeom prst="rect">
            <a:avLst/>
          </a:prstGeom>
        </p:spPr>
      </p:pic>
      <p:pic>
        <p:nvPicPr>
          <p:cNvPr id="23" name="Picture 22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22ECC337-A5A5-4DFD-BE4B-34873846AFF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257" y="2086257"/>
            <a:ext cx="3885072" cy="2054176"/>
          </a:xfrm>
          <a:prstGeom prst="rect">
            <a:avLst/>
          </a:prstGeom>
        </p:spPr>
      </p:pic>
      <p:sp>
        <p:nvSpPr>
          <p:cNvPr id="25" name="Thought Bubble: Cloud 24">
            <a:extLst>
              <a:ext uri="{FF2B5EF4-FFF2-40B4-BE49-F238E27FC236}">
                <a16:creationId xmlns:a16="http://schemas.microsoft.com/office/drawing/2014/main" id="{D5DDCBB9-3604-40AB-A05D-827198B60EEF}"/>
              </a:ext>
            </a:extLst>
          </p:cNvPr>
          <p:cNvSpPr/>
          <p:nvPr/>
        </p:nvSpPr>
        <p:spPr>
          <a:xfrm>
            <a:off x="3355419" y="1774061"/>
            <a:ext cx="3885072" cy="2445026"/>
          </a:xfrm>
          <a:prstGeom prst="cloudCallou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“The Classroom should be a place for a community of inquiry.</a:t>
            </a:r>
            <a:r>
              <a:rPr lang="en-GB" dirty="0"/>
              <a:t>”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(Lipman, 1991).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9A17B30-7E49-49DB-8CF7-46734703C177}"/>
              </a:ext>
            </a:extLst>
          </p:cNvPr>
          <p:cNvSpPr txBox="1"/>
          <p:nvPr/>
        </p:nvSpPr>
        <p:spPr>
          <a:xfrm>
            <a:off x="7592192" y="4153261"/>
            <a:ext cx="432505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QUALITIES:  Creativity, persistence, open-mindedness</a:t>
            </a:r>
            <a:r>
              <a:rPr lang="en-GB" sz="2800" dirty="0"/>
              <a:t>,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29B725-6EE2-4D7D-BFEB-6FFCEAB04A17}"/>
              </a:ext>
            </a:extLst>
          </p:cNvPr>
          <p:cNvSpPr txBox="1"/>
          <p:nvPr/>
        </p:nvSpPr>
        <p:spPr>
          <a:xfrm>
            <a:off x="3238500" y="241300"/>
            <a:ext cx="5054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5552BE0-24D4-4B31-8469-2DDD6ECCCD53}"/>
              </a:ext>
            </a:extLst>
          </p:cNvPr>
          <p:cNvSpPr txBox="1"/>
          <p:nvPr/>
        </p:nvSpPr>
        <p:spPr>
          <a:xfrm>
            <a:off x="371406" y="1796245"/>
            <a:ext cx="353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SKILLS: Reflection; analytical thinking, asking critical questions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0964B54-6E72-49C4-8595-D5FAECDC5C3C}"/>
              </a:ext>
            </a:extLst>
          </p:cNvPr>
          <p:cNvSpPr txBox="1"/>
          <p:nvPr/>
        </p:nvSpPr>
        <p:spPr>
          <a:xfrm>
            <a:off x="7476045" y="1735404"/>
            <a:ext cx="432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Blooms Taxonomy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(Horvath, C, 2011. P5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7961469A-9F32-459C-A5C9-8F4A88EE386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2424" y="4219087"/>
            <a:ext cx="2500432" cy="2630914"/>
          </a:xfrm>
          <a:prstGeom prst="rect">
            <a:avLst/>
          </a:prstGeom>
        </p:spPr>
      </p:pic>
      <p:sp>
        <p:nvSpPr>
          <p:cNvPr id="33" name="Scroll: Horizontal 32">
            <a:extLst>
              <a:ext uri="{FF2B5EF4-FFF2-40B4-BE49-F238E27FC236}">
                <a16:creationId xmlns:a16="http://schemas.microsoft.com/office/drawing/2014/main" id="{E4942FB5-375E-4F80-96AE-3B409D4BDBA0}"/>
              </a:ext>
            </a:extLst>
          </p:cNvPr>
          <p:cNvSpPr/>
          <p:nvPr/>
        </p:nvSpPr>
        <p:spPr>
          <a:xfrm>
            <a:off x="7538513" y="4804641"/>
            <a:ext cx="4228402" cy="1983534"/>
          </a:xfrm>
          <a:prstGeom prst="horizontalScroll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Experts who define critical thinking as involving skill also maintain that thinking critically involves good reasoning.” (Horvath, C, 2011. P5)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EC3A34-4FC6-4E80-8B97-5499D57CD2DE}"/>
              </a:ext>
            </a:extLst>
          </p:cNvPr>
          <p:cNvSpPr txBox="1"/>
          <p:nvPr/>
        </p:nvSpPr>
        <p:spPr>
          <a:xfrm>
            <a:off x="334853" y="6415088"/>
            <a:ext cx="2687059" cy="373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(Horvath, C. 2011. P6)</a:t>
            </a:r>
          </a:p>
        </p:txBody>
      </p:sp>
    </p:spTree>
    <p:extLst>
      <p:ext uri="{BB962C8B-B14F-4D97-AF65-F5344CB8AC3E}">
        <p14:creationId xmlns:p14="http://schemas.microsoft.com/office/powerpoint/2010/main" val="188535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EF9A543E-C2D9-4EB6-A2F4-FF371EA73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58067-21F3-4A0C-99CC-F45A0D1EF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9491"/>
            <a:ext cx="10515600" cy="4633383"/>
          </a:xfrm>
          <a:solidFill>
            <a:schemeClr val="accent5"/>
          </a:solidFill>
        </p:spPr>
        <p:txBody>
          <a:bodyPr>
            <a:normAutofit fontScale="70000" lnSpcReduction="20000"/>
          </a:bodyPr>
          <a:lstStyle/>
          <a:p>
            <a:r>
              <a:rPr lang="en-GB" dirty="0"/>
              <a:t>Cheminais, R. (2015). </a:t>
            </a:r>
            <a:r>
              <a:rPr lang="en-GB" b="1" dirty="0"/>
              <a:t>Special Educational Needs for Qualified and Trainee Teachers</a:t>
            </a:r>
            <a:r>
              <a:rPr lang="en-GB" dirty="0"/>
              <a:t>. Routledge. London. </a:t>
            </a:r>
          </a:p>
          <a:p>
            <a:r>
              <a:rPr lang="en-GB" dirty="0"/>
              <a:t>Eales-Reynolds, L. (2013) </a:t>
            </a:r>
            <a:r>
              <a:rPr lang="en-GB" b="1" dirty="0"/>
              <a:t>Critical Thinking Skills for Education Students.</a:t>
            </a:r>
          </a:p>
          <a:p>
            <a:pPr marL="0" indent="0">
              <a:buNone/>
            </a:pPr>
            <a:r>
              <a:rPr lang="en-GB" dirty="0"/>
              <a:t>    Routledge. London. </a:t>
            </a:r>
          </a:p>
          <a:p>
            <a:r>
              <a:rPr lang="en-GB" dirty="0"/>
              <a:t>Horvath, C. (2011) </a:t>
            </a:r>
            <a:r>
              <a:rPr lang="en-GB" b="1" dirty="0"/>
              <a:t>Critical Thinking. </a:t>
            </a:r>
            <a:r>
              <a:rPr lang="en-GB" dirty="0"/>
              <a:t>Nova Science Publishers. London</a:t>
            </a:r>
          </a:p>
          <a:p>
            <a:r>
              <a:rPr lang="en-GB" dirty="0"/>
              <a:t>Lipman, M. (1991) </a:t>
            </a:r>
            <a:r>
              <a:rPr lang="en-GB" b="1" dirty="0"/>
              <a:t>Thinking in Education. </a:t>
            </a:r>
            <a:r>
              <a:rPr lang="en-GB" dirty="0"/>
              <a:t>Cambridge University Press.</a:t>
            </a:r>
          </a:p>
          <a:p>
            <a:pPr marL="0" indent="0">
              <a:buNone/>
            </a:pPr>
            <a:r>
              <a:rPr lang="en-GB" dirty="0"/>
              <a:t>    Cambridge.</a:t>
            </a:r>
          </a:p>
          <a:p>
            <a:r>
              <a:rPr lang="en-GB" dirty="0"/>
              <a:t>Mabey, C and Iles, P. (1994). </a:t>
            </a:r>
            <a:r>
              <a:rPr lang="en-GB" b="1" dirty="0"/>
              <a:t>Managing Learning</a:t>
            </a:r>
            <a:r>
              <a:rPr lang="en-GB" dirty="0"/>
              <a:t>. Routledge. London.</a:t>
            </a:r>
          </a:p>
          <a:p>
            <a:r>
              <a:rPr lang="en-GB" dirty="0"/>
              <a:t>Payne, E and Whittaker, L. (2006)</a:t>
            </a:r>
            <a:r>
              <a:rPr lang="en-GB" b="1" dirty="0"/>
              <a:t> Developing Essential Study Skills</a:t>
            </a:r>
            <a:r>
              <a:rPr lang="en-GB" dirty="0"/>
              <a:t>. Prentice Hall. Gosport. </a:t>
            </a:r>
          </a:p>
          <a:p>
            <a:r>
              <a:rPr lang="en-GB" dirty="0"/>
              <a:t>Quinjuan, Z. (2009). </a:t>
            </a:r>
            <a:r>
              <a:rPr lang="en-GB" b="1" dirty="0"/>
              <a:t>Critical Reflection and Student Autonomy. </a:t>
            </a:r>
          </a:p>
          <a:p>
            <a:pPr marL="0" indent="0">
              <a:buNone/>
            </a:pPr>
            <a:r>
              <a:rPr lang="en-GB" dirty="0"/>
              <a:t>    www.coursehero.com</a:t>
            </a:r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www.library.leeds.ac.uk</a:t>
            </a:r>
            <a:endParaRPr lang="en-GB" dirty="0"/>
          </a:p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www.sussex.ac.uk/studyskills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786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263</Words>
  <Application>Microsoft Office PowerPoint</Application>
  <PresentationFormat>Widescreen</PresentationFormat>
  <Paragraphs>27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Personal Qualities That Influence the Development of Critical Thinking</dc:title>
  <dc:creator>Lynn Rees</dc:creator>
  <cp:lastModifiedBy>Lynn Rees</cp:lastModifiedBy>
  <cp:revision>8</cp:revision>
  <cp:lastPrinted>2018-10-21T16:01:11Z</cp:lastPrinted>
  <dcterms:created xsi:type="dcterms:W3CDTF">2018-10-21T13:00:25Z</dcterms:created>
  <dcterms:modified xsi:type="dcterms:W3CDTF">2018-10-24T18:27:16Z</dcterms:modified>
</cp:coreProperties>
</file>