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7"/>
  </p:notesMasterIdLst>
  <p:sldIdLst>
    <p:sldId id="256" r:id="rId2"/>
    <p:sldId id="257" r:id="rId3"/>
    <p:sldId id="270" r:id="rId4"/>
    <p:sldId id="259" r:id="rId5"/>
    <p:sldId id="264" r:id="rId6"/>
    <p:sldId id="260" r:id="rId7"/>
    <p:sldId id="265" r:id="rId8"/>
    <p:sldId id="261" r:id="rId9"/>
    <p:sldId id="266" r:id="rId10"/>
    <p:sldId id="262" r:id="rId11"/>
    <p:sldId id="267" r:id="rId12"/>
    <p:sldId id="263" r:id="rId13"/>
    <p:sldId id="269" r:id="rId14"/>
    <p:sldId id="258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FE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8" autoAdjust="0"/>
    <p:restoredTop sz="74609" autoAdjust="0"/>
  </p:normalViewPr>
  <p:slideViewPr>
    <p:cSldViewPr snapToGrid="0">
      <p:cViewPr varScale="1">
        <p:scale>
          <a:sx n="73" d="100"/>
          <a:sy n="73" d="100"/>
        </p:scale>
        <p:origin x="2056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04607-628D-41F9-8A77-49B8CCFDA4BB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68663D-52BC-4B81-8015-CCC14F757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73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723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928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04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634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475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938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035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048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584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7928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6097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151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10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8663D-52BC-4B81-8015-CCC14F757AD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25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/>
              <a:t>2/28/26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/>
              <a:t>2/28/26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/>
              <a:t>2/28/26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/>
              <a:t>2/28/26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/>
              <a:t>2/28/26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/>
              <a:t>2/28/26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/>
              <a:t>2/28/26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/>
              <a:t>2/28/26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/>
              <a:t>2/28/26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/>
              <a:t>2/28/26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/>
              <a:t>2/28/26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/>
              <a:t>2/28/26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12" Type="http://schemas.microsoft.com/office/2007/relationships/hdphoto" Target="../media/hdphoto5.wdp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microsoft.com/office/2007/relationships/hdphoto" Target="../media/hdphoto2.wdp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0" Type="http://schemas.microsoft.com/office/2007/relationships/hdphoto" Target="../media/hdphoto4.wdp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microsoft.com/office/2007/relationships/hdphoto" Target="../media/hdphoto6.wdp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microsoft.com/office/2007/relationships/hdphoto" Target="../media/hdphoto7.wdp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microsoft.com/office/2007/relationships/hdphoto" Target="../media/hdphoto8.wdp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10757-812D-4A56-8220-975C500B7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5783" y="755374"/>
            <a:ext cx="9460433" cy="5347251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Farha </a:t>
            </a:r>
            <a:r>
              <a:rPr lang="en-US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bano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Number:2238827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Lecturer's </a:t>
            </a:r>
            <a:r>
              <a:rPr lang="en-US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Name:tomy</a:t>
            </a: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adattu</a:t>
            </a: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chacko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Module: Empowering the Older Person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BMHP6027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Component 1: Individual Presentation (PowerPoint with Voice-Over)</a:t>
            </a:r>
          </a:p>
        </p:txBody>
      </p:sp>
      <p:pic>
        <p:nvPicPr>
          <p:cNvPr id="38" name="Audio 37">
            <a:extLst>
              <a:ext uri="{FF2B5EF4-FFF2-40B4-BE49-F238E27FC236}">
                <a16:creationId xmlns:a16="http://schemas.microsoft.com/office/drawing/2014/main" id="{BEA1B40A-5311-6C5F-060E-362CC18C59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954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275"/>
    </mc:Choice>
    <mc:Fallback>
      <p:transition spd="slow" advTm="26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7388" y="62899"/>
            <a:ext cx="7729728" cy="723087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4" y="896757"/>
            <a:ext cx="7487861" cy="56255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UK population is ageing rapidly, with adults aged 65 and over projected to reach 20.4 million by 2041 (Barton et al., 2024).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demographic shift increases the importance of supporting older adults to remain healthy, independent, and actively engaged in society (Barton et al., 2024).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Older adults, generally aged 65 and above, have diverse physical, cognitive, and social needs requiring tailored care approaches (World Health Organisation, 2024).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Wellbeing focuses on functional ability and independence, enabling older adults to make decisions and maintain meaningful, self-directed lives (World Health Organisation,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2E8663-E1B0-4CFD-8D8F-158A0E35F3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8769" y="1065202"/>
            <a:ext cx="4437134" cy="30775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45706C-F960-4187-9CA7-5DAF5E07ED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2831" y="4142796"/>
            <a:ext cx="4437133" cy="2630623"/>
          </a:xfrm>
          <a:prstGeom prst="rect">
            <a:avLst/>
          </a:prstGeom>
        </p:spPr>
      </p:pic>
      <p:pic>
        <p:nvPicPr>
          <p:cNvPr id="23" name="Audio 22">
            <a:extLst>
              <a:ext uri="{FF2B5EF4-FFF2-40B4-BE49-F238E27FC236}">
                <a16:creationId xmlns:a16="http://schemas.microsoft.com/office/drawing/2014/main" id="{54199C62-0407-DF51-AF07-FF091A40BC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20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60"/>
    </mc:Choice>
    <mc:Fallback>
      <p:transition spd="slow" advTm="56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662929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536" y="948598"/>
            <a:ext cx="6629401" cy="562554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Empowerment involves older adults actively participating in decisions about their care, support, and life choices to maintain autonomy and wellbeing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Raemdonck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needs include resources, interventions, and services that promote health, prevent deterioration, and encourage social inclusion among older adults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Raemdonck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Independence challenges and provides evidence-based recommendations to improve outcomes for older adults across health and social care settings (Barton et al., 2024).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E246705-4031-4BA1-BF6A-33E6881FA5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0022" y="1254291"/>
            <a:ext cx="4907441" cy="5317044"/>
          </a:xfrm>
          <a:prstGeom prst="rect">
            <a:avLst/>
          </a:prstGeom>
        </p:spPr>
      </p:pic>
      <p:pic>
        <p:nvPicPr>
          <p:cNvPr id="23" name="Audio 22">
            <a:extLst>
              <a:ext uri="{FF2B5EF4-FFF2-40B4-BE49-F238E27FC236}">
                <a16:creationId xmlns:a16="http://schemas.microsoft.com/office/drawing/2014/main" id="{BE047800-0C5D-BAFB-DDA6-45C2542266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827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580"/>
    </mc:Choice>
    <mc:Fallback>
      <p:transition spd="slow" advTm="465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318" y="189692"/>
            <a:ext cx="11627887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Care, Empowerment, and Support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93" y="1400900"/>
            <a:ext cx="7933029" cy="5048029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Advanced practice nurses must address older adults’ physical, emotional, social, and cognitive needs holistically (Meredith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 care includes support with ADLs, mobility, and chronic illnesses like diabetes, arthritis, and heart disease (Meredith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social support, including socialisation and mental stimulation, prevents depression and premature institutionalisation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Cano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approaches promoting autonomy, dignity, and decision-making enhance satisfaction, functional ability, and quality of life (Tieu et al.,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81231A-CBE5-40DD-8D12-3A295E650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8696" y="996477"/>
            <a:ext cx="4331587" cy="5625548"/>
          </a:xfrm>
          <a:prstGeom prst="rect">
            <a:avLst/>
          </a:prstGeom>
        </p:spPr>
      </p:pic>
      <p:pic>
        <p:nvPicPr>
          <p:cNvPr id="22" name="Audio 21">
            <a:extLst>
              <a:ext uri="{FF2B5EF4-FFF2-40B4-BE49-F238E27FC236}">
                <a16:creationId xmlns:a16="http://schemas.microsoft.com/office/drawing/2014/main" id="{696E0AC8-2D90-DDCA-448E-BF8FCB95DC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24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305"/>
    </mc:Choice>
    <mc:Fallback>
      <p:transition spd="slow" advTm="59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318" y="189692"/>
            <a:ext cx="11627887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Care, Empowerment, and Support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641525"/>
            <a:ext cx="6705808" cy="48074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empowerment involves daily participation, adaptive technology, and community engagement to support independence and wellbeing (Fordham and Williamson, 2025).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Tailored physiotherapy, occupational therapy, and social prescribing improve mobility, reduce falls, and enhance mood in older adults (Fordham and Williamson, 2025).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Equitable, person-focused care addressing resource disparities ensures holistic support, independence, and social interaction (Matos et al., 2025).</a:t>
            </a:r>
          </a:p>
        </p:txBody>
      </p:sp>
      <p:pic>
        <p:nvPicPr>
          <p:cNvPr id="1026" name="Picture 2" descr="What is Empowerment in Health and Social Care">
            <a:extLst>
              <a:ext uri="{FF2B5EF4-FFF2-40B4-BE49-F238E27FC236}">
                <a16:creationId xmlns:a16="http://schemas.microsoft.com/office/drawing/2014/main" id="{9E71F696-45CD-40F4-9C97-4373E2F63B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" t="13158" r="13903" b="7368"/>
          <a:stretch/>
        </p:blipFill>
        <p:spPr bwMode="auto">
          <a:xfrm>
            <a:off x="7062536" y="1641525"/>
            <a:ext cx="4929146" cy="457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extLst>
              <a:ext uri="{FF2B5EF4-FFF2-40B4-BE49-F238E27FC236}">
                <a16:creationId xmlns:a16="http://schemas.microsoft.com/office/drawing/2014/main" id="{7FEF3D4A-5AF7-E5AF-0534-5F9B447DC3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107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049"/>
    </mc:Choice>
    <mc:Fallback>
      <p:transition spd="slow" advTm="51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318" y="167250"/>
            <a:ext cx="11657385" cy="806785"/>
          </a:xfrm>
        </p:spPr>
        <p:txBody>
          <a:bodyPr>
            <a:no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the Effectiveness and Benefits of Approaches and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388181"/>
            <a:ext cx="7729728" cy="507209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 older adult services include NHS, social care, residential, and technology-assisted care promoting independence (England,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Care Act 2014 prioritises personalised care, assisted living, autonomy, and choice for older adults (GOV.UK, 2014).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Day centres, exercise programmes, and social prescribing improve physical function, social engagement, and mental health (Sadio et al.,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Physiotherapy, occupational therapy, and telehealth preserve mobility, prevent falls, and support autonomy despite digital exclusion (Montero-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Odasso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1E155F-9F30-49F6-B903-0F5B4B2ED2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7410" y="1327696"/>
            <a:ext cx="4034590" cy="2536382"/>
          </a:xfrm>
          <a:prstGeom prst="rect">
            <a:avLst/>
          </a:prstGeom>
        </p:spPr>
      </p:pic>
      <p:pic>
        <p:nvPicPr>
          <p:cNvPr id="2050" name="Picture 2" descr="5 Benefits of Telehealth in the Zoom Era: Explore Your Options | SGU">
            <a:extLst>
              <a:ext uri="{FF2B5EF4-FFF2-40B4-BE49-F238E27FC236}">
                <a16:creationId xmlns:a16="http://schemas.microsoft.com/office/drawing/2014/main" id="{E884AD2E-79E2-468A-9426-FF7619196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410" y="3864077"/>
            <a:ext cx="3946357" cy="253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C52021EA-CE81-3363-F5B6-0686910D68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992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86"/>
    </mc:Choice>
    <mc:Fallback>
      <p:transition spd="slow" advTm="54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318" y="167250"/>
            <a:ext cx="11657385" cy="806785"/>
          </a:xfrm>
        </p:spPr>
        <p:txBody>
          <a:bodyPr>
            <a:no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the Effectiveness and Benefits of Approaches and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424957"/>
            <a:ext cx="6645650" cy="545829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Wear and Tear Theory explains physiological decline increasing frailty and chronic illness risk (Montero-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Odasso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 Radical Theory links cellular damage to ageing, chronic disease and cognitive decline (Tomczyk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 Theory supports exercise and social engagement improving wellbeing and independence (Sadio et al.,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Continuity Theory emphasises maintaining meaningful roles through personalised and rehabilitative care (GOV.UK, 2014).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2C84E47-6DEF-4682-A91C-F28C2F9A1675}"/>
              </a:ext>
            </a:extLst>
          </p:cNvPr>
          <p:cNvGrpSpPr/>
          <p:nvPr/>
        </p:nvGrpSpPr>
        <p:grpSpPr>
          <a:xfrm>
            <a:off x="7182852" y="1326237"/>
            <a:ext cx="4973058" cy="5264311"/>
            <a:chOff x="7182852" y="1326237"/>
            <a:chExt cx="4973058" cy="5264311"/>
          </a:xfrm>
        </p:grpSpPr>
        <p:pic>
          <p:nvPicPr>
            <p:cNvPr id="1026" name="Picture 2" descr="How and when mother nature resets the aging clock and why the wear and tear  theory of aging is worn out : r/longevity">
              <a:extLst>
                <a:ext uri="{FF2B5EF4-FFF2-40B4-BE49-F238E27FC236}">
                  <a16:creationId xmlns:a16="http://schemas.microsoft.com/office/drawing/2014/main" id="{27617C65-05FE-45F6-B10D-8CC7C06B961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25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82852" y="1326237"/>
              <a:ext cx="2438400" cy="2547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Illustration of different factors responsible for free radical... |  Download Scientific Diagram">
              <a:extLst>
                <a:ext uri="{FF2B5EF4-FFF2-40B4-BE49-F238E27FC236}">
                  <a16:creationId xmlns:a16="http://schemas.microsoft.com/office/drawing/2014/main" id="{803CDFFC-6BFC-4373-96F5-BA8755113C8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25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7509" y="1326237"/>
              <a:ext cx="2438400" cy="2547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The Activity Theory of Aging | CMI Health Blog – CMI Health Store">
              <a:extLst>
                <a:ext uri="{FF2B5EF4-FFF2-40B4-BE49-F238E27FC236}">
                  <a16:creationId xmlns:a16="http://schemas.microsoft.com/office/drawing/2014/main" id="{1F4F4832-6B58-460B-A58C-75CEEFCFDE6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harpenSoften amount="25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637"/>
            <a:stretch/>
          </p:blipFill>
          <p:spPr bwMode="auto">
            <a:xfrm>
              <a:off x="7182852" y="4042610"/>
              <a:ext cx="2438400" cy="2547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What Is Continuity Theory of Aging ...">
              <a:extLst>
                <a:ext uri="{FF2B5EF4-FFF2-40B4-BE49-F238E27FC236}">
                  <a16:creationId xmlns:a16="http://schemas.microsoft.com/office/drawing/2014/main" id="{662627C4-0B33-44BB-9960-0CA9FB32A8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sharpenSoften amount="250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7510" y="4042609"/>
              <a:ext cx="2438400" cy="2547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4" name="Audio 13">
            <a:extLst>
              <a:ext uri="{FF2B5EF4-FFF2-40B4-BE49-F238E27FC236}">
                <a16:creationId xmlns:a16="http://schemas.microsoft.com/office/drawing/2014/main" id="{CEFA7036-2196-B12F-AFDA-6044FF8D58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953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956"/>
    </mc:Choice>
    <mc:Fallback>
      <p:transition spd="slow" advTm="55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Challenges Encountered by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292612"/>
            <a:ext cx="7729728" cy="545829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 impairments and chronic illnesses reduce mobility, ADL performance, increasing dependence on formal or informal care (Reeves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Cognitive challenges, including dementia and mild impairment, limit autonomy, decision-making, and safe daily activity management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Alfeo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isolation and loneliness accelerate functional decline, increase premature mortality, and negatively affect wellbeing (Lyu et al.,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 and structural barriers, such as low income, inadequate pensions, and high care costs, restrict support access (Crowley et al.,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2E1CE8-2C2B-4FC5-8559-28C9FF462DB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7613"/>
          <a:stretch/>
        </p:blipFill>
        <p:spPr>
          <a:xfrm>
            <a:off x="8168502" y="1232452"/>
            <a:ext cx="4023498" cy="2581560"/>
          </a:xfrm>
          <a:prstGeom prst="rect">
            <a:avLst/>
          </a:prstGeom>
        </p:spPr>
      </p:pic>
      <p:pic>
        <p:nvPicPr>
          <p:cNvPr id="4098" name="Picture 2" descr="Cognitive Systems and the Policy Challenges of the Twenty-First Century -  Atlantic Council">
            <a:extLst>
              <a:ext uri="{FF2B5EF4-FFF2-40B4-BE49-F238E27FC236}">
                <a16:creationId xmlns:a16="http://schemas.microsoft.com/office/drawing/2014/main" id="{4979CC2D-97A6-4796-B236-7FC9EF5E3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502" y="3814012"/>
            <a:ext cx="4023498" cy="293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Audio 13">
            <a:extLst>
              <a:ext uri="{FF2B5EF4-FFF2-40B4-BE49-F238E27FC236}">
                <a16:creationId xmlns:a16="http://schemas.microsoft.com/office/drawing/2014/main" id="{EB8D66B7-9674-4974-46D3-33E05888D5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76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694"/>
    </mc:Choice>
    <mc:Fallback>
      <p:transition spd="slow" advTm="69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Challenges Encountered by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42" y="1400195"/>
            <a:ext cx="7729728" cy="528866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Systemic issues like workforce shortages and lack of health-social care coordination reduce intervention effectiveness and uniformity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Bogale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Geographical inequities, especially in rural areas, delay domiciliary care, forcing older adults to choose independence or relocation (Reeves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Individual, social, and systemic challenges collectively threaten older adults’ functional ability, autonomy, and quality of life (Reeves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Coordinated, accessible, and person-centred services are essential to address barriers and meet ageing population needs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Bogale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</a:p>
        </p:txBody>
      </p:sp>
      <p:pic>
        <p:nvPicPr>
          <p:cNvPr id="5122" name="Picture 2" descr="Navigating Workforce Challenges in Long-Term Care: A Co-Design Approach to  Solutions">
            <a:extLst>
              <a:ext uri="{FF2B5EF4-FFF2-40B4-BE49-F238E27FC236}">
                <a16:creationId xmlns:a16="http://schemas.microsoft.com/office/drawing/2014/main" id="{2A69AD1E-1661-481F-A331-6D4A849A3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397" y="1536329"/>
            <a:ext cx="4248933" cy="497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extLst>
              <a:ext uri="{FF2B5EF4-FFF2-40B4-BE49-F238E27FC236}">
                <a16:creationId xmlns:a16="http://schemas.microsoft.com/office/drawing/2014/main" id="{14E361B8-F990-2B10-24E1-BCBD893697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631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1"/>
    </mc:Choice>
    <mc:Fallback>
      <p:transition spd="slow" advTm="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232452"/>
            <a:ext cx="7729728" cy="545829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services should adopt diverse measures to empower older adults and promote independence (Fordham and Williamson, 2025).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Community-based provisions, including day centres, exercise programmes, and social clubs, reduce isolation and improve functional ability (Reeves et al., 2023).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Technology-assisted interventions, such as telecare, remote monitoring, and smart home equipment, support independence and proactive health management (World Health Organisation, 2024).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inclusion must accompany technology use to prevent inequity and ensure all older adults benefit (World Health Organisation,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4EB3D4-35FD-452B-AD5D-C8ADA59A26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848" t="9013" r="11055" b="8958"/>
          <a:stretch/>
        </p:blipFill>
        <p:spPr>
          <a:xfrm>
            <a:off x="8143090" y="1232453"/>
            <a:ext cx="4048910" cy="26778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ED7602-B331-4900-9ED0-9DD39CECD9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43090" y="4012941"/>
            <a:ext cx="4048911" cy="2677809"/>
          </a:xfrm>
          <a:prstGeom prst="rect">
            <a:avLst/>
          </a:prstGeom>
        </p:spPr>
      </p:pic>
      <p:pic>
        <p:nvPicPr>
          <p:cNvPr id="16" name="Audio 15">
            <a:extLst>
              <a:ext uri="{FF2B5EF4-FFF2-40B4-BE49-F238E27FC236}">
                <a16:creationId xmlns:a16="http://schemas.microsoft.com/office/drawing/2014/main" id="{1869ABA5-154B-BB03-6329-7A60F6817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903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61"/>
    </mc:Choice>
    <mc:Fallback>
      <p:transition spd="slow" advTm="55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96" y="1232452"/>
            <a:ext cx="7729728" cy="5458298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Caregivers should be trained in person-</a:t>
            </a:r>
            <a:r>
              <a:rPr lang="en-US" sz="20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approaches and empowerment principles to enable decision-making and personal freedom (Fordham and Williamson, 2025).</a:t>
            </a:r>
          </a:p>
          <a:p>
            <a:endParaRPr lang="en-US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Empowerment-oriented care improves self-efficacy, adherence to care plans, and overall quality of life (Fordham and Williamson, 2025).</a:t>
            </a:r>
          </a:p>
          <a:p>
            <a:endParaRPr lang="en-US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Strengthening policies, including integrated care pathways and social inclusion initiatives, overcomes fragmented service provision (England, 2023).</a:t>
            </a:r>
          </a:p>
          <a:p>
            <a:endParaRPr lang="en-US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these recommendations supports functional independence, social engagement, and holistic, person-</a:t>
            </a:r>
            <a:r>
              <a:rPr lang="en-US" sz="20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care for older adults (GOV.UK, 2014).</a:t>
            </a:r>
          </a:p>
        </p:txBody>
      </p:sp>
      <p:pic>
        <p:nvPicPr>
          <p:cNvPr id="6146" name="Picture 2" descr="Patient empowerment in risk management: a mixed-method study to explore  mental health professionals' perspective | BMC Health Services Research |  Springer Nature Link">
            <a:extLst>
              <a:ext uri="{FF2B5EF4-FFF2-40B4-BE49-F238E27FC236}">
                <a16:creationId xmlns:a16="http://schemas.microsoft.com/office/drawing/2014/main" id="{2CBBB4E8-AD45-4587-B68C-8E73EC4D39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824" y="1491916"/>
            <a:ext cx="428981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Audio 19">
            <a:extLst>
              <a:ext uri="{FF2B5EF4-FFF2-40B4-BE49-F238E27FC236}">
                <a16:creationId xmlns:a16="http://schemas.microsoft.com/office/drawing/2014/main" id="{2215B4B6-3B53-4E23-BFAB-78A1F29425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89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72"/>
    </mc:Choice>
    <mc:Fallback>
      <p:transition spd="slow" advTm="53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78" y="1239912"/>
            <a:ext cx="7550537" cy="5399305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Older adults have multidimensional needs, including physical, cognitive, emotional, and social requirements, essential for sustaining functional capacity and overall wellbeing.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care, community engagement, and technology-assisted interventions effectively enhance autonomy, social participation, and quality of life for older adults.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Systemic challenges, including service gaps, workforce shortages, and local inequalities, impede the delivery of consistent and optimal support to older adults.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 development, holistic care strategies, and empowerment-based practices are necessary to ensure older adults live safely, independently, and with dignity.</a:t>
            </a:r>
          </a:p>
        </p:txBody>
      </p:sp>
      <p:pic>
        <p:nvPicPr>
          <p:cNvPr id="7170" name="Picture 2" descr="Person-Centered Care – EPASS Online">
            <a:extLst>
              <a:ext uri="{FF2B5EF4-FFF2-40B4-BE49-F238E27FC236}">
                <a16:creationId xmlns:a16="http://schemas.microsoft.com/office/drawing/2014/main" id="{202F4774-3514-4E99-BEBA-719F9CF1DC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530" y="1142456"/>
            <a:ext cx="5226218" cy="554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Audio 21">
            <a:extLst>
              <a:ext uri="{FF2B5EF4-FFF2-40B4-BE49-F238E27FC236}">
                <a16:creationId xmlns:a16="http://schemas.microsoft.com/office/drawing/2014/main" id="{6AB5996E-3C95-F1D0-4353-464453756D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016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247"/>
    </mc:Choice>
    <mc:Fallback>
      <p:transition spd="slow" advTm="371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06785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800" y="1627137"/>
            <a:ext cx="7430222" cy="45450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Systemic challenges including service gaps, workforce shortages, and regional inequalities continue to hinder consistent and optimal support for older adults.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improvements require policy development, integrated care strategies, and strengthened systems to address barriers affecting older adults’ wellbeing and independence.</a:t>
            </a:r>
          </a:p>
          <a:p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Empowerment-based practices ensure older adults live safely, independently, and with dignity while maintaining autonomy and meaningful participation in society.</a:t>
            </a:r>
          </a:p>
        </p:txBody>
      </p:sp>
      <p:pic>
        <p:nvPicPr>
          <p:cNvPr id="8194" name="Picture 2" descr="Empowering Older Adults: The Importance of Involvement in Their Own Care -  NursePartners, Inc">
            <a:extLst>
              <a:ext uri="{FF2B5EF4-FFF2-40B4-BE49-F238E27FC236}">
                <a16:creationId xmlns:a16="http://schemas.microsoft.com/office/drawing/2014/main" id="{920BB0D2-FA82-4934-AB77-AC0F5EEF6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582" y="1627138"/>
            <a:ext cx="4258617" cy="446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679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46541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35" y="1185335"/>
            <a:ext cx="11926529" cy="5589639"/>
          </a:xfrm>
        </p:spPr>
        <p:txBody>
          <a:bodyPr>
            <a:normAutofit/>
          </a:bodyPr>
          <a:lstStyle/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Alfeo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Lanciano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Abbatantuono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Gintili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G., De Caro, M.F.,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Curci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Taurisano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(2024). Cognitive, emotional, and Daily Functioning domains involved in decision-making among patients with mild cognitive impairment: a systematic review. Brain Sciences, 14(3), p.278.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Ameen, O. M., and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Taqa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 A. (2024). Understanding the multifaceted process of aging: theories, mechanisms, and implications for treatment. Al-Salam J Med Sci, 3(2), 78-86. 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Barton, C., Sturge, G. and Harker, R. (2024). The UK’s changing population. [online] House of Commons Library. Available at: https://commonslibrary.parliament.uk/the-uks-changing-population/ [Accessed 27 Jan. 2026].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Bogale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Scambler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Mohd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Khairuddin, A.N. and Gallagher, J.E., (2024). Health system strengthening in fragile and conflict-affected states: A review of systematic reviews.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one, 19(6), p.e0305234.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Cano, F., Alves, E., Guedes de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Pinho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and Fonseca, C., (2024). Functional Capacity of Institutionalized Older People and Their Quality of Life, Depressive Symptoms and Feelings of Loneliness: A Cross-Sectional Study. Nursing Reports, 14(4), pp.3150-3164.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Crowley, R.,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Atiq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O., Hilden, D. and Health and Public Policy Committee of the American College of Physicians*, (2022). Long-term services and supports for older adults: a position paper from the American College of Physicians. Annals of Internal Medicine, 175(8), pp.1172-1174.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Magalhães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P. (2025). An overview of contemporary theories of ageing. Nature Cell Biology, 27(7), 1074-1082. 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England, N.H.S., (2023). NHS long term workforce plan [online]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Fordham, B. and Williamson, E., (2025). The Role of Social Prescribers in Engaging Older Adults in Strength and Balance Training After Being Discharged From Physiotherapy Rehabilitation: A Qualitative Investigation. Health &amp; Social Care in the Community, 2025(1), p.8292209.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Frazier, R., Levine, S.,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Porteny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Tighiouart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H., Wong, J.B., Isakova, T., Koch-Weser, S., Gordon, E.J., Weiner, D.E. and Ladin, K., (2022). Shared decision making among older adults with advanced CKD. American journal of kidney diseases, 80(5), pp.599-609.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GOV.UK (2014). Care Act 2014. [online] Legislation.gov.uk. Available at: https://www.legislation.gov.uk/id/ukpga/2014/23 [Accessed 16 Oct. 2025].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Lyu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Siu, K., Xu, I., Osman, I. and Zhong, J., (2024). Social isolation changes and long-term outcomes among older adults. JAMA Network Open, 7(7), pp.e2424519-e2424519.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Matos, C.,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Baixinho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C.R.,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Alarcão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Henriques, M.A., Ferreira, R.O., Nascimento, T., Arriaga, M., Alves, T., Nogueira, P. and Costa, A., (2025), December. Perceptions of Fall Prevention and Engagement in Social Prescribing Activities Among Older Adults: A Cross-Sectional Study in Portugal. In Healthcare (Vol. 13, No. 24, p. 3209). MDPI.</a:t>
            </a:r>
          </a:p>
          <a:p>
            <a:endParaRPr lang="en-US" sz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797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46541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35" y="1280394"/>
            <a:ext cx="11926529" cy="5324944"/>
          </a:xfrm>
        </p:spPr>
        <p:txBody>
          <a:bodyPr>
            <a:normAutofit fontScale="92500"/>
          </a:bodyPr>
          <a:lstStyle/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Menassa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Stronks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Khatami, F., Díaz, Z. M. R.,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Espinola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 P.,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Gamba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... and Franco, O. H. (2023). Concepts and definitions of healthy ageing: a systematic review and synthesis of theoretical models.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EClinicalMedicine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56. 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Meredith, S.J., Cox, N.J., Ibrahim, K., Higson, J., McNiff, J., Mitchell, S., Rutherford, M.,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Wijayendran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Shenkin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S.D., Kilgour, A.H. and Lim, S.E., (2023). Factors that influence older adults’ participation in physical activity: a systematic review of qualitative studies. Age and ageing, 52(8), p.afad145.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Mollaei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Momtaz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 A.,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Saboor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and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Nasibeh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Z. (2025). Theories and measures of adjustment to aging: Scoping review. Educational Gerontology, 1-20. 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Montero-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Odasso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Van Der Velde, N., Martin, F.C., Petrovic, M., Tan, M.P.,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Ryg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Aguilar-Navarro, S., Alexander, N.B., Becker, C., Blain, H. and Bourke, R., (2022). World guidelines for falls prevention and management for older adults: a global initiative. Age and ageing, 51(9), p.afac205.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Raemdonck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Lambotte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De Witte, N. and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Gorus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(2022). Giving voice to informal caregivers of community‐dwelling older adults: A systematic review of empowerment interventions. Health &amp; Social Care in the Community, 30(6), pp.e3354-e3368.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Reeves, C., Islam, A. and Gentry, T. (2023). The State of Health and Care of Older People in England 2023. [online] Age UK. Available at: https://www.ageuk.org.uk/siteassets/documents/reports-and-publications/reports-and-briefings/health--wellbeing/age_uk_briefing_state_of_health_and_care_of_older_people_july2023.pdf [Accessed 27 Jan. 2026].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Ryan, R.M. and Deci, E.L., (2024). Self-determination theory. In Encyclopedia of quality of life and well-being research (pp. 6229-6235). Cham: Springer International Publishing.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Sadio, R., Henriques, A., Nogueira, P. and Costa, A., (2024). Social prescription for the elderly: a community-based scoping review. Primary Health Care Research &amp; Development, 25, p.e46.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Siette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Chong, V.,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Samtani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Harris, C. B., Steiner-Lim, G. Z., and MacMillan, F. (2025). A meta-analysis of behaviour change techniques in social interventions targeting improved cognitive function in older adults. BMC Public Health, 25(1), 1158. 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Tieu, M., Mudd, A., Conroy, T., Pinero de Plaza, A. and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Kitson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(2022). The trouble with personhood and person‐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care. Nursing Philosophy, 23(3), p.e12381.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Tomczyk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Mascia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M.L.,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Gierszewski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Walker, C., (2023). Barriers to digital inclusion among older people: a intergenerational reflection on the need to develop digital competences for the group with the highest level of digital exclusion.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Innoeduca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International Journal of Technology and Educational Innovation, 9(1), pp.5-26.</a:t>
            </a:r>
          </a:p>
          <a:p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Willatt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Gray, S. I., Manchester, H., Foster, T., and Cater, K. (2024). An intersectional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lifecourse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lens and participatory methods as the foundations for co-designing with and for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minoritised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older adults. Proceedings of the ACM on Human-Computer Interaction, 8(CSCW1), 1-29. </a:t>
            </a:r>
          </a:p>
          <a:p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(2024). Ageing and health. [online] World Health </a:t>
            </a:r>
            <a:r>
              <a:rPr lang="en-US" sz="120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https://www.who.int/news-room/fact-sheets/detail/ageing-and-health [Accessed 27 Jan. 2026].</a:t>
            </a:r>
          </a:p>
          <a:p>
            <a:endParaRPr lang="en-US" sz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25165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354</TotalTime>
  <Words>2656</Words>
  <Application>Microsoft Macintosh PowerPoint</Application>
  <PresentationFormat>Widescreen</PresentationFormat>
  <Paragraphs>130</Paragraphs>
  <Slides>15</Slides>
  <Notes>14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Gill Sans MT</vt:lpstr>
      <vt:lpstr>Times New Roman</vt:lpstr>
      <vt:lpstr>Parcel</vt:lpstr>
      <vt:lpstr>Student Name: Farha bano Student Number:2238827 Lecturer's Name:tomy adattu chacko Module: Empowering the Older Person Module code: BMHP6027 Component 1: Individual Presentation (PowerPoint with Voice-Over)</vt:lpstr>
      <vt:lpstr>Introduction</vt:lpstr>
      <vt:lpstr>Introduction</vt:lpstr>
      <vt:lpstr>Critical Evaluation of Care, Empowerment, and Support Needs</vt:lpstr>
      <vt:lpstr>Critical Evaluation of Care, Empowerment, and Support Needs</vt:lpstr>
      <vt:lpstr>Critical Evaluation of the Effectiveness and Benefits of Approaches and Interventions</vt:lpstr>
      <vt:lpstr>Critical Evaluation of the Effectiveness and Benefits of Approaches and Interventions</vt:lpstr>
      <vt:lpstr>Challenges Encountered by Older People</vt:lpstr>
      <vt:lpstr>Challenges Encountered by Older People</vt:lpstr>
      <vt:lpstr>Recommendations for Improvement</vt:lpstr>
      <vt:lpstr>Recommendations for Improvement</vt:lpstr>
      <vt:lpstr>Conclusion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asmasurajaftab@gmail.com</cp:lastModifiedBy>
  <cp:revision>3</cp:revision>
  <dcterms:created xsi:type="dcterms:W3CDTF">2024-01-17T11:20:19Z</dcterms:created>
  <dcterms:modified xsi:type="dcterms:W3CDTF">2026-02-28T20:01:12Z</dcterms:modified>
</cp:coreProperties>
</file>