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mber Williams (1808365)" initials="AW(" lastIdx="3" clrIdx="0">
    <p:extLst>
      <p:ext uri="{19B8F6BF-5375-455C-9EA6-DF929625EA0E}">
        <p15:presenceInfo xmlns:p15="http://schemas.microsoft.com/office/powerpoint/2012/main" userId="S::1808365@student.uwtsd.ac.uk::ca94d357-e269-4855-b5a1-0d11d3c852b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662"/>
    <p:restoredTop sz="95897"/>
  </p:normalViewPr>
  <p:slideViewPr>
    <p:cSldViewPr snapToGrid="0" snapToObjects="1">
      <p:cViewPr>
        <p:scale>
          <a:sx n="80" d="100"/>
          <a:sy n="80" d="100"/>
        </p:scale>
        <p:origin x="152" y="1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16T12:18:36.990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16T12:41:14.257" idx="2">
    <p:pos x="10" y="10"/>
    <p:text/>
    <p:extLst>
      <p:ext uri="{C676402C-5697-4E1C-873F-D02D1690AC5C}">
        <p15:threadingInfo xmlns:p15="http://schemas.microsoft.com/office/powerpoint/2012/main" timeZoneBias="0"/>
      </p:ext>
    </p:extLst>
  </p:cm>
  <p:cm authorId="1" dt="2020-01-16T12:48:10.765" idx="3">
    <p:pos x="146" y="146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/>
              <a:t>1/17/20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/>
              <a:t>1/17/20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/>
              <a:pPr/>
              <a:t>1/17/20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vethechildren.org.uk/what-we-do/childrens-rights/united-nations-convention-of-the-rights-of-the-child" TargetMode="External"/><Relationship Id="rId3" Type="http://schemas.openxmlformats.org/officeDocument/2006/relationships/hyperlink" Target="https://gov.wales/sites/default/files/publications/2018-02/education-for-sustainable-development-and-global-citizenship-in-the-further-education-sector-in-wales_0.pdf" TargetMode="External"/><Relationship Id="rId7" Type="http://schemas.openxmlformats.org/officeDocument/2006/relationships/hyperlink" Target="https://www.researchgate.net/publication/271750829_Sustained_shared_thinking_in_an_early_childhood_setting_an_exploration_of_practitioners'_perspectives" TargetMode="External"/><Relationship Id="rId2" Type="http://schemas.openxmlformats.org/officeDocument/2006/relationships/hyperlink" Target="http://www.childreninwales.org.uk/policy-document/wales-child-protection-procedures-200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storage/f8f9760c-64a1-48ea-80fd-db130ad9050b/a-guide-to-curriculum-for-wales-2022.pdf" TargetMode="External"/><Relationship Id="rId5" Type="http://schemas.openxmlformats.org/officeDocument/2006/relationships/hyperlink" Target="https://gov.wales/sites/default/files/publications/2018-03/successful-futures.pdf" TargetMode="External"/><Relationship Id="rId4" Type="http://schemas.openxmlformats.org/officeDocument/2006/relationships/hyperlink" Target="https://hwb.gov.wales/storage/d5d8e39c-b534-40cb-a3f5-7e2e126d8077/foundation-phase-framework.pdf" TargetMode="External"/><Relationship Id="rId9" Type="http://schemas.openxmlformats.org/officeDocument/2006/relationships/hyperlink" Target="https://socialcare.wales/hub/sswbac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16956-D578-CA4B-9168-BF16AB2D19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5674" y="2120900"/>
            <a:ext cx="5088250" cy="949646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Amber Williams </a:t>
            </a: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6AF30E5A-AFE1-B44A-B84D-725F91493C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1342"/>
          <a:stretch/>
        </p:blipFill>
        <p:spPr>
          <a:xfrm>
            <a:off x="794107" y="1238897"/>
            <a:ext cx="3765692" cy="394931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F181107-6A8A-9D44-BB25-80DED874F531}"/>
              </a:ext>
            </a:extLst>
          </p:cNvPr>
          <p:cNvSpPr/>
          <p:nvPr/>
        </p:nvSpPr>
        <p:spPr>
          <a:xfrm>
            <a:off x="2867197" y="5238345"/>
            <a:ext cx="1692602" cy="3125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(Authors own, 2019)</a:t>
            </a:r>
            <a:endParaRPr lang="en-GB" sz="140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9C76CE-8CB1-4545-A63A-FE560BB1A4DD}"/>
              </a:ext>
            </a:extLst>
          </p:cNvPr>
          <p:cNvSpPr txBox="1"/>
          <p:nvPr/>
        </p:nvSpPr>
        <p:spPr>
          <a:xfrm>
            <a:off x="4958098" y="3429000"/>
            <a:ext cx="4503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1"/>
                </a:solidFill>
              </a:rPr>
              <a:t>Educational Drama Leader </a:t>
            </a:r>
          </a:p>
        </p:txBody>
      </p:sp>
    </p:spTree>
    <p:extLst>
      <p:ext uri="{BB962C8B-B14F-4D97-AF65-F5344CB8AC3E}">
        <p14:creationId xmlns:p14="http://schemas.microsoft.com/office/powerpoint/2010/main" val="2946379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2FEFE-9A83-7047-BC33-3A2588193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05" y="268039"/>
            <a:ext cx="8596668" cy="1229165"/>
          </a:xfrm>
        </p:spPr>
        <p:txBody>
          <a:bodyPr/>
          <a:lstStyle/>
          <a:p>
            <a:r>
              <a:rPr lang="en-US" u="sng" dirty="0"/>
              <a:t>My Knowledge</a:t>
            </a:r>
            <a:br>
              <a:rPr lang="en-US" u="sng" dirty="0"/>
            </a:br>
            <a:r>
              <a:rPr lang="en-US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E33CA-7FDE-2D4B-BA17-74B4F45A5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889" y="1236505"/>
            <a:ext cx="8596668" cy="13208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u="sng" dirty="0"/>
              <a:t>Qualifications</a:t>
            </a:r>
          </a:p>
          <a:p>
            <a:r>
              <a:rPr lang="en-US" dirty="0"/>
              <a:t>Triple Distinction * Extended Diploma BTEC Performing Arts </a:t>
            </a:r>
          </a:p>
          <a:p>
            <a:r>
              <a:rPr lang="en-US" dirty="0"/>
              <a:t>Foundation status at Mountview Academy of Theatre Arts</a:t>
            </a:r>
          </a:p>
          <a:p>
            <a:r>
              <a:rPr lang="en-US" dirty="0"/>
              <a:t>BA Honors degree in Early Years Education and Care (Practitioner Status)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A8C6C05-92D0-344B-B65A-A0F1649B4BD2}"/>
              </a:ext>
            </a:extLst>
          </p:cNvPr>
          <p:cNvSpPr txBox="1">
            <a:spLocks/>
          </p:cNvSpPr>
          <p:nvPr/>
        </p:nvSpPr>
        <p:spPr>
          <a:xfrm>
            <a:off x="6096000" y="2974312"/>
            <a:ext cx="3701980" cy="388368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6400" u="sng" dirty="0"/>
              <a:t>Research Informed</a:t>
            </a:r>
          </a:p>
          <a:p>
            <a:r>
              <a:rPr lang="en-US" sz="6400" dirty="0"/>
              <a:t>UNCRC (1989)– Rights of the Child </a:t>
            </a:r>
          </a:p>
          <a:p>
            <a:r>
              <a:rPr lang="en-US" sz="6400" dirty="0"/>
              <a:t>Foundation Phase(2015)(7 core aims)/ Sustained Shared Thinking and Emotional wellbeing (SSTEW) (2014)</a:t>
            </a:r>
          </a:p>
          <a:p>
            <a:r>
              <a:rPr lang="en-US" sz="6400" dirty="0"/>
              <a:t>New Curriculum 2022 (2019)- Successful Futures (2015) / Education for sustainable development and global citizenship(2008)</a:t>
            </a:r>
          </a:p>
          <a:p>
            <a:r>
              <a:rPr lang="en-US" sz="6400" dirty="0"/>
              <a:t>Safeguarding and child protection Legislation – Children Acts, All Wales Child Protection Procedures (2008), Social Services and Wellbeing Act (2014). </a:t>
            </a:r>
          </a:p>
          <a:p>
            <a:endParaRPr lang="en-US" sz="25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80D008C-C203-D94F-9451-FC848234268B}"/>
              </a:ext>
            </a:extLst>
          </p:cNvPr>
          <p:cNvSpPr txBox="1">
            <a:spLocks/>
          </p:cNvSpPr>
          <p:nvPr/>
        </p:nvSpPr>
        <p:spPr>
          <a:xfrm>
            <a:off x="411889" y="2974313"/>
            <a:ext cx="5757799" cy="312503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700" u="sng" dirty="0"/>
              <a:t>Professional Development</a:t>
            </a:r>
          </a:p>
          <a:p>
            <a:r>
              <a:rPr lang="en-US" sz="1900" dirty="0"/>
              <a:t>Licensed Chaperone Neath Port Talbot Council 2019</a:t>
            </a:r>
          </a:p>
          <a:p>
            <a:r>
              <a:rPr lang="en-US" sz="1900" dirty="0"/>
              <a:t>First Aid Trained 2019</a:t>
            </a:r>
          </a:p>
          <a:p>
            <a:r>
              <a:rPr lang="en-US" sz="1900" dirty="0"/>
              <a:t>Lego Therapy Training 2019</a:t>
            </a:r>
          </a:p>
          <a:p>
            <a:r>
              <a:rPr lang="en-US" sz="1900" dirty="0"/>
              <a:t>ACES</a:t>
            </a:r>
          </a:p>
          <a:p>
            <a:r>
              <a:rPr lang="en-US" sz="1900" dirty="0"/>
              <a:t>ALN REFORM</a:t>
            </a:r>
          </a:p>
          <a:p>
            <a:r>
              <a:rPr lang="en-US" sz="1900" dirty="0"/>
              <a:t>Safeguarding training</a:t>
            </a:r>
          </a:p>
          <a:p>
            <a:r>
              <a:rPr lang="en-US" sz="1900" dirty="0"/>
              <a:t>Neurodevelopmental pathway training</a:t>
            </a:r>
          </a:p>
          <a:p>
            <a:r>
              <a:rPr lang="en-US" sz="1900" dirty="0"/>
              <a:t>Behavior Management</a:t>
            </a:r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515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60344-4B52-D248-BDA1-106672938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152" y="2517284"/>
            <a:ext cx="1995248" cy="640373"/>
          </a:xfrm>
        </p:spPr>
        <p:txBody>
          <a:bodyPr/>
          <a:lstStyle/>
          <a:p>
            <a:r>
              <a:rPr lang="en-US" u="sng" dirty="0"/>
              <a:t>My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8098A-616F-4042-A271-21E77554E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052" y="4024805"/>
            <a:ext cx="1422400" cy="448280"/>
          </a:xfrm>
        </p:spPr>
        <p:txBody>
          <a:bodyPr/>
          <a:lstStyle/>
          <a:p>
            <a:pPr marL="0" indent="0">
              <a:buNone/>
            </a:pPr>
            <a:r>
              <a:rPr lang="en-US" u="sng" dirty="0"/>
              <a:t>Leadership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76D545D-C1CB-5B49-923C-D5C5EBBF0A40}"/>
              </a:ext>
            </a:extLst>
          </p:cNvPr>
          <p:cNvCxnSpPr>
            <a:cxnSpLocks/>
            <a:stCxn id="2" idx="0"/>
          </p:cNvCxnSpPr>
          <p:nvPr/>
        </p:nvCxnSpPr>
        <p:spPr>
          <a:xfrm flipV="1">
            <a:off x="5377776" y="1508850"/>
            <a:ext cx="0" cy="100843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FA4E9B0-CA03-554F-8B68-8CDF146D9985}"/>
              </a:ext>
            </a:extLst>
          </p:cNvPr>
          <p:cNvSpPr txBox="1">
            <a:spLocks/>
          </p:cNvSpPr>
          <p:nvPr/>
        </p:nvSpPr>
        <p:spPr>
          <a:xfrm>
            <a:off x="4122210" y="77711"/>
            <a:ext cx="2184398" cy="403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u="sng" dirty="0"/>
              <a:t>Interpersonal Skills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D04DAA5-6328-EF46-B726-C8F9D321E1BA}"/>
              </a:ext>
            </a:extLst>
          </p:cNvPr>
          <p:cNvSpPr txBox="1">
            <a:spLocks/>
          </p:cNvSpPr>
          <p:nvPr/>
        </p:nvSpPr>
        <p:spPr>
          <a:xfrm>
            <a:off x="7842728" y="3873872"/>
            <a:ext cx="1938866" cy="403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u="sng" dirty="0"/>
              <a:t>Bilingualism  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4D74107-33B7-464F-BC18-5B0DDE17A7EB}"/>
              </a:ext>
            </a:extLst>
          </p:cNvPr>
          <p:cNvSpPr txBox="1">
            <a:spLocks/>
          </p:cNvSpPr>
          <p:nvPr/>
        </p:nvSpPr>
        <p:spPr>
          <a:xfrm>
            <a:off x="4469050" y="4520433"/>
            <a:ext cx="2095500" cy="4482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u="sng" dirty="0"/>
              <a:t>Communication</a:t>
            </a:r>
            <a:r>
              <a:rPr lang="en-US" dirty="0"/>
              <a:t>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E471D76-5D91-D04A-BBE2-3E2B86F2851C}"/>
              </a:ext>
            </a:extLst>
          </p:cNvPr>
          <p:cNvCxnSpPr>
            <a:cxnSpLocks/>
          </p:cNvCxnSpPr>
          <p:nvPr/>
        </p:nvCxnSpPr>
        <p:spPr>
          <a:xfrm flipH="1" flipV="1">
            <a:off x="2394336" y="1271555"/>
            <a:ext cx="2184398" cy="126909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5E534BA-49E9-5244-BCD8-7456CD18738A}"/>
              </a:ext>
            </a:extLst>
          </p:cNvPr>
          <p:cNvCxnSpPr>
            <a:cxnSpLocks/>
            <a:stCxn id="2" idx="2"/>
          </p:cNvCxnSpPr>
          <p:nvPr/>
        </p:nvCxnSpPr>
        <p:spPr>
          <a:xfrm>
            <a:off x="5377776" y="3157657"/>
            <a:ext cx="0" cy="131542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72273CA-393E-F749-8763-4EE13578DF47}"/>
              </a:ext>
            </a:extLst>
          </p:cNvPr>
          <p:cNvCxnSpPr>
            <a:cxnSpLocks/>
          </p:cNvCxnSpPr>
          <p:nvPr/>
        </p:nvCxnSpPr>
        <p:spPr>
          <a:xfrm>
            <a:off x="6375400" y="3002571"/>
            <a:ext cx="1511300" cy="8593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A70843C-5BEB-4041-B104-E2A9436D586F}"/>
              </a:ext>
            </a:extLst>
          </p:cNvPr>
          <p:cNvCxnSpPr>
            <a:cxnSpLocks/>
          </p:cNvCxnSpPr>
          <p:nvPr/>
        </p:nvCxnSpPr>
        <p:spPr>
          <a:xfrm flipH="1">
            <a:off x="2559773" y="3188318"/>
            <a:ext cx="1713152" cy="90976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25B3F5BB-CCAA-9040-9EFC-182035703432}"/>
              </a:ext>
            </a:extLst>
          </p:cNvPr>
          <p:cNvSpPr txBox="1"/>
          <p:nvPr/>
        </p:nvSpPr>
        <p:spPr>
          <a:xfrm>
            <a:off x="364591" y="889413"/>
            <a:ext cx="241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Computer Literate 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50FCA6BA-F498-8D48-A504-CA0667D8A3CC}"/>
              </a:ext>
            </a:extLst>
          </p:cNvPr>
          <p:cNvCxnSpPr>
            <a:cxnSpLocks/>
          </p:cNvCxnSpPr>
          <p:nvPr/>
        </p:nvCxnSpPr>
        <p:spPr>
          <a:xfrm flipV="1">
            <a:off x="6060016" y="1216238"/>
            <a:ext cx="1964265" cy="137186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7E9AC845-F2F4-C447-BCD5-037F74983B60}"/>
              </a:ext>
            </a:extLst>
          </p:cNvPr>
          <p:cNvSpPr txBox="1"/>
          <p:nvPr/>
        </p:nvSpPr>
        <p:spPr>
          <a:xfrm>
            <a:off x="7978194" y="846906"/>
            <a:ext cx="180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Reliability 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445F3C1-D5D5-5246-8113-E90465FF29FC}"/>
              </a:ext>
            </a:extLst>
          </p:cNvPr>
          <p:cNvSpPr txBox="1">
            <a:spLocks/>
          </p:cNvSpPr>
          <p:nvPr/>
        </p:nvSpPr>
        <p:spPr>
          <a:xfrm>
            <a:off x="4596573" y="4968715"/>
            <a:ext cx="1710035" cy="1320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Parents</a:t>
            </a:r>
          </a:p>
          <a:p>
            <a:r>
              <a:rPr lang="en-US" sz="1400" dirty="0"/>
              <a:t>Students</a:t>
            </a:r>
          </a:p>
          <a:p>
            <a:r>
              <a:rPr lang="en-US" sz="1400" dirty="0"/>
              <a:t>Staff Members </a:t>
            </a:r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74B73C86-01DC-554F-A3A2-3CE9DA95656A}"/>
              </a:ext>
            </a:extLst>
          </p:cNvPr>
          <p:cNvSpPr txBox="1">
            <a:spLocks/>
          </p:cNvSpPr>
          <p:nvPr/>
        </p:nvSpPr>
        <p:spPr>
          <a:xfrm>
            <a:off x="702215" y="4540124"/>
            <a:ext cx="2474377" cy="13208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Able to make effective and efficient decisions</a:t>
            </a:r>
          </a:p>
          <a:p>
            <a:r>
              <a:rPr lang="en-US" sz="1400" dirty="0"/>
              <a:t>Reflective </a:t>
            </a:r>
          </a:p>
          <a:p>
            <a:r>
              <a:rPr lang="en-US" sz="1400" dirty="0"/>
              <a:t>Build positive engaging environments  </a:t>
            </a:r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0D6CA336-DFA3-BA4A-9471-BC484A879919}"/>
              </a:ext>
            </a:extLst>
          </p:cNvPr>
          <p:cNvSpPr txBox="1">
            <a:spLocks/>
          </p:cNvSpPr>
          <p:nvPr/>
        </p:nvSpPr>
        <p:spPr>
          <a:xfrm>
            <a:off x="7422380" y="4240909"/>
            <a:ext cx="2779561" cy="1320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Encouraging dual languages</a:t>
            </a:r>
          </a:p>
          <a:p>
            <a:r>
              <a:rPr lang="en-US" sz="1400" dirty="0"/>
              <a:t> Knowledge of the ‘Welsh Dimension’ (2019)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25BD9C5B-FBCF-E840-AB82-B8F96DDE2C69}"/>
              </a:ext>
            </a:extLst>
          </p:cNvPr>
          <p:cNvSpPr txBox="1">
            <a:spLocks/>
          </p:cNvSpPr>
          <p:nvPr/>
        </p:nvSpPr>
        <p:spPr>
          <a:xfrm>
            <a:off x="160689" y="1258745"/>
            <a:ext cx="2272818" cy="1320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Confident with Word, Excel, Power Point.</a:t>
            </a:r>
          </a:p>
          <a:p>
            <a:r>
              <a:rPr lang="en-US" sz="1400" dirty="0"/>
              <a:t>Communicate with parents and staff via email </a:t>
            </a:r>
          </a:p>
        </p:txBody>
      </p: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CCA4FD85-E0C4-AC4C-90DA-A8FBA12FE1FD}"/>
              </a:ext>
            </a:extLst>
          </p:cNvPr>
          <p:cNvSpPr txBox="1">
            <a:spLocks/>
          </p:cNvSpPr>
          <p:nvPr/>
        </p:nvSpPr>
        <p:spPr>
          <a:xfrm>
            <a:off x="3617523" y="413679"/>
            <a:ext cx="3620030" cy="1320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Positive workplace - motivated</a:t>
            </a:r>
          </a:p>
          <a:p>
            <a:r>
              <a:rPr lang="en-US" sz="1400" dirty="0"/>
              <a:t>Lead by example and teamwork</a:t>
            </a:r>
          </a:p>
          <a:p>
            <a:r>
              <a:rPr lang="en-US" sz="1400" dirty="0"/>
              <a:t> Respecting and trusting relationships</a:t>
            </a:r>
          </a:p>
        </p:txBody>
      </p:sp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5AE56F37-564C-5445-9499-3318C4FB7980}"/>
              </a:ext>
            </a:extLst>
          </p:cNvPr>
          <p:cNvSpPr txBox="1">
            <a:spLocks/>
          </p:cNvSpPr>
          <p:nvPr/>
        </p:nvSpPr>
        <p:spPr>
          <a:xfrm>
            <a:off x="8001238" y="1236036"/>
            <a:ext cx="1803400" cy="1320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Time management </a:t>
            </a:r>
          </a:p>
          <a:p>
            <a:r>
              <a:rPr lang="en-US" sz="1400" dirty="0"/>
              <a:t>Lesson Planning</a:t>
            </a:r>
          </a:p>
          <a:p>
            <a:r>
              <a:rPr lang="en-US" sz="1400" dirty="0"/>
              <a:t>Organised</a:t>
            </a:r>
          </a:p>
          <a:p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045222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4A1FC-9BC7-F244-B1AC-B0390382F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334" y="368300"/>
            <a:ext cx="8596668" cy="1320800"/>
          </a:xfrm>
        </p:spPr>
        <p:txBody>
          <a:bodyPr/>
          <a:lstStyle/>
          <a:p>
            <a:r>
              <a:rPr lang="en-US" u="sng" dirty="0"/>
              <a:t>My Experience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0C154-0C72-CB4A-8983-71FE80B08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0187" y="4426873"/>
            <a:ext cx="4097866" cy="1508587"/>
          </a:xfrm>
        </p:spPr>
        <p:txBody>
          <a:bodyPr/>
          <a:lstStyle/>
          <a:p>
            <a:r>
              <a:rPr lang="en-US" dirty="0"/>
              <a:t>Studied for a year at a prestigious drama school in London- Mountview Theatre Arts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BE5D8DB-FCA0-EE40-BB31-1FE7A4D1DABE}"/>
              </a:ext>
            </a:extLst>
          </p:cNvPr>
          <p:cNvSpPr txBox="1">
            <a:spLocks/>
          </p:cNvSpPr>
          <p:nvPr/>
        </p:nvSpPr>
        <p:spPr>
          <a:xfrm>
            <a:off x="83817" y="3363411"/>
            <a:ext cx="5503834" cy="8536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Six years volunteering at a local drama school with the foundation phase students.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6C02088-37A5-1441-AD7E-F643C4A04AF8}"/>
              </a:ext>
            </a:extLst>
          </p:cNvPr>
          <p:cNvSpPr txBox="1">
            <a:spLocks/>
          </p:cNvSpPr>
          <p:nvPr/>
        </p:nvSpPr>
        <p:spPr>
          <a:xfrm>
            <a:off x="5952182" y="139700"/>
            <a:ext cx="3652020" cy="16891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Grade 8 Ballet</a:t>
            </a:r>
          </a:p>
          <a:p>
            <a:r>
              <a:rPr lang="en-US" sz="1600" dirty="0"/>
              <a:t>Grade 8 and a diploma in singing</a:t>
            </a:r>
          </a:p>
          <a:p>
            <a:r>
              <a:rPr lang="en-US" sz="1600" dirty="0"/>
              <a:t>Grade 6 Harp</a:t>
            </a:r>
          </a:p>
          <a:p>
            <a:r>
              <a:rPr lang="en-US" sz="1600" dirty="0"/>
              <a:t>Grade 6 Piano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DD23C1F-B775-5F4E-B705-C6B9A244901E}"/>
              </a:ext>
            </a:extLst>
          </p:cNvPr>
          <p:cNvSpPr txBox="1">
            <a:spLocks/>
          </p:cNvSpPr>
          <p:nvPr/>
        </p:nvSpPr>
        <p:spPr>
          <a:xfrm>
            <a:off x="228501" y="5349413"/>
            <a:ext cx="5214465" cy="1508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Two and a half years as a Level 2 Teaching Assistant in an English and Welsh setting with both foundation phase and KS2 children. 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6AF1EB9-65F9-AF4D-9E9A-380BCBAC0E45}"/>
              </a:ext>
            </a:extLst>
          </p:cNvPr>
          <p:cNvSpPr txBox="1">
            <a:spLocks/>
          </p:cNvSpPr>
          <p:nvPr/>
        </p:nvSpPr>
        <p:spPr>
          <a:xfrm>
            <a:off x="296334" y="1321015"/>
            <a:ext cx="4097866" cy="1508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Competed at Eisteddfodau through the medium of Welsh for eight years.  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33D9E31-5245-5045-B852-9649D033AD2D}"/>
              </a:ext>
            </a:extLst>
          </p:cNvPr>
          <p:cNvSpPr txBox="1">
            <a:spLocks/>
          </p:cNvSpPr>
          <p:nvPr/>
        </p:nvSpPr>
        <p:spPr>
          <a:xfrm>
            <a:off x="4795635" y="2399268"/>
            <a:ext cx="5503834" cy="1508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I was a student a local theatre school for over 15 years. Played many roles during productions. </a:t>
            </a:r>
          </a:p>
        </p:txBody>
      </p:sp>
    </p:spTree>
    <p:extLst>
      <p:ext uri="{BB962C8B-B14F-4D97-AF65-F5344CB8AC3E}">
        <p14:creationId xmlns:p14="http://schemas.microsoft.com/office/powerpoint/2010/main" val="1653832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C1738-A77B-424F-A466-6AB819E7C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0" y="2366732"/>
            <a:ext cx="4310744" cy="1343951"/>
          </a:xfrm>
        </p:spPr>
        <p:txBody>
          <a:bodyPr>
            <a:normAutofit/>
          </a:bodyPr>
          <a:lstStyle/>
          <a:p>
            <a:pPr algn="ctr"/>
            <a:r>
              <a:rPr lang="en-US" sz="3200" u="sng" dirty="0"/>
              <a:t>What I can bring to the role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9B1E2B-E3BF-B141-8010-6FD4DCFD3350}"/>
              </a:ext>
            </a:extLst>
          </p:cNvPr>
          <p:cNvSpPr txBox="1"/>
          <p:nvPr/>
        </p:nvSpPr>
        <p:spPr>
          <a:xfrm>
            <a:off x="119742" y="2456976"/>
            <a:ext cx="279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All of the pervious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ABEA76-763A-F045-9CA4-8C228CDEFD2A}"/>
              </a:ext>
            </a:extLst>
          </p:cNvPr>
          <p:cNvSpPr txBox="1"/>
          <p:nvPr/>
        </p:nvSpPr>
        <p:spPr>
          <a:xfrm>
            <a:off x="4166206" y="142117"/>
            <a:ext cx="251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Strong work ethic</a:t>
            </a:r>
          </a:p>
          <a:p>
            <a:r>
              <a:rPr lang="en-US" u="sng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D2C06F-290E-414E-9A16-229D09E9C758}"/>
              </a:ext>
            </a:extLst>
          </p:cNvPr>
          <p:cNvSpPr txBox="1"/>
          <p:nvPr/>
        </p:nvSpPr>
        <p:spPr>
          <a:xfrm>
            <a:off x="8070851" y="2456976"/>
            <a:ext cx="1701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/>
              <a:t>People person</a:t>
            </a:r>
          </a:p>
          <a:p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189E227-3E41-F64A-9806-6DD524D5F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506" y="465283"/>
            <a:ext cx="2794000" cy="944746"/>
          </a:xfrm>
        </p:spPr>
        <p:txBody>
          <a:bodyPr>
            <a:normAutofit lnSpcReduction="10000"/>
          </a:bodyPr>
          <a:lstStyle/>
          <a:p>
            <a:r>
              <a:rPr lang="en-US" sz="1400" dirty="0"/>
              <a:t>Hard working </a:t>
            </a:r>
          </a:p>
          <a:p>
            <a:r>
              <a:rPr lang="en-US" sz="1400" dirty="0"/>
              <a:t>Committed and enthusiastic </a:t>
            </a:r>
          </a:p>
          <a:p>
            <a:r>
              <a:rPr lang="en-US" sz="1400" dirty="0"/>
              <a:t>Reliable and professional 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DACED89-F361-CB4F-BED2-B7109D4AE9BD}"/>
              </a:ext>
            </a:extLst>
          </p:cNvPr>
          <p:cNvSpPr txBox="1">
            <a:spLocks/>
          </p:cNvSpPr>
          <p:nvPr/>
        </p:nvSpPr>
        <p:spPr>
          <a:xfrm>
            <a:off x="8128000" y="2826308"/>
            <a:ext cx="1892300" cy="1508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Positivity</a:t>
            </a:r>
          </a:p>
          <a:p>
            <a:r>
              <a:rPr lang="en-US" sz="1400" dirty="0"/>
              <a:t>Sociable </a:t>
            </a:r>
          </a:p>
          <a:p>
            <a:r>
              <a:rPr lang="en-US" sz="1400" dirty="0"/>
              <a:t>Welcoming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DC1FB7D-B886-0C47-B267-24B1181E71E5}"/>
              </a:ext>
            </a:extLst>
          </p:cNvPr>
          <p:cNvSpPr txBox="1">
            <a:spLocks/>
          </p:cNvSpPr>
          <p:nvPr/>
        </p:nvSpPr>
        <p:spPr>
          <a:xfrm>
            <a:off x="119742" y="2871552"/>
            <a:ext cx="1892300" cy="1508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/>
              <a:t>Experience </a:t>
            </a:r>
          </a:p>
          <a:p>
            <a:r>
              <a:rPr lang="en-US" sz="1400" dirty="0"/>
              <a:t>Knowledge </a:t>
            </a:r>
          </a:p>
          <a:p>
            <a:r>
              <a:rPr lang="en-US" sz="1400" dirty="0"/>
              <a:t>Skill 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AB5FA897-FC17-1445-8DD2-E39624C2253A}"/>
              </a:ext>
            </a:extLst>
          </p:cNvPr>
          <p:cNvSpPr txBox="1">
            <a:spLocks/>
          </p:cNvSpPr>
          <p:nvPr/>
        </p:nvSpPr>
        <p:spPr>
          <a:xfrm>
            <a:off x="4026506" y="4692162"/>
            <a:ext cx="3872894" cy="15085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u="sng" dirty="0"/>
              <a:t>Sense of community </a:t>
            </a:r>
          </a:p>
          <a:p>
            <a:r>
              <a:rPr lang="en-US" sz="1400" dirty="0"/>
              <a:t>Local to the area</a:t>
            </a:r>
          </a:p>
          <a:p>
            <a:r>
              <a:rPr lang="en-US" sz="1400" dirty="0"/>
              <a:t>Familiar with many students and parents</a:t>
            </a:r>
          </a:p>
          <a:p>
            <a:r>
              <a:rPr lang="en-US" sz="1400" dirty="0"/>
              <a:t>Bilingual  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05D4794-131F-F345-B75E-D3C7FEB89E91}"/>
              </a:ext>
            </a:extLst>
          </p:cNvPr>
          <p:cNvCxnSpPr>
            <a:cxnSpLocks/>
          </p:cNvCxnSpPr>
          <p:nvPr/>
        </p:nvCxnSpPr>
        <p:spPr>
          <a:xfrm flipV="1">
            <a:off x="5312229" y="1410029"/>
            <a:ext cx="0" cy="96909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FB6E699-DF8C-E341-BAEF-0E9AA0F4018B}"/>
              </a:ext>
            </a:extLst>
          </p:cNvPr>
          <p:cNvCxnSpPr>
            <a:cxnSpLocks/>
          </p:cNvCxnSpPr>
          <p:nvPr/>
        </p:nvCxnSpPr>
        <p:spPr>
          <a:xfrm flipH="1" flipV="1">
            <a:off x="2255157" y="2871552"/>
            <a:ext cx="1094179" cy="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4F16ACE-8B5A-8E43-99C3-62C2E3E9E0F2}"/>
              </a:ext>
            </a:extLst>
          </p:cNvPr>
          <p:cNvCxnSpPr>
            <a:cxnSpLocks/>
          </p:cNvCxnSpPr>
          <p:nvPr/>
        </p:nvCxnSpPr>
        <p:spPr>
          <a:xfrm>
            <a:off x="7099301" y="2871552"/>
            <a:ext cx="1028699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BF5D2E4-FE26-0A47-B108-E696329B6936}"/>
              </a:ext>
            </a:extLst>
          </p:cNvPr>
          <p:cNvCxnSpPr>
            <a:cxnSpLocks/>
          </p:cNvCxnSpPr>
          <p:nvPr/>
        </p:nvCxnSpPr>
        <p:spPr>
          <a:xfrm>
            <a:off x="5312229" y="3492664"/>
            <a:ext cx="0" cy="109153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1263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3C994-5CF2-8E4A-8199-C11F3C51C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083" y="2333898"/>
            <a:ext cx="8596668" cy="1320800"/>
          </a:xfrm>
        </p:spPr>
        <p:txBody>
          <a:bodyPr/>
          <a:lstStyle/>
          <a:p>
            <a:r>
              <a:rPr lang="en-US" dirty="0"/>
              <a:t>Thank you for listening. </a:t>
            </a:r>
          </a:p>
        </p:txBody>
      </p:sp>
    </p:spTree>
    <p:extLst>
      <p:ext uri="{BB962C8B-B14F-4D97-AF65-F5344CB8AC3E}">
        <p14:creationId xmlns:p14="http://schemas.microsoft.com/office/powerpoint/2010/main" val="2560356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85454-83E8-9A41-B9C0-751548760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79" y="304800"/>
            <a:ext cx="8596668" cy="1320800"/>
          </a:xfrm>
        </p:spPr>
        <p:txBody>
          <a:bodyPr/>
          <a:lstStyle/>
          <a:p>
            <a:r>
              <a:rPr lang="en-US" u="sng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CB6B9-5F41-8E4E-8678-C7F95E8EC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579" y="1039434"/>
            <a:ext cx="9995074" cy="551376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2500" dirty="0"/>
              <a:t>Authors own. 2019. </a:t>
            </a:r>
            <a:r>
              <a:rPr lang="en-US" sz="2500" i="1" dirty="0"/>
              <a:t>Headshot</a:t>
            </a:r>
            <a:r>
              <a:rPr lang="en-US" sz="2500" dirty="0"/>
              <a:t>. [Image]. Swansea.</a:t>
            </a:r>
            <a:endParaRPr lang="en-GB" sz="2500" dirty="0"/>
          </a:p>
          <a:p>
            <a:pPr marL="0" indent="0">
              <a:buNone/>
            </a:pPr>
            <a:r>
              <a:rPr lang="en-GB" sz="2500" dirty="0"/>
              <a:t>Children in Wales. (2020). </a:t>
            </a:r>
            <a:r>
              <a:rPr lang="en-GB" sz="2500" i="1" dirty="0"/>
              <a:t>All Wales Child Protection Procedures 2008 - Children in Wales</a:t>
            </a:r>
            <a:r>
              <a:rPr lang="en-GB" sz="2500" dirty="0"/>
              <a:t>. [online] Available at: </a:t>
            </a:r>
            <a:r>
              <a:rPr lang="en-GB" sz="2500" u="sng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http://www.childreninwales.org.uk/policy-document/wales-child-protection-procedures-2008</a:t>
            </a:r>
            <a:r>
              <a:rPr lang="en-GB" sz="2500" u="sng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2500" dirty="0"/>
              <a:t>  (Accessed 16 January 2020).  </a:t>
            </a:r>
          </a:p>
          <a:p>
            <a:pPr marL="0" indent="0">
              <a:buNone/>
            </a:pPr>
            <a:r>
              <a:rPr lang="en-GB" sz="2500" dirty="0"/>
              <a:t>Department for Children, Education, Lifelong Learning and Skills (2020). </a:t>
            </a:r>
            <a:r>
              <a:rPr lang="en-GB" sz="2500" i="1" dirty="0"/>
              <a:t>Education for Sustainable Development and Global Citizenship</a:t>
            </a:r>
            <a:r>
              <a:rPr lang="en-GB" sz="2500" dirty="0"/>
              <a:t>. Wales: Welsh Assembly Government. Available at: </a:t>
            </a:r>
            <a:r>
              <a:rPr lang="en-GB" sz="2500" u="sng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https://gov.wales/sites/default/files/publications/2018-02/education-for-sustainable-development-and-global-citizenship-in-the-further-education-sector-in-wales_0.pdf</a:t>
            </a:r>
            <a:r>
              <a:rPr lang="en-GB" sz="2500" dirty="0">
                <a:solidFill>
                  <a:srgbClr val="0070C0"/>
                </a:solidFill>
              </a:rPr>
              <a:t> </a:t>
            </a:r>
            <a:r>
              <a:rPr lang="en-GB" sz="2500" dirty="0"/>
              <a:t>(Accessed 16 January 2020).</a:t>
            </a:r>
          </a:p>
          <a:p>
            <a:pPr marL="0" indent="0">
              <a:buNone/>
            </a:pPr>
            <a:r>
              <a:rPr lang="en-GB" sz="2500" dirty="0"/>
              <a:t>Department for Education and Skills (2015). </a:t>
            </a:r>
            <a:r>
              <a:rPr lang="en-GB" sz="2500" i="1" dirty="0"/>
              <a:t>Foundation Phase Framework</a:t>
            </a:r>
            <a:r>
              <a:rPr lang="en-GB" sz="2500" dirty="0"/>
              <a:t>. Wales: Welsh Government. Available at: </a:t>
            </a:r>
            <a:r>
              <a:rPr lang="en-GB" sz="2500" u="sng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https://hwb.gov.wales/storage/d5d8e39c-b534-40cb-a3f5-7e2e126d8077/foundation-phase-framework.pdf</a:t>
            </a:r>
            <a:r>
              <a:rPr lang="en-GB" sz="2500" dirty="0">
                <a:solidFill>
                  <a:srgbClr val="0070C0"/>
                </a:solidFill>
              </a:rPr>
              <a:t> </a:t>
            </a:r>
            <a:r>
              <a:rPr lang="en-GB" sz="2500" dirty="0"/>
              <a:t>(Accessed: 16 January 2020). </a:t>
            </a:r>
          </a:p>
          <a:p>
            <a:pPr marL="0" indent="0">
              <a:buNone/>
            </a:pPr>
            <a:r>
              <a:rPr lang="en-GB" sz="2500" dirty="0"/>
              <a:t>Donaldson, G. (2015). </a:t>
            </a:r>
            <a:r>
              <a:rPr lang="en-GB" sz="2500" i="1" dirty="0"/>
              <a:t>Successful Futures</a:t>
            </a:r>
            <a:r>
              <a:rPr lang="en-GB" sz="2500" dirty="0"/>
              <a:t>. Wales: Welsh Government. Available at: </a:t>
            </a:r>
            <a:r>
              <a:rPr lang="en-GB" sz="2500" u="sng" dirty="0">
                <a:solidFill>
                  <a:srgbClr val="0070C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https://gov.wales/sites/default/files/publications/2018-03/successful-futures.pdf</a:t>
            </a:r>
            <a:r>
              <a:rPr lang="en-GB" sz="2500" dirty="0"/>
              <a:t> (Accessed: 16 January 2020). </a:t>
            </a:r>
          </a:p>
          <a:p>
            <a:pPr marL="0" indent="0">
              <a:buNone/>
            </a:pPr>
            <a:r>
              <a:rPr lang="en-GB" sz="2500" dirty="0"/>
              <a:t>Education Wales (2019). </a:t>
            </a:r>
            <a:r>
              <a:rPr lang="en-GB" sz="2500" i="1" dirty="0"/>
              <a:t>A guide to Curriculum for Wales 2022</a:t>
            </a:r>
            <a:r>
              <a:rPr lang="en-GB" sz="2500" dirty="0"/>
              <a:t>. Welsh Government. Available at: </a:t>
            </a:r>
            <a:r>
              <a:rPr lang="en-GB" sz="2500" dirty="0">
                <a:solidFill>
                  <a:srgbClr val="0070C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https://hwb.gov.wales/storage/f8f9760c-64a1-48ea-80fd-db130ad9050b/a-guide-to-curriculum-for-wales-2022.pdf</a:t>
            </a:r>
            <a:r>
              <a:rPr lang="en-GB" sz="2500" dirty="0">
                <a:solidFill>
                  <a:srgbClr val="0070C0"/>
                </a:solidFill>
              </a:rPr>
              <a:t> </a:t>
            </a:r>
            <a:r>
              <a:rPr lang="en-GB" sz="2500" dirty="0"/>
              <a:t>(Accessed: 17 January 2020). </a:t>
            </a:r>
          </a:p>
          <a:p>
            <a:pPr marL="0" indent="0">
              <a:buNone/>
            </a:pPr>
            <a:r>
              <a:rPr lang="en-GB" sz="2500" dirty="0"/>
              <a:t>Purdon, Anne. (2014). Sustained shared thinking in an early childhood setting: an exploration of practitioners' perspectives. </a:t>
            </a:r>
            <a:r>
              <a:rPr lang="en-GB" sz="2500" i="1" dirty="0"/>
              <a:t>Education 3-13</a:t>
            </a:r>
            <a:r>
              <a:rPr lang="en-GB" sz="2500" dirty="0"/>
              <a:t>. Available at: </a:t>
            </a:r>
            <a:r>
              <a:rPr lang="en-GB" sz="2500" u="sng" dirty="0">
                <a:solidFill>
                  <a:srgbClr val="0070C0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https://www.researchgate.net/publication/271750829_Sustained_shared_thinking_in_an_early_childhood_setting_an_exploration_of_practitioners'_perspectives</a:t>
            </a:r>
            <a:r>
              <a:rPr lang="en-GB" sz="2500" dirty="0">
                <a:solidFill>
                  <a:srgbClr val="0070C0"/>
                </a:solidFill>
              </a:rPr>
              <a:t> </a:t>
            </a:r>
            <a:r>
              <a:rPr lang="en-GB" sz="2500" dirty="0"/>
              <a:t>(Accessed: 16</a:t>
            </a:r>
            <a:r>
              <a:rPr lang="en-GB" sz="2500" baseline="30000" dirty="0"/>
              <a:t> </a:t>
            </a:r>
            <a:r>
              <a:rPr lang="en-GB" sz="2500" dirty="0"/>
              <a:t>January 2020). </a:t>
            </a:r>
          </a:p>
          <a:p>
            <a:pPr marL="0" indent="0">
              <a:buNone/>
            </a:pPr>
            <a:r>
              <a:rPr lang="en-GB" sz="2500" dirty="0"/>
              <a:t>Save the Children (2020) UN Convention on the rights of the child (UNCRC). Available at: </a:t>
            </a:r>
            <a:r>
              <a:rPr lang="en-GB" sz="2500" u="sng" dirty="0">
                <a:solidFill>
                  <a:srgbClr val="0070C0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https://www.savethechildren.org.uk/what-we-do/childrens-rights/united-nations-convention-of-the-rights-of-the-child</a:t>
            </a:r>
            <a:r>
              <a:rPr lang="en-GB" sz="2500" dirty="0">
                <a:solidFill>
                  <a:srgbClr val="0070C0"/>
                </a:solidFill>
              </a:rPr>
              <a:t> </a:t>
            </a:r>
            <a:r>
              <a:rPr lang="en-GB" sz="2500" dirty="0"/>
              <a:t>(Accessed: 16</a:t>
            </a:r>
            <a:r>
              <a:rPr lang="en-GB" sz="2500" baseline="30000" dirty="0"/>
              <a:t> </a:t>
            </a:r>
            <a:r>
              <a:rPr lang="en-GB" sz="2500" dirty="0"/>
              <a:t>January 2020). </a:t>
            </a:r>
          </a:p>
          <a:p>
            <a:pPr marL="0" indent="0">
              <a:buNone/>
            </a:pPr>
            <a:r>
              <a:rPr lang="en-GB" sz="2500" dirty="0"/>
              <a:t>Social Care Legislation in Wales (2017). </a:t>
            </a:r>
            <a:r>
              <a:rPr lang="en-GB" sz="2500" i="1" dirty="0"/>
              <a:t>Overview of the Social services and well-being (Wales) Act 2014 | Information and Learning Hub</a:t>
            </a:r>
            <a:r>
              <a:rPr lang="en-GB" sz="2500" dirty="0"/>
              <a:t>. Available at: </a:t>
            </a:r>
            <a:r>
              <a:rPr lang="en-GB" sz="2500" u="sng" dirty="0">
                <a:solidFill>
                  <a:srgbClr val="0070C0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https://socialcare.wales/hub/sswbact</a:t>
            </a:r>
            <a:r>
              <a:rPr lang="en-GB" sz="2500" dirty="0">
                <a:solidFill>
                  <a:srgbClr val="0070C0"/>
                </a:solidFill>
              </a:rPr>
              <a:t>  </a:t>
            </a:r>
            <a:r>
              <a:rPr lang="en-GB" sz="2500" dirty="0"/>
              <a:t>(Accessed: 16 January 2020).</a:t>
            </a:r>
            <a:endParaRPr lang="en-US" sz="25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660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2513</TotalTime>
  <Words>779</Words>
  <Application>Microsoft Macintosh PowerPoint</Application>
  <PresentationFormat>Widescreen</PresentationFormat>
  <Paragraphs>87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Trebuchet MS</vt:lpstr>
      <vt:lpstr>Wingdings 3</vt:lpstr>
      <vt:lpstr>Facet</vt:lpstr>
      <vt:lpstr>Amber Williams </vt:lpstr>
      <vt:lpstr>My Knowledge  </vt:lpstr>
      <vt:lpstr>My Skills </vt:lpstr>
      <vt:lpstr>My Experience </vt:lpstr>
      <vt:lpstr>What I can bring to the role</vt:lpstr>
      <vt:lpstr>Thank you for listening.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Amber Williams </dc:title>
  <dc:creator>Amber Williams (1808365)</dc:creator>
  <cp:lastModifiedBy>Amber Williams (1808365)</cp:lastModifiedBy>
  <cp:revision>25</cp:revision>
  <dcterms:created xsi:type="dcterms:W3CDTF">2020-01-06T22:49:51Z</dcterms:created>
  <dcterms:modified xsi:type="dcterms:W3CDTF">2020-01-17T19:37:45Z</dcterms:modified>
</cp:coreProperties>
</file>