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8/13/2019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000" b="1" dirty="0"/>
              <a:t>Artist’s Home</a:t>
            </a:r>
          </a:p>
        </p:txBody>
      </p:sp>
      <p:sp>
        <p:nvSpPr>
          <p:cNvPr id="3" name="Subtitle 2"/>
          <p:cNvSpPr>
            <a:spLocks noGrp="1"/>
          </p:cNvSpPr>
          <p:nvPr>
            <p:ph type="subTitle" idx="1"/>
          </p:nvPr>
        </p:nvSpPr>
        <p:spPr/>
        <p:txBody>
          <a:bodyPr>
            <a:normAutofit/>
          </a:bodyPr>
          <a:lstStyle/>
          <a:p>
            <a:r>
              <a:rPr lang="en-GB" sz="4000" b="1" dirty="0"/>
              <a:t>Venture Plan</a:t>
            </a:r>
          </a:p>
        </p:txBody>
      </p:sp>
      <p:sp>
        <p:nvSpPr>
          <p:cNvPr id="4" name="TextBox 3"/>
          <p:cNvSpPr txBox="1"/>
          <p:nvPr/>
        </p:nvSpPr>
        <p:spPr>
          <a:xfrm>
            <a:off x="684212" y="5353396"/>
            <a:ext cx="3435556" cy="1077218"/>
          </a:xfrm>
          <a:prstGeom prst="rect">
            <a:avLst/>
          </a:prstGeom>
          <a:noFill/>
        </p:spPr>
        <p:txBody>
          <a:bodyPr wrap="none" rtlCol="0">
            <a:spAutoFit/>
          </a:bodyPr>
          <a:lstStyle/>
          <a:p>
            <a:r>
              <a:rPr lang="en-GB" sz="3200" dirty="0" smtClean="0"/>
              <a:t>Angel </a:t>
            </a:r>
            <a:r>
              <a:rPr lang="en-GB" sz="3200" dirty="0" err="1" smtClean="0"/>
              <a:t>Gruychev</a:t>
            </a:r>
            <a:endParaRPr lang="en-GB" sz="3200" dirty="0" smtClean="0"/>
          </a:p>
          <a:p>
            <a:r>
              <a:rPr lang="en-GB" sz="3200" dirty="0" smtClean="0"/>
              <a:t>1806939</a:t>
            </a:r>
            <a:endParaRPr lang="en-GB" sz="3200" dirty="0"/>
          </a:p>
        </p:txBody>
      </p:sp>
    </p:spTree>
    <p:extLst>
      <p:ext uri="{BB962C8B-B14F-4D97-AF65-F5344CB8AC3E}">
        <p14:creationId xmlns:p14="http://schemas.microsoft.com/office/powerpoint/2010/main" val="12267800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Artist’s Home</a:t>
            </a:r>
          </a:p>
        </p:txBody>
      </p:sp>
      <p:sp>
        <p:nvSpPr>
          <p:cNvPr id="3" name="Content Placeholder 2"/>
          <p:cNvSpPr>
            <a:spLocks noGrp="1"/>
          </p:cNvSpPr>
          <p:nvPr>
            <p:ph idx="1"/>
          </p:nvPr>
        </p:nvSpPr>
        <p:spPr>
          <a:xfrm>
            <a:off x="684212" y="685801"/>
            <a:ext cx="10010292" cy="3518452"/>
          </a:xfrm>
        </p:spPr>
        <p:txBody>
          <a:bodyPr>
            <a:normAutofit/>
          </a:bodyPr>
          <a:lstStyle/>
          <a:p>
            <a:pPr marL="0" indent="0" algn="just">
              <a:buNone/>
            </a:pPr>
            <a:r>
              <a:rPr lang="en-US" sz="2800" b="1" dirty="0"/>
              <a:t>Artist’s Home is going to be an online Men’s clothing shop that offers </a:t>
            </a:r>
            <a:r>
              <a:rPr lang="en-US" sz="2800" b="1" dirty="0" err="1"/>
              <a:t>customised</a:t>
            </a:r>
            <a:r>
              <a:rPr lang="en-US" sz="2800" b="1" dirty="0"/>
              <a:t> shirt, t-shirt, pants, trousers etc. The business </a:t>
            </a:r>
            <a:r>
              <a:rPr lang="en-US" sz="2800" b="1" dirty="0" err="1"/>
              <a:t>organisation</a:t>
            </a:r>
            <a:r>
              <a:rPr lang="en-US" sz="2800" b="1" dirty="0"/>
              <a:t> will offer an online studio for designing the clothing for the customers and the customers will be able to order those </a:t>
            </a:r>
            <a:r>
              <a:rPr lang="en-US" sz="2800" b="1" dirty="0" err="1"/>
              <a:t>customised</a:t>
            </a:r>
            <a:r>
              <a:rPr lang="en-US" sz="2800" b="1" dirty="0"/>
              <a:t> items. </a:t>
            </a:r>
            <a:endParaRPr lang="en-GB" sz="2800" b="1" dirty="0"/>
          </a:p>
        </p:txBody>
      </p:sp>
    </p:spTree>
    <p:extLst>
      <p:ext uri="{BB962C8B-B14F-4D97-AF65-F5344CB8AC3E}">
        <p14:creationId xmlns:p14="http://schemas.microsoft.com/office/powerpoint/2010/main" val="34913486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222827"/>
            <a:ext cx="8534400" cy="1507067"/>
          </a:xfrm>
        </p:spPr>
        <p:txBody>
          <a:bodyPr/>
          <a:lstStyle/>
          <a:p>
            <a:r>
              <a:rPr lang="en-GB" b="1" dirty="0"/>
              <a:t>Objectives of Artist’s Home</a:t>
            </a:r>
          </a:p>
        </p:txBody>
      </p:sp>
      <p:sp>
        <p:nvSpPr>
          <p:cNvPr id="3" name="Content Placeholder 2"/>
          <p:cNvSpPr>
            <a:spLocks noGrp="1"/>
          </p:cNvSpPr>
          <p:nvPr>
            <p:ph idx="1"/>
          </p:nvPr>
        </p:nvSpPr>
        <p:spPr>
          <a:xfrm>
            <a:off x="684211" y="685800"/>
            <a:ext cx="9801571" cy="4432852"/>
          </a:xfrm>
        </p:spPr>
        <p:txBody>
          <a:bodyPr>
            <a:normAutofit/>
          </a:bodyPr>
          <a:lstStyle/>
          <a:p>
            <a:r>
              <a:rPr lang="en-US" sz="2400" b="1" dirty="0"/>
              <a:t>Raise the traffic to 10 thousands per months to our </a:t>
            </a:r>
            <a:r>
              <a:rPr lang="en-US" sz="2400" b="1" dirty="0" err="1"/>
              <a:t>facebook</a:t>
            </a:r>
            <a:r>
              <a:rPr lang="en-US" sz="2400" b="1" dirty="0"/>
              <a:t> pages and websites by December 2019.</a:t>
            </a:r>
          </a:p>
          <a:p>
            <a:r>
              <a:rPr lang="en-US" sz="2400" b="1" dirty="0"/>
              <a:t>Establish Artist’s Home as one of the top ten clothing brands operated in the UK by the beginning of 2021.</a:t>
            </a:r>
          </a:p>
          <a:p>
            <a:r>
              <a:rPr lang="en-US" sz="2400" b="1" dirty="0"/>
              <a:t>Ensure a yearly total yearly revenue of £20,000 by June 2022.</a:t>
            </a:r>
          </a:p>
          <a:p>
            <a:r>
              <a:rPr lang="en-US" sz="2400" b="1" dirty="0"/>
              <a:t>Set up a headquarter in London on its own land by 2027.</a:t>
            </a:r>
          </a:p>
          <a:p>
            <a:r>
              <a:rPr lang="en-US" sz="2400" b="1" dirty="0"/>
              <a:t>Secure a profitability of 20% on gross profit on an average from 2025.</a:t>
            </a:r>
          </a:p>
          <a:p>
            <a:endParaRPr lang="en-GB" dirty="0"/>
          </a:p>
        </p:txBody>
      </p:sp>
    </p:spTree>
    <p:extLst>
      <p:ext uri="{BB962C8B-B14F-4D97-AF65-F5344CB8AC3E}">
        <p14:creationId xmlns:p14="http://schemas.microsoft.com/office/powerpoint/2010/main" val="22960878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103558"/>
            <a:ext cx="10278649" cy="1507067"/>
          </a:xfrm>
        </p:spPr>
        <p:txBody>
          <a:bodyPr/>
          <a:lstStyle/>
          <a:p>
            <a:r>
              <a:rPr lang="en-GB" b="1" dirty="0"/>
              <a:t>Skills and Experience of Initiators</a:t>
            </a:r>
          </a:p>
        </p:txBody>
      </p:sp>
      <p:sp>
        <p:nvSpPr>
          <p:cNvPr id="3" name="Content Placeholder 2"/>
          <p:cNvSpPr>
            <a:spLocks noGrp="1"/>
          </p:cNvSpPr>
          <p:nvPr>
            <p:ph idx="1"/>
          </p:nvPr>
        </p:nvSpPr>
        <p:spPr>
          <a:xfrm>
            <a:off x="684212" y="685800"/>
            <a:ext cx="8534400" cy="4572000"/>
          </a:xfrm>
        </p:spPr>
        <p:txBody>
          <a:bodyPr/>
          <a:lstStyle/>
          <a:p>
            <a:r>
              <a:rPr lang="en-GB" b="1" dirty="0"/>
              <a:t>Experience &amp; Employment:</a:t>
            </a:r>
          </a:p>
          <a:p>
            <a:pPr marL="0" indent="0">
              <a:buNone/>
            </a:pPr>
            <a:r>
              <a:rPr lang="en-GB" b="1" dirty="0"/>
              <a:t>		</a:t>
            </a:r>
            <a:r>
              <a:rPr lang="en-GB" b="1" dirty="0" err="1"/>
              <a:t>i</a:t>
            </a:r>
            <a:r>
              <a:rPr lang="en-GB" b="1" dirty="0"/>
              <a:t>. Internship programme in Urban Outfitters</a:t>
            </a:r>
          </a:p>
          <a:p>
            <a:pPr marL="0" indent="0">
              <a:buNone/>
            </a:pPr>
            <a:r>
              <a:rPr lang="en-GB" b="1" dirty="0"/>
              <a:t>		ii. Assistant sales manager in Primark</a:t>
            </a:r>
          </a:p>
          <a:p>
            <a:r>
              <a:rPr lang="en-GB" b="1" dirty="0"/>
              <a:t>Education:</a:t>
            </a:r>
          </a:p>
          <a:p>
            <a:pPr marL="0" indent="0">
              <a:buNone/>
            </a:pPr>
            <a:r>
              <a:rPr lang="en-GB" b="1" dirty="0"/>
              <a:t>		</a:t>
            </a:r>
            <a:r>
              <a:rPr lang="en-GB" b="1" dirty="0" err="1"/>
              <a:t>i</a:t>
            </a:r>
            <a:r>
              <a:rPr lang="en-GB" b="1" dirty="0"/>
              <a:t>. Bachelor of Business Administration (BBA)</a:t>
            </a:r>
          </a:p>
          <a:p>
            <a:pPr marL="0" indent="0">
              <a:buNone/>
            </a:pPr>
            <a:r>
              <a:rPr lang="en-GB" b="1" dirty="0"/>
              <a:t>		ii. Summer Programme in Harvard Business School</a:t>
            </a:r>
          </a:p>
          <a:p>
            <a:pPr>
              <a:buFont typeface="Wingdings" panose="05000000000000000000" pitchFamily="2" charset="2"/>
              <a:buChar char="Ø"/>
            </a:pPr>
            <a:r>
              <a:rPr lang="en-GB" b="1" dirty="0"/>
              <a:t>Transferable skills, talents or traits:</a:t>
            </a:r>
          </a:p>
          <a:p>
            <a:pPr marL="0" indent="0">
              <a:buNone/>
            </a:pPr>
            <a:r>
              <a:rPr lang="en-GB" b="1" dirty="0"/>
              <a:t>		</a:t>
            </a:r>
            <a:r>
              <a:rPr lang="en-GB" b="1" dirty="0" err="1"/>
              <a:t>i</a:t>
            </a:r>
            <a:r>
              <a:rPr lang="en-GB" b="1" dirty="0"/>
              <a:t>. Technological literacy</a:t>
            </a:r>
          </a:p>
          <a:p>
            <a:pPr marL="0" indent="0">
              <a:buNone/>
            </a:pPr>
            <a:r>
              <a:rPr lang="en-GB" b="1" dirty="0"/>
              <a:t>		ii. Leadership &amp; Adaptability</a:t>
            </a:r>
          </a:p>
        </p:txBody>
      </p:sp>
    </p:spTree>
    <p:extLst>
      <p:ext uri="{BB962C8B-B14F-4D97-AF65-F5344CB8AC3E}">
        <p14:creationId xmlns:p14="http://schemas.microsoft.com/office/powerpoint/2010/main" val="5231806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506" y="5004167"/>
            <a:ext cx="9723920" cy="1507067"/>
          </a:xfrm>
        </p:spPr>
        <p:txBody>
          <a:bodyPr/>
          <a:lstStyle/>
          <a:p>
            <a:r>
              <a:rPr lang="en-GB" dirty="0"/>
              <a:t>Target customers of Artist’s Home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37853020"/>
              </p:ext>
            </p:extLst>
          </p:nvPr>
        </p:nvGraphicFramePr>
        <p:xfrm>
          <a:off x="493506" y="858182"/>
          <a:ext cx="11085580" cy="1626601"/>
        </p:xfrm>
        <a:graphic>
          <a:graphicData uri="http://schemas.openxmlformats.org/drawingml/2006/table">
            <a:tbl>
              <a:tblPr firstRow="1" firstCol="1" bandRow="1">
                <a:tableStyleId>{5C22544A-7EE6-4342-B048-85BDC9FD1C3A}</a:tableStyleId>
              </a:tblPr>
              <a:tblGrid>
                <a:gridCol w="2033182">
                  <a:extLst>
                    <a:ext uri="{9D8B030D-6E8A-4147-A177-3AD203B41FA5}">
                      <a16:colId xmlns:a16="http://schemas.microsoft.com/office/drawing/2014/main" val="2165882170"/>
                    </a:ext>
                  </a:extLst>
                </a:gridCol>
                <a:gridCol w="2338270">
                  <a:extLst>
                    <a:ext uri="{9D8B030D-6E8A-4147-A177-3AD203B41FA5}">
                      <a16:colId xmlns:a16="http://schemas.microsoft.com/office/drawing/2014/main" val="2555072675"/>
                    </a:ext>
                  </a:extLst>
                </a:gridCol>
                <a:gridCol w="2413165">
                  <a:extLst>
                    <a:ext uri="{9D8B030D-6E8A-4147-A177-3AD203B41FA5}">
                      <a16:colId xmlns:a16="http://schemas.microsoft.com/office/drawing/2014/main" val="125368568"/>
                    </a:ext>
                  </a:extLst>
                </a:gridCol>
                <a:gridCol w="2115787">
                  <a:extLst>
                    <a:ext uri="{9D8B030D-6E8A-4147-A177-3AD203B41FA5}">
                      <a16:colId xmlns:a16="http://schemas.microsoft.com/office/drawing/2014/main" val="4000720176"/>
                    </a:ext>
                  </a:extLst>
                </a:gridCol>
                <a:gridCol w="2185176">
                  <a:extLst>
                    <a:ext uri="{9D8B030D-6E8A-4147-A177-3AD203B41FA5}">
                      <a16:colId xmlns:a16="http://schemas.microsoft.com/office/drawing/2014/main" val="2277828374"/>
                    </a:ext>
                  </a:extLst>
                </a:gridCol>
              </a:tblGrid>
              <a:tr h="520987">
                <a:tc>
                  <a:txBody>
                    <a:bodyPr/>
                    <a:lstStyle/>
                    <a:p>
                      <a:pPr algn="just">
                        <a:lnSpc>
                          <a:spcPct val="150000"/>
                        </a:lnSpc>
                        <a:spcAft>
                          <a:spcPts val="0"/>
                        </a:spcAft>
                        <a:tabLst>
                          <a:tab pos="723900" algn="l"/>
                        </a:tabLst>
                      </a:pPr>
                      <a:r>
                        <a:rPr lang="en-GB" sz="2000" b="1">
                          <a:effectLst/>
                        </a:rPr>
                        <a:t>Age:</a:t>
                      </a: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tabLst>
                          <a:tab pos="723900" algn="l"/>
                        </a:tabLst>
                      </a:pPr>
                      <a:r>
                        <a:rPr lang="en-GB" sz="2000" b="1">
                          <a:effectLst/>
                        </a:rPr>
                        <a:t>Gender:</a:t>
                      </a: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tabLst>
                          <a:tab pos="723900" algn="l"/>
                        </a:tabLst>
                      </a:pPr>
                      <a:r>
                        <a:rPr lang="en-GB" sz="2000" b="1">
                          <a:effectLst/>
                        </a:rPr>
                        <a:t>Income:</a:t>
                      </a: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tabLst>
                          <a:tab pos="723900" algn="l"/>
                        </a:tabLst>
                      </a:pPr>
                      <a:r>
                        <a:rPr lang="en-GB" sz="2000" b="1">
                          <a:effectLst/>
                        </a:rPr>
                        <a:t>Types:</a:t>
                      </a: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tabLst>
                          <a:tab pos="723900" algn="l"/>
                        </a:tabLst>
                      </a:pPr>
                      <a:r>
                        <a:rPr lang="en-GB" sz="2000" b="1">
                          <a:effectLst/>
                        </a:rPr>
                        <a:t>Target regions:</a:t>
                      </a: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62403288"/>
                  </a:ext>
                </a:extLst>
              </a:tr>
              <a:tr h="1105614">
                <a:tc>
                  <a:txBody>
                    <a:bodyPr/>
                    <a:lstStyle/>
                    <a:p>
                      <a:pPr marL="342900" lvl="0" indent="-342900" algn="just">
                        <a:lnSpc>
                          <a:spcPct val="150000"/>
                        </a:lnSpc>
                        <a:spcAft>
                          <a:spcPts val="0"/>
                        </a:spcAft>
                        <a:buFont typeface="Symbol" panose="05050102010706020507" pitchFamily="18" charset="2"/>
                        <a:buChar char=""/>
                        <a:tabLst>
                          <a:tab pos="111760" algn="l"/>
                        </a:tabLst>
                      </a:pPr>
                      <a:r>
                        <a:rPr lang="en-GB" sz="2000" b="1">
                          <a:effectLst/>
                        </a:rPr>
                        <a:t>15 - 35yrs</a:t>
                      </a: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tabLst>
                          <a:tab pos="111760" algn="l"/>
                        </a:tabLst>
                      </a:pPr>
                      <a:r>
                        <a:rPr lang="en-GB" sz="2000" b="1">
                          <a:effectLst/>
                        </a:rPr>
                        <a:t>Males</a:t>
                      </a: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tabLst>
                          <a:tab pos="111760" algn="l"/>
                        </a:tabLst>
                      </a:pPr>
                      <a:r>
                        <a:rPr lang="en-GB" sz="2000" b="1">
                          <a:effectLst/>
                        </a:rPr>
                        <a:t>£20,000 - £100,000</a:t>
                      </a: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tabLst>
                          <a:tab pos="111760" algn="l"/>
                        </a:tabLst>
                      </a:pPr>
                      <a:r>
                        <a:rPr lang="en-GB" sz="2000" b="1">
                          <a:effectLst/>
                        </a:rPr>
                        <a:t>Individuals</a:t>
                      </a:r>
                      <a:endParaRPr lang="en-GB" sz="2800" b="1">
                        <a:effectLst/>
                      </a:endParaRPr>
                    </a:p>
                    <a:p>
                      <a:pPr marL="342900" lvl="0" indent="-342900" algn="just">
                        <a:lnSpc>
                          <a:spcPct val="150000"/>
                        </a:lnSpc>
                        <a:spcAft>
                          <a:spcPts val="0"/>
                        </a:spcAft>
                        <a:buFont typeface="Symbol" panose="05050102010706020507" pitchFamily="18" charset="2"/>
                        <a:buChar char=""/>
                        <a:tabLst>
                          <a:tab pos="111760" algn="l"/>
                        </a:tabLst>
                      </a:pPr>
                      <a:r>
                        <a:rPr lang="en-GB" sz="2000" b="1">
                          <a:effectLst/>
                        </a:rPr>
                        <a:t>Businesses</a:t>
                      </a: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tabLst>
                          <a:tab pos="111760" algn="l"/>
                        </a:tabLst>
                      </a:pPr>
                      <a:r>
                        <a:rPr lang="en-GB" sz="2000" b="1" dirty="0">
                          <a:effectLst/>
                        </a:rPr>
                        <a:t>All over the UK</a:t>
                      </a:r>
                      <a:endParaRPr lang="en-GB" sz="28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87466604"/>
                  </a:ext>
                </a:extLst>
              </a:tr>
            </a:tbl>
          </a:graphicData>
        </a:graphic>
      </p:graphicFrame>
      <p:sp>
        <p:nvSpPr>
          <p:cNvPr id="5" name="TextBox 4"/>
          <p:cNvSpPr txBox="1"/>
          <p:nvPr/>
        </p:nvSpPr>
        <p:spPr>
          <a:xfrm>
            <a:off x="493506" y="2812774"/>
            <a:ext cx="11443390" cy="2308324"/>
          </a:xfrm>
          <a:prstGeom prst="rect">
            <a:avLst/>
          </a:prstGeom>
          <a:noFill/>
        </p:spPr>
        <p:txBody>
          <a:bodyPr wrap="square" rtlCol="0">
            <a:spAutoFit/>
          </a:bodyPr>
          <a:lstStyle/>
          <a:p>
            <a:pPr marL="285750" indent="-285750">
              <a:buFont typeface="Wingdings" panose="05000000000000000000" pitchFamily="2" charset="2"/>
              <a:buChar char="Ø"/>
            </a:pPr>
            <a:r>
              <a:rPr lang="en-US" sz="2400" b="1" dirty="0">
                <a:solidFill>
                  <a:schemeClr val="bg1"/>
                </a:solidFill>
              </a:rPr>
              <a:t>The expected customer number will be around 1,000 in the first financial year. It is expected this customer base will grow at 20% on an average for next 7 years and 15% for next 5 years.</a:t>
            </a:r>
          </a:p>
          <a:p>
            <a:pPr marL="285750" indent="-285750">
              <a:buFont typeface="Wingdings" panose="05000000000000000000" pitchFamily="2" charset="2"/>
              <a:buChar char="Ø"/>
            </a:pPr>
            <a:r>
              <a:rPr lang="en-US" sz="2400" b="1" dirty="0">
                <a:solidFill>
                  <a:schemeClr val="bg1"/>
                </a:solidFill>
              </a:rPr>
              <a:t>The entrepreneurial venture will follow “Cost plus” pricing approach where it would like to ensure low margin from every transaction but secure large profit from large number of transactions. </a:t>
            </a:r>
            <a:endParaRPr lang="en-GB" sz="2400" b="1" dirty="0">
              <a:solidFill>
                <a:schemeClr val="bg1"/>
              </a:solidFill>
            </a:endParaRPr>
          </a:p>
        </p:txBody>
      </p:sp>
    </p:spTree>
    <p:extLst>
      <p:ext uri="{BB962C8B-B14F-4D97-AF65-F5344CB8AC3E}">
        <p14:creationId xmlns:p14="http://schemas.microsoft.com/office/powerpoint/2010/main" val="17615218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043923"/>
            <a:ext cx="10278649" cy="1507067"/>
          </a:xfrm>
        </p:spPr>
        <p:txBody>
          <a:bodyPr/>
          <a:lstStyle/>
          <a:p>
            <a:r>
              <a:rPr lang="en-GB" b="1" dirty="0"/>
              <a:t>Competitors analysis of artist’s home</a:t>
            </a:r>
          </a:p>
        </p:txBody>
      </p:sp>
      <p:graphicFrame>
        <p:nvGraphicFramePr>
          <p:cNvPr id="6" name="Table 5"/>
          <p:cNvGraphicFramePr>
            <a:graphicFrameLocks noGrp="1"/>
          </p:cNvGraphicFramePr>
          <p:nvPr>
            <p:extLst>
              <p:ext uri="{D42A27DB-BD31-4B8C-83A1-F6EECF244321}">
                <p14:modId xmlns:p14="http://schemas.microsoft.com/office/powerpoint/2010/main" val="2959289659"/>
              </p:ext>
            </p:extLst>
          </p:nvPr>
        </p:nvGraphicFramePr>
        <p:xfrm>
          <a:off x="157437" y="78037"/>
          <a:ext cx="11729763" cy="5287106"/>
        </p:xfrm>
        <a:graphic>
          <a:graphicData uri="http://schemas.openxmlformats.org/drawingml/2006/table">
            <a:tbl>
              <a:tblPr firstRow="1" bandRow="1">
                <a:tableStyleId>{5C22544A-7EE6-4342-B048-85BDC9FD1C3A}</a:tableStyleId>
              </a:tblPr>
              <a:tblGrid>
                <a:gridCol w="2451233">
                  <a:extLst>
                    <a:ext uri="{9D8B030D-6E8A-4147-A177-3AD203B41FA5}">
                      <a16:colId xmlns:a16="http://schemas.microsoft.com/office/drawing/2014/main" val="4058565739"/>
                    </a:ext>
                  </a:extLst>
                </a:gridCol>
                <a:gridCol w="3914163">
                  <a:extLst>
                    <a:ext uri="{9D8B030D-6E8A-4147-A177-3AD203B41FA5}">
                      <a16:colId xmlns:a16="http://schemas.microsoft.com/office/drawing/2014/main" val="3538615968"/>
                    </a:ext>
                  </a:extLst>
                </a:gridCol>
                <a:gridCol w="5364367">
                  <a:extLst>
                    <a:ext uri="{9D8B030D-6E8A-4147-A177-3AD203B41FA5}">
                      <a16:colId xmlns:a16="http://schemas.microsoft.com/office/drawing/2014/main" val="2512287301"/>
                    </a:ext>
                  </a:extLst>
                </a:gridCol>
              </a:tblGrid>
              <a:tr h="1068308">
                <a:tc>
                  <a:txBody>
                    <a:bodyPr/>
                    <a:lstStyle/>
                    <a:p>
                      <a:r>
                        <a:rPr lang="en-GB" dirty="0"/>
                        <a:t>Business and</a:t>
                      </a:r>
                      <a:r>
                        <a:rPr lang="en-GB" baseline="0" dirty="0"/>
                        <a:t> Competitors</a:t>
                      </a:r>
                      <a:endParaRPr lang="en-GB" dirty="0"/>
                    </a:p>
                  </a:txBody>
                  <a:tcPr/>
                </a:tc>
                <a:tc>
                  <a:txBody>
                    <a:bodyPr/>
                    <a:lstStyle/>
                    <a:p>
                      <a:r>
                        <a:rPr lang="en-GB" dirty="0"/>
                        <a:t>Strengths</a:t>
                      </a:r>
                    </a:p>
                  </a:txBody>
                  <a:tcPr/>
                </a:tc>
                <a:tc>
                  <a:txBody>
                    <a:bodyPr/>
                    <a:lstStyle/>
                    <a:p>
                      <a:r>
                        <a:rPr lang="en-GB" dirty="0"/>
                        <a:t>Weaknesses</a:t>
                      </a:r>
                    </a:p>
                  </a:txBody>
                  <a:tcPr/>
                </a:tc>
                <a:extLst>
                  <a:ext uri="{0D108BD9-81ED-4DB2-BD59-A6C34878D82A}">
                    <a16:rowId xmlns:a16="http://schemas.microsoft.com/office/drawing/2014/main" val="2630075198"/>
                  </a:ext>
                </a:extLst>
              </a:tr>
              <a:tr h="1567038">
                <a:tc>
                  <a:txBody>
                    <a:bodyPr/>
                    <a:lstStyle/>
                    <a:p>
                      <a:r>
                        <a:rPr lang="en-GB" dirty="0"/>
                        <a:t>Artist’s Home</a:t>
                      </a:r>
                    </a:p>
                  </a:txBody>
                  <a:tcPr/>
                </a:tc>
                <a:tc>
                  <a:txBody>
                    <a:bodyPr/>
                    <a:lstStyle/>
                    <a:p>
                      <a:r>
                        <a:rPr lang="en-US" dirty="0"/>
                        <a:t>•	Studio facility to design the clothing</a:t>
                      </a:r>
                      <a:r>
                        <a:rPr lang="en-US" baseline="0" dirty="0"/>
                        <a:t> by the customers</a:t>
                      </a:r>
                      <a:endParaRPr lang="en-US" dirty="0"/>
                    </a:p>
                    <a:p>
                      <a:r>
                        <a:rPr lang="en-US" dirty="0"/>
                        <a:t>•	It has lowest operating cost in the industry.</a:t>
                      </a:r>
                    </a:p>
                  </a:txBody>
                  <a:tcPr/>
                </a:tc>
                <a:tc>
                  <a:txBody>
                    <a:bodyPr/>
                    <a:lstStyle/>
                    <a:p>
                      <a:r>
                        <a:rPr lang="en-US" dirty="0"/>
                        <a:t>•	Artist’s Home is a new brand and so it will be a difficult and costly process of developing as a brand.</a:t>
                      </a:r>
                    </a:p>
                    <a:p>
                      <a:r>
                        <a:rPr lang="en-US" dirty="0"/>
                        <a:t>•	The management team is not experienced much in online clothing business.</a:t>
                      </a:r>
                    </a:p>
                  </a:txBody>
                  <a:tcPr/>
                </a:tc>
                <a:extLst>
                  <a:ext uri="{0D108BD9-81ED-4DB2-BD59-A6C34878D82A}">
                    <a16:rowId xmlns:a16="http://schemas.microsoft.com/office/drawing/2014/main" val="1652725558"/>
                  </a:ext>
                </a:extLst>
              </a:tr>
              <a:tr h="1068308">
                <a:tc>
                  <a:txBody>
                    <a:bodyPr/>
                    <a:lstStyle/>
                    <a:p>
                      <a:r>
                        <a:rPr lang="en-GB" sz="1800" kern="1200" dirty="0" err="1">
                          <a:solidFill>
                            <a:schemeClr val="dk1"/>
                          </a:solidFill>
                          <a:effectLst/>
                          <a:latin typeface="+mn-lt"/>
                          <a:ea typeface="+mn-ea"/>
                          <a:cs typeface="+mn-cs"/>
                        </a:rPr>
                        <a:t>Topman</a:t>
                      </a:r>
                      <a:endParaRPr lang="en-GB" sz="1800" kern="1200" dirty="0">
                        <a:solidFill>
                          <a:schemeClr val="dk1"/>
                        </a:solidFill>
                        <a:effectLst/>
                        <a:latin typeface="+mn-lt"/>
                        <a:ea typeface="+mn-ea"/>
                        <a:cs typeface="+mn-cs"/>
                      </a:endParaRPr>
                    </a:p>
                  </a:txBody>
                  <a:tcPr/>
                </a:tc>
                <a:tc>
                  <a:txBody>
                    <a:bodyPr/>
                    <a:lstStyle/>
                    <a:p>
                      <a:r>
                        <a:rPr lang="en-US" dirty="0"/>
                        <a:t>•	 Very large customer base.</a:t>
                      </a:r>
                    </a:p>
                    <a:p>
                      <a:r>
                        <a:rPr lang="en-US" dirty="0"/>
                        <a:t>•	Affordable price</a:t>
                      </a:r>
                    </a:p>
                    <a:p>
                      <a:r>
                        <a:rPr lang="en-US" dirty="0"/>
                        <a:t>•	</a:t>
                      </a:r>
                      <a:r>
                        <a:rPr lang="en-US" dirty="0" err="1"/>
                        <a:t>Topman</a:t>
                      </a:r>
                      <a:r>
                        <a:rPr lang="en-US" dirty="0"/>
                        <a:t> Credit Card</a:t>
                      </a:r>
                    </a:p>
                    <a:p>
                      <a:r>
                        <a:rPr lang="en-US" dirty="0"/>
                        <a:t>•	Large variation of stock.</a:t>
                      </a:r>
                      <a:endParaRPr lang="en-GB" dirty="0"/>
                    </a:p>
                  </a:txBody>
                  <a:tcPr/>
                </a:tc>
                <a:tc>
                  <a:txBody>
                    <a:bodyPr/>
                    <a:lstStyle/>
                    <a:p>
                      <a:r>
                        <a:rPr lang="en-US" dirty="0"/>
                        <a:t>•	No component of </a:t>
                      </a:r>
                      <a:r>
                        <a:rPr lang="en-US" dirty="0" err="1"/>
                        <a:t>personalisation</a:t>
                      </a:r>
                      <a:r>
                        <a:rPr lang="en-US" dirty="0"/>
                        <a:t> as product goes mainstream</a:t>
                      </a:r>
                    </a:p>
                    <a:p>
                      <a:r>
                        <a:rPr lang="en-US" dirty="0"/>
                        <a:t>•	Biasedly focused on young although they are targeting a big market</a:t>
                      </a:r>
                    </a:p>
                  </a:txBody>
                  <a:tcPr/>
                </a:tc>
                <a:extLst>
                  <a:ext uri="{0D108BD9-81ED-4DB2-BD59-A6C34878D82A}">
                    <a16:rowId xmlns:a16="http://schemas.microsoft.com/office/drawing/2014/main" val="885932973"/>
                  </a:ext>
                </a:extLst>
              </a:tr>
              <a:tr h="1068308">
                <a:tc>
                  <a:txBody>
                    <a:bodyPr/>
                    <a:lstStyle/>
                    <a:p>
                      <a:r>
                        <a:rPr lang="en-GB" sz="1800" kern="1200" dirty="0">
                          <a:solidFill>
                            <a:schemeClr val="dk1"/>
                          </a:solidFill>
                          <a:effectLst/>
                          <a:latin typeface="+mn-lt"/>
                          <a:ea typeface="+mn-ea"/>
                          <a:cs typeface="+mn-cs"/>
                        </a:rPr>
                        <a:t>Marks and Spencer</a:t>
                      </a:r>
                    </a:p>
                  </a:txBody>
                  <a:tcPr/>
                </a:tc>
                <a:tc>
                  <a:txBody>
                    <a:bodyPr/>
                    <a:lstStyle/>
                    <a:p>
                      <a:r>
                        <a:rPr lang="en-US" dirty="0"/>
                        <a:t>•	High brand recognition nationally and internationally</a:t>
                      </a:r>
                    </a:p>
                    <a:p>
                      <a:r>
                        <a:rPr lang="en-US" dirty="0"/>
                        <a:t>•	Wide variety of products</a:t>
                      </a:r>
                    </a:p>
                    <a:p>
                      <a:endParaRPr lang="en-GB" dirty="0"/>
                    </a:p>
                  </a:txBody>
                  <a:tcPr/>
                </a:tc>
                <a:tc>
                  <a:txBody>
                    <a:bodyPr/>
                    <a:lstStyle/>
                    <a:p>
                      <a:r>
                        <a:rPr lang="en-US" dirty="0"/>
                        <a:t>•	Poor customer satisfaction and high customer switch rate</a:t>
                      </a:r>
                    </a:p>
                    <a:p>
                      <a:r>
                        <a:rPr lang="en-US" dirty="0"/>
                        <a:t>•	Poor scalability of the supply chain</a:t>
                      </a:r>
                    </a:p>
                    <a:p>
                      <a:r>
                        <a:rPr lang="en-US" dirty="0"/>
                        <a:t>•	Bad publicity as not trendy store</a:t>
                      </a:r>
                    </a:p>
                    <a:p>
                      <a:endParaRPr lang="en-GB" dirty="0"/>
                    </a:p>
                  </a:txBody>
                  <a:tcPr/>
                </a:tc>
                <a:extLst>
                  <a:ext uri="{0D108BD9-81ED-4DB2-BD59-A6C34878D82A}">
                    <a16:rowId xmlns:a16="http://schemas.microsoft.com/office/drawing/2014/main" val="4044452886"/>
                  </a:ext>
                </a:extLst>
              </a:tr>
            </a:tbl>
          </a:graphicData>
        </a:graphic>
      </p:graphicFrame>
    </p:spTree>
    <p:extLst>
      <p:ext uri="{BB962C8B-B14F-4D97-AF65-F5344CB8AC3E}">
        <p14:creationId xmlns:p14="http://schemas.microsoft.com/office/powerpoint/2010/main" val="37385984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635487"/>
            <a:ext cx="10397918" cy="1104347"/>
          </a:xfrm>
        </p:spPr>
        <p:txBody>
          <a:bodyPr/>
          <a:lstStyle/>
          <a:p>
            <a:r>
              <a:rPr lang="en-GB" b="1" dirty="0"/>
              <a:t>Sales &amp; Marketing plan of artist’s home</a:t>
            </a:r>
          </a:p>
        </p:txBody>
      </p:sp>
      <p:sp>
        <p:nvSpPr>
          <p:cNvPr id="3" name="Content Placeholder 2"/>
          <p:cNvSpPr>
            <a:spLocks noGrp="1"/>
          </p:cNvSpPr>
          <p:nvPr>
            <p:ph idx="1"/>
          </p:nvPr>
        </p:nvSpPr>
        <p:spPr>
          <a:xfrm>
            <a:off x="684211" y="685800"/>
            <a:ext cx="11143354" cy="4949687"/>
          </a:xfrm>
        </p:spPr>
        <p:txBody>
          <a:bodyPr>
            <a:noAutofit/>
          </a:bodyPr>
          <a:lstStyle/>
          <a:p>
            <a:pPr marL="0" indent="0">
              <a:buNone/>
            </a:pPr>
            <a:r>
              <a:rPr lang="en-GB" sz="2400" b="1" dirty="0"/>
              <a:t>Artist’s Home will promote the business through Social Media, Internet, Paper and Referrals. </a:t>
            </a:r>
          </a:p>
          <a:p>
            <a:r>
              <a:rPr lang="en-GB" sz="2400" b="1" dirty="0"/>
              <a:t>Social-media advertising: Advertisement in Social Media will be one of the top priority activities that will engage lots of young customers to the business and ensure that the campaign is undertaken properly. </a:t>
            </a:r>
          </a:p>
          <a:p>
            <a:r>
              <a:rPr lang="en-GB" sz="2400" b="1" dirty="0"/>
              <a:t>Loyalty programme: The business will initiate loyalty programme through which it will provide loyalty card to the existing customers to inspire them to continue the relationship with the company and get some rewards by doing that. </a:t>
            </a:r>
          </a:p>
          <a:p>
            <a:r>
              <a:rPr lang="en-GB" sz="2400" b="1" dirty="0"/>
              <a:t>Customers’ referral: By using the referral programme the business will be able to engage some new customers by using the existing customers. </a:t>
            </a:r>
          </a:p>
        </p:txBody>
      </p:sp>
    </p:spTree>
    <p:extLst>
      <p:ext uri="{BB962C8B-B14F-4D97-AF65-F5344CB8AC3E}">
        <p14:creationId xmlns:p14="http://schemas.microsoft.com/office/powerpoint/2010/main" val="29846805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Operational plan</a:t>
            </a:r>
          </a:p>
        </p:txBody>
      </p:sp>
      <p:sp>
        <p:nvSpPr>
          <p:cNvPr id="3" name="Content Placeholder 2"/>
          <p:cNvSpPr>
            <a:spLocks noGrp="1"/>
          </p:cNvSpPr>
          <p:nvPr>
            <p:ph idx="1"/>
          </p:nvPr>
        </p:nvSpPr>
        <p:spPr/>
        <p:txBody>
          <a:bodyPr/>
          <a:lstStyle/>
          <a:p>
            <a:r>
              <a:rPr lang="en-GB" dirty="0"/>
              <a:t>Contact with Plus Samples under negotiation</a:t>
            </a:r>
          </a:p>
          <a:p>
            <a:r>
              <a:rPr lang="en-GB" dirty="0"/>
              <a:t>Plans to recruit staffs in the next 12-months; Three full time and two part time</a:t>
            </a:r>
          </a:p>
          <a:p>
            <a:r>
              <a:rPr lang="en-GB" dirty="0"/>
              <a:t>The business will be operated from home ground, then corporate office will be managed.</a:t>
            </a:r>
          </a:p>
        </p:txBody>
      </p:sp>
    </p:spTree>
    <p:extLst>
      <p:ext uri="{BB962C8B-B14F-4D97-AF65-F5344CB8AC3E}">
        <p14:creationId xmlns:p14="http://schemas.microsoft.com/office/powerpoint/2010/main" val="12759344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Backup plan</a:t>
            </a:r>
          </a:p>
        </p:txBody>
      </p:sp>
      <p:sp>
        <p:nvSpPr>
          <p:cNvPr id="3" name="Content Placeholder 2"/>
          <p:cNvSpPr>
            <a:spLocks noGrp="1"/>
          </p:cNvSpPr>
          <p:nvPr>
            <p:ph idx="1"/>
          </p:nvPr>
        </p:nvSpPr>
        <p:spPr/>
        <p:txBody>
          <a:bodyPr/>
          <a:lstStyle/>
          <a:p>
            <a:r>
              <a:rPr lang="en-GB" dirty="0"/>
              <a:t>If the idea and the venture prove to be unsuccessful, I will switch to doing regular jobs.</a:t>
            </a:r>
          </a:p>
        </p:txBody>
      </p:sp>
    </p:spTree>
    <p:extLst>
      <p:ext uri="{BB962C8B-B14F-4D97-AF65-F5344CB8AC3E}">
        <p14:creationId xmlns:p14="http://schemas.microsoft.com/office/powerpoint/2010/main" val="1231926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85000" lnSpcReduction="10000"/>
          </a:bodyPr>
          <a:lstStyle/>
          <a:p>
            <a:r>
              <a:rPr lang="en-US"/>
              <a:t>Barrow</a:t>
            </a:r>
            <a:r>
              <a:rPr lang="en-US" dirty="0"/>
              <a:t>, C. (2016). </a:t>
            </a:r>
            <a:r>
              <a:rPr lang="en-US" i="1" dirty="0"/>
              <a:t>Business plan workbook</a:t>
            </a:r>
            <a:r>
              <a:rPr lang="en-US" dirty="0"/>
              <a:t>. [Place of publication not identified]: </a:t>
            </a:r>
            <a:r>
              <a:rPr lang="en-US" dirty="0" err="1"/>
              <a:t>Kogan</a:t>
            </a:r>
            <a:r>
              <a:rPr lang="en-US" dirty="0"/>
              <a:t> Page Stylus.</a:t>
            </a:r>
          </a:p>
          <a:p>
            <a:r>
              <a:rPr lang="en-US" dirty="0"/>
              <a:t>Blackwell, E. (2011). </a:t>
            </a:r>
            <a:r>
              <a:rPr lang="en-US" i="1" dirty="0"/>
              <a:t>How to prepare a business plan</a:t>
            </a:r>
            <a:r>
              <a:rPr lang="en-US" dirty="0"/>
              <a:t>. London: </a:t>
            </a:r>
            <a:r>
              <a:rPr lang="en-US" dirty="0" err="1"/>
              <a:t>Kogan</a:t>
            </a:r>
            <a:r>
              <a:rPr lang="en-US" dirty="0"/>
              <a:t> Page.</a:t>
            </a:r>
          </a:p>
          <a:p>
            <a:r>
              <a:rPr lang="en-US" dirty="0"/>
              <a:t>Forbes.com. (2019). </a:t>
            </a:r>
            <a:r>
              <a:rPr lang="en-US" i="1" dirty="0"/>
              <a:t>The Top 10 Benefits Of Social Media Marketing</a:t>
            </a:r>
            <a:r>
              <a:rPr lang="en-US" dirty="0"/>
              <a:t>. [online] Available at: https://www.forbes.com/sites/jaysondemers/2014/08/11/the-top-10-benefits-of-social-media-marketing/ [Accessed 11 Aug. 2019].</a:t>
            </a:r>
          </a:p>
          <a:p>
            <a:r>
              <a:rPr lang="en-US" dirty="0"/>
              <a:t>Investopedia. (2019). </a:t>
            </a:r>
            <a:r>
              <a:rPr lang="en-US" i="1" dirty="0"/>
              <a:t>How Loyalty Programs Work</a:t>
            </a:r>
            <a:r>
              <a:rPr lang="en-US" dirty="0"/>
              <a:t>. [online] Available at: https://www.investopedia.com/terms/l/loyalty-program.asp [Accessed 11 Aug. 2019].</a:t>
            </a:r>
          </a:p>
          <a:p>
            <a:r>
              <a:rPr lang="en-US" dirty="0"/>
              <a:t>Ukbaa.org.uk. (2019). </a:t>
            </a:r>
            <a:r>
              <a:rPr lang="en-US" i="1" dirty="0"/>
              <a:t>UK Business Angels Association (UKBAA)</a:t>
            </a:r>
            <a:r>
              <a:rPr lang="en-US" dirty="0"/>
              <a:t>. [online] Available at: https://www.ukbaa.org.uk/ [Accessed 11 Aug. 2019].</a:t>
            </a:r>
          </a:p>
          <a:p>
            <a:endParaRPr lang="en-GB" dirty="0"/>
          </a:p>
        </p:txBody>
      </p:sp>
    </p:spTree>
    <p:extLst>
      <p:ext uri="{BB962C8B-B14F-4D97-AF65-F5344CB8AC3E}">
        <p14:creationId xmlns:p14="http://schemas.microsoft.com/office/powerpoint/2010/main" val="3370476227"/>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168</TotalTime>
  <Words>466</Words>
  <Application>Microsoft Office PowerPoint</Application>
  <PresentationFormat>Widescreen</PresentationFormat>
  <Paragraphs>75</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Calibri</vt:lpstr>
      <vt:lpstr>Century Gothic</vt:lpstr>
      <vt:lpstr>Symbol</vt:lpstr>
      <vt:lpstr>Times New Roman</vt:lpstr>
      <vt:lpstr>Wingdings</vt:lpstr>
      <vt:lpstr>Wingdings 3</vt:lpstr>
      <vt:lpstr>Slice</vt:lpstr>
      <vt:lpstr>Artist’s Home</vt:lpstr>
      <vt:lpstr>Artist’s Home</vt:lpstr>
      <vt:lpstr>Objectives of Artist’s Home</vt:lpstr>
      <vt:lpstr>Skills and Experience of Initiators</vt:lpstr>
      <vt:lpstr>Target customers of Artist’s Home</vt:lpstr>
      <vt:lpstr>Competitors analysis of artist’s home</vt:lpstr>
      <vt:lpstr>Sales &amp; Marketing plan of artist’s home</vt:lpstr>
      <vt:lpstr>Operational plan</vt:lpstr>
      <vt:lpstr>Backup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Artist’s Home</dc:title>
  <dc:creator>Belayet Hossain</dc:creator>
  <cp:lastModifiedBy>Seyed Nasirpourosgoei</cp:lastModifiedBy>
  <cp:revision>66</cp:revision>
  <dcterms:created xsi:type="dcterms:W3CDTF">2019-08-11T16:37:50Z</dcterms:created>
  <dcterms:modified xsi:type="dcterms:W3CDTF">2019-08-13T09:11:11Z</dcterms:modified>
</cp:coreProperties>
</file>