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71" r:id="rId3"/>
    <p:sldId id="264" r:id="rId4"/>
    <p:sldId id="275" r:id="rId5"/>
    <p:sldId id="270" r:id="rId6"/>
    <p:sldId id="269" r:id="rId7"/>
    <p:sldId id="259" r:id="rId8"/>
    <p:sldId id="279" r:id="rId9"/>
    <p:sldId id="276" r:id="rId10"/>
    <p:sldId id="262" r:id="rId11"/>
    <p:sldId id="257" r:id="rId12"/>
    <p:sldId id="277" r:id="rId13"/>
    <p:sldId id="258" r:id="rId14"/>
    <p:sldId id="283" r:id="rId15"/>
    <p:sldId id="280" r:id="rId16"/>
    <p:sldId id="281" r:id="rId17"/>
    <p:sldId id="284" r:id="rId18"/>
    <p:sldId id="286" r:id="rId19"/>
    <p:sldId id="287" r:id="rId20"/>
    <p:sldId id="272" r:id="rId21"/>
    <p:sldId id="273" r:id="rId22"/>
    <p:sldId id="27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5556" autoAdjust="0"/>
  </p:normalViewPr>
  <p:slideViewPr>
    <p:cSldViewPr snapToGrid="0">
      <p:cViewPr varScale="1">
        <p:scale>
          <a:sx n="85" d="100"/>
          <a:sy n="85" d="100"/>
        </p:scale>
        <p:origin x="63" y="114"/>
      </p:cViewPr>
      <p:guideLst/>
    </p:cSldViewPr>
  </p:slideViewPr>
  <p:outlineViewPr>
    <p:cViewPr>
      <p:scale>
        <a:sx n="20" d="100"/>
        <a:sy n="20"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Unemployment in Sunnyvale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areaChart>
        <c:grouping val="stacked"/>
        <c:varyColors val="0"/>
        <c:ser>
          <c:idx val="0"/>
          <c:order val="0"/>
          <c:tx>
            <c:strRef>
              <c:f>FRED!$B$1</c:f>
              <c:strCache>
                <c:ptCount val="1"/>
                <c:pt idx="0">
                  <c:v>SANJ906URN</c:v>
                </c:pt>
              </c:strCache>
            </c:strRef>
          </c:tx>
          <c:spPr>
            <a:gradFill rotWithShape="1">
              <a:gsLst>
                <a:gs pos="0">
                  <a:schemeClr val="accent3">
                    <a:tint val="98000"/>
                    <a:lumMod val="114000"/>
                  </a:schemeClr>
                </a:gs>
                <a:gs pos="100000">
                  <a:schemeClr val="accent3">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c:spPr>
          <c:cat>
            <c:numRef>
              <c:f>FRED!$A$2:$A$74</c:f>
              <c:numCache>
                <c:formatCode>m/d/yyyy</c:formatCode>
                <c:ptCount val="73"/>
                <c:pt idx="0">
                  <c:v>36161</c:v>
                </c:pt>
                <c:pt idx="1">
                  <c:v>36192</c:v>
                </c:pt>
                <c:pt idx="2">
                  <c:v>36220</c:v>
                </c:pt>
                <c:pt idx="3">
                  <c:v>36251</c:v>
                </c:pt>
                <c:pt idx="4">
                  <c:v>36281</c:v>
                </c:pt>
                <c:pt idx="5">
                  <c:v>36312</c:v>
                </c:pt>
                <c:pt idx="6">
                  <c:v>36342</c:v>
                </c:pt>
                <c:pt idx="7">
                  <c:v>36373</c:v>
                </c:pt>
                <c:pt idx="8">
                  <c:v>36404</c:v>
                </c:pt>
                <c:pt idx="9">
                  <c:v>36434</c:v>
                </c:pt>
                <c:pt idx="10">
                  <c:v>36465</c:v>
                </c:pt>
                <c:pt idx="11">
                  <c:v>36495</c:v>
                </c:pt>
                <c:pt idx="12">
                  <c:v>36526</c:v>
                </c:pt>
                <c:pt idx="13">
                  <c:v>36557</c:v>
                </c:pt>
                <c:pt idx="14">
                  <c:v>36586</c:v>
                </c:pt>
                <c:pt idx="15">
                  <c:v>36617</c:v>
                </c:pt>
                <c:pt idx="16">
                  <c:v>36647</c:v>
                </c:pt>
                <c:pt idx="17">
                  <c:v>36678</c:v>
                </c:pt>
                <c:pt idx="18">
                  <c:v>36708</c:v>
                </c:pt>
                <c:pt idx="19">
                  <c:v>36739</c:v>
                </c:pt>
                <c:pt idx="20">
                  <c:v>36770</c:v>
                </c:pt>
                <c:pt idx="21">
                  <c:v>36800</c:v>
                </c:pt>
                <c:pt idx="22">
                  <c:v>36831</c:v>
                </c:pt>
                <c:pt idx="23">
                  <c:v>36861</c:v>
                </c:pt>
                <c:pt idx="24">
                  <c:v>36892</c:v>
                </c:pt>
                <c:pt idx="25">
                  <c:v>36923</c:v>
                </c:pt>
                <c:pt idx="26">
                  <c:v>36951</c:v>
                </c:pt>
                <c:pt idx="27">
                  <c:v>36982</c:v>
                </c:pt>
                <c:pt idx="28">
                  <c:v>37012</c:v>
                </c:pt>
                <c:pt idx="29">
                  <c:v>37043</c:v>
                </c:pt>
                <c:pt idx="30">
                  <c:v>37073</c:v>
                </c:pt>
                <c:pt idx="31">
                  <c:v>37104</c:v>
                </c:pt>
                <c:pt idx="32">
                  <c:v>37135</c:v>
                </c:pt>
                <c:pt idx="33">
                  <c:v>37165</c:v>
                </c:pt>
                <c:pt idx="34">
                  <c:v>37196</c:v>
                </c:pt>
                <c:pt idx="35">
                  <c:v>37226</c:v>
                </c:pt>
                <c:pt idx="36">
                  <c:v>37257</c:v>
                </c:pt>
                <c:pt idx="37">
                  <c:v>37288</c:v>
                </c:pt>
                <c:pt idx="38">
                  <c:v>37316</c:v>
                </c:pt>
                <c:pt idx="39">
                  <c:v>37347</c:v>
                </c:pt>
                <c:pt idx="40">
                  <c:v>37377</c:v>
                </c:pt>
                <c:pt idx="41">
                  <c:v>37408</c:v>
                </c:pt>
                <c:pt idx="42">
                  <c:v>37438</c:v>
                </c:pt>
                <c:pt idx="43">
                  <c:v>37469</c:v>
                </c:pt>
                <c:pt idx="44">
                  <c:v>37500</c:v>
                </c:pt>
                <c:pt idx="45">
                  <c:v>37530</c:v>
                </c:pt>
                <c:pt idx="46">
                  <c:v>37561</c:v>
                </c:pt>
                <c:pt idx="47">
                  <c:v>37591</c:v>
                </c:pt>
                <c:pt idx="48">
                  <c:v>37622</c:v>
                </c:pt>
                <c:pt idx="49">
                  <c:v>37653</c:v>
                </c:pt>
                <c:pt idx="50">
                  <c:v>37681</c:v>
                </c:pt>
                <c:pt idx="51">
                  <c:v>37712</c:v>
                </c:pt>
                <c:pt idx="52">
                  <c:v>37742</c:v>
                </c:pt>
                <c:pt idx="53">
                  <c:v>37773</c:v>
                </c:pt>
                <c:pt idx="54">
                  <c:v>37803</c:v>
                </c:pt>
                <c:pt idx="55">
                  <c:v>37834</c:v>
                </c:pt>
                <c:pt idx="56">
                  <c:v>37865</c:v>
                </c:pt>
                <c:pt idx="57">
                  <c:v>37895</c:v>
                </c:pt>
                <c:pt idx="58">
                  <c:v>37926</c:v>
                </c:pt>
                <c:pt idx="59">
                  <c:v>37956</c:v>
                </c:pt>
                <c:pt idx="60">
                  <c:v>37987</c:v>
                </c:pt>
                <c:pt idx="61">
                  <c:v>38018</c:v>
                </c:pt>
                <c:pt idx="62">
                  <c:v>38047</c:v>
                </c:pt>
                <c:pt idx="63">
                  <c:v>38078</c:v>
                </c:pt>
                <c:pt idx="64">
                  <c:v>38108</c:v>
                </c:pt>
                <c:pt idx="65">
                  <c:v>38139</c:v>
                </c:pt>
                <c:pt idx="66">
                  <c:v>38169</c:v>
                </c:pt>
                <c:pt idx="67">
                  <c:v>38200</c:v>
                </c:pt>
                <c:pt idx="68">
                  <c:v>38231</c:v>
                </c:pt>
                <c:pt idx="69">
                  <c:v>38261</c:v>
                </c:pt>
                <c:pt idx="70">
                  <c:v>38292</c:v>
                </c:pt>
                <c:pt idx="71">
                  <c:v>38322</c:v>
                </c:pt>
                <c:pt idx="72">
                  <c:v>38353</c:v>
                </c:pt>
              </c:numCache>
            </c:numRef>
          </c:cat>
          <c:val>
            <c:numRef>
              <c:f>FRED!$B$2:$B$74</c:f>
              <c:numCache>
                <c:formatCode>General</c:formatCode>
                <c:ptCount val="73"/>
                <c:pt idx="0">
                  <c:v>3.8</c:v>
                </c:pt>
                <c:pt idx="1">
                  <c:v>3.7</c:v>
                </c:pt>
                <c:pt idx="2">
                  <c:v>3.6</c:v>
                </c:pt>
                <c:pt idx="3">
                  <c:v>3.4</c:v>
                </c:pt>
                <c:pt idx="4">
                  <c:v>3.1</c:v>
                </c:pt>
                <c:pt idx="5">
                  <c:v>3.4</c:v>
                </c:pt>
                <c:pt idx="6">
                  <c:v>3.4</c:v>
                </c:pt>
                <c:pt idx="7">
                  <c:v>3.1</c:v>
                </c:pt>
                <c:pt idx="8">
                  <c:v>3</c:v>
                </c:pt>
                <c:pt idx="9">
                  <c:v>2.8</c:v>
                </c:pt>
                <c:pt idx="10">
                  <c:v>2.6</c:v>
                </c:pt>
                <c:pt idx="11">
                  <c:v>2.2999999999999998</c:v>
                </c:pt>
                <c:pt idx="12">
                  <c:v>3.6</c:v>
                </c:pt>
                <c:pt idx="13">
                  <c:v>3.6</c:v>
                </c:pt>
                <c:pt idx="14">
                  <c:v>3.6</c:v>
                </c:pt>
                <c:pt idx="15">
                  <c:v>3.2</c:v>
                </c:pt>
                <c:pt idx="16">
                  <c:v>3.2</c:v>
                </c:pt>
                <c:pt idx="17">
                  <c:v>3.4</c:v>
                </c:pt>
                <c:pt idx="18">
                  <c:v>3.5</c:v>
                </c:pt>
                <c:pt idx="19">
                  <c:v>3.2</c:v>
                </c:pt>
                <c:pt idx="20">
                  <c:v>2.9</c:v>
                </c:pt>
                <c:pt idx="21">
                  <c:v>2.8</c:v>
                </c:pt>
                <c:pt idx="22">
                  <c:v>2.8</c:v>
                </c:pt>
                <c:pt idx="23">
                  <c:v>2.5</c:v>
                </c:pt>
                <c:pt idx="24">
                  <c:v>3.1</c:v>
                </c:pt>
                <c:pt idx="25">
                  <c:v>3</c:v>
                </c:pt>
                <c:pt idx="26">
                  <c:v>3.5</c:v>
                </c:pt>
                <c:pt idx="27">
                  <c:v>3.7</c:v>
                </c:pt>
                <c:pt idx="28">
                  <c:v>3.9</c:v>
                </c:pt>
                <c:pt idx="29">
                  <c:v>4.9000000000000004</c:v>
                </c:pt>
                <c:pt idx="30">
                  <c:v>5.4</c:v>
                </c:pt>
                <c:pt idx="31">
                  <c:v>6.1</c:v>
                </c:pt>
                <c:pt idx="32">
                  <c:v>6.3</c:v>
                </c:pt>
                <c:pt idx="33">
                  <c:v>7.1</c:v>
                </c:pt>
                <c:pt idx="34">
                  <c:v>7.3</c:v>
                </c:pt>
                <c:pt idx="35">
                  <c:v>7</c:v>
                </c:pt>
                <c:pt idx="36">
                  <c:v>8.1999999999999993</c:v>
                </c:pt>
                <c:pt idx="37">
                  <c:v>8.1</c:v>
                </c:pt>
                <c:pt idx="38">
                  <c:v>8.3000000000000007</c:v>
                </c:pt>
                <c:pt idx="39">
                  <c:v>8.1</c:v>
                </c:pt>
                <c:pt idx="40">
                  <c:v>7.8</c:v>
                </c:pt>
                <c:pt idx="41">
                  <c:v>8.4</c:v>
                </c:pt>
                <c:pt idx="42">
                  <c:v>8.4</c:v>
                </c:pt>
                <c:pt idx="43">
                  <c:v>8.4</c:v>
                </c:pt>
                <c:pt idx="44">
                  <c:v>8.3000000000000007</c:v>
                </c:pt>
                <c:pt idx="45">
                  <c:v>8.5</c:v>
                </c:pt>
                <c:pt idx="46">
                  <c:v>8.8000000000000007</c:v>
                </c:pt>
                <c:pt idx="47">
                  <c:v>8.5</c:v>
                </c:pt>
                <c:pt idx="48">
                  <c:v>9.1</c:v>
                </c:pt>
                <c:pt idx="49">
                  <c:v>8.9</c:v>
                </c:pt>
                <c:pt idx="50">
                  <c:v>8.9</c:v>
                </c:pt>
                <c:pt idx="51">
                  <c:v>8.5</c:v>
                </c:pt>
                <c:pt idx="52">
                  <c:v>8.1999999999999993</c:v>
                </c:pt>
                <c:pt idx="53">
                  <c:v>9</c:v>
                </c:pt>
                <c:pt idx="54">
                  <c:v>8.6</c:v>
                </c:pt>
                <c:pt idx="55">
                  <c:v>8.3000000000000007</c:v>
                </c:pt>
                <c:pt idx="56">
                  <c:v>8</c:v>
                </c:pt>
                <c:pt idx="57">
                  <c:v>7.7</c:v>
                </c:pt>
                <c:pt idx="58">
                  <c:v>7.7</c:v>
                </c:pt>
                <c:pt idx="59">
                  <c:v>7</c:v>
                </c:pt>
                <c:pt idx="60">
                  <c:v>7.7</c:v>
                </c:pt>
                <c:pt idx="61">
                  <c:v>7.3</c:v>
                </c:pt>
                <c:pt idx="62">
                  <c:v>7.5</c:v>
                </c:pt>
                <c:pt idx="63">
                  <c:v>6.8</c:v>
                </c:pt>
                <c:pt idx="64">
                  <c:v>6.3</c:v>
                </c:pt>
                <c:pt idx="65">
                  <c:v>6.7</c:v>
                </c:pt>
                <c:pt idx="66">
                  <c:v>6.6</c:v>
                </c:pt>
                <c:pt idx="67">
                  <c:v>6.1</c:v>
                </c:pt>
                <c:pt idx="68">
                  <c:v>5.8</c:v>
                </c:pt>
                <c:pt idx="69">
                  <c:v>5.8</c:v>
                </c:pt>
                <c:pt idx="70">
                  <c:v>5.8</c:v>
                </c:pt>
                <c:pt idx="71">
                  <c:v>5.5</c:v>
                </c:pt>
                <c:pt idx="72">
                  <c:v>6</c:v>
                </c:pt>
              </c:numCache>
            </c:numRef>
          </c:val>
          <c:extLst>
            <c:ext xmlns:c16="http://schemas.microsoft.com/office/drawing/2014/chart" uri="{C3380CC4-5D6E-409C-BE32-E72D297353CC}">
              <c16:uniqueId val="{00000000-7E87-4ED2-98A2-EA94DDD0A70A}"/>
            </c:ext>
          </c:extLst>
        </c:ser>
        <c:dLbls>
          <c:showLegendKey val="0"/>
          <c:showVal val="0"/>
          <c:showCatName val="0"/>
          <c:showSerName val="0"/>
          <c:showPercent val="0"/>
          <c:showBubbleSize val="0"/>
        </c:dLbls>
        <c:axId val="454469592"/>
        <c:axId val="454471560"/>
      </c:areaChart>
      <c:dateAx>
        <c:axId val="454469592"/>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Date range</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m/d/yyyy" sourceLinked="1"/>
        <c:majorTickMark val="out"/>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54471560"/>
        <c:crosses val="autoZero"/>
        <c:auto val="1"/>
        <c:lblOffset val="100"/>
        <c:baseTimeUnit val="months"/>
      </c:dateAx>
      <c:valAx>
        <c:axId val="454471560"/>
        <c:scaling>
          <c:orientation val="minMax"/>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Percentage of population </a:t>
                </a:r>
              </a:p>
            </c:rich>
          </c:tx>
          <c:overlay val="0"/>
          <c:spPr>
            <a:noFill/>
            <a:ln>
              <a:noFill/>
            </a:ln>
            <a:effectLst/>
          </c:spPr>
          <c:txPr>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54469592"/>
        <c:crosses val="autoZero"/>
        <c:crossBetween val="midCat"/>
      </c:valAx>
      <c:spPr>
        <a:noFill/>
        <a:ln>
          <a:noFill/>
        </a:ln>
        <a:effectLst/>
      </c:spPr>
    </c:plotArea>
    <c:plotVisOnly val="1"/>
    <c:dispBlanksAs val="zero"/>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Carrier</a:t>
            </a:r>
            <a:r>
              <a:rPr lang="en-US" baseline="0"/>
              <a:t> Stock price 1999-2005</a:t>
            </a:r>
            <a:endParaRPr lang="en-US"/>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5.7832941215917914E-2"/>
          <c:y val="0.11992434270580647"/>
          <c:w val="0.94216705878408213"/>
          <c:h val="0.62966512399893038"/>
        </c:manualLayout>
      </c:layout>
      <c:lineChart>
        <c:grouping val="standard"/>
        <c:varyColors val="0"/>
        <c:ser>
          <c:idx val="0"/>
          <c:order val="0"/>
          <c:tx>
            <c:strRef>
              <c:f>'Stock Value'!$B$1</c:f>
              <c:strCache>
                <c:ptCount val="1"/>
                <c:pt idx="0">
                  <c:v>Verizon</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numRef>
              <c:f>'Stock Value'!$A$2:$A$85</c:f>
              <c:numCache>
                <c:formatCode>m/d/yyyy</c:formatCode>
                <c:ptCount val="84"/>
                <c:pt idx="0">
                  <c:v>36161</c:v>
                </c:pt>
                <c:pt idx="1">
                  <c:v>36192</c:v>
                </c:pt>
                <c:pt idx="2">
                  <c:v>36220</c:v>
                </c:pt>
                <c:pt idx="3">
                  <c:v>36251</c:v>
                </c:pt>
                <c:pt idx="4">
                  <c:v>36281</c:v>
                </c:pt>
                <c:pt idx="5">
                  <c:v>36312</c:v>
                </c:pt>
                <c:pt idx="6">
                  <c:v>36342</c:v>
                </c:pt>
                <c:pt idx="7">
                  <c:v>36373</c:v>
                </c:pt>
                <c:pt idx="8">
                  <c:v>36404</c:v>
                </c:pt>
                <c:pt idx="9">
                  <c:v>36434</c:v>
                </c:pt>
                <c:pt idx="10">
                  <c:v>36465</c:v>
                </c:pt>
                <c:pt idx="11">
                  <c:v>36495</c:v>
                </c:pt>
                <c:pt idx="12">
                  <c:v>36526</c:v>
                </c:pt>
                <c:pt idx="13">
                  <c:v>36557</c:v>
                </c:pt>
                <c:pt idx="14">
                  <c:v>36586</c:v>
                </c:pt>
                <c:pt idx="15">
                  <c:v>36617</c:v>
                </c:pt>
                <c:pt idx="16">
                  <c:v>36647</c:v>
                </c:pt>
                <c:pt idx="17">
                  <c:v>36678</c:v>
                </c:pt>
                <c:pt idx="18">
                  <c:v>36708</c:v>
                </c:pt>
                <c:pt idx="19">
                  <c:v>36739</c:v>
                </c:pt>
                <c:pt idx="20">
                  <c:v>36770</c:v>
                </c:pt>
                <c:pt idx="21">
                  <c:v>36800</c:v>
                </c:pt>
                <c:pt idx="22">
                  <c:v>36831</c:v>
                </c:pt>
                <c:pt idx="23">
                  <c:v>36861</c:v>
                </c:pt>
                <c:pt idx="24">
                  <c:v>36892</c:v>
                </c:pt>
                <c:pt idx="25">
                  <c:v>36923</c:v>
                </c:pt>
                <c:pt idx="26">
                  <c:v>36951</c:v>
                </c:pt>
                <c:pt idx="27">
                  <c:v>36982</c:v>
                </c:pt>
                <c:pt idx="28">
                  <c:v>37012</c:v>
                </c:pt>
                <c:pt idx="29">
                  <c:v>37043</c:v>
                </c:pt>
                <c:pt idx="30">
                  <c:v>37073</c:v>
                </c:pt>
                <c:pt idx="31">
                  <c:v>37104</c:v>
                </c:pt>
                <c:pt idx="32">
                  <c:v>37135</c:v>
                </c:pt>
                <c:pt idx="33">
                  <c:v>37165</c:v>
                </c:pt>
                <c:pt idx="34">
                  <c:v>37196</c:v>
                </c:pt>
                <c:pt idx="35">
                  <c:v>37226</c:v>
                </c:pt>
                <c:pt idx="36">
                  <c:v>37257</c:v>
                </c:pt>
                <c:pt idx="37">
                  <c:v>37288</c:v>
                </c:pt>
                <c:pt idx="38">
                  <c:v>37316</c:v>
                </c:pt>
                <c:pt idx="39">
                  <c:v>37347</c:v>
                </c:pt>
                <c:pt idx="40">
                  <c:v>37377</c:v>
                </c:pt>
                <c:pt idx="41">
                  <c:v>37408</c:v>
                </c:pt>
                <c:pt idx="42">
                  <c:v>37438</c:v>
                </c:pt>
                <c:pt idx="43">
                  <c:v>37469</c:v>
                </c:pt>
                <c:pt idx="44">
                  <c:v>37500</c:v>
                </c:pt>
                <c:pt idx="45">
                  <c:v>37530</c:v>
                </c:pt>
                <c:pt idx="46">
                  <c:v>37561</c:v>
                </c:pt>
                <c:pt idx="47">
                  <c:v>37591</c:v>
                </c:pt>
                <c:pt idx="48">
                  <c:v>37622</c:v>
                </c:pt>
                <c:pt idx="49">
                  <c:v>37653</c:v>
                </c:pt>
                <c:pt idx="50">
                  <c:v>37681</c:v>
                </c:pt>
                <c:pt idx="51">
                  <c:v>37712</c:v>
                </c:pt>
                <c:pt idx="52">
                  <c:v>37742</c:v>
                </c:pt>
                <c:pt idx="53">
                  <c:v>37773</c:v>
                </c:pt>
                <c:pt idx="54">
                  <c:v>37803</c:v>
                </c:pt>
                <c:pt idx="55">
                  <c:v>37834</c:v>
                </c:pt>
                <c:pt idx="56">
                  <c:v>37865</c:v>
                </c:pt>
                <c:pt idx="57">
                  <c:v>37895</c:v>
                </c:pt>
                <c:pt idx="58">
                  <c:v>37926</c:v>
                </c:pt>
                <c:pt idx="59">
                  <c:v>37956</c:v>
                </c:pt>
                <c:pt idx="60">
                  <c:v>37987</c:v>
                </c:pt>
                <c:pt idx="61">
                  <c:v>38018</c:v>
                </c:pt>
                <c:pt idx="62">
                  <c:v>38047</c:v>
                </c:pt>
                <c:pt idx="63">
                  <c:v>38078</c:v>
                </c:pt>
                <c:pt idx="64">
                  <c:v>38108</c:v>
                </c:pt>
                <c:pt idx="65">
                  <c:v>38139</c:v>
                </c:pt>
                <c:pt idx="66">
                  <c:v>38169</c:v>
                </c:pt>
                <c:pt idx="67">
                  <c:v>38200</c:v>
                </c:pt>
                <c:pt idx="68">
                  <c:v>38231</c:v>
                </c:pt>
                <c:pt idx="69">
                  <c:v>38261</c:v>
                </c:pt>
                <c:pt idx="70">
                  <c:v>38292</c:v>
                </c:pt>
                <c:pt idx="71">
                  <c:v>38322</c:v>
                </c:pt>
                <c:pt idx="72">
                  <c:v>38353</c:v>
                </c:pt>
                <c:pt idx="73">
                  <c:v>38384</c:v>
                </c:pt>
                <c:pt idx="74">
                  <c:v>38412</c:v>
                </c:pt>
                <c:pt idx="75">
                  <c:v>38443</c:v>
                </c:pt>
                <c:pt idx="76">
                  <c:v>38473</c:v>
                </c:pt>
                <c:pt idx="77">
                  <c:v>38504</c:v>
                </c:pt>
                <c:pt idx="78">
                  <c:v>38534</c:v>
                </c:pt>
                <c:pt idx="79">
                  <c:v>38565</c:v>
                </c:pt>
                <c:pt idx="80">
                  <c:v>38596</c:v>
                </c:pt>
                <c:pt idx="81">
                  <c:v>38626</c:v>
                </c:pt>
                <c:pt idx="82">
                  <c:v>38657</c:v>
                </c:pt>
                <c:pt idx="83">
                  <c:v>38687</c:v>
                </c:pt>
              </c:numCache>
            </c:numRef>
          </c:cat>
          <c:val>
            <c:numRef>
              <c:f>'Stock Value'!$B$2:$B$85</c:f>
              <c:numCache>
                <c:formatCode>General</c:formatCode>
                <c:ptCount val="84"/>
                <c:pt idx="0">
                  <c:v>53.959366000000003</c:v>
                </c:pt>
                <c:pt idx="1">
                  <c:v>51.823475000000002</c:v>
                </c:pt>
                <c:pt idx="2">
                  <c:v>46.483745999999996</c:v>
                </c:pt>
                <c:pt idx="3">
                  <c:v>51.823475000000002</c:v>
                </c:pt>
                <c:pt idx="4">
                  <c:v>49.237923000000002</c:v>
                </c:pt>
                <c:pt idx="5">
                  <c:v>58.793224000000002</c:v>
                </c:pt>
                <c:pt idx="6">
                  <c:v>57.556655999999997</c:v>
                </c:pt>
                <c:pt idx="7">
                  <c:v>55.139724999999999</c:v>
                </c:pt>
                <c:pt idx="8">
                  <c:v>60.535663999999997</c:v>
                </c:pt>
                <c:pt idx="9">
                  <c:v>58.399773000000003</c:v>
                </c:pt>
                <c:pt idx="10">
                  <c:v>57.359886000000003</c:v>
                </c:pt>
                <c:pt idx="11">
                  <c:v>55.364555000000003</c:v>
                </c:pt>
                <c:pt idx="12">
                  <c:v>55.701805</c:v>
                </c:pt>
                <c:pt idx="13">
                  <c:v>44.010609000000002</c:v>
                </c:pt>
                <c:pt idx="14">
                  <c:v>54.971103999999997</c:v>
                </c:pt>
                <c:pt idx="15">
                  <c:v>53.959366000000003</c:v>
                </c:pt>
                <c:pt idx="16">
                  <c:v>47.551689000000003</c:v>
                </c:pt>
                <c:pt idx="17">
                  <c:v>45.696838</c:v>
                </c:pt>
                <c:pt idx="18">
                  <c:v>42.043339000000003</c:v>
                </c:pt>
                <c:pt idx="19">
                  <c:v>39.134571000000001</c:v>
                </c:pt>
                <c:pt idx="20">
                  <c:v>43.560946999999999</c:v>
                </c:pt>
                <c:pt idx="21">
                  <c:v>51.992095999999997</c:v>
                </c:pt>
                <c:pt idx="22">
                  <c:v>50.530697000000004</c:v>
                </c:pt>
                <c:pt idx="23">
                  <c:v>45.078552000000002</c:v>
                </c:pt>
                <c:pt idx="24">
                  <c:v>49.417786</c:v>
                </c:pt>
                <c:pt idx="25">
                  <c:v>44.516475999999997</c:v>
                </c:pt>
                <c:pt idx="26">
                  <c:v>44.336613</c:v>
                </c:pt>
                <c:pt idx="27">
                  <c:v>49.525703</c:v>
                </c:pt>
                <c:pt idx="28">
                  <c:v>49.327854000000002</c:v>
                </c:pt>
                <c:pt idx="29">
                  <c:v>48.113765999999998</c:v>
                </c:pt>
                <c:pt idx="30">
                  <c:v>48.698326000000002</c:v>
                </c:pt>
                <c:pt idx="31">
                  <c:v>44.966137000000003</c:v>
                </c:pt>
                <c:pt idx="32">
                  <c:v>48.662354000000001</c:v>
                </c:pt>
                <c:pt idx="33">
                  <c:v>44.795265000000001</c:v>
                </c:pt>
                <c:pt idx="34">
                  <c:v>42.268169</c:v>
                </c:pt>
                <c:pt idx="35">
                  <c:v>42.681857999999998</c:v>
                </c:pt>
                <c:pt idx="36">
                  <c:v>41.683608999999997</c:v>
                </c:pt>
                <c:pt idx="37">
                  <c:v>42.088306000000003</c:v>
                </c:pt>
                <c:pt idx="38">
                  <c:v>41.458778000000002</c:v>
                </c:pt>
                <c:pt idx="39">
                  <c:v>36.071835</c:v>
                </c:pt>
                <c:pt idx="40">
                  <c:v>38.670878999999999</c:v>
                </c:pt>
                <c:pt idx="41">
                  <c:v>36.107807000000001</c:v>
                </c:pt>
                <c:pt idx="42">
                  <c:v>29.67765</c:v>
                </c:pt>
                <c:pt idx="43">
                  <c:v>27.879004999999999</c:v>
                </c:pt>
                <c:pt idx="44">
                  <c:v>24.677416000000001</c:v>
                </c:pt>
                <c:pt idx="45">
                  <c:v>33.958427</c:v>
                </c:pt>
                <c:pt idx="46">
                  <c:v>37.663634999999999</c:v>
                </c:pt>
                <c:pt idx="47">
                  <c:v>34.848759000000001</c:v>
                </c:pt>
                <c:pt idx="48">
                  <c:v>34.426074999999997</c:v>
                </c:pt>
                <c:pt idx="49">
                  <c:v>31.098580999999999</c:v>
                </c:pt>
                <c:pt idx="50">
                  <c:v>31.791059000000001</c:v>
                </c:pt>
                <c:pt idx="51">
                  <c:v>33.616683999999999</c:v>
                </c:pt>
                <c:pt idx="52">
                  <c:v>34.039368000000003</c:v>
                </c:pt>
                <c:pt idx="53">
                  <c:v>35.478282999999998</c:v>
                </c:pt>
                <c:pt idx="54">
                  <c:v>31.476296999999999</c:v>
                </c:pt>
                <c:pt idx="55">
                  <c:v>31.76408</c:v>
                </c:pt>
                <c:pt idx="56">
                  <c:v>29.174029999999998</c:v>
                </c:pt>
                <c:pt idx="57">
                  <c:v>30.217244999999998</c:v>
                </c:pt>
                <c:pt idx="58">
                  <c:v>29.533760000000001</c:v>
                </c:pt>
                <c:pt idx="59">
                  <c:v>31.548242999999999</c:v>
                </c:pt>
                <c:pt idx="60">
                  <c:v>33.149036000000002</c:v>
                </c:pt>
                <c:pt idx="61">
                  <c:v>34.471043000000002</c:v>
                </c:pt>
                <c:pt idx="62">
                  <c:v>32.861252</c:v>
                </c:pt>
                <c:pt idx="63">
                  <c:v>33.940441</c:v>
                </c:pt>
                <c:pt idx="64">
                  <c:v>31.098580999999999</c:v>
                </c:pt>
                <c:pt idx="65">
                  <c:v>32.546489999999999</c:v>
                </c:pt>
                <c:pt idx="66">
                  <c:v>34.659900999999998</c:v>
                </c:pt>
                <c:pt idx="67">
                  <c:v>35.29842</c:v>
                </c:pt>
                <c:pt idx="68">
                  <c:v>35.415329</c:v>
                </c:pt>
                <c:pt idx="69">
                  <c:v>35.163521000000003</c:v>
                </c:pt>
                <c:pt idx="70">
                  <c:v>37.079079</c:v>
                </c:pt>
                <c:pt idx="71">
                  <c:v>36.431564000000002</c:v>
                </c:pt>
                <c:pt idx="72">
                  <c:v>32.006897000000002</c:v>
                </c:pt>
                <c:pt idx="73">
                  <c:v>32.348640000000003</c:v>
                </c:pt>
                <c:pt idx="74">
                  <c:v>31.925958999999999</c:v>
                </c:pt>
                <c:pt idx="75">
                  <c:v>32.195754999999998</c:v>
                </c:pt>
                <c:pt idx="76">
                  <c:v>31.818038999999999</c:v>
                </c:pt>
                <c:pt idx="77">
                  <c:v>31.071601999999999</c:v>
                </c:pt>
                <c:pt idx="78">
                  <c:v>30.783816999999999</c:v>
                </c:pt>
                <c:pt idx="79">
                  <c:v>29.416847000000001</c:v>
                </c:pt>
                <c:pt idx="80">
                  <c:v>29.398861</c:v>
                </c:pt>
                <c:pt idx="81">
                  <c:v>28.33766</c:v>
                </c:pt>
                <c:pt idx="82">
                  <c:v>28.760342000000001</c:v>
                </c:pt>
                <c:pt idx="83">
                  <c:v>27.087600999999999</c:v>
                </c:pt>
              </c:numCache>
            </c:numRef>
          </c:val>
          <c:smooth val="0"/>
          <c:extLst>
            <c:ext xmlns:c16="http://schemas.microsoft.com/office/drawing/2014/chart" uri="{C3380CC4-5D6E-409C-BE32-E72D297353CC}">
              <c16:uniqueId val="{00000000-0FFD-496E-8880-9747410DC4D0}"/>
            </c:ext>
          </c:extLst>
        </c:ser>
        <c:ser>
          <c:idx val="1"/>
          <c:order val="1"/>
          <c:tx>
            <c:strRef>
              <c:f>'Stock Value'!$C$1</c:f>
              <c:strCache>
                <c:ptCount val="1"/>
                <c:pt idx="0">
                  <c:v>ATT</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cat>
            <c:numRef>
              <c:f>'Stock Value'!$A$2:$A$85</c:f>
              <c:numCache>
                <c:formatCode>m/d/yyyy</c:formatCode>
                <c:ptCount val="84"/>
                <c:pt idx="0">
                  <c:v>36161</c:v>
                </c:pt>
                <c:pt idx="1">
                  <c:v>36192</c:v>
                </c:pt>
                <c:pt idx="2">
                  <c:v>36220</c:v>
                </c:pt>
                <c:pt idx="3">
                  <c:v>36251</c:v>
                </c:pt>
                <c:pt idx="4">
                  <c:v>36281</c:v>
                </c:pt>
                <c:pt idx="5">
                  <c:v>36312</c:v>
                </c:pt>
                <c:pt idx="6">
                  <c:v>36342</c:v>
                </c:pt>
                <c:pt idx="7">
                  <c:v>36373</c:v>
                </c:pt>
                <c:pt idx="8">
                  <c:v>36404</c:v>
                </c:pt>
                <c:pt idx="9">
                  <c:v>36434</c:v>
                </c:pt>
                <c:pt idx="10">
                  <c:v>36465</c:v>
                </c:pt>
                <c:pt idx="11">
                  <c:v>36495</c:v>
                </c:pt>
                <c:pt idx="12">
                  <c:v>36526</c:v>
                </c:pt>
                <c:pt idx="13">
                  <c:v>36557</c:v>
                </c:pt>
                <c:pt idx="14">
                  <c:v>36586</c:v>
                </c:pt>
                <c:pt idx="15">
                  <c:v>36617</c:v>
                </c:pt>
                <c:pt idx="16">
                  <c:v>36647</c:v>
                </c:pt>
                <c:pt idx="17">
                  <c:v>36678</c:v>
                </c:pt>
                <c:pt idx="18">
                  <c:v>36708</c:v>
                </c:pt>
                <c:pt idx="19">
                  <c:v>36739</c:v>
                </c:pt>
                <c:pt idx="20">
                  <c:v>36770</c:v>
                </c:pt>
                <c:pt idx="21">
                  <c:v>36800</c:v>
                </c:pt>
                <c:pt idx="22">
                  <c:v>36831</c:v>
                </c:pt>
                <c:pt idx="23">
                  <c:v>36861</c:v>
                </c:pt>
                <c:pt idx="24">
                  <c:v>36892</c:v>
                </c:pt>
                <c:pt idx="25">
                  <c:v>36923</c:v>
                </c:pt>
                <c:pt idx="26">
                  <c:v>36951</c:v>
                </c:pt>
                <c:pt idx="27">
                  <c:v>36982</c:v>
                </c:pt>
                <c:pt idx="28">
                  <c:v>37012</c:v>
                </c:pt>
                <c:pt idx="29">
                  <c:v>37043</c:v>
                </c:pt>
                <c:pt idx="30">
                  <c:v>37073</c:v>
                </c:pt>
                <c:pt idx="31">
                  <c:v>37104</c:v>
                </c:pt>
                <c:pt idx="32">
                  <c:v>37135</c:v>
                </c:pt>
                <c:pt idx="33">
                  <c:v>37165</c:v>
                </c:pt>
                <c:pt idx="34">
                  <c:v>37196</c:v>
                </c:pt>
                <c:pt idx="35">
                  <c:v>37226</c:v>
                </c:pt>
                <c:pt idx="36">
                  <c:v>37257</c:v>
                </c:pt>
                <c:pt idx="37">
                  <c:v>37288</c:v>
                </c:pt>
                <c:pt idx="38">
                  <c:v>37316</c:v>
                </c:pt>
                <c:pt idx="39">
                  <c:v>37347</c:v>
                </c:pt>
                <c:pt idx="40">
                  <c:v>37377</c:v>
                </c:pt>
                <c:pt idx="41">
                  <c:v>37408</c:v>
                </c:pt>
                <c:pt idx="42">
                  <c:v>37438</c:v>
                </c:pt>
                <c:pt idx="43">
                  <c:v>37469</c:v>
                </c:pt>
                <c:pt idx="44">
                  <c:v>37500</c:v>
                </c:pt>
                <c:pt idx="45">
                  <c:v>37530</c:v>
                </c:pt>
                <c:pt idx="46">
                  <c:v>37561</c:v>
                </c:pt>
                <c:pt idx="47">
                  <c:v>37591</c:v>
                </c:pt>
                <c:pt idx="48">
                  <c:v>37622</c:v>
                </c:pt>
                <c:pt idx="49">
                  <c:v>37653</c:v>
                </c:pt>
                <c:pt idx="50">
                  <c:v>37681</c:v>
                </c:pt>
                <c:pt idx="51">
                  <c:v>37712</c:v>
                </c:pt>
                <c:pt idx="52">
                  <c:v>37742</c:v>
                </c:pt>
                <c:pt idx="53">
                  <c:v>37773</c:v>
                </c:pt>
                <c:pt idx="54">
                  <c:v>37803</c:v>
                </c:pt>
                <c:pt idx="55">
                  <c:v>37834</c:v>
                </c:pt>
                <c:pt idx="56">
                  <c:v>37865</c:v>
                </c:pt>
                <c:pt idx="57">
                  <c:v>37895</c:v>
                </c:pt>
                <c:pt idx="58">
                  <c:v>37926</c:v>
                </c:pt>
                <c:pt idx="59">
                  <c:v>37956</c:v>
                </c:pt>
                <c:pt idx="60">
                  <c:v>37987</c:v>
                </c:pt>
                <c:pt idx="61">
                  <c:v>38018</c:v>
                </c:pt>
                <c:pt idx="62">
                  <c:v>38047</c:v>
                </c:pt>
                <c:pt idx="63">
                  <c:v>38078</c:v>
                </c:pt>
                <c:pt idx="64">
                  <c:v>38108</c:v>
                </c:pt>
                <c:pt idx="65">
                  <c:v>38139</c:v>
                </c:pt>
                <c:pt idx="66">
                  <c:v>38169</c:v>
                </c:pt>
                <c:pt idx="67">
                  <c:v>38200</c:v>
                </c:pt>
                <c:pt idx="68">
                  <c:v>38231</c:v>
                </c:pt>
                <c:pt idx="69">
                  <c:v>38261</c:v>
                </c:pt>
                <c:pt idx="70">
                  <c:v>38292</c:v>
                </c:pt>
                <c:pt idx="71">
                  <c:v>38322</c:v>
                </c:pt>
                <c:pt idx="72">
                  <c:v>38353</c:v>
                </c:pt>
                <c:pt idx="73">
                  <c:v>38384</c:v>
                </c:pt>
                <c:pt idx="74">
                  <c:v>38412</c:v>
                </c:pt>
                <c:pt idx="75">
                  <c:v>38443</c:v>
                </c:pt>
                <c:pt idx="76">
                  <c:v>38473</c:v>
                </c:pt>
                <c:pt idx="77">
                  <c:v>38504</c:v>
                </c:pt>
                <c:pt idx="78">
                  <c:v>38534</c:v>
                </c:pt>
                <c:pt idx="79">
                  <c:v>38565</c:v>
                </c:pt>
                <c:pt idx="80">
                  <c:v>38596</c:v>
                </c:pt>
                <c:pt idx="81">
                  <c:v>38626</c:v>
                </c:pt>
                <c:pt idx="82">
                  <c:v>38657</c:v>
                </c:pt>
                <c:pt idx="83">
                  <c:v>38687</c:v>
                </c:pt>
              </c:numCache>
            </c:numRef>
          </c:cat>
          <c:val>
            <c:numRef>
              <c:f>'Stock Value'!$C$2:$C$85</c:f>
              <c:numCache>
                <c:formatCode>General</c:formatCode>
                <c:ptCount val="84"/>
                <c:pt idx="0">
                  <c:v>54</c:v>
                </c:pt>
                <c:pt idx="1">
                  <c:v>52.875</c:v>
                </c:pt>
                <c:pt idx="2">
                  <c:v>47.1875</c:v>
                </c:pt>
                <c:pt idx="3">
                  <c:v>55.75</c:v>
                </c:pt>
                <c:pt idx="4">
                  <c:v>51.125</c:v>
                </c:pt>
                <c:pt idx="5">
                  <c:v>58</c:v>
                </c:pt>
                <c:pt idx="6">
                  <c:v>57.125</c:v>
                </c:pt>
                <c:pt idx="7">
                  <c:v>48.0625</c:v>
                </c:pt>
                <c:pt idx="8">
                  <c:v>51.0625</c:v>
                </c:pt>
                <c:pt idx="9">
                  <c:v>52.75</c:v>
                </c:pt>
                <c:pt idx="10">
                  <c:v>52.640597999999997</c:v>
                </c:pt>
                <c:pt idx="11">
                  <c:v>48.75</c:v>
                </c:pt>
                <c:pt idx="12">
                  <c:v>42.875</c:v>
                </c:pt>
                <c:pt idx="13">
                  <c:v>37.75</c:v>
                </c:pt>
                <c:pt idx="14">
                  <c:v>42.125</c:v>
                </c:pt>
                <c:pt idx="15">
                  <c:v>43.8125</c:v>
                </c:pt>
                <c:pt idx="16">
                  <c:v>43.6875</c:v>
                </c:pt>
                <c:pt idx="17">
                  <c:v>44</c:v>
                </c:pt>
                <c:pt idx="18">
                  <c:v>42.5625</c:v>
                </c:pt>
                <c:pt idx="19">
                  <c:v>41.765597999999997</c:v>
                </c:pt>
                <c:pt idx="20">
                  <c:v>49.875</c:v>
                </c:pt>
                <c:pt idx="21">
                  <c:v>57.6875</c:v>
                </c:pt>
                <c:pt idx="22">
                  <c:v>54.9375</c:v>
                </c:pt>
                <c:pt idx="23">
                  <c:v>47.75</c:v>
                </c:pt>
                <c:pt idx="24">
                  <c:v>48.349997999999999</c:v>
                </c:pt>
                <c:pt idx="25">
                  <c:v>47.700001</c:v>
                </c:pt>
                <c:pt idx="26">
                  <c:v>44.630001</c:v>
                </c:pt>
                <c:pt idx="27">
                  <c:v>41.25</c:v>
                </c:pt>
                <c:pt idx="28">
                  <c:v>43.049999</c:v>
                </c:pt>
                <c:pt idx="29">
                  <c:v>40.060001</c:v>
                </c:pt>
                <c:pt idx="30">
                  <c:v>45.029998999999997</c:v>
                </c:pt>
                <c:pt idx="31">
                  <c:v>40.909999999999997</c:v>
                </c:pt>
                <c:pt idx="32">
                  <c:v>47.119999</c:v>
                </c:pt>
                <c:pt idx="33">
                  <c:v>38.110000999999997</c:v>
                </c:pt>
                <c:pt idx="34">
                  <c:v>37.380001</c:v>
                </c:pt>
                <c:pt idx="35">
                  <c:v>39.169998</c:v>
                </c:pt>
                <c:pt idx="36">
                  <c:v>37.450001</c:v>
                </c:pt>
                <c:pt idx="37">
                  <c:v>37.840000000000003</c:v>
                </c:pt>
                <c:pt idx="38">
                  <c:v>37.439999</c:v>
                </c:pt>
                <c:pt idx="39">
                  <c:v>31.059999000000001</c:v>
                </c:pt>
                <c:pt idx="40">
                  <c:v>34.290000999999997</c:v>
                </c:pt>
                <c:pt idx="41">
                  <c:v>30.5</c:v>
                </c:pt>
                <c:pt idx="42">
                  <c:v>27.66</c:v>
                </c:pt>
                <c:pt idx="43">
                  <c:v>24.74</c:v>
                </c:pt>
                <c:pt idx="44">
                  <c:v>20.100000000000001</c:v>
                </c:pt>
                <c:pt idx="45">
                  <c:v>25.66</c:v>
                </c:pt>
                <c:pt idx="46">
                  <c:v>28.5</c:v>
                </c:pt>
                <c:pt idx="47">
                  <c:v>27.110001</c:v>
                </c:pt>
                <c:pt idx="48">
                  <c:v>24.440000999999999</c:v>
                </c:pt>
                <c:pt idx="49">
                  <c:v>20.799999</c:v>
                </c:pt>
                <c:pt idx="50">
                  <c:v>20.059999000000001</c:v>
                </c:pt>
                <c:pt idx="51">
                  <c:v>23.360001</c:v>
                </c:pt>
                <c:pt idx="52">
                  <c:v>25.459999</c:v>
                </c:pt>
                <c:pt idx="53">
                  <c:v>25.549999</c:v>
                </c:pt>
                <c:pt idx="54">
                  <c:v>23.360001</c:v>
                </c:pt>
                <c:pt idx="55">
                  <c:v>22.459999</c:v>
                </c:pt>
                <c:pt idx="56">
                  <c:v>22.25</c:v>
                </c:pt>
                <c:pt idx="57">
                  <c:v>23.98</c:v>
                </c:pt>
                <c:pt idx="58">
                  <c:v>23.280000999999999</c:v>
                </c:pt>
                <c:pt idx="59">
                  <c:v>26.07</c:v>
                </c:pt>
                <c:pt idx="60">
                  <c:v>25.5</c:v>
                </c:pt>
                <c:pt idx="61">
                  <c:v>24.01</c:v>
                </c:pt>
                <c:pt idx="62">
                  <c:v>24.540001</c:v>
                </c:pt>
                <c:pt idx="63">
                  <c:v>24.9</c:v>
                </c:pt>
                <c:pt idx="64">
                  <c:v>23.700001</c:v>
                </c:pt>
                <c:pt idx="65">
                  <c:v>24.25</c:v>
                </c:pt>
                <c:pt idx="66">
                  <c:v>25.34</c:v>
                </c:pt>
                <c:pt idx="67">
                  <c:v>25.790001</c:v>
                </c:pt>
                <c:pt idx="68">
                  <c:v>25.950001</c:v>
                </c:pt>
                <c:pt idx="69">
                  <c:v>25.26</c:v>
                </c:pt>
                <c:pt idx="70">
                  <c:v>25.17</c:v>
                </c:pt>
                <c:pt idx="71">
                  <c:v>25.77</c:v>
                </c:pt>
                <c:pt idx="72">
                  <c:v>23.76</c:v>
                </c:pt>
                <c:pt idx="73">
                  <c:v>24.059999000000001</c:v>
                </c:pt>
                <c:pt idx="74">
                  <c:v>23.690000999999999</c:v>
                </c:pt>
                <c:pt idx="75">
                  <c:v>23.799999</c:v>
                </c:pt>
                <c:pt idx="76">
                  <c:v>23.379999000000002</c:v>
                </c:pt>
                <c:pt idx="77">
                  <c:v>23.75</c:v>
                </c:pt>
                <c:pt idx="78">
                  <c:v>24.450001</c:v>
                </c:pt>
                <c:pt idx="79">
                  <c:v>24.08</c:v>
                </c:pt>
                <c:pt idx="80">
                  <c:v>23.969999000000001</c:v>
                </c:pt>
                <c:pt idx="81">
                  <c:v>23.85</c:v>
                </c:pt>
                <c:pt idx="82">
                  <c:v>24.91</c:v>
                </c:pt>
                <c:pt idx="83">
                  <c:v>24.49</c:v>
                </c:pt>
              </c:numCache>
            </c:numRef>
          </c:val>
          <c:smooth val="0"/>
          <c:extLst>
            <c:ext xmlns:c16="http://schemas.microsoft.com/office/drawing/2014/chart" uri="{C3380CC4-5D6E-409C-BE32-E72D297353CC}">
              <c16:uniqueId val="{00000001-0FFD-496E-8880-9747410DC4D0}"/>
            </c:ext>
          </c:extLst>
        </c:ser>
        <c:ser>
          <c:idx val="2"/>
          <c:order val="2"/>
          <c:tx>
            <c:strRef>
              <c:f>'Stock Value'!$D$1</c:f>
              <c:strCache>
                <c:ptCount val="1"/>
                <c:pt idx="0">
                  <c:v>Sprint</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cat>
            <c:numRef>
              <c:f>'Stock Value'!$A$2:$A$85</c:f>
              <c:numCache>
                <c:formatCode>m/d/yyyy</c:formatCode>
                <c:ptCount val="84"/>
                <c:pt idx="0">
                  <c:v>36161</c:v>
                </c:pt>
                <c:pt idx="1">
                  <c:v>36192</c:v>
                </c:pt>
                <c:pt idx="2">
                  <c:v>36220</c:v>
                </c:pt>
                <c:pt idx="3">
                  <c:v>36251</c:v>
                </c:pt>
                <c:pt idx="4">
                  <c:v>36281</c:v>
                </c:pt>
                <c:pt idx="5">
                  <c:v>36312</c:v>
                </c:pt>
                <c:pt idx="6">
                  <c:v>36342</c:v>
                </c:pt>
                <c:pt idx="7">
                  <c:v>36373</c:v>
                </c:pt>
                <c:pt idx="8">
                  <c:v>36404</c:v>
                </c:pt>
                <c:pt idx="9">
                  <c:v>36434</c:v>
                </c:pt>
                <c:pt idx="10">
                  <c:v>36465</c:v>
                </c:pt>
                <c:pt idx="11">
                  <c:v>36495</c:v>
                </c:pt>
                <c:pt idx="12">
                  <c:v>36526</c:v>
                </c:pt>
                <c:pt idx="13">
                  <c:v>36557</c:v>
                </c:pt>
                <c:pt idx="14">
                  <c:v>36586</c:v>
                </c:pt>
                <c:pt idx="15">
                  <c:v>36617</c:v>
                </c:pt>
                <c:pt idx="16">
                  <c:v>36647</c:v>
                </c:pt>
                <c:pt idx="17">
                  <c:v>36678</c:v>
                </c:pt>
                <c:pt idx="18">
                  <c:v>36708</c:v>
                </c:pt>
                <c:pt idx="19">
                  <c:v>36739</c:v>
                </c:pt>
                <c:pt idx="20">
                  <c:v>36770</c:v>
                </c:pt>
                <c:pt idx="21">
                  <c:v>36800</c:v>
                </c:pt>
                <c:pt idx="22">
                  <c:v>36831</c:v>
                </c:pt>
                <c:pt idx="23">
                  <c:v>36861</c:v>
                </c:pt>
                <c:pt idx="24">
                  <c:v>36892</c:v>
                </c:pt>
                <c:pt idx="25">
                  <c:v>36923</c:v>
                </c:pt>
                <c:pt idx="26">
                  <c:v>36951</c:v>
                </c:pt>
                <c:pt idx="27">
                  <c:v>36982</c:v>
                </c:pt>
                <c:pt idx="28">
                  <c:v>37012</c:v>
                </c:pt>
                <c:pt idx="29">
                  <c:v>37043</c:v>
                </c:pt>
                <c:pt idx="30">
                  <c:v>37073</c:v>
                </c:pt>
                <c:pt idx="31">
                  <c:v>37104</c:v>
                </c:pt>
                <c:pt idx="32">
                  <c:v>37135</c:v>
                </c:pt>
                <c:pt idx="33">
                  <c:v>37165</c:v>
                </c:pt>
                <c:pt idx="34">
                  <c:v>37196</c:v>
                </c:pt>
                <c:pt idx="35">
                  <c:v>37226</c:v>
                </c:pt>
                <c:pt idx="36">
                  <c:v>37257</c:v>
                </c:pt>
                <c:pt idx="37">
                  <c:v>37288</c:v>
                </c:pt>
                <c:pt idx="38">
                  <c:v>37316</c:v>
                </c:pt>
                <c:pt idx="39">
                  <c:v>37347</c:v>
                </c:pt>
                <c:pt idx="40">
                  <c:v>37377</c:v>
                </c:pt>
                <c:pt idx="41">
                  <c:v>37408</c:v>
                </c:pt>
                <c:pt idx="42">
                  <c:v>37438</c:v>
                </c:pt>
                <c:pt idx="43">
                  <c:v>37469</c:v>
                </c:pt>
                <c:pt idx="44">
                  <c:v>37500</c:v>
                </c:pt>
                <c:pt idx="45">
                  <c:v>37530</c:v>
                </c:pt>
                <c:pt idx="46">
                  <c:v>37561</c:v>
                </c:pt>
                <c:pt idx="47">
                  <c:v>37591</c:v>
                </c:pt>
                <c:pt idx="48">
                  <c:v>37622</c:v>
                </c:pt>
                <c:pt idx="49">
                  <c:v>37653</c:v>
                </c:pt>
                <c:pt idx="50">
                  <c:v>37681</c:v>
                </c:pt>
                <c:pt idx="51">
                  <c:v>37712</c:v>
                </c:pt>
                <c:pt idx="52">
                  <c:v>37742</c:v>
                </c:pt>
                <c:pt idx="53">
                  <c:v>37773</c:v>
                </c:pt>
                <c:pt idx="54">
                  <c:v>37803</c:v>
                </c:pt>
                <c:pt idx="55">
                  <c:v>37834</c:v>
                </c:pt>
                <c:pt idx="56">
                  <c:v>37865</c:v>
                </c:pt>
                <c:pt idx="57">
                  <c:v>37895</c:v>
                </c:pt>
                <c:pt idx="58">
                  <c:v>37926</c:v>
                </c:pt>
                <c:pt idx="59">
                  <c:v>37956</c:v>
                </c:pt>
                <c:pt idx="60">
                  <c:v>37987</c:v>
                </c:pt>
                <c:pt idx="61">
                  <c:v>38018</c:v>
                </c:pt>
                <c:pt idx="62">
                  <c:v>38047</c:v>
                </c:pt>
                <c:pt idx="63">
                  <c:v>38078</c:v>
                </c:pt>
                <c:pt idx="64">
                  <c:v>38108</c:v>
                </c:pt>
                <c:pt idx="65">
                  <c:v>38139</c:v>
                </c:pt>
                <c:pt idx="66">
                  <c:v>38169</c:v>
                </c:pt>
                <c:pt idx="67">
                  <c:v>38200</c:v>
                </c:pt>
                <c:pt idx="68">
                  <c:v>38231</c:v>
                </c:pt>
                <c:pt idx="69">
                  <c:v>38261</c:v>
                </c:pt>
                <c:pt idx="70">
                  <c:v>38292</c:v>
                </c:pt>
                <c:pt idx="71">
                  <c:v>38322</c:v>
                </c:pt>
                <c:pt idx="72">
                  <c:v>38353</c:v>
                </c:pt>
                <c:pt idx="73">
                  <c:v>38384</c:v>
                </c:pt>
                <c:pt idx="74">
                  <c:v>38412</c:v>
                </c:pt>
                <c:pt idx="75">
                  <c:v>38443</c:v>
                </c:pt>
                <c:pt idx="76">
                  <c:v>38473</c:v>
                </c:pt>
                <c:pt idx="77">
                  <c:v>38504</c:v>
                </c:pt>
                <c:pt idx="78">
                  <c:v>38534</c:v>
                </c:pt>
                <c:pt idx="79">
                  <c:v>38565</c:v>
                </c:pt>
                <c:pt idx="80">
                  <c:v>38596</c:v>
                </c:pt>
                <c:pt idx="81">
                  <c:v>38626</c:v>
                </c:pt>
                <c:pt idx="82">
                  <c:v>38657</c:v>
                </c:pt>
                <c:pt idx="83">
                  <c:v>38687</c:v>
                </c:pt>
              </c:numCache>
            </c:numRef>
          </c:cat>
          <c:val>
            <c:numRef>
              <c:f>'Stock Value'!$D$2:$D$85</c:f>
              <c:numCache>
                <c:formatCode>General</c:formatCode>
                <c:ptCount val="84"/>
                <c:pt idx="0">
                  <c:v>41.9375</c:v>
                </c:pt>
                <c:pt idx="1">
                  <c:v>42.90625</c:v>
                </c:pt>
                <c:pt idx="2">
                  <c:v>49.0625</c:v>
                </c:pt>
                <c:pt idx="3">
                  <c:v>51.28125</c:v>
                </c:pt>
                <c:pt idx="4">
                  <c:v>56.375</c:v>
                </c:pt>
                <c:pt idx="5">
                  <c:v>53</c:v>
                </c:pt>
                <c:pt idx="6">
                  <c:v>51.6875</c:v>
                </c:pt>
                <c:pt idx="7">
                  <c:v>44.375</c:v>
                </c:pt>
                <c:pt idx="8">
                  <c:v>54.25</c:v>
                </c:pt>
                <c:pt idx="9">
                  <c:v>74.5625</c:v>
                </c:pt>
                <c:pt idx="10">
                  <c:v>69.375</c:v>
                </c:pt>
                <c:pt idx="11">
                  <c:v>67.3125</c:v>
                </c:pt>
                <c:pt idx="12">
                  <c:v>64.625</c:v>
                </c:pt>
                <c:pt idx="13">
                  <c:v>61</c:v>
                </c:pt>
                <c:pt idx="14">
                  <c:v>63</c:v>
                </c:pt>
                <c:pt idx="15">
                  <c:v>61.5</c:v>
                </c:pt>
                <c:pt idx="16">
                  <c:v>60.5</c:v>
                </c:pt>
                <c:pt idx="17">
                  <c:v>51</c:v>
                </c:pt>
                <c:pt idx="18">
                  <c:v>35.625</c:v>
                </c:pt>
                <c:pt idx="19">
                  <c:v>33.515597999999997</c:v>
                </c:pt>
                <c:pt idx="20">
                  <c:v>29.3125</c:v>
                </c:pt>
                <c:pt idx="21">
                  <c:v>25.5</c:v>
                </c:pt>
                <c:pt idx="22">
                  <c:v>23</c:v>
                </c:pt>
                <c:pt idx="23">
                  <c:v>20.3125</c:v>
                </c:pt>
                <c:pt idx="24">
                  <c:v>24.799999</c:v>
                </c:pt>
                <c:pt idx="25">
                  <c:v>22.360001</c:v>
                </c:pt>
                <c:pt idx="26">
                  <c:v>21.99</c:v>
                </c:pt>
                <c:pt idx="27">
                  <c:v>21.379999000000002</c:v>
                </c:pt>
                <c:pt idx="28">
                  <c:v>20.309999000000001</c:v>
                </c:pt>
                <c:pt idx="29">
                  <c:v>21.360001</c:v>
                </c:pt>
                <c:pt idx="30">
                  <c:v>23.34</c:v>
                </c:pt>
                <c:pt idx="31">
                  <c:v>23.34</c:v>
                </c:pt>
                <c:pt idx="32">
                  <c:v>24.01</c:v>
                </c:pt>
                <c:pt idx="33">
                  <c:v>20</c:v>
                </c:pt>
                <c:pt idx="34">
                  <c:v>21.790001</c:v>
                </c:pt>
                <c:pt idx="35">
                  <c:v>20.079999999999998</c:v>
                </c:pt>
                <c:pt idx="36">
                  <c:v>17.700001</c:v>
                </c:pt>
                <c:pt idx="37">
                  <c:v>14.09</c:v>
                </c:pt>
                <c:pt idx="38">
                  <c:v>15.29</c:v>
                </c:pt>
                <c:pt idx="39">
                  <c:v>15.85</c:v>
                </c:pt>
                <c:pt idx="40">
                  <c:v>16.450001</c:v>
                </c:pt>
                <c:pt idx="41">
                  <c:v>10.61</c:v>
                </c:pt>
                <c:pt idx="42">
                  <c:v>9.35</c:v>
                </c:pt>
                <c:pt idx="43">
                  <c:v>11.6</c:v>
                </c:pt>
                <c:pt idx="44">
                  <c:v>9.1199999999999992</c:v>
                </c:pt>
                <c:pt idx="45">
                  <c:v>12.42</c:v>
                </c:pt>
                <c:pt idx="46">
                  <c:v>14.58</c:v>
                </c:pt>
                <c:pt idx="47">
                  <c:v>14.48</c:v>
                </c:pt>
                <c:pt idx="48">
                  <c:v>12.14</c:v>
                </c:pt>
                <c:pt idx="49">
                  <c:v>12.7</c:v>
                </c:pt>
                <c:pt idx="50">
                  <c:v>11.75</c:v>
                </c:pt>
                <c:pt idx="51">
                  <c:v>11.51</c:v>
                </c:pt>
                <c:pt idx="52">
                  <c:v>13.56</c:v>
                </c:pt>
                <c:pt idx="53">
                  <c:v>14.4</c:v>
                </c:pt>
                <c:pt idx="54">
                  <c:v>14.12</c:v>
                </c:pt>
                <c:pt idx="55">
                  <c:v>14.77</c:v>
                </c:pt>
                <c:pt idx="56">
                  <c:v>15.1</c:v>
                </c:pt>
                <c:pt idx="57">
                  <c:v>16</c:v>
                </c:pt>
                <c:pt idx="58">
                  <c:v>14.99</c:v>
                </c:pt>
                <c:pt idx="59">
                  <c:v>16.420000000000002</c:v>
                </c:pt>
                <c:pt idx="60">
                  <c:v>17.41</c:v>
                </c:pt>
                <c:pt idx="61">
                  <c:v>17.73</c:v>
                </c:pt>
                <c:pt idx="62">
                  <c:v>18.43</c:v>
                </c:pt>
                <c:pt idx="63">
                  <c:v>17.889999</c:v>
                </c:pt>
                <c:pt idx="64">
                  <c:v>17.760000000000002</c:v>
                </c:pt>
                <c:pt idx="65">
                  <c:v>17.600000000000001</c:v>
                </c:pt>
                <c:pt idx="66">
                  <c:v>18.68</c:v>
                </c:pt>
                <c:pt idx="67">
                  <c:v>19.68</c:v>
                </c:pt>
                <c:pt idx="68">
                  <c:v>20.129999000000002</c:v>
                </c:pt>
                <c:pt idx="69">
                  <c:v>20.950001</c:v>
                </c:pt>
                <c:pt idx="70">
                  <c:v>22.809999000000001</c:v>
                </c:pt>
                <c:pt idx="71">
                  <c:v>24.85</c:v>
                </c:pt>
                <c:pt idx="72">
                  <c:v>23.83</c:v>
                </c:pt>
                <c:pt idx="73">
                  <c:v>23.68</c:v>
                </c:pt>
                <c:pt idx="74">
                  <c:v>22.75</c:v>
                </c:pt>
                <c:pt idx="75">
                  <c:v>22.26</c:v>
                </c:pt>
                <c:pt idx="76">
                  <c:v>23.690000999999999</c:v>
                </c:pt>
                <c:pt idx="77">
                  <c:v>25.09</c:v>
                </c:pt>
                <c:pt idx="78">
                  <c:v>26.9</c:v>
                </c:pt>
                <c:pt idx="79">
                  <c:v>25.93</c:v>
                </c:pt>
                <c:pt idx="80">
                  <c:v>23.780000999999999</c:v>
                </c:pt>
                <c:pt idx="81">
                  <c:v>23.309999000000001</c:v>
                </c:pt>
                <c:pt idx="82">
                  <c:v>25.040001</c:v>
                </c:pt>
                <c:pt idx="83">
                  <c:v>23.360001</c:v>
                </c:pt>
              </c:numCache>
            </c:numRef>
          </c:val>
          <c:smooth val="0"/>
          <c:extLst>
            <c:ext xmlns:c16="http://schemas.microsoft.com/office/drawing/2014/chart" uri="{C3380CC4-5D6E-409C-BE32-E72D297353CC}">
              <c16:uniqueId val="{00000002-0FFD-496E-8880-9747410DC4D0}"/>
            </c:ext>
          </c:extLst>
        </c:ser>
        <c:ser>
          <c:idx val="3"/>
          <c:order val="3"/>
          <c:tx>
            <c:strRef>
              <c:f>'Stock Value'!$E$1</c:f>
              <c:strCache>
                <c:ptCount val="1"/>
                <c:pt idx="0">
                  <c:v>BT</c:v>
                </c:pt>
              </c:strCache>
            </c:strRef>
          </c:tx>
          <c:spPr>
            <a:ln w="34925" cap="rnd">
              <a:solidFill>
                <a:schemeClr val="accent4"/>
              </a:solidFill>
              <a:round/>
            </a:ln>
            <a:effectLst>
              <a:outerShdw blurRad="57150" dist="19050" dir="5400000" algn="ctr" rotWithShape="0">
                <a:srgbClr val="000000">
                  <a:alpha val="63000"/>
                </a:srgbClr>
              </a:outerShdw>
            </a:effectLst>
          </c:spPr>
          <c:marker>
            <c:symbol val="none"/>
          </c:marker>
          <c:cat>
            <c:numRef>
              <c:f>'Stock Value'!$A$2:$A$85</c:f>
              <c:numCache>
                <c:formatCode>m/d/yyyy</c:formatCode>
                <c:ptCount val="84"/>
                <c:pt idx="0">
                  <c:v>36161</c:v>
                </c:pt>
                <c:pt idx="1">
                  <c:v>36192</c:v>
                </c:pt>
                <c:pt idx="2">
                  <c:v>36220</c:v>
                </c:pt>
                <c:pt idx="3">
                  <c:v>36251</c:v>
                </c:pt>
                <c:pt idx="4">
                  <c:v>36281</c:v>
                </c:pt>
                <c:pt idx="5">
                  <c:v>36312</c:v>
                </c:pt>
                <c:pt idx="6">
                  <c:v>36342</c:v>
                </c:pt>
                <c:pt idx="7">
                  <c:v>36373</c:v>
                </c:pt>
                <c:pt idx="8">
                  <c:v>36404</c:v>
                </c:pt>
                <c:pt idx="9">
                  <c:v>36434</c:v>
                </c:pt>
                <c:pt idx="10">
                  <c:v>36465</c:v>
                </c:pt>
                <c:pt idx="11">
                  <c:v>36495</c:v>
                </c:pt>
                <c:pt idx="12">
                  <c:v>36526</c:v>
                </c:pt>
                <c:pt idx="13">
                  <c:v>36557</c:v>
                </c:pt>
                <c:pt idx="14">
                  <c:v>36586</c:v>
                </c:pt>
                <c:pt idx="15">
                  <c:v>36617</c:v>
                </c:pt>
                <c:pt idx="16">
                  <c:v>36647</c:v>
                </c:pt>
                <c:pt idx="17">
                  <c:v>36678</c:v>
                </c:pt>
                <c:pt idx="18">
                  <c:v>36708</c:v>
                </c:pt>
                <c:pt idx="19">
                  <c:v>36739</c:v>
                </c:pt>
                <c:pt idx="20">
                  <c:v>36770</c:v>
                </c:pt>
                <c:pt idx="21">
                  <c:v>36800</c:v>
                </c:pt>
                <c:pt idx="22">
                  <c:v>36831</c:v>
                </c:pt>
                <c:pt idx="23">
                  <c:v>36861</c:v>
                </c:pt>
                <c:pt idx="24">
                  <c:v>36892</c:v>
                </c:pt>
                <c:pt idx="25">
                  <c:v>36923</c:v>
                </c:pt>
                <c:pt idx="26">
                  <c:v>36951</c:v>
                </c:pt>
                <c:pt idx="27">
                  <c:v>36982</c:v>
                </c:pt>
                <c:pt idx="28">
                  <c:v>37012</c:v>
                </c:pt>
                <c:pt idx="29">
                  <c:v>37043</c:v>
                </c:pt>
                <c:pt idx="30">
                  <c:v>37073</c:v>
                </c:pt>
                <c:pt idx="31">
                  <c:v>37104</c:v>
                </c:pt>
                <c:pt idx="32">
                  <c:v>37135</c:v>
                </c:pt>
                <c:pt idx="33">
                  <c:v>37165</c:v>
                </c:pt>
                <c:pt idx="34">
                  <c:v>37196</c:v>
                </c:pt>
                <c:pt idx="35">
                  <c:v>37226</c:v>
                </c:pt>
                <c:pt idx="36">
                  <c:v>37257</c:v>
                </c:pt>
                <c:pt idx="37">
                  <c:v>37288</c:v>
                </c:pt>
                <c:pt idx="38">
                  <c:v>37316</c:v>
                </c:pt>
                <c:pt idx="39">
                  <c:v>37347</c:v>
                </c:pt>
                <c:pt idx="40">
                  <c:v>37377</c:v>
                </c:pt>
                <c:pt idx="41">
                  <c:v>37408</c:v>
                </c:pt>
                <c:pt idx="42">
                  <c:v>37438</c:v>
                </c:pt>
                <c:pt idx="43">
                  <c:v>37469</c:v>
                </c:pt>
                <c:pt idx="44">
                  <c:v>37500</c:v>
                </c:pt>
                <c:pt idx="45">
                  <c:v>37530</c:v>
                </c:pt>
                <c:pt idx="46">
                  <c:v>37561</c:v>
                </c:pt>
                <c:pt idx="47">
                  <c:v>37591</c:v>
                </c:pt>
                <c:pt idx="48">
                  <c:v>37622</c:v>
                </c:pt>
                <c:pt idx="49">
                  <c:v>37653</c:v>
                </c:pt>
                <c:pt idx="50">
                  <c:v>37681</c:v>
                </c:pt>
                <c:pt idx="51">
                  <c:v>37712</c:v>
                </c:pt>
                <c:pt idx="52">
                  <c:v>37742</c:v>
                </c:pt>
                <c:pt idx="53">
                  <c:v>37773</c:v>
                </c:pt>
                <c:pt idx="54">
                  <c:v>37803</c:v>
                </c:pt>
                <c:pt idx="55">
                  <c:v>37834</c:v>
                </c:pt>
                <c:pt idx="56">
                  <c:v>37865</c:v>
                </c:pt>
                <c:pt idx="57">
                  <c:v>37895</c:v>
                </c:pt>
                <c:pt idx="58">
                  <c:v>37926</c:v>
                </c:pt>
                <c:pt idx="59">
                  <c:v>37956</c:v>
                </c:pt>
                <c:pt idx="60">
                  <c:v>37987</c:v>
                </c:pt>
                <c:pt idx="61">
                  <c:v>38018</c:v>
                </c:pt>
                <c:pt idx="62">
                  <c:v>38047</c:v>
                </c:pt>
                <c:pt idx="63">
                  <c:v>38078</c:v>
                </c:pt>
                <c:pt idx="64">
                  <c:v>38108</c:v>
                </c:pt>
                <c:pt idx="65">
                  <c:v>38139</c:v>
                </c:pt>
                <c:pt idx="66">
                  <c:v>38169</c:v>
                </c:pt>
                <c:pt idx="67">
                  <c:v>38200</c:v>
                </c:pt>
                <c:pt idx="68">
                  <c:v>38231</c:v>
                </c:pt>
                <c:pt idx="69">
                  <c:v>38261</c:v>
                </c:pt>
                <c:pt idx="70">
                  <c:v>38292</c:v>
                </c:pt>
                <c:pt idx="71">
                  <c:v>38322</c:v>
                </c:pt>
                <c:pt idx="72">
                  <c:v>38353</c:v>
                </c:pt>
                <c:pt idx="73">
                  <c:v>38384</c:v>
                </c:pt>
                <c:pt idx="74">
                  <c:v>38412</c:v>
                </c:pt>
                <c:pt idx="75">
                  <c:v>38443</c:v>
                </c:pt>
                <c:pt idx="76">
                  <c:v>38473</c:v>
                </c:pt>
                <c:pt idx="77">
                  <c:v>38504</c:v>
                </c:pt>
                <c:pt idx="78">
                  <c:v>38534</c:v>
                </c:pt>
                <c:pt idx="79">
                  <c:v>38565</c:v>
                </c:pt>
                <c:pt idx="80">
                  <c:v>38596</c:v>
                </c:pt>
                <c:pt idx="81">
                  <c:v>38626</c:v>
                </c:pt>
                <c:pt idx="82">
                  <c:v>38657</c:v>
                </c:pt>
                <c:pt idx="83">
                  <c:v>38687</c:v>
                </c:pt>
              </c:numCache>
            </c:numRef>
          </c:cat>
          <c:val>
            <c:numRef>
              <c:f>'Stock Value'!$E$2:$E$85</c:f>
              <c:numCache>
                <c:formatCode>General</c:formatCode>
                <c:ptCount val="84"/>
                <c:pt idx="0">
                  <c:v>77.9375</c:v>
                </c:pt>
                <c:pt idx="1">
                  <c:v>87.8125</c:v>
                </c:pt>
                <c:pt idx="2">
                  <c:v>82.09375</c:v>
                </c:pt>
                <c:pt idx="3">
                  <c:v>83.875</c:v>
                </c:pt>
                <c:pt idx="4">
                  <c:v>84</c:v>
                </c:pt>
                <c:pt idx="5">
                  <c:v>85.625</c:v>
                </c:pt>
                <c:pt idx="6">
                  <c:v>88</c:v>
                </c:pt>
                <c:pt idx="7">
                  <c:v>77.0625</c:v>
                </c:pt>
                <c:pt idx="8">
                  <c:v>77.46875</c:v>
                </c:pt>
                <c:pt idx="9">
                  <c:v>90</c:v>
                </c:pt>
                <c:pt idx="10">
                  <c:v>102.25</c:v>
                </c:pt>
                <c:pt idx="11">
                  <c:v>119</c:v>
                </c:pt>
                <c:pt idx="12">
                  <c:v>98</c:v>
                </c:pt>
                <c:pt idx="13">
                  <c:v>89.125</c:v>
                </c:pt>
                <c:pt idx="14">
                  <c:v>94.0625</c:v>
                </c:pt>
                <c:pt idx="15">
                  <c:v>91.5</c:v>
                </c:pt>
                <c:pt idx="16">
                  <c:v>72.875</c:v>
                </c:pt>
                <c:pt idx="17">
                  <c:v>66.125</c:v>
                </c:pt>
                <c:pt idx="18">
                  <c:v>66.5625</c:v>
                </c:pt>
                <c:pt idx="19">
                  <c:v>63.875</c:v>
                </c:pt>
                <c:pt idx="20">
                  <c:v>53.53125</c:v>
                </c:pt>
                <c:pt idx="21">
                  <c:v>59.5</c:v>
                </c:pt>
                <c:pt idx="22">
                  <c:v>43.0625</c:v>
                </c:pt>
                <c:pt idx="23">
                  <c:v>43.375</c:v>
                </c:pt>
                <c:pt idx="24">
                  <c:v>52.950001</c:v>
                </c:pt>
                <c:pt idx="25">
                  <c:v>42.375</c:v>
                </c:pt>
                <c:pt idx="26">
                  <c:v>37.150002000000001</c:v>
                </c:pt>
                <c:pt idx="27">
                  <c:v>40.450001</c:v>
                </c:pt>
                <c:pt idx="28">
                  <c:v>31.295000000000002</c:v>
                </c:pt>
                <c:pt idx="29">
                  <c:v>32.325001</c:v>
                </c:pt>
                <c:pt idx="30">
                  <c:v>34.724997999999999</c:v>
                </c:pt>
                <c:pt idx="31">
                  <c:v>31.305</c:v>
                </c:pt>
                <c:pt idx="32">
                  <c:v>25.575001</c:v>
                </c:pt>
                <c:pt idx="33">
                  <c:v>25.045000000000002</c:v>
                </c:pt>
                <c:pt idx="34">
                  <c:v>19.149999999999999</c:v>
                </c:pt>
                <c:pt idx="35">
                  <c:v>18.375</c:v>
                </c:pt>
                <c:pt idx="36">
                  <c:v>16.024999999999999</c:v>
                </c:pt>
                <c:pt idx="37">
                  <c:v>18.325001</c:v>
                </c:pt>
                <c:pt idx="38">
                  <c:v>20.09</c:v>
                </c:pt>
                <c:pt idx="39">
                  <c:v>18.75</c:v>
                </c:pt>
                <c:pt idx="40">
                  <c:v>20.395</c:v>
                </c:pt>
                <c:pt idx="41">
                  <c:v>19.059999000000001</c:v>
                </c:pt>
                <c:pt idx="42">
                  <c:v>15.815</c:v>
                </c:pt>
                <c:pt idx="43">
                  <c:v>15.63</c:v>
                </c:pt>
                <c:pt idx="44">
                  <c:v>12.92</c:v>
                </c:pt>
                <c:pt idx="45">
                  <c:v>14.3</c:v>
                </c:pt>
                <c:pt idx="46">
                  <c:v>16.450001</c:v>
                </c:pt>
                <c:pt idx="47">
                  <c:v>15.664999999999999</c:v>
                </c:pt>
                <c:pt idx="48">
                  <c:v>14.62</c:v>
                </c:pt>
                <c:pt idx="49">
                  <c:v>12.775</c:v>
                </c:pt>
                <c:pt idx="50">
                  <c:v>12.72</c:v>
                </c:pt>
                <c:pt idx="51">
                  <c:v>14.535</c:v>
                </c:pt>
                <c:pt idx="52">
                  <c:v>16.045000000000002</c:v>
                </c:pt>
                <c:pt idx="53">
                  <c:v>16.829999999999998</c:v>
                </c:pt>
                <c:pt idx="54">
                  <c:v>15.855</c:v>
                </c:pt>
                <c:pt idx="55">
                  <c:v>14.675000000000001</c:v>
                </c:pt>
                <c:pt idx="56">
                  <c:v>15.15</c:v>
                </c:pt>
                <c:pt idx="57">
                  <c:v>16.024999999999999</c:v>
                </c:pt>
                <c:pt idx="58">
                  <c:v>15.125</c:v>
                </c:pt>
                <c:pt idx="59">
                  <c:v>17.110001</c:v>
                </c:pt>
                <c:pt idx="60">
                  <c:v>16.200001</c:v>
                </c:pt>
                <c:pt idx="61">
                  <c:v>16.829999999999998</c:v>
                </c:pt>
                <c:pt idx="62">
                  <c:v>16.695</c:v>
                </c:pt>
                <c:pt idx="63">
                  <c:v>16.045000000000002</c:v>
                </c:pt>
                <c:pt idx="64">
                  <c:v>17.040001</c:v>
                </c:pt>
                <c:pt idx="65">
                  <c:v>18.299999</c:v>
                </c:pt>
                <c:pt idx="66">
                  <c:v>17.32</c:v>
                </c:pt>
                <c:pt idx="67">
                  <c:v>16.600000000000001</c:v>
                </c:pt>
                <c:pt idx="68">
                  <c:v>16.475000000000001</c:v>
                </c:pt>
                <c:pt idx="69">
                  <c:v>17.235001</c:v>
                </c:pt>
                <c:pt idx="70">
                  <c:v>18.635000000000002</c:v>
                </c:pt>
                <c:pt idx="71">
                  <c:v>19.764999</c:v>
                </c:pt>
                <c:pt idx="72">
                  <c:v>19.805</c:v>
                </c:pt>
                <c:pt idx="73">
                  <c:v>20.135000000000002</c:v>
                </c:pt>
                <c:pt idx="74">
                  <c:v>19.469999000000001</c:v>
                </c:pt>
                <c:pt idx="75">
                  <c:v>19.260000000000002</c:v>
                </c:pt>
                <c:pt idx="76">
                  <c:v>19.625</c:v>
                </c:pt>
                <c:pt idx="77">
                  <c:v>20.799999</c:v>
                </c:pt>
                <c:pt idx="78">
                  <c:v>20.25</c:v>
                </c:pt>
                <c:pt idx="79">
                  <c:v>19.555</c:v>
                </c:pt>
                <c:pt idx="80">
                  <c:v>19.82</c:v>
                </c:pt>
                <c:pt idx="81">
                  <c:v>18.905000999999999</c:v>
                </c:pt>
                <c:pt idx="82">
                  <c:v>18.545000000000002</c:v>
                </c:pt>
                <c:pt idx="83">
                  <c:v>19.190000999999999</c:v>
                </c:pt>
              </c:numCache>
            </c:numRef>
          </c:val>
          <c:smooth val="0"/>
          <c:extLst>
            <c:ext xmlns:c16="http://schemas.microsoft.com/office/drawing/2014/chart" uri="{C3380CC4-5D6E-409C-BE32-E72D297353CC}">
              <c16:uniqueId val="{00000003-0FFD-496E-8880-9747410DC4D0}"/>
            </c:ext>
          </c:extLst>
        </c:ser>
        <c:dLbls>
          <c:showLegendKey val="0"/>
          <c:showVal val="0"/>
          <c:showCatName val="0"/>
          <c:showSerName val="0"/>
          <c:showPercent val="0"/>
          <c:showBubbleSize val="0"/>
        </c:dLbls>
        <c:smooth val="0"/>
        <c:axId val="449404208"/>
        <c:axId val="449403552"/>
      </c:lineChart>
      <c:dateAx>
        <c:axId val="449404208"/>
        <c:scaling>
          <c:orientation val="minMax"/>
        </c:scaling>
        <c:delete val="0"/>
        <c:axPos val="b"/>
        <c:numFmt formatCode="m/d/yyyy" sourceLinked="1"/>
        <c:majorTickMark val="out"/>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49403552"/>
        <c:crosses val="autoZero"/>
        <c:auto val="1"/>
        <c:lblOffset val="100"/>
        <c:baseTimeUnit val="months"/>
      </c:dateAx>
      <c:valAx>
        <c:axId val="449403552"/>
        <c:scaling>
          <c:orientation val="minMax"/>
          <c:max val="120"/>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4940420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legend>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6">
  <a:schemeClr val="accent3"/>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3">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49C61B-D2F0-4586-9E51-19023EF1A660}" type="doc">
      <dgm:prSet loTypeId="urn:microsoft.com/office/officeart/2005/8/layout/default" loCatId="list" qsTypeId="urn:microsoft.com/office/officeart/2005/8/quickstyle/simple5" qsCatId="simple" csTypeId="urn:microsoft.com/office/officeart/2005/8/colors/colorful4" csCatId="colorful" phldr="1"/>
      <dgm:spPr/>
      <dgm:t>
        <a:bodyPr/>
        <a:lstStyle/>
        <a:p>
          <a:endParaRPr lang="en-US"/>
        </a:p>
      </dgm:t>
    </dgm:pt>
    <dgm:pt modelId="{FFB791CA-AA1A-4BFB-BE24-FFF2EBE771DC}">
      <dgm:prSet custT="1"/>
      <dgm:spPr/>
      <dgm:t>
        <a:bodyPr/>
        <a:lstStyle/>
        <a:p>
          <a:r>
            <a:rPr lang="en-GB" sz="1400" b="1" i="0" dirty="0"/>
            <a:t>Why:  </a:t>
          </a:r>
          <a:r>
            <a:rPr lang="en-GB" sz="1400" b="0" i="0" dirty="0"/>
            <a:t>Telecommunication providers needed to offer a lower price offering, with increased bandwidth.  The industry was moving to 4G and now into 5G technology.  Internet services providers like Google, Facebook, Amazon, Microsoft, Apple, Netflix for example were demanding huge amounts of data for streaming content and storage.</a:t>
          </a:r>
          <a:endParaRPr lang="en-US" sz="1400" dirty="0"/>
        </a:p>
      </dgm:t>
    </dgm:pt>
    <dgm:pt modelId="{AAC6B7B3-7C20-4D59-B2B8-3187EFABFB07}" type="parTrans" cxnId="{8476C819-C355-4B07-9919-59D63FF60524}">
      <dgm:prSet/>
      <dgm:spPr/>
      <dgm:t>
        <a:bodyPr/>
        <a:lstStyle/>
        <a:p>
          <a:endParaRPr lang="en-US" sz="1400"/>
        </a:p>
      </dgm:t>
    </dgm:pt>
    <dgm:pt modelId="{975BD349-4162-4C88-8237-FFEEDBBB83DC}" type="sibTrans" cxnId="{8476C819-C355-4B07-9919-59D63FF60524}">
      <dgm:prSet phldrT="01" phldr="0"/>
      <dgm:spPr/>
      <dgm:t>
        <a:bodyPr/>
        <a:lstStyle/>
        <a:p>
          <a:endParaRPr lang="en-US" sz="1400"/>
        </a:p>
      </dgm:t>
    </dgm:pt>
    <dgm:pt modelId="{F5692ED1-9C35-4949-BD6B-F9EDA8F26DE8}">
      <dgm:prSet custT="1"/>
      <dgm:spPr/>
      <dgm:t>
        <a:bodyPr/>
        <a:lstStyle/>
        <a:p>
          <a:r>
            <a:rPr lang="en-GB" sz="1400" b="1" i="0" dirty="0"/>
            <a:t>How: </a:t>
          </a:r>
          <a:r>
            <a:rPr lang="en-US" sz="1400" b="1" i="0" dirty="0"/>
            <a:t> </a:t>
          </a:r>
          <a:r>
            <a:rPr lang="en-US" sz="1400" b="0" i="0" dirty="0"/>
            <a:t>by combining discrete components, would reduce the power, space and operational expenditure required, and increasing the bandwidth.  By combining multiple components into single chip technology, coupled with system integration, there are also savings to be made in material, space, size and reliability concerns.  Infinera was setup to develop the </a:t>
          </a:r>
          <a:r>
            <a:rPr lang="en-GB" sz="1400" b="0" i="0" dirty="0"/>
            <a:t>Photonic Integrated Circuit (PIC).</a:t>
          </a:r>
          <a:endParaRPr lang="en-US" sz="1400" dirty="0"/>
        </a:p>
      </dgm:t>
    </dgm:pt>
    <dgm:pt modelId="{896225A3-5B2A-42E8-B4A4-F2701FFBD82C}" type="parTrans" cxnId="{207473FF-1213-4D0D-89A2-F700BC6E2830}">
      <dgm:prSet/>
      <dgm:spPr/>
      <dgm:t>
        <a:bodyPr/>
        <a:lstStyle/>
        <a:p>
          <a:endParaRPr lang="en-US" sz="1400"/>
        </a:p>
      </dgm:t>
    </dgm:pt>
    <dgm:pt modelId="{6B171342-C899-49D8-8878-3234CF71C80A}" type="sibTrans" cxnId="{207473FF-1213-4D0D-89A2-F700BC6E2830}">
      <dgm:prSet phldrT="02" phldr="0"/>
      <dgm:spPr/>
      <dgm:t>
        <a:bodyPr/>
        <a:lstStyle/>
        <a:p>
          <a:endParaRPr lang="en-US" sz="1400"/>
        </a:p>
      </dgm:t>
    </dgm:pt>
    <dgm:pt modelId="{D07D8BBA-8AA0-40FB-A5CC-66C8BBD98164}">
      <dgm:prSet custT="1"/>
      <dgm:spPr/>
      <dgm:t>
        <a:bodyPr/>
        <a:lstStyle/>
        <a:p>
          <a:r>
            <a:rPr lang="en-GB" sz="1400" b="1" i="0" dirty="0"/>
            <a:t>When:  </a:t>
          </a:r>
          <a:r>
            <a:rPr lang="en-GB" sz="1400" b="0" i="0" dirty="0"/>
            <a:t>in 1999 Welch, Singh and Perkins met at a Kleiner Perkins Christmas party, talked and decided to establish a new called Zepton Networks (now Infinera) in 2001.</a:t>
          </a:r>
          <a:endParaRPr lang="en-US" sz="1400" dirty="0"/>
        </a:p>
      </dgm:t>
    </dgm:pt>
    <dgm:pt modelId="{3DB35A5A-218A-410B-91B9-DBDCEA9F9C16}" type="parTrans" cxnId="{FE5B4142-B069-4E14-970E-4A008D770E9D}">
      <dgm:prSet/>
      <dgm:spPr/>
      <dgm:t>
        <a:bodyPr/>
        <a:lstStyle/>
        <a:p>
          <a:endParaRPr lang="en-US" sz="1400"/>
        </a:p>
      </dgm:t>
    </dgm:pt>
    <dgm:pt modelId="{52721F5E-B296-4714-B257-001D0516F592}" type="sibTrans" cxnId="{FE5B4142-B069-4E14-970E-4A008D770E9D}">
      <dgm:prSet phldrT="03" phldr="0"/>
      <dgm:spPr/>
      <dgm:t>
        <a:bodyPr/>
        <a:lstStyle/>
        <a:p>
          <a:endParaRPr lang="en-US" sz="1400"/>
        </a:p>
      </dgm:t>
    </dgm:pt>
    <dgm:pt modelId="{2684BCA9-2C1E-46D1-A809-16B8BBBF187B}">
      <dgm:prSet custT="1"/>
      <dgm:spPr/>
      <dgm:t>
        <a:bodyPr/>
        <a:lstStyle/>
        <a:p>
          <a:r>
            <a:rPr lang="en-GB" sz="1400" b="1" i="0" dirty="0"/>
            <a:t>Who:  </a:t>
          </a:r>
          <a:r>
            <a:rPr lang="en-GB" sz="1400" b="0" i="0" dirty="0"/>
            <a:t>Dr. Welch, Singh and Perkins are the founders of Infinera (formerly Zepton Networks).</a:t>
          </a:r>
          <a:endParaRPr lang="en-US" sz="1400" dirty="0"/>
        </a:p>
      </dgm:t>
    </dgm:pt>
    <dgm:pt modelId="{77291E75-DB69-421F-A34A-1E8F7B28BC70}" type="parTrans" cxnId="{C0F05E0C-BF91-476A-91F9-74738F62E418}">
      <dgm:prSet/>
      <dgm:spPr/>
      <dgm:t>
        <a:bodyPr/>
        <a:lstStyle/>
        <a:p>
          <a:endParaRPr lang="en-US" sz="1400"/>
        </a:p>
      </dgm:t>
    </dgm:pt>
    <dgm:pt modelId="{FF241265-887C-4138-8209-AE7E1481766D}" type="sibTrans" cxnId="{C0F05E0C-BF91-476A-91F9-74738F62E418}">
      <dgm:prSet phldrT="04" phldr="0"/>
      <dgm:spPr/>
      <dgm:t>
        <a:bodyPr/>
        <a:lstStyle/>
        <a:p>
          <a:endParaRPr lang="en-US" sz="1400"/>
        </a:p>
      </dgm:t>
    </dgm:pt>
    <dgm:pt modelId="{8323D001-A31A-4FD7-B0D8-0048482153B4}">
      <dgm:prSet custT="1"/>
      <dgm:spPr/>
      <dgm:t>
        <a:bodyPr/>
        <a:lstStyle/>
        <a:p>
          <a:r>
            <a:rPr lang="en-GB" sz="1400" b="1" i="0" dirty="0"/>
            <a:t>Where:  </a:t>
          </a:r>
          <a:r>
            <a:rPr lang="en-GB" sz="1400" b="0" i="0" dirty="0"/>
            <a:t>Infinera’s headquarters are in Sunnyvale California United States of America, however they serve customers globally and have offices in India, Canada, China, Hong Kong, Singapore, Japan, Sweden, Russia and United Kingdom .</a:t>
          </a:r>
          <a:endParaRPr lang="en-US" sz="1400" dirty="0"/>
        </a:p>
      </dgm:t>
    </dgm:pt>
    <dgm:pt modelId="{0284BB73-A65A-47D2-B52F-9783580667E0}" type="parTrans" cxnId="{049049C2-43BC-4705-9B89-AF5629FBDFB1}">
      <dgm:prSet/>
      <dgm:spPr/>
      <dgm:t>
        <a:bodyPr/>
        <a:lstStyle/>
        <a:p>
          <a:endParaRPr lang="en-US" sz="1400"/>
        </a:p>
      </dgm:t>
    </dgm:pt>
    <dgm:pt modelId="{943B62CA-B2C3-4468-B78E-4071BC122AFD}" type="sibTrans" cxnId="{049049C2-43BC-4705-9B89-AF5629FBDFB1}">
      <dgm:prSet phldrT="05" phldr="0"/>
      <dgm:spPr/>
      <dgm:t>
        <a:bodyPr/>
        <a:lstStyle/>
        <a:p>
          <a:endParaRPr lang="en-US" sz="1400"/>
        </a:p>
      </dgm:t>
    </dgm:pt>
    <dgm:pt modelId="{2DCCEE01-2AD6-4BE8-8486-F369D3F4ECEA}">
      <dgm:prSet custT="1"/>
      <dgm:spPr/>
      <dgm:t>
        <a:bodyPr/>
        <a:lstStyle/>
        <a:p>
          <a:pPr algn="ctr"/>
          <a:r>
            <a:rPr lang="en-GB" sz="1400" b="1" i="0" dirty="0"/>
            <a:t>Cost:  </a:t>
          </a:r>
          <a:r>
            <a:rPr lang="en-GB" sz="1400" b="0" i="0" dirty="0"/>
            <a:t>Infinera was established with </a:t>
          </a:r>
          <a:r>
            <a:rPr lang="en-US" sz="1400" b="0" i="0" dirty="0"/>
            <a:t>venture capital funding, $86m came from several investors, including Juniper Networks, Applied Materials Ventures, Benchmark Capital, Accel Partners, Kleiner Perkins Caufield &amp; Byers, Sprout Group, Venrock Associates, and WorldView Technology Partners. </a:t>
          </a:r>
          <a:endParaRPr lang="en-US" sz="1400" dirty="0"/>
        </a:p>
      </dgm:t>
    </dgm:pt>
    <dgm:pt modelId="{052D1AD7-E2C0-4919-802F-76731F97BC5F}" type="parTrans" cxnId="{DCA0D839-98F1-4A0B-A256-994AC3CDCD1F}">
      <dgm:prSet/>
      <dgm:spPr/>
      <dgm:t>
        <a:bodyPr/>
        <a:lstStyle/>
        <a:p>
          <a:endParaRPr lang="en-US" sz="1400"/>
        </a:p>
      </dgm:t>
    </dgm:pt>
    <dgm:pt modelId="{B8399C69-55AE-4A98-A6A8-D87ABF973449}" type="sibTrans" cxnId="{DCA0D839-98F1-4A0B-A256-994AC3CDCD1F}">
      <dgm:prSet phldrT="06" phldr="0"/>
      <dgm:spPr/>
      <dgm:t>
        <a:bodyPr/>
        <a:lstStyle/>
        <a:p>
          <a:endParaRPr lang="en-US" sz="1400"/>
        </a:p>
      </dgm:t>
    </dgm:pt>
    <dgm:pt modelId="{2C3F3FC7-AD74-4206-90E2-8B43F80D648C}" type="pres">
      <dgm:prSet presAssocID="{C649C61B-D2F0-4586-9E51-19023EF1A660}" presName="diagram" presStyleCnt="0">
        <dgm:presLayoutVars>
          <dgm:dir/>
          <dgm:resizeHandles val="exact"/>
        </dgm:presLayoutVars>
      </dgm:prSet>
      <dgm:spPr/>
    </dgm:pt>
    <dgm:pt modelId="{617BBE03-D111-49E1-8B67-455929F5CA43}" type="pres">
      <dgm:prSet presAssocID="{FFB791CA-AA1A-4BFB-BE24-FFF2EBE771DC}" presName="node" presStyleLbl="node1" presStyleIdx="0" presStyleCnt="6">
        <dgm:presLayoutVars>
          <dgm:bulletEnabled val="1"/>
        </dgm:presLayoutVars>
      </dgm:prSet>
      <dgm:spPr/>
    </dgm:pt>
    <dgm:pt modelId="{427B6DFB-390F-4D56-A904-6DA8847CBCAA}" type="pres">
      <dgm:prSet presAssocID="{975BD349-4162-4C88-8237-FFEEDBBB83DC}" presName="sibTrans" presStyleCnt="0"/>
      <dgm:spPr/>
    </dgm:pt>
    <dgm:pt modelId="{BD926761-E4F0-45BC-9D68-16F0004E1274}" type="pres">
      <dgm:prSet presAssocID="{F5692ED1-9C35-4949-BD6B-F9EDA8F26DE8}" presName="node" presStyleLbl="node1" presStyleIdx="1" presStyleCnt="6">
        <dgm:presLayoutVars>
          <dgm:bulletEnabled val="1"/>
        </dgm:presLayoutVars>
      </dgm:prSet>
      <dgm:spPr/>
    </dgm:pt>
    <dgm:pt modelId="{D2A91FFC-F89A-4832-A2D2-FB081FBBCF7E}" type="pres">
      <dgm:prSet presAssocID="{6B171342-C899-49D8-8878-3234CF71C80A}" presName="sibTrans" presStyleCnt="0"/>
      <dgm:spPr/>
    </dgm:pt>
    <dgm:pt modelId="{77B75D76-0CC9-463C-B288-6279CFA7A6C4}" type="pres">
      <dgm:prSet presAssocID="{D07D8BBA-8AA0-40FB-A5CC-66C8BBD98164}" presName="node" presStyleLbl="node1" presStyleIdx="2" presStyleCnt="6">
        <dgm:presLayoutVars>
          <dgm:bulletEnabled val="1"/>
        </dgm:presLayoutVars>
      </dgm:prSet>
      <dgm:spPr/>
    </dgm:pt>
    <dgm:pt modelId="{35F0078D-A4FD-450E-9849-42474F1030A1}" type="pres">
      <dgm:prSet presAssocID="{52721F5E-B296-4714-B257-001D0516F592}" presName="sibTrans" presStyleCnt="0"/>
      <dgm:spPr/>
    </dgm:pt>
    <dgm:pt modelId="{A8837DE6-9AA4-439C-86A8-C93D72707D6B}" type="pres">
      <dgm:prSet presAssocID="{2684BCA9-2C1E-46D1-A809-16B8BBBF187B}" presName="node" presStyleLbl="node1" presStyleIdx="3" presStyleCnt="6">
        <dgm:presLayoutVars>
          <dgm:bulletEnabled val="1"/>
        </dgm:presLayoutVars>
      </dgm:prSet>
      <dgm:spPr/>
    </dgm:pt>
    <dgm:pt modelId="{662D611B-8027-48E8-B00D-0F9BE84EE59D}" type="pres">
      <dgm:prSet presAssocID="{FF241265-887C-4138-8209-AE7E1481766D}" presName="sibTrans" presStyleCnt="0"/>
      <dgm:spPr/>
    </dgm:pt>
    <dgm:pt modelId="{3B068F06-AC93-42BD-808C-248278F09C7B}" type="pres">
      <dgm:prSet presAssocID="{8323D001-A31A-4FD7-B0D8-0048482153B4}" presName="node" presStyleLbl="node1" presStyleIdx="4" presStyleCnt="6">
        <dgm:presLayoutVars>
          <dgm:bulletEnabled val="1"/>
        </dgm:presLayoutVars>
      </dgm:prSet>
      <dgm:spPr/>
    </dgm:pt>
    <dgm:pt modelId="{57CD5AC9-ABC0-48C0-9BD5-A1E32B736EE2}" type="pres">
      <dgm:prSet presAssocID="{943B62CA-B2C3-4468-B78E-4071BC122AFD}" presName="sibTrans" presStyleCnt="0"/>
      <dgm:spPr/>
    </dgm:pt>
    <dgm:pt modelId="{77C0DAB6-6F37-40B8-B591-378077AD544E}" type="pres">
      <dgm:prSet presAssocID="{2DCCEE01-2AD6-4BE8-8486-F369D3F4ECEA}" presName="node" presStyleLbl="node1" presStyleIdx="5" presStyleCnt="6">
        <dgm:presLayoutVars>
          <dgm:bulletEnabled val="1"/>
        </dgm:presLayoutVars>
      </dgm:prSet>
      <dgm:spPr/>
    </dgm:pt>
  </dgm:ptLst>
  <dgm:cxnLst>
    <dgm:cxn modelId="{C0F05E0C-BF91-476A-91F9-74738F62E418}" srcId="{C649C61B-D2F0-4586-9E51-19023EF1A660}" destId="{2684BCA9-2C1E-46D1-A809-16B8BBBF187B}" srcOrd="3" destOrd="0" parTransId="{77291E75-DB69-421F-A34A-1E8F7B28BC70}" sibTransId="{FF241265-887C-4138-8209-AE7E1481766D}"/>
    <dgm:cxn modelId="{8476C819-C355-4B07-9919-59D63FF60524}" srcId="{C649C61B-D2F0-4586-9E51-19023EF1A660}" destId="{FFB791CA-AA1A-4BFB-BE24-FFF2EBE771DC}" srcOrd="0" destOrd="0" parTransId="{AAC6B7B3-7C20-4D59-B2B8-3187EFABFB07}" sibTransId="{975BD349-4162-4C88-8237-FFEEDBBB83DC}"/>
    <dgm:cxn modelId="{6148B21C-48ED-42E7-9EB3-15201DCB910F}" type="presOf" srcId="{8323D001-A31A-4FD7-B0D8-0048482153B4}" destId="{3B068F06-AC93-42BD-808C-248278F09C7B}" srcOrd="0" destOrd="0" presId="urn:microsoft.com/office/officeart/2005/8/layout/default"/>
    <dgm:cxn modelId="{B73F8E21-E5D0-4801-9A7F-4F3284FD4225}" type="presOf" srcId="{FFB791CA-AA1A-4BFB-BE24-FFF2EBE771DC}" destId="{617BBE03-D111-49E1-8B67-455929F5CA43}" srcOrd="0" destOrd="0" presId="urn:microsoft.com/office/officeart/2005/8/layout/default"/>
    <dgm:cxn modelId="{DCA0D839-98F1-4A0B-A256-994AC3CDCD1F}" srcId="{C649C61B-D2F0-4586-9E51-19023EF1A660}" destId="{2DCCEE01-2AD6-4BE8-8486-F369D3F4ECEA}" srcOrd="5" destOrd="0" parTransId="{052D1AD7-E2C0-4919-802F-76731F97BC5F}" sibTransId="{B8399C69-55AE-4A98-A6A8-D87ABF973449}"/>
    <dgm:cxn modelId="{FE5B4142-B069-4E14-970E-4A008D770E9D}" srcId="{C649C61B-D2F0-4586-9E51-19023EF1A660}" destId="{D07D8BBA-8AA0-40FB-A5CC-66C8BBD98164}" srcOrd="2" destOrd="0" parTransId="{3DB35A5A-218A-410B-91B9-DBDCEA9F9C16}" sibTransId="{52721F5E-B296-4714-B257-001D0516F592}"/>
    <dgm:cxn modelId="{DF974163-A172-4764-8A22-FE4C9BEF17D8}" type="presOf" srcId="{D07D8BBA-8AA0-40FB-A5CC-66C8BBD98164}" destId="{77B75D76-0CC9-463C-B288-6279CFA7A6C4}" srcOrd="0" destOrd="0" presId="urn:microsoft.com/office/officeart/2005/8/layout/default"/>
    <dgm:cxn modelId="{7826AA64-7FD8-49FF-8EFC-1F44C9F2AC07}" type="presOf" srcId="{C649C61B-D2F0-4586-9E51-19023EF1A660}" destId="{2C3F3FC7-AD74-4206-90E2-8B43F80D648C}" srcOrd="0" destOrd="0" presId="urn:microsoft.com/office/officeart/2005/8/layout/default"/>
    <dgm:cxn modelId="{049049C2-43BC-4705-9B89-AF5629FBDFB1}" srcId="{C649C61B-D2F0-4586-9E51-19023EF1A660}" destId="{8323D001-A31A-4FD7-B0D8-0048482153B4}" srcOrd="4" destOrd="0" parTransId="{0284BB73-A65A-47D2-B52F-9783580667E0}" sibTransId="{943B62CA-B2C3-4468-B78E-4071BC122AFD}"/>
    <dgm:cxn modelId="{FDE198E0-79B5-4982-A752-ED4F3419B781}" type="presOf" srcId="{F5692ED1-9C35-4949-BD6B-F9EDA8F26DE8}" destId="{BD926761-E4F0-45BC-9D68-16F0004E1274}" srcOrd="0" destOrd="0" presId="urn:microsoft.com/office/officeart/2005/8/layout/default"/>
    <dgm:cxn modelId="{D1424EE6-CAA9-4FD2-A94D-6FE16D447877}" type="presOf" srcId="{2684BCA9-2C1E-46D1-A809-16B8BBBF187B}" destId="{A8837DE6-9AA4-439C-86A8-C93D72707D6B}" srcOrd="0" destOrd="0" presId="urn:microsoft.com/office/officeart/2005/8/layout/default"/>
    <dgm:cxn modelId="{9C5CD6EC-01D3-46A8-A126-091698C378C1}" type="presOf" srcId="{2DCCEE01-2AD6-4BE8-8486-F369D3F4ECEA}" destId="{77C0DAB6-6F37-40B8-B591-378077AD544E}" srcOrd="0" destOrd="0" presId="urn:microsoft.com/office/officeart/2005/8/layout/default"/>
    <dgm:cxn modelId="{207473FF-1213-4D0D-89A2-F700BC6E2830}" srcId="{C649C61B-D2F0-4586-9E51-19023EF1A660}" destId="{F5692ED1-9C35-4949-BD6B-F9EDA8F26DE8}" srcOrd="1" destOrd="0" parTransId="{896225A3-5B2A-42E8-B4A4-F2701FFBD82C}" sibTransId="{6B171342-C899-49D8-8878-3234CF71C80A}"/>
    <dgm:cxn modelId="{8CBAE0C1-87F7-4D17-B0E0-1F4113C05AC0}" type="presParOf" srcId="{2C3F3FC7-AD74-4206-90E2-8B43F80D648C}" destId="{617BBE03-D111-49E1-8B67-455929F5CA43}" srcOrd="0" destOrd="0" presId="urn:microsoft.com/office/officeart/2005/8/layout/default"/>
    <dgm:cxn modelId="{EE5DF052-AD9F-4A4E-8837-6E85F939C0D0}" type="presParOf" srcId="{2C3F3FC7-AD74-4206-90E2-8B43F80D648C}" destId="{427B6DFB-390F-4D56-A904-6DA8847CBCAA}" srcOrd="1" destOrd="0" presId="urn:microsoft.com/office/officeart/2005/8/layout/default"/>
    <dgm:cxn modelId="{C6ED6074-B7E2-4696-AB51-192E64F1CB4E}" type="presParOf" srcId="{2C3F3FC7-AD74-4206-90E2-8B43F80D648C}" destId="{BD926761-E4F0-45BC-9D68-16F0004E1274}" srcOrd="2" destOrd="0" presId="urn:microsoft.com/office/officeart/2005/8/layout/default"/>
    <dgm:cxn modelId="{DE5CC071-A4C1-4E29-AA91-4F6C89BE8DC2}" type="presParOf" srcId="{2C3F3FC7-AD74-4206-90E2-8B43F80D648C}" destId="{D2A91FFC-F89A-4832-A2D2-FB081FBBCF7E}" srcOrd="3" destOrd="0" presId="urn:microsoft.com/office/officeart/2005/8/layout/default"/>
    <dgm:cxn modelId="{BC88F86A-AA81-4235-870C-9A4E8D71AF7B}" type="presParOf" srcId="{2C3F3FC7-AD74-4206-90E2-8B43F80D648C}" destId="{77B75D76-0CC9-463C-B288-6279CFA7A6C4}" srcOrd="4" destOrd="0" presId="urn:microsoft.com/office/officeart/2005/8/layout/default"/>
    <dgm:cxn modelId="{BE9DD9A3-7B3C-4A07-B612-5D751817FF6E}" type="presParOf" srcId="{2C3F3FC7-AD74-4206-90E2-8B43F80D648C}" destId="{35F0078D-A4FD-450E-9849-42474F1030A1}" srcOrd="5" destOrd="0" presId="urn:microsoft.com/office/officeart/2005/8/layout/default"/>
    <dgm:cxn modelId="{17AB1312-B9D7-465B-94C1-28F3716BDBD4}" type="presParOf" srcId="{2C3F3FC7-AD74-4206-90E2-8B43F80D648C}" destId="{A8837DE6-9AA4-439C-86A8-C93D72707D6B}" srcOrd="6" destOrd="0" presId="urn:microsoft.com/office/officeart/2005/8/layout/default"/>
    <dgm:cxn modelId="{D47CC2B1-6C6D-4F08-B108-6C89FAEB44D3}" type="presParOf" srcId="{2C3F3FC7-AD74-4206-90E2-8B43F80D648C}" destId="{662D611B-8027-48E8-B00D-0F9BE84EE59D}" srcOrd="7" destOrd="0" presId="urn:microsoft.com/office/officeart/2005/8/layout/default"/>
    <dgm:cxn modelId="{FBD96B97-49C0-42EB-9171-089391419E6D}" type="presParOf" srcId="{2C3F3FC7-AD74-4206-90E2-8B43F80D648C}" destId="{3B068F06-AC93-42BD-808C-248278F09C7B}" srcOrd="8" destOrd="0" presId="urn:microsoft.com/office/officeart/2005/8/layout/default"/>
    <dgm:cxn modelId="{C780922F-6990-4CB8-A9AF-7CB5A3059400}" type="presParOf" srcId="{2C3F3FC7-AD74-4206-90E2-8B43F80D648C}" destId="{57CD5AC9-ABC0-48C0-9BD5-A1E32B736EE2}" srcOrd="9" destOrd="0" presId="urn:microsoft.com/office/officeart/2005/8/layout/default"/>
    <dgm:cxn modelId="{6C16F3E7-AE4F-4756-914C-AC15B302EED6}" type="presParOf" srcId="{2C3F3FC7-AD74-4206-90E2-8B43F80D648C}" destId="{77C0DAB6-6F37-40B8-B591-378077AD544E}"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537701-3EAD-43E4-B4DD-A6305C61BF6E}" type="doc">
      <dgm:prSet loTypeId="urn:microsoft.com/office/officeart/2005/8/layout/vList2" loCatId="list" qsTypeId="urn:microsoft.com/office/officeart/2005/8/quickstyle/simple2" qsCatId="simple" csTypeId="urn:microsoft.com/office/officeart/2005/8/colors/accent3_3" csCatId="accent3"/>
      <dgm:spPr/>
      <dgm:t>
        <a:bodyPr/>
        <a:lstStyle/>
        <a:p>
          <a:endParaRPr lang="en-US"/>
        </a:p>
      </dgm:t>
    </dgm:pt>
    <dgm:pt modelId="{EAD6EDB2-5539-497E-A804-A91B0281F16E}">
      <dgm:prSet/>
      <dgm:spPr/>
      <dgm:t>
        <a:bodyPr/>
        <a:lstStyle/>
        <a:p>
          <a:r>
            <a:rPr lang="en-GB" b="0" i="0"/>
            <a:t>Infinera – Redefining Optical Networking</a:t>
          </a:r>
          <a:endParaRPr lang="en-US"/>
        </a:p>
      </dgm:t>
    </dgm:pt>
    <dgm:pt modelId="{A193CA2C-3AB8-4ACE-B5DA-43479EC6C410}" type="parTrans" cxnId="{B0B745D2-AF2A-4B8C-8BE4-D09CC9E8274B}">
      <dgm:prSet/>
      <dgm:spPr/>
      <dgm:t>
        <a:bodyPr/>
        <a:lstStyle/>
        <a:p>
          <a:endParaRPr lang="en-US"/>
        </a:p>
      </dgm:t>
    </dgm:pt>
    <dgm:pt modelId="{A2F323BB-DE00-4656-A4DF-BC78EB6A79AC}" type="sibTrans" cxnId="{B0B745D2-AF2A-4B8C-8BE4-D09CC9E8274B}">
      <dgm:prSet/>
      <dgm:spPr/>
      <dgm:t>
        <a:bodyPr/>
        <a:lstStyle/>
        <a:p>
          <a:endParaRPr lang="en-US"/>
        </a:p>
      </dgm:t>
    </dgm:pt>
    <dgm:pt modelId="{A6EFEF21-B302-4DE2-BAAC-EA331D5C18DD}">
      <dgm:prSet/>
      <dgm:spPr/>
      <dgm:t>
        <a:bodyPr/>
        <a:lstStyle/>
        <a:p>
          <a:r>
            <a:rPr lang="en-GB" b="0" i="0"/>
            <a:t>Infinera empowers network operators to scale bandwidth while accelerating service innovation and automating optical network operations. Service providers, cloud operators, governments and enterprises across the globe rely on Infinera Intelligent Transport Networks to create rich end-user experiences based on efficient, high-bandwidth optical networks.</a:t>
          </a:r>
          <a:endParaRPr lang="en-US"/>
        </a:p>
      </dgm:t>
    </dgm:pt>
    <dgm:pt modelId="{B8D7CACD-97E6-4429-AF9F-DA4D2EC935BF}" type="parTrans" cxnId="{97C1B082-A9C1-4715-A507-73EEB7DAE6E0}">
      <dgm:prSet/>
      <dgm:spPr/>
      <dgm:t>
        <a:bodyPr/>
        <a:lstStyle/>
        <a:p>
          <a:endParaRPr lang="en-US"/>
        </a:p>
      </dgm:t>
    </dgm:pt>
    <dgm:pt modelId="{6AE976C2-8C96-41D6-B3A6-7510ED121C8D}" type="sibTrans" cxnId="{97C1B082-A9C1-4715-A507-73EEB7DAE6E0}">
      <dgm:prSet/>
      <dgm:spPr/>
      <dgm:t>
        <a:bodyPr/>
        <a:lstStyle/>
        <a:p>
          <a:endParaRPr lang="en-US"/>
        </a:p>
      </dgm:t>
    </dgm:pt>
    <dgm:pt modelId="{8213EF41-6DA9-4D30-89D5-2640BAD4D0F8}">
      <dgm:prSet/>
      <dgm:spPr/>
      <dgm:t>
        <a:bodyPr/>
        <a:lstStyle/>
        <a:p>
          <a:r>
            <a:rPr lang="en-GB" b="0" i="0"/>
            <a:t>Infinera was founded with the vision of enabling an infinite pool of intelligent bandwidth that the next communications infrastructure is built upon.</a:t>
          </a:r>
          <a:endParaRPr lang="en-US"/>
        </a:p>
      </dgm:t>
    </dgm:pt>
    <dgm:pt modelId="{107A4F8B-216C-45F4-ADD7-B6F87B9B3744}" type="parTrans" cxnId="{A57F3406-6977-46C1-B4B9-A457F9EB5D05}">
      <dgm:prSet/>
      <dgm:spPr/>
      <dgm:t>
        <a:bodyPr/>
        <a:lstStyle/>
        <a:p>
          <a:endParaRPr lang="en-US"/>
        </a:p>
      </dgm:t>
    </dgm:pt>
    <dgm:pt modelId="{345E2124-0B12-413A-B327-48D3B6A6D2AD}" type="sibTrans" cxnId="{A57F3406-6977-46C1-B4B9-A457F9EB5D05}">
      <dgm:prSet/>
      <dgm:spPr/>
      <dgm:t>
        <a:bodyPr/>
        <a:lstStyle/>
        <a:p>
          <a:endParaRPr lang="en-US"/>
        </a:p>
      </dgm:t>
    </dgm:pt>
    <dgm:pt modelId="{BFCA4118-B13F-4E8F-8DBE-F4EA336F3CDE}">
      <dgm:prSet/>
      <dgm:spPr/>
      <dgm:t>
        <a:bodyPr/>
        <a:lstStyle/>
        <a:p>
          <a:r>
            <a:rPr lang="en-GB" b="0" i="0"/>
            <a:t>Infinera offers an end-to-end portfolio of packet-optical solutions for the long-haul, metro, and cloud. We believe that when our customers win, we win. Meeting customers’ specific deployment needs and providing industry-leading customer support is in our DNA.</a:t>
          </a:r>
          <a:endParaRPr lang="en-US"/>
        </a:p>
      </dgm:t>
    </dgm:pt>
    <dgm:pt modelId="{4BFBF515-4F7B-4237-BE82-8436D8091D8D}" type="parTrans" cxnId="{3F74B69C-E09D-4DD3-BA3B-D5C34CB9EA43}">
      <dgm:prSet/>
      <dgm:spPr/>
      <dgm:t>
        <a:bodyPr/>
        <a:lstStyle/>
        <a:p>
          <a:endParaRPr lang="en-US"/>
        </a:p>
      </dgm:t>
    </dgm:pt>
    <dgm:pt modelId="{8D9811F1-FBDA-4D47-A5F0-A365465EAE34}" type="sibTrans" cxnId="{3F74B69C-E09D-4DD3-BA3B-D5C34CB9EA43}">
      <dgm:prSet/>
      <dgm:spPr/>
      <dgm:t>
        <a:bodyPr/>
        <a:lstStyle/>
        <a:p>
          <a:endParaRPr lang="en-US"/>
        </a:p>
      </dgm:t>
    </dgm:pt>
    <dgm:pt modelId="{9BEBF599-D232-443D-8469-08DF7B9CFB51}" type="pres">
      <dgm:prSet presAssocID="{FB537701-3EAD-43E4-B4DD-A6305C61BF6E}" presName="linear" presStyleCnt="0">
        <dgm:presLayoutVars>
          <dgm:animLvl val="lvl"/>
          <dgm:resizeHandles val="exact"/>
        </dgm:presLayoutVars>
      </dgm:prSet>
      <dgm:spPr/>
    </dgm:pt>
    <dgm:pt modelId="{A491BDC2-C02E-48F6-9086-6E64AB5BB5E0}" type="pres">
      <dgm:prSet presAssocID="{EAD6EDB2-5539-497E-A804-A91B0281F16E}" presName="parentText" presStyleLbl="node1" presStyleIdx="0" presStyleCnt="4">
        <dgm:presLayoutVars>
          <dgm:chMax val="0"/>
          <dgm:bulletEnabled val="1"/>
        </dgm:presLayoutVars>
      </dgm:prSet>
      <dgm:spPr/>
    </dgm:pt>
    <dgm:pt modelId="{195E14D4-D37C-4820-BA60-7BD78C56275F}" type="pres">
      <dgm:prSet presAssocID="{A2F323BB-DE00-4656-A4DF-BC78EB6A79AC}" presName="spacer" presStyleCnt="0"/>
      <dgm:spPr/>
    </dgm:pt>
    <dgm:pt modelId="{370D0219-42CE-4D9E-85EF-4F889DB73E5C}" type="pres">
      <dgm:prSet presAssocID="{A6EFEF21-B302-4DE2-BAAC-EA331D5C18DD}" presName="parentText" presStyleLbl="node1" presStyleIdx="1" presStyleCnt="4">
        <dgm:presLayoutVars>
          <dgm:chMax val="0"/>
          <dgm:bulletEnabled val="1"/>
        </dgm:presLayoutVars>
      </dgm:prSet>
      <dgm:spPr/>
    </dgm:pt>
    <dgm:pt modelId="{C2EE6475-34E8-4ABC-8497-244EB6BECC5E}" type="pres">
      <dgm:prSet presAssocID="{6AE976C2-8C96-41D6-B3A6-7510ED121C8D}" presName="spacer" presStyleCnt="0"/>
      <dgm:spPr/>
    </dgm:pt>
    <dgm:pt modelId="{1A207587-15BB-41BB-B78C-DA4B43A4DA8A}" type="pres">
      <dgm:prSet presAssocID="{8213EF41-6DA9-4D30-89D5-2640BAD4D0F8}" presName="parentText" presStyleLbl="node1" presStyleIdx="2" presStyleCnt="4">
        <dgm:presLayoutVars>
          <dgm:chMax val="0"/>
          <dgm:bulletEnabled val="1"/>
        </dgm:presLayoutVars>
      </dgm:prSet>
      <dgm:spPr/>
    </dgm:pt>
    <dgm:pt modelId="{2E4757EF-DC9B-4B71-B51A-5223B3944F7C}" type="pres">
      <dgm:prSet presAssocID="{345E2124-0B12-413A-B327-48D3B6A6D2AD}" presName="spacer" presStyleCnt="0"/>
      <dgm:spPr/>
    </dgm:pt>
    <dgm:pt modelId="{B41B5B62-F1C0-4067-BE3B-E04C3817E7BF}" type="pres">
      <dgm:prSet presAssocID="{BFCA4118-B13F-4E8F-8DBE-F4EA336F3CDE}" presName="parentText" presStyleLbl="node1" presStyleIdx="3" presStyleCnt="4">
        <dgm:presLayoutVars>
          <dgm:chMax val="0"/>
          <dgm:bulletEnabled val="1"/>
        </dgm:presLayoutVars>
      </dgm:prSet>
      <dgm:spPr/>
    </dgm:pt>
  </dgm:ptLst>
  <dgm:cxnLst>
    <dgm:cxn modelId="{A57F3406-6977-46C1-B4B9-A457F9EB5D05}" srcId="{FB537701-3EAD-43E4-B4DD-A6305C61BF6E}" destId="{8213EF41-6DA9-4D30-89D5-2640BAD4D0F8}" srcOrd="2" destOrd="0" parTransId="{107A4F8B-216C-45F4-ADD7-B6F87B9B3744}" sibTransId="{345E2124-0B12-413A-B327-48D3B6A6D2AD}"/>
    <dgm:cxn modelId="{6277D508-6179-4D11-A443-F01C41C0BCA6}" type="presOf" srcId="{A6EFEF21-B302-4DE2-BAAC-EA331D5C18DD}" destId="{370D0219-42CE-4D9E-85EF-4F889DB73E5C}" srcOrd="0" destOrd="0" presId="urn:microsoft.com/office/officeart/2005/8/layout/vList2"/>
    <dgm:cxn modelId="{8BE1E744-1361-4D3A-8D5A-07E03196A25D}" type="presOf" srcId="{EAD6EDB2-5539-497E-A804-A91B0281F16E}" destId="{A491BDC2-C02E-48F6-9086-6E64AB5BB5E0}" srcOrd="0" destOrd="0" presId="urn:microsoft.com/office/officeart/2005/8/layout/vList2"/>
    <dgm:cxn modelId="{6CCEB473-2424-47D2-A577-00EACD712FA1}" type="presOf" srcId="{8213EF41-6DA9-4D30-89D5-2640BAD4D0F8}" destId="{1A207587-15BB-41BB-B78C-DA4B43A4DA8A}" srcOrd="0" destOrd="0" presId="urn:microsoft.com/office/officeart/2005/8/layout/vList2"/>
    <dgm:cxn modelId="{97C1B082-A9C1-4715-A507-73EEB7DAE6E0}" srcId="{FB537701-3EAD-43E4-B4DD-A6305C61BF6E}" destId="{A6EFEF21-B302-4DE2-BAAC-EA331D5C18DD}" srcOrd="1" destOrd="0" parTransId="{B8D7CACD-97E6-4429-AF9F-DA4D2EC935BF}" sibTransId="{6AE976C2-8C96-41D6-B3A6-7510ED121C8D}"/>
    <dgm:cxn modelId="{3F74B69C-E09D-4DD3-BA3B-D5C34CB9EA43}" srcId="{FB537701-3EAD-43E4-B4DD-A6305C61BF6E}" destId="{BFCA4118-B13F-4E8F-8DBE-F4EA336F3CDE}" srcOrd="3" destOrd="0" parTransId="{4BFBF515-4F7B-4237-BE82-8436D8091D8D}" sibTransId="{8D9811F1-FBDA-4D47-A5F0-A365465EAE34}"/>
    <dgm:cxn modelId="{D95E86CB-FCC6-4276-8FA6-21CA06B22766}" type="presOf" srcId="{BFCA4118-B13F-4E8F-8DBE-F4EA336F3CDE}" destId="{B41B5B62-F1C0-4067-BE3B-E04C3817E7BF}" srcOrd="0" destOrd="0" presId="urn:microsoft.com/office/officeart/2005/8/layout/vList2"/>
    <dgm:cxn modelId="{B0B745D2-AF2A-4B8C-8BE4-D09CC9E8274B}" srcId="{FB537701-3EAD-43E4-B4DD-A6305C61BF6E}" destId="{EAD6EDB2-5539-497E-A804-A91B0281F16E}" srcOrd="0" destOrd="0" parTransId="{A193CA2C-3AB8-4ACE-B5DA-43479EC6C410}" sibTransId="{A2F323BB-DE00-4656-A4DF-BC78EB6A79AC}"/>
    <dgm:cxn modelId="{7E5CEBE7-209F-4035-A727-187E8A3D1EC4}" type="presOf" srcId="{FB537701-3EAD-43E4-B4DD-A6305C61BF6E}" destId="{9BEBF599-D232-443D-8469-08DF7B9CFB51}" srcOrd="0" destOrd="0" presId="urn:microsoft.com/office/officeart/2005/8/layout/vList2"/>
    <dgm:cxn modelId="{FA7CE8E6-26D2-4F09-B008-C15E3DF3AFE3}" type="presParOf" srcId="{9BEBF599-D232-443D-8469-08DF7B9CFB51}" destId="{A491BDC2-C02E-48F6-9086-6E64AB5BB5E0}" srcOrd="0" destOrd="0" presId="urn:microsoft.com/office/officeart/2005/8/layout/vList2"/>
    <dgm:cxn modelId="{19A952FC-EDF1-4CE1-8A8F-AF3926B548AF}" type="presParOf" srcId="{9BEBF599-D232-443D-8469-08DF7B9CFB51}" destId="{195E14D4-D37C-4820-BA60-7BD78C56275F}" srcOrd="1" destOrd="0" presId="urn:microsoft.com/office/officeart/2005/8/layout/vList2"/>
    <dgm:cxn modelId="{A1FC2986-3D8A-45FD-9E30-0EBBCD50B87F}" type="presParOf" srcId="{9BEBF599-D232-443D-8469-08DF7B9CFB51}" destId="{370D0219-42CE-4D9E-85EF-4F889DB73E5C}" srcOrd="2" destOrd="0" presId="urn:microsoft.com/office/officeart/2005/8/layout/vList2"/>
    <dgm:cxn modelId="{B111B39A-3924-4ABB-B1CD-227D8DB75B7C}" type="presParOf" srcId="{9BEBF599-D232-443D-8469-08DF7B9CFB51}" destId="{C2EE6475-34E8-4ABC-8497-244EB6BECC5E}" srcOrd="3" destOrd="0" presId="urn:microsoft.com/office/officeart/2005/8/layout/vList2"/>
    <dgm:cxn modelId="{CE3445FC-2E43-43A1-8EE0-1E3DB147D308}" type="presParOf" srcId="{9BEBF599-D232-443D-8469-08DF7B9CFB51}" destId="{1A207587-15BB-41BB-B78C-DA4B43A4DA8A}" srcOrd="4" destOrd="0" presId="urn:microsoft.com/office/officeart/2005/8/layout/vList2"/>
    <dgm:cxn modelId="{4CC64810-F81D-40CA-A942-84D4BFDF047A}" type="presParOf" srcId="{9BEBF599-D232-443D-8469-08DF7B9CFB51}" destId="{2E4757EF-DC9B-4B71-B51A-5223B3944F7C}" srcOrd="5" destOrd="0" presId="urn:microsoft.com/office/officeart/2005/8/layout/vList2"/>
    <dgm:cxn modelId="{339807D7-4282-4775-AE67-EBAC0F8BA2BD}" type="presParOf" srcId="{9BEBF599-D232-443D-8469-08DF7B9CFB51}" destId="{B41B5B62-F1C0-4067-BE3B-E04C3817E7B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BBE03-D111-49E1-8B67-455929F5CA43}">
      <dsp:nvSpPr>
        <dsp:cNvPr id="0" name=""/>
        <dsp:cNvSpPr/>
      </dsp:nvSpPr>
      <dsp:spPr>
        <a:xfrm>
          <a:off x="0" y="564251"/>
          <a:ext cx="3783436" cy="2270062"/>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Why:  </a:t>
          </a:r>
          <a:r>
            <a:rPr lang="en-GB" sz="1400" b="0" i="0" kern="1200" dirty="0"/>
            <a:t>Telecommunication providers needed to offer a lower price offering, with increased bandwidth.  The industry was moving to 4G and now into 5G technology.  Internet services providers like Google, Facebook, Amazon, Microsoft, Apple, Netflix for example were demanding huge amounts of data for streaming content and storage.</a:t>
          </a:r>
          <a:endParaRPr lang="en-US" sz="1400" kern="1200" dirty="0"/>
        </a:p>
      </dsp:txBody>
      <dsp:txXfrm>
        <a:off x="0" y="564251"/>
        <a:ext cx="3783436" cy="2270062"/>
      </dsp:txXfrm>
    </dsp:sp>
    <dsp:sp modelId="{BD926761-E4F0-45BC-9D68-16F0004E1274}">
      <dsp:nvSpPr>
        <dsp:cNvPr id="0" name=""/>
        <dsp:cNvSpPr/>
      </dsp:nvSpPr>
      <dsp:spPr>
        <a:xfrm>
          <a:off x="4161780" y="564251"/>
          <a:ext cx="3783436" cy="2270062"/>
        </a:xfrm>
        <a:prstGeom prst="rect">
          <a:avLst/>
        </a:prstGeom>
        <a:gradFill rotWithShape="0">
          <a:gsLst>
            <a:gs pos="0">
              <a:schemeClr val="accent4">
                <a:hueOff val="-213329"/>
                <a:satOff val="-2555"/>
                <a:lumOff val="706"/>
                <a:alphaOff val="0"/>
                <a:tint val="98000"/>
                <a:lumMod val="114000"/>
              </a:schemeClr>
            </a:gs>
            <a:gs pos="100000">
              <a:schemeClr val="accent4">
                <a:hueOff val="-213329"/>
                <a:satOff val="-2555"/>
                <a:lumOff val="70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How: </a:t>
          </a:r>
          <a:r>
            <a:rPr lang="en-US" sz="1400" b="1" i="0" kern="1200" dirty="0"/>
            <a:t> </a:t>
          </a:r>
          <a:r>
            <a:rPr lang="en-US" sz="1400" b="0" i="0" kern="1200" dirty="0"/>
            <a:t>by combining discrete components, would reduce the power, space and operational expenditure required, and increasing the bandwidth.  By combining multiple components into single chip technology, coupled with system integration, there are also savings to be made in material, space, size and reliability concerns.  Infinera was setup to develop the </a:t>
          </a:r>
          <a:r>
            <a:rPr lang="en-GB" sz="1400" b="0" i="0" kern="1200" dirty="0"/>
            <a:t>Photonic Integrated Circuit (PIC).</a:t>
          </a:r>
          <a:endParaRPr lang="en-US" sz="1400" kern="1200" dirty="0"/>
        </a:p>
      </dsp:txBody>
      <dsp:txXfrm>
        <a:off x="4161780" y="564251"/>
        <a:ext cx="3783436" cy="2270062"/>
      </dsp:txXfrm>
    </dsp:sp>
    <dsp:sp modelId="{77B75D76-0CC9-463C-B288-6279CFA7A6C4}">
      <dsp:nvSpPr>
        <dsp:cNvPr id="0" name=""/>
        <dsp:cNvSpPr/>
      </dsp:nvSpPr>
      <dsp:spPr>
        <a:xfrm>
          <a:off x="8323561" y="564251"/>
          <a:ext cx="3783436" cy="2270062"/>
        </a:xfrm>
        <a:prstGeom prst="rect">
          <a:avLst/>
        </a:prstGeom>
        <a:gradFill rotWithShape="0">
          <a:gsLst>
            <a:gs pos="0">
              <a:schemeClr val="accent4">
                <a:hueOff val="-426658"/>
                <a:satOff val="-5110"/>
                <a:lumOff val="1412"/>
                <a:alphaOff val="0"/>
                <a:tint val="98000"/>
                <a:lumMod val="114000"/>
              </a:schemeClr>
            </a:gs>
            <a:gs pos="100000">
              <a:schemeClr val="accent4">
                <a:hueOff val="-426658"/>
                <a:satOff val="-5110"/>
                <a:lumOff val="141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When:  </a:t>
          </a:r>
          <a:r>
            <a:rPr lang="en-GB" sz="1400" b="0" i="0" kern="1200" dirty="0"/>
            <a:t>in 1999 Welch, Singh and Perkins met at a Kleiner Perkins Christmas party, talked and decided to establish a new called Zepton Networks (now Infinera) in 2001.</a:t>
          </a:r>
          <a:endParaRPr lang="en-US" sz="1400" kern="1200" dirty="0"/>
        </a:p>
      </dsp:txBody>
      <dsp:txXfrm>
        <a:off x="8323561" y="564251"/>
        <a:ext cx="3783436" cy="2270062"/>
      </dsp:txXfrm>
    </dsp:sp>
    <dsp:sp modelId="{A8837DE6-9AA4-439C-86A8-C93D72707D6B}">
      <dsp:nvSpPr>
        <dsp:cNvPr id="0" name=""/>
        <dsp:cNvSpPr/>
      </dsp:nvSpPr>
      <dsp:spPr>
        <a:xfrm>
          <a:off x="0" y="3212656"/>
          <a:ext cx="3783436" cy="2270062"/>
        </a:xfrm>
        <a:prstGeom prst="rect">
          <a:avLst/>
        </a:prstGeom>
        <a:gradFill rotWithShape="0">
          <a:gsLst>
            <a:gs pos="0">
              <a:schemeClr val="accent4">
                <a:hueOff val="-639987"/>
                <a:satOff val="-7666"/>
                <a:lumOff val="2118"/>
                <a:alphaOff val="0"/>
                <a:tint val="98000"/>
                <a:lumMod val="114000"/>
              </a:schemeClr>
            </a:gs>
            <a:gs pos="100000">
              <a:schemeClr val="accent4">
                <a:hueOff val="-639987"/>
                <a:satOff val="-7666"/>
                <a:lumOff val="2118"/>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Who:  </a:t>
          </a:r>
          <a:r>
            <a:rPr lang="en-GB" sz="1400" b="0" i="0" kern="1200" dirty="0"/>
            <a:t>Dr. Welch, Singh and Perkins are the founders of Infinera (formerly Zepton Networks).</a:t>
          </a:r>
          <a:endParaRPr lang="en-US" sz="1400" kern="1200" dirty="0"/>
        </a:p>
      </dsp:txBody>
      <dsp:txXfrm>
        <a:off x="0" y="3212656"/>
        <a:ext cx="3783436" cy="2270062"/>
      </dsp:txXfrm>
    </dsp:sp>
    <dsp:sp modelId="{3B068F06-AC93-42BD-808C-248278F09C7B}">
      <dsp:nvSpPr>
        <dsp:cNvPr id="0" name=""/>
        <dsp:cNvSpPr/>
      </dsp:nvSpPr>
      <dsp:spPr>
        <a:xfrm>
          <a:off x="4161780" y="3212656"/>
          <a:ext cx="3783436" cy="2270062"/>
        </a:xfrm>
        <a:prstGeom prst="rect">
          <a:avLst/>
        </a:prstGeom>
        <a:gradFill rotWithShape="0">
          <a:gsLst>
            <a:gs pos="0">
              <a:schemeClr val="accent4">
                <a:hueOff val="-853315"/>
                <a:satOff val="-10221"/>
                <a:lumOff val="2824"/>
                <a:alphaOff val="0"/>
                <a:tint val="98000"/>
                <a:lumMod val="114000"/>
              </a:schemeClr>
            </a:gs>
            <a:gs pos="100000">
              <a:schemeClr val="accent4">
                <a:hueOff val="-853315"/>
                <a:satOff val="-10221"/>
                <a:lumOff val="282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Where:  </a:t>
          </a:r>
          <a:r>
            <a:rPr lang="en-GB" sz="1400" b="0" i="0" kern="1200" dirty="0"/>
            <a:t>Infinera’s headquarters are in Sunnyvale California United States of America, however they serve customers globally and have offices in India, Canada, China, Hong Kong, Singapore, Japan, Sweden, Russia and United Kingdom .</a:t>
          </a:r>
          <a:endParaRPr lang="en-US" sz="1400" kern="1200" dirty="0"/>
        </a:p>
      </dsp:txBody>
      <dsp:txXfrm>
        <a:off x="4161780" y="3212656"/>
        <a:ext cx="3783436" cy="2270062"/>
      </dsp:txXfrm>
    </dsp:sp>
    <dsp:sp modelId="{77C0DAB6-6F37-40B8-B591-378077AD544E}">
      <dsp:nvSpPr>
        <dsp:cNvPr id="0" name=""/>
        <dsp:cNvSpPr/>
      </dsp:nvSpPr>
      <dsp:spPr>
        <a:xfrm>
          <a:off x="8323561" y="3212656"/>
          <a:ext cx="3783436" cy="2270062"/>
        </a:xfrm>
        <a:prstGeom prst="rect">
          <a:avLst/>
        </a:prstGeom>
        <a:gradFill rotWithShape="0">
          <a:gsLst>
            <a:gs pos="0">
              <a:schemeClr val="accent4">
                <a:hueOff val="-1066644"/>
                <a:satOff val="-12776"/>
                <a:lumOff val="3530"/>
                <a:alphaOff val="0"/>
                <a:tint val="98000"/>
                <a:lumMod val="114000"/>
              </a:schemeClr>
            </a:gs>
            <a:gs pos="100000">
              <a:schemeClr val="accent4">
                <a:hueOff val="-1066644"/>
                <a:satOff val="-12776"/>
                <a:lumOff val="353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Cost:  </a:t>
          </a:r>
          <a:r>
            <a:rPr lang="en-GB" sz="1400" b="0" i="0" kern="1200" dirty="0"/>
            <a:t>Infinera was established with </a:t>
          </a:r>
          <a:r>
            <a:rPr lang="en-US" sz="1400" b="0" i="0" kern="1200" dirty="0"/>
            <a:t>venture capital funding, $86m came from several investors, including Juniper Networks, Applied Materials Ventures, Benchmark Capital, Accel Partners, Kleiner Perkins Caufield &amp; Byers, Sprout Group, Venrock Associates, and WorldView Technology Partners. </a:t>
          </a:r>
          <a:endParaRPr lang="en-US" sz="1400" kern="1200" dirty="0"/>
        </a:p>
      </dsp:txBody>
      <dsp:txXfrm>
        <a:off x="8323561" y="3212656"/>
        <a:ext cx="3783436" cy="2270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1BDC2-C02E-48F6-9086-6E64AB5BB5E0}">
      <dsp:nvSpPr>
        <dsp:cNvPr id="0" name=""/>
        <dsp:cNvSpPr/>
      </dsp:nvSpPr>
      <dsp:spPr>
        <a:xfrm>
          <a:off x="0" y="88629"/>
          <a:ext cx="10895369" cy="776514"/>
        </a:xfrm>
        <a:prstGeom prst="roundRect">
          <a:avLst/>
        </a:prstGeom>
        <a:solidFill>
          <a:schemeClr val="accent3">
            <a:shade val="8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Infinera – Redefining Optical Networking</a:t>
          </a:r>
          <a:endParaRPr lang="en-US" sz="1400" kern="1200"/>
        </a:p>
      </dsp:txBody>
      <dsp:txXfrm>
        <a:off x="37906" y="126535"/>
        <a:ext cx="10819557" cy="700702"/>
      </dsp:txXfrm>
    </dsp:sp>
    <dsp:sp modelId="{370D0219-42CE-4D9E-85EF-4F889DB73E5C}">
      <dsp:nvSpPr>
        <dsp:cNvPr id="0" name=""/>
        <dsp:cNvSpPr/>
      </dsp:nvSpPr>
      <dsp:spPr>
        <a:xfrm>
          <a:off x="0" y="905464"/>
          <a:ext cx="10895369" cy="776514"/>
        </a:xfrm>
        <a:prstGeom prst="roundRect">
          <a:avLst/>
        </a:prstGeom>
        <a:solidFill>
          <a:schemeClr val="accent3">
            <a:shade val="80000"/>
            <a:hueOff val="-186788"/>
            <a:satOff val="2038"/>
            <a:lumOff val="964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Infinera empowers network operators to scale bandwidth while accelerating service innovation and automating optical network operations. Service providers, cloud operators, governments and enterprises across the globe rely on Infinera Intelligent Transport Networks to create rich end-user experiences based on efficient, high-bandwidth optical networks.</a:t>
          </a:r>
          <a:endParaRPr lang="en-US" sz="1400" kern="1200"/>
        </a:p>
      </dsp:txBody>
      <dsp:txXfrm>
        <a:off x="37906" y="943370"/>
        <a:ext cx="10819557" cy="700702"/>
      </dsp:txXfrm>
    </dsp:sp>
    <dsp:sp modelId="{1A207587-15BB-41BB-B78C-DA4B43A4DA8A}">
      <dsp:nvSpPr>
        <dsp:cNvPr id="0" name=""/>
        <dsp:cNvSpPr/>
      </dsp:nvSpPr>
      <dsp:spPr>
        <a:xfrm>
          <a:off x="0" y="1722298"/>
          <a:ext cx="10895369" cy="776514"/>
        </a:xfrm>
        <a:prstGeom prst="roundRect">
          <a:avLst/>
        </a:prstGeom>
        <a:solidFill>
          <a:schemeClr val="accent3">
            <a:shade val="80000"/>
            <a:hueOff val="-373575"/>
            <a:satOff val="4077"/>
            <a:lumOff val="1928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Infinera was founded with the vision of enabling an infinite pool of intelligent bandwidth that the next communications infrastructure is built upon.</a:t>
          </a:r>
          <a:endParaRPr lang="en-US" sz="1400" kern="1200"/>
        </a:p>
      </dsp:txBody>
      <dsp:txXfrm>
        <a:off x="37906" y="1760204"/>
        <a:ext cx="10819557" cy="700702"/>
      </dsp:txXfrm>
    </dsp:sp>
    <dsp:sp modelId="{B41B5B62-F1C0-4067-BE3B-E04C3817E7BF}">
      <dsp:nvSpPr>
        <dsp:cNvPr id="0" name=""/>
        <dsp:cNvSpPr/>
      </dsp:nvSpPr>
      <dsp:spPr>
        <a:xfrm>
          <a:off x="0" y="2539132"/>
          <a:ext cx="10895369" cy="776514"/>
        </a:xfrm>
        <a:prstGeom prst="roundRect">
          <a:avLst/>
        </a:prstGeom>
        <a:solidFill>
          <a:schemeClr val="accent3">
            <a:shade val="80000"/>
            <a:hueOff val="-560363"/>
            <a:satOff val="6115"/>
            <a:lumOff val="2892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Infinera offers an end-to-end portfolio of packet-optical solutions for the long-haul, metro, and cloud. We believe that when our customers win, we win. Meeting customers’ specific deployment needs and providing industry-leading customer support is in our DNA.</a:t>
          </a:r>
          <a:endParaRPr lang="en-US" sz="1400" kern="1200"/>
        </a:p>
      </dsp:txBody>
      <dsp:txXfrm>
        <a:off x="37906" y="2577038"/>
        <a:ext cx="10819557" cy="7007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12-17T13:56:22.831"/>
    </inkml:context>
    <inkml:brush xml:id="br0">
      <inkml:brushProperty name="width" value="0.025" units="cm"/>
      <inkml:brushProperty name="height" value="0.025" units="cm"/>
      <inkml:brushProperty name="ignorePressure" value="1"/>
    </inkml:brush>
    <inkml:brush xml:id="br1">
      <inkml:brushProperty name="width" value="0.175" units="cm"/>
      <inkml:brushProperty name="height" value="0.175" units="cm"/>
      <inkml:brushProperty name="ignorePressure" value="1"/>
    </inkml:brush>
  </inkml:definitions>
  <inkml:trace contextRef="#ctx0" brushRef="#br0">1358 376,'1'0,"0"-1,-1 0,-1 1,-2-1,-5 1,-9-1,-6 1,-11 1,-14 1,-7 1,-2 3,6 1,8-1,10 0,9-1,10-1,6 0,5 1,4-2,2 1,3-2,2 1,4-2,4 0,4 0,2-2,1-3,-3-2,-3 0</inkml:trace>
  <inkml:trace contextRef="#ctx0" brushRef="#br1" timeOffset="80942.7375">686 149,'0'3,"0"3,0 4,0-1</inkml:trace>
  <inkml:trace contextRef="#ctx0" brushRef="#br1" timeOffset="87958.1317">726 173,'0'-1,"-3"-2,-5-1,-8 1,-10 1,-12 0,-6 1,1 1,1 0,6 0,7 0,7 0,5 0,4-2,3-2,1 0,2-1,-3 0,0 0,0 0,0-1,-1 2,2-1,-1 1,1 2,0-2,0-1,1-1,0 0,0 1,1-1,1 2,-1 1,0-1,0 1,1 1,0-1,0 0,0-1,2-1,2 1,8 1,2 1,8 1,11 0,9 1,10 0,3 0,-9 0,-13 1,-14-1,-13 0,-15 0,-13 0,-6 0,-9 0,-11 0,-5 0,1 0,7 0,13 0,10 0,10-2,8 1,3-1,4 1,5 0,4 1,4 2,2-1,1 1,-1 0,-2 1,-3 0,-2 2,-3 2,0 1,-2 1,0 0,-1 0,1 0,-1-1,1 0,0 2,0-1,0 2,0 0,0 2,0 0,0 1,1-1,1 1,0 0,-1-1,0-2,2-1,1 0,0 0,0-2,-1-1,1-1,0-1,0-1,0 0,0-1,1 0,4-2,1 0,2-2,2 0,4-4,1 0,2 1,5 0,3 2,1 0,3 2,1 0,0 0,0 0,-3 0,-3 0,-3 0,-4 0,-4 1,-4-1,-2 0,-1 0,1 0,2 2,1 2,3-1,-1 0,-1 0,-2 0,-1-1,-1 1,1 0,1-1,5 0,1-1,5-1,3 0,2 0,3 0,-3 0,-3 0,-1 0,-1 1,-3 1,-4-1,-2 3,-2 1,-2-1,-2 0,-1 0,0-1,-1-1,2 0,0 1,0-2,0 1,-2-3,0 0,-1-1,-1-2,1 0,-2-2,-1 0,-1-1,-1 0,-1-1,0 0,0 0,0-1,-1-1,1 1,0 0,0 0,0 0,0 1,0-1,0-1,0 1,0 0,0 0,0 1,0 0,0-1,0-1,0 1,0 0,0 0,0 1,-1 0,-1-2,0 1,1-1,0 1,-1 1,0-1,-1 3,0-1,-4 3,-3 0,-7 2,-15 1,-14 1,-6 0,-6 0,-7-2,-7-4,0-1,8-1,10 0,12 1,9 3,7 1,5 2,6 0,5 2,6 1,6 0,6 0,12 1,7-1,18 3,20 0,20 2,14 0,-2-2,-12-1,-22-1,-25-2,-28 0,-23-1,-20 0,-9 1,-4 0,3 0,4 3,7 1,4-1,6-1,1 0,2 0,0 1,-1 1,2 2,3-1,4 1,3 0,5 1,4-2,7 1,16 1,16 2,4-1,6-3,-4-1,-7-2,-13-2,-11 0,-9 0,-5 2,-4 0,-1 2,-1 2,1 1,3 0,2-1,7 0,5 1,7-1,7-1,5-2,-1-5,-4-1,-7-2,-7-2,-6 0,-5 0,-4 1,-2-1,-3 0,-1 1,-1 2,-1 1,-1 1,0-1,-1-1,3-2,2-1,1 0,2-2,1-1,2-1,-1 2,-1 1,-9 6,-9 6,-8 5,-10 5,-10 5,-9 3,-2 1,5-3,6-5,10-4,9-3,9-4,6-3,5-1,3-2,1 1,0-1,-2 0,0-1,0 0,-1 0,1-1,-1 1,1-2,-1 1,-1 0,1 1,0-1,0 1,1 0,-3-1,-4 1,-6 0,-2 0,-1 1,2 1,3-1,3 1,3 1,3-1,1 0,2 0,-2 0,0 0,0 0,3 0,7 0,8 0,6 0,9 0,11 0,5 1,11 1,6 0,0-1,-1 0,-8 0,-13-1,-14 0,-12 0,-8 0,-5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79B870-A3F9-4D79-931F-844D9A8A606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0A3896F-759B-4B0E-BF80-7AC22D5CE1A2}"/>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2A0944-DF1F-428E-A24A-F495E1D5D995}" type="datetimeFigureOut">
              <a:rPr lang="en-GB" smtClean="0"/>
              <a:t>24/12/2017</a:t>
            </a:fld>
            <a:endParaRPr lang="en-GB"/>
          </a:p>
        </p:txBody>
      </p:sp>
      <p:sp>
        <p:nvSpPr>
          <p:cNvPr id="4" name="Slide Image Placeholder 3">
            <a:extLst>
              <a:ext uri="{FF2B5EF4-FFF2-40B4-BE49-F238E27FC236}">
                <a16:creationId xmlns:a16="http://schemas.microsoft.com/office/drawing/2014/main" id="{C007A194-D47C-440F-B7D1-253B79BDFD3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CFC461B5-016A-47F3-9562-7C369271EE8C}"/>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9D1082A-ED99-4A2C-829A-3A10F1764B4C}"/>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BC2454C4-48A2-43A3-B931-A6EEECD84C9A}"/>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7CC64-C7FE-4B12-B4A1-F6F2BE8CA62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Dr. Welch is the co-founder of Infinera Corporation.  He, Jagdeep Singh and Drew Perkins initially established a company called Zepton Networks in January 2000, the name was changed to Infinera (NASDAQ: INFN) soon after.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rationale and primary goal of the enterprise, was to positively disrupt the telecommunications industry ‘creative destruction’, this trait is also explained by Schumpeter (1947). Dr. Welch explained in an interview undertaken with Kinnane OSA (2011), that with the Photonic Integrated Circuit (PIC) technology, he was developing, coupled with a systems integration platform, he could make a positive impact in the way telecommunication providers offered services.  This trait was mainly present in ‘innovative entrepreneurs’.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Naude (2010) detailed in his paper, that he believed scholars with innovative entrepreneurship traits, did not really consider economic development during the start-up phase of an entrepreneurial adventure.  This is a trait, I believe that Dr. Welch possessed.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FF3BFFF-C8A0-4C14-9D34-87F161EF01B9}" type="slidenum">
              <a:rPr lang="en-GB" smtClean="0"/>
              <a:t>3</a:t>
            </a:fld>
            <a:endParaRPr lang="en-GB"/>
          </a:p>
        </p:txBody>
      </p:sp>
    </p:spTree>
    <p:extLst>
      <p:ext uri="{BB962C8B-B14F-4D97-AF65-F5344CB8AC3E}">
        <p14:creationId xmlns:p14="http://schemas.microsoft.com/office/powerpoint/2010/main" val="2225533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Infinera’s white paper in 2015 explained that, using a PIC had a great effect on </a:t>
            </a:r>
            <a:r>
              <a:rPr lang="en-US" sz="1200" kern="1200">
                <a:solidFill>
                  <a:schemeClr val="tx1"/>
                </a:solidFill>
                <a:effectLst/>
                <a:latin typeface="+mn-lt"/>
                <a:ea typeface="+mn-ea"/>
                <a:cs typeface="+mn-cs"/>
              </a:rPr>
              <a:t>long - haul </a:t>
            </a:r>
            <a:r>
              <a:rPr lang="en-US" sz="1200" kern="1200" dirty="0">
                <a:solidFill>
                  <a:schemeClr val="tx1"/>
                </a:solidFill>
                <a:effectLst/>
                <a:latin typeface="+mn-lt"/>
                <a:ea typeface="+mn-ea"/>
                <a:cs typeface="+mn-cs"/>
              </a:rPr>
              <a:t>DWDM (Dens Wavelength Division Multiplexing) networks.  Infinera also believed that the PIC came with the added advantages in lower power, smaller space and added reliability.  Infinera also believed that by deploying the PIC it enabled service providers (carriers) to use time as a selling point to enable network turnup faster, enabling revenue generation quicker high Return of Investment (ROI) time.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Telecommunications providers found that power, cost and space reduction, along with an increased bandwidth were very marketable to their customers.  Anything that could save them money, enabled them to activate equipment faster will give them a faster ROI, was of great value to them.  With the shift in technology, telecommunication providers will require more and more bandwidth, as </a:t>
            </a:r>
            <a:r>
              <a:rPr lang="en-US" sz="1200" kern="1200" dirty="0" err="1">
                <a:solidFill>
                  <a:schemeClr val="tx1"/>
                </a:solidFill>
                <a:effectLst/>
                <a:latin typeface="+mn-lt"/>
                <a:ea typeface="+mn-ea"/>
                <a:cs typeface="+mn-cs"/>
              </a:rPr>
              <a:t>Nordrum</a:t>
            </a:r>
            <a:r>
              <a:rPr lang="en-US" sz="1200" kern="1200" dirty="0">
                <a:solidFill>
                  <a:schemeClr val="tx1"/>
                </a:solidFill>
                <a:effectLst/>
                <a:latin typeface="+mn-lt"/>
                <a:ea typeface="+mn-ea"/>
                <a:cs typeface="+mn-cs"/>
              </a:rPr>
              <a:t> (2017 IEEE) explained.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Infinera’s (formerly named as Zepton Networks) venture capital funding (VC), came from several investors, including Juniper Networks (NASDAQ: JNPR), Applied Materials Ventures, Benchmark Capital, Accel Partners, Kleiner Perkins Caufield &amp; Byers, Sprout Group, Venrock Associates, and WorldView Technology Partners. They managed to gain $86m in funding to get things moving as detailed by Lightreading.com.  The management team of Infinera had a history in start-ups, Jagdeep Singh and Drew Perkins both ran Lightera Networks which was acquired by Ciena (NASDAQ: CIEN) in 1999 for $552m as detailed by CNN (1999).</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2001 Infinera (NASDAQ: INFN) was established to disrupt the market with a PIC innovative solution.  Dr. Welch wished to pioneer photonic integrated circuit technology, which would transform the field of optical telecommunication networks.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asked in my questionnaire with Dr. Welch on 26th October 2017;</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Q.  What type of entrepreneur do you see yourself as, and why? (Batty &amp; Welch 2017)</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"I like disruptive ideas. trying to take an industry in a direction it hasn't gone before and hopefully being successful at it. We have done several versions of that in Infinera, PICs, instant bandwidth, are a couple of examples.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Sometimes we have had to play catch up like our DSP development. It is very fun to create and execute on a strategy that the rest of the world has overlooked."</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FF3BFFF-C8A0-4C14-9D34-87F161EF01B9}" type="slidenum">
              <a:rPr lang="en-GB" smtClean="0"/>
              <a:t>5</a:t>
            </a:fld>
            <a:endParaRPr lang="en-GB"/>
          </a:p>
        </p:txBody>
      </p:sp>
    </p:spTree>
    <p:extLst>
      <p:ext uri="{BB962C8B-B14F-4D97-AF65-F5344CB8AC3E}">
        <p14:creationId xmlns:p14="http://schemas.microsoft.com/office/powerpoint/2010/main" val="1285520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F3BFFF-C8A0-4C14-9D34-87F161EF01B9}" type="slidenum">
              <a:rPr lang="en-GB" smtClean="0"/>
              <a:t>10</a:t>
            </a:fld>
            <a:endParaRPr lang="en-GB"/>
          </a:p>
        </p:txBody>
      </p:sp>
    </p:spTree>
    <p:extLst>
      <p:ext uri="{BB962C8B-B14F-4D97-AF65-F5344CB8AC3E}">
        <p14:creationId xmlns:p14="http://schemas.microsoft.com/office/powerpoint/2010/main" val="3394715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87CC64-C7FE-4B12-B4A1-F6F2BE8CA624}" type="slidenum">
              <a:rPr lang="en-GB" smtClean="0"/>
              <a:t>11</a:t>
            </a:fld>
            <a:endParaRPr lang="en-GB"/>
          </a:p>
        </p:txBody>
      </p:sp>
    </p:spTree>
    <p:extLst>
      <p:ext uri="{BB962C8B-B14F-4D97-AF65-F5344CB8AC3E}">
        <p14:creationId xmlns:p14="http://schemas.microsoft.com/office/powerpoint/2010/main" val="2726424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12/24/2017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12/24/2017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12/24/2017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12/24/2017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12/24/2017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www.internet2.edu/presentations/...photonic.../20061207-photonic-melle.ppt"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economist.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customXml" Target="../ink/ink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udentsmatter.org/"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hyperlink" Target="http://www.skoll.org/" TargetMode="External"/><Relationship Id="rId4" Type="http://schemas.openxmlformats.org/officeDocument/2006/relationships/hyperlink" Target="http://www.toms.co.uk/improving-liv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emes.net/content/uploads/publications/WP_10-01_Hulgaard__web_.pdf" TargetMode="External"/><Relationship Id="rId13" Type="http://schemas.openxmlformats.org/officeDocument/2006/relationships/hyperlink" Target="https://www.princeton.edu/~starr/articles/articles02/Starr-TelecomImplosion-9-02.htm" TargetMode="External"/><Relationship Id="rId3" Type="http://schemas.openxmlformats.org/officeDocument/2006/relationships/hyperlink" Target="http://www.centurylink.com/" TargetMode="External"/><Relationship Id="rId7" Type="http://schemas.openxmlformats.org/officeDocument/2006/relationships/hyperlink" Target="http://money.cnn.com/1999/03/15/deals/ciena/" TargetMode="External"/><Relationship Id="rId12" Type="http://schemas.openxmlformats.org/officeDocument/2006/relationships/hyperlink" Target="http://www.fujitsu.com/uk/" TargetMode="External"/><Relationship Id="rId2" Type="http://schemas.openxmlformats.org/officeDocument/2006/relationships/hyperlink" Target="https://www.intel.com/content/dam/www/public/us/en/documents/white-papers/451-research-silicon-photonics-paper.pdf" TargetMode="External"/><Relationship Id="rId16" Type="http://schemas.openxmlformats.org/officeDocument/2006/relationships/hyperlink" Target="http://www.iata.org/pressroom/Documents/impact-9-11-aviation.pdf" TargetMode="External"/><Relationship Id="rId1" Type="http://schemas.openxmlformats.org/officeDocument/2006/relationships/slideLayout" Target="../slideLayouts/slideLayout2.xml"/><Relationship Id="rId6" Type="http://schemas.openxmlformats.org/officeDocument/2006/relationships/hyperlink" Target="https://www.cisco.com/" TargetMode="External"/><Relationship Id="rId11" Type="http://schemas.openxmlformats.org/officeDocument/2006/relationships/hyperlink" Target="https://fred.stlouisfed.org/series/SANJ906URN" TargetMode="External"/><Relationship Id="rId5" Type="http://schemas.openxmlformats.org/officeDocument/2006/relationships/hyperlink" Target="http://www.ciena.com/" TargetMode="External"/><Relationship Id="rId15" Type="http://schemas.openxmlformats.org/officeDocument/2006/relationships/hyperlink" Target="https://www.modul.ac.at/uploads/files/Theses/Bachelor/BYSYUK_Impact_of_9_11_on_US_and_International_Tourism_Development.pdf" TargetMode="External"/><Relationship Id="rId10" Type="http://schemas.openxmlformats.org/officeDocument/2006/relationships/hyperlink" Target="https://spectrum.ieee.org/video/telecom/wireless/everything-you-need-to-know-about-5g" TargetMode="External"/><Relationship Id="rId4" Type="http://schemas.openxmlformats.org/officeDocument/2006/relationships/hyperlink" Target="https://www.nyse.com/quote/XNYS:CIEN" TargetMode="External"/><Relationship Id="rId9" Type="http://schemas.openxmlformats.org/officeDocument/2006/relationships/hyperlink" Target="http://www.economist.com/node/1234886" TargetMode="External"/><Relationship Id="rId14" Type="http://schemas.openxmlformats.org/officeDocument/2006/relationships/hyperlink" Target="http://www.huawei.com/en/"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www.kpcb.com/companies" TargetMode="External"/><Relationship Id="rId13" Type="http://schemas.openxmlformats.org/officeDocument/2006/relationships/hyperlink" Target="https://www.nyse.com/quote/XXXX:BT/QUOTE" TargetMode="External"/><Relationship Id="rId3" Type="http://schemas.openxmlformats.org/officeDocument/2006/relationships/hyperlink" Target="http://www.infinera.com/" TargetMode="External"/><Relationship Id="rId7" Type="http://schemas.openxmlformats.org/officeDocument/2006/relationships/hyperlink" Target="http://web.b.ebscohost.com.ezproxy.uwtsd.ac.uk/ehost/pdfviewer/pdfviewer?vid=2&amp;sid=3860df8f-10a5-4bf7-b89b-7cb1d95d97eb%40sessionmgr103" TargetMode="External"/><Relationship Id="rId12" Type="http://schemas.openxmlformats.org/officeDocument/2006/relationships/hyperlink" Target="https://www.nyse.com/quote/XXXX:S" TargetMode="External"/><Relationship Id="rId2" Type="http://schemas.openxmlformats.org/officeDocument/2006/relationships/hyperlink" Target="http://www.businesswire.com/news/home/20140326006386/en/Infinera-Fujitsu-Cisco-Ciena-Huawei-Top-Infonetics%E2%80%99" TargetMode="External"/><Relationship Id="rId1" Type="http://schemas.openxmlformats.org/officeDocument/2006/relationships/slideLayout" Target="../slideLayouts/slideLayout2.xml"/><Relationship Id="rId6" Type="http://schemas.openxmlformats.org/officeDocument/2006/relationships/hyperlink" Target="https://hbr.org/1995/01/disruptive-technologies-catching-the-wave" TargetMode="External"/><Relationship Id="rId11" Type="http://schemas.openxmlformats.org/officeDocument/2006/relationships/hyperlink" Target="http://www.nasdaq.com/markets/ipos/company/infinera-corp-106988-53506" TargetMode="External"/><Relationship Id="rId5" Type="http://schemas.openxmlformats.org/officeDocument/2006/relationships/hyperlink" Target="https://www.internet2.edu/presentations/...photonic.../20061207-photonic-melle.ppt" TargetMode="External"/><Relationship Id="rId10" Type="http://schemas.openxmlformats.org/officeDocument/2006/relationships/hyperlink" Target="http://www.lightreading.com/zepton-has-an-$86m-war-chest/d/d-id/577345" TargetMode="External"/><Relationship Id="rId4" Type="http://schemas.openxmlformats.org/officeDocument/2006/relationships/hyperlink" Target="https://www.infinera.com/wp-content/uploads/2015/08/Infinera-WP-Photonic_Integration.pdf" TargetMode="External"/><Relationship Id="rId9" Type="http://schemas.openxmlformats.org/officeDocument/2006/relationships/hyperlink" Target="http://www.osa.org/osaorg/media/osa.history/Transcripts/Welch,_David_Interview_(final)_2011-03.pdf" TargetMode="External"/><Relationship Id="rId14" Type="http://schemas.openxmlformats.org/officeDocument/2006/relationships/hyperlink" Target="https://www.nrdc.org/"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stats.bls.gov/opub/mlr/2002/02/art1full.pdf" TargetMode="External"/><Relationship Id="rId13" Type="http://schemas.openxmlformats.org/officeDocument/2006/relationships/hyperlink" Target="https://www.zayo.com/news/zayo-acquires-360networks-2/" TargetMode="External"/><Relationship Id="rId3" Type="http://schemas.openxmlformats.org/officeDocument/2006/relationships/hyperlink" Target="http://ieeexplore.ieee.org/document/5783986/" TargetMode="External"/><Relationship Id="rId7" Type="http://schemas.openxmlformats.org/officeDocument/2006/relationships/hyperlink" Target="https://www1.eere.energy.gov/manufacturing/pdfs/ict_brochure.pdf" TargetMode="External"/><Relationship Id="rId12" Type="http://schemas.openxmlformats.org/officeDocument/2006/relationships/hyperlink" Target="http://www.internet-science.eu/sites/eins/files/biblio/oe-20-26-B513.pdf" TargetMode="External"/><Relationship Id="rId2" Type="http://schemas.openxmlformats.org/officeDocument/2006/relationships/hyperlink" Target="http://www.toms.co.uk/improving-lives" TargetMode="External"/><Relationship Id="rId1" Type="http://schemas.openxmlformats.org/officeDocument/2006/relationships/slideLayout" Target="../slideLayouts/slideLayout2.xml"/><Relationship Id="rId6" Type="http://schemas.openxmlformats.org/officeDocument/2006/relationships/hyperlink" Target="https://ac-els-cdn-com.ezproxy.uwtsd.ac.uk/S0306261916000180/1-s2.0-S0306261916000180-main.pdf?_tid=8de9cb9c-d9d0-11e7-931a-00000aacb35d&amp;acdnat=1512487722_d23c10c0373b988c72268bf8f937a3c1" TargetMode="External"/><Relationship Id="rId11" Type="http://schemas.openxmlformats.org/officeDocument/2006/relationships/hyperlink" Target="https://www.verizonwireless.com/homepage/" TargetMode="External"/><Relationship Id="rId5" Type="http://schemas.openxmlformats.org/officeDocument/2006/relationships/hyperlink" Target="http://skoll.org/about/about-skoll/" TargetMode="External"/><Relationship Id="rId10" Type="http://schemas.openxmlformats.org/officeDocument/2006/relationships/hyperlink" Target="https://scholar.google.co.uk/scholar_case?case=4910371724480037363&amp;q=Vergara+v.+California&amp;hl=en&amp;as_sdt=2006&amp;as_vis=1" TargetMode="External"/><Relationship Id="rId4" Type="http://schemas.openxmlformats.org/officeDocument/2006/relationships/hyperlink" Target="http://studentsmatter.org/" TargetMode="External"/><Relationship Id="rId9" Type="http://schemas.openxmlformats.org/officeDocument/2006/relationships/hyperlink" Target="https://www.enterpriseresearch.ac.uk/wp-content/uploads/2015/02/Understanding-Motivations-for-Entrepreneurship-Rapid-evidence-assessment-pap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E849-6E59-4237-970E-D44443A787C6}"/>
              </a:ext>
            </a:extLst>
          </p:cNvPr>
          <p:cNvSpPr>
            <a:spLocks noGrp="1"/>
          </p:cNvSpPr>
          <p:nvPr>
            <p:ph type="ctrTitle"/>
          </p:nvPr>
        </p:nvSpPr>
        <p:spPr/>
        <p:txBody>
          <a:bodyPr/>
          <a:lstStyle/>
          <a:p>
            <a:r>
              <a:rPr lang="en-GB" dirty="0"/>
              <a:t>Entrepreneurship</a:t>
            </a:r>
          </a:p>
        </p:txBody>
      </p:sp>
      <p:sp>
        <p:nvSpPr>
          <p:cNvPr id="3" name="Subtitle 2">
            <a:extLst>
              <a:ext uri="{FF2B5EF4-FFF2-40B4-BE49-F238E27FC236}">
                <a16:creationId xmlns:a16="http://schemas.microsoft.com/office/drawing/2014/main" id="{69248D8B-3494-42A4-8297-2330C33D7E81}"/>
              </a:ext>
            </a:extLst>
          </p:cNvPr>
          <p:cNvSpPr>
            <a:spLocks noGrp="1"/>
          </p:cNvSpPr>
          <p:nvPr>
            <p:ph type="subTitle" idx="1"/>
          </p:nvPr>
        </p:nvSpPr>
        <p:spPr>
          <a:xfrm>
            <a:off x="1272401" y="4778779"/>
            <a:ext cx="8825658" cy="861420"/>
          </a:xfrm>
        </p:spPr>
        <p:txBody>
          <a:bodyPr/>
          <a:lstStyle/>
          <a:p>
            <a:r>
              <a:rPr lang="en-GB" dirty="0"/>
              <a:t>SBMA7111D - Assessment 2  - Jan 2018</a:t>
            </a:r>
          </a:p>
          <a:p>
            <a:r>
              <a:rPr lang="en-GB" dirty="0"/>
              <a:t>Mr N batty 1706986</a:t>
            </a:r>
          </a:p>
        </p:txBody>
      </p:sp>
    </p:spTree>
    <p:extLst>
      <p:ext uri="{BB962C8B-B14F-4D97-AF65-F5344CB8AC3E}">
        <p14:creationId xmlns:p14="http://schemas.microsoft.com/office/powerpoint/2010/main" val="1616690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242FE-D09A-4C29-B696-894B409B1D40}"/>
              </a:ext>
            </a:extLst>
          </p:cNvPr>
          <p:cNvSpPr>
            <a:spLocks noGrp="1"/>
          </p:cNvSpPr>
          <p:nvPr>
            <p:ph type="title"/>
          </p:nvPr>
        </p:nvSpPr>
        <p:spPr>
          <a:xfrm>
            <a:off x="68989" y="61416"/>
            <a:ext cx="9404723" cy="1400530"/>
          </a:xfrm>
        </p:spPr>
        <p:txBody>
          <a:bodyPr/>
          <a:lstStyle/>
          <a:p>
            <a:r>
              <a:rPr lang="en-GB" dirty="0"/>
              <a:t>Content</a:t>
            </a:r>
          </a:p>
        </p:txBody>
      </p:sp>
      <p:sp>
        <p:nvSpPr>
          <p:cNvPr id="3" name="Content Placeholder 2">
            <a:extLst>
              <a:ext uri="{FF2B5EF4-FFF2-40B4-BE49-F238E27FC236}">
                <a16:creationId xmlns:a16="http://schemas.microsoft.com/office/drawing/2014/main" id="{9AD8EBAA-7435-4C6D-8706-8769FA29A082}"/>
              </a:ext>
            </a:extLst>
          </p:cNvPr>
          <p:cNvSpPr>
            <a:spLocks noGrp="1"/>
          </p:cNvSpPr>
          <p:nvPr>
            <p:ph idx="1"/>
          </p:nvPr>
        </p:nvSpPr>
        <p:spPr>
          <a:xfrm>
            <a:off x="367260" y="1019331"/>
            <a:ext cx="9682594" cy="5777253"/>
          </a:xfrm>
        </p:spPr>
        <p:txBody>
          <a:bodyPr>
            <a:normAutofit fontScale="92500" lnSpcReduction="20000"/>
          </a:bodyPr>
          <a:lstStyle/>
          <a:p>
            <a:r>
              <a:rPr lang="en-GB" dirty="0"/>
              <a:t>Enterprise Opportunity</a:t>
            </a:r>
          </a:p>
          <a:p>
            <a:pPr lvl="1"/>
            <a:r>
              <a:rPr lang="en-GB" dirty="0"/>
              <a:t>Rationale</a:t>
            </a:r>
          </a:p>
          <a:p>
            <a:pPr lvl="1"/>
            <a:r>
              <a:rPr lang="en-GB" dirty="0"/>
              <a:t>Why, How, When, Who, Where &amp; Cost</a:t>
            </a:r>
          </a:p>
          <a:p>
            <a:pPr lvl="1"/>
            <a:r>
              <a:rPr lang="en-GB" dirty="0"/>
              <a:t>Who are Infinera?</a:t>
            </a:r>
          </a:p>
          <a:p>
            <a:pPr lvl="1"/>
            <a:r>
              <a:rPr lang="en-GB" dirty="0"/>
              <a:t>PIC Technology</a:t>
            </a:r>
          </a:p>
          <a:p>
            <a:pPr lvl="1"/>
            <a:r>
              <a:rPr lang="en-GB" dirty="0"/>
              <a:t>Photonic Integrated Circuit</a:t>
            </a:r>
          </a:p>
          <a:p>
            <a:r>
              <a:rPr lang="en-GB" dirty="0"/>
              <a:t>Economic Change</a:t>
            </a:r>
          </a:p>
          <a:p>
            <a:pPr lvl="1"/>
            <a:r>
              <a:rPr lang="en-GB" dirty="0"/>
              <a:t>Unemployment on the increase</a:t>
            </a:r>
          </a:p>
          <a:p>
            <a:pPr lvl="1"/>
            <a:r>
              <a:rPr lang="en-GB" dirty="0"/>
              <a:t>Economic state of carrier stock</a:t>
            </a:r>
          </a:p>
          <a:p>
            <a:pPr lvl="1"/>
            <a:r>
              <a:rPr lang="en-GB" dirty="0"/>
              <a:t>Telecoms crash</a:t>
            </a:r>
          </a:p>
          <a:p>
            <a:pPr lvl="1"/>
            <a:r>
              <a:rPr lang="en-GB" dirty="0"/>
              <a:t>Timing</a:t>
            </a:r>
          </a:p>
          <a:p>
            <a:r>
              <a:rPr lang="en-GB" dirty="0"/>
              <a:t>Social impact in region</a:t>
            </a:r>
          </a:p>
          <a:p>
            <a:pPr lvl="1"/>
            <a:r>
              <a:rPr lang="en-GB" dirty="0"/>
              <a:t>Student matter</a:t>
            </a:r>
          </a:p>
          <a:p>
            <a:pPr lvl="1"/>
            <a:r>
              <a:rPr lang="en-GB" dirty="0"/>
              <a:t>Social entrepreneurs</a:t>
            </a:r>
          </a:p>
          <a:p>
            <a:r>
              <a:rPr lang="en-GB" dirty="0"/>
              <a:t>Questionnaire with Dr. Welch</a:t>
            </a:r>
          </a:p>
          <a:p>
            <a:r>
              <a:rPr lang="en-GB" dirty="0"/>
              <a:t>Reference List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016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52"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54" name="Rectangle 53">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Content Placeholder 2">
            <a:extLst>
              <a:ext uri="{FF2B5EF4-FFF2-40B4-BE49-F238E27FC236}">
                <a16:creationId xmlns:a16="http://schemas.microsoft.com/office/drawing/2014/main" id="{A025474B-2940-4573-82B8-F83528EB2FB0}"/>
              </a:ext>
            </a:extLst>
          </p:cNvPr>
          <p:cNvSpPr txBox="1">
            <a:spLocks/>
          </p:cNvSpPr>
          <p:nvPr/>
        </p:nvSpPr>
        <p:spPr>
          <a:xfrm>
            <a:off x="235744" y="2057374"/>
            <a:ext cx="4782198" cy="443375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nSpc>
                <a:spcPct val="90000"/>
              </a:lnSpc>
            </a:pPr>
            <a:r>
              <a:rPr lang="en-US" sz="2800" dirty="0"/>
              <a:t>Dr. David Welch, Drew Perkins, and Jagdeep Singh saw an opportunity to disrupt the market place by creating a new company Infinera Corporation (formerly Zepton Networks) in 2001.</a:t>
            </a:r>
          </a:p>
          <a:p>
            <a:pPr>
              <a:lnSpc>
                <a:spcPct val="90000"/>
              </a:lnSpc>
            </a:pPr>
            <a:endParaRPr lang="en-US" sz="1700" dirty="0"/>
          </a:p>
        </p:txBody>
      </p:sp>
      <p:pic>
        <p:nvPicPr>
          <p:cNvPr id="4" name="Picture 3" descr="A person wearing a suit and tie smiling at the camera&#10;&#10;Description generated with very high confidence">
            <a:extLst>
              <a:ext uri="{FF2B5EF4-FFF2-40B4-BE49-F238E27FC236}">
                <a16:creationId xmlns:a16="http://schemas.microsoft.com/office/drawing/2014/main" id="{DE44BB1D-7974-46F6-BB8C-F02170CC810C}"/>
              </a:ext>
            </a:extLst>
          </p:cNvPr>
          <p:cNvPicPr>
            <a:picLocks noChangeAspect="1"/>
          </p:cNvPicPr>
          <p:nvPr/>
        </p:nvPicPr>
        <p:blipFill>
          <a:blip r:embed="rId4"/>
          <a:stretch>
            <a:fillRect/>
          </a:stretch>
        </p:blipFill>
        <p:spPr>
          <a:xfrm>
            <a:off x="5742769" y="322714"/>
            <a:ext cx="1459150" cy="1945532"/>
          </a:xfrm>
          <a:prstGeom prst="rect">
            <a:avLst/>
          </a:prstGeom>
        </p:spPr>
      </p:pic>
      <p:pic>
        <p:nvPicPr>
          <p:cNvPr id="6" name="Picture 5" descr="A person wearing glasses and smiling at the camera&#10;&#10;Description generated with very high confidence">
            <a:extLst>
              <a:ext uri="{FF2B5EF4-FFF2-40B4-BE49-F238E27FC236}">
                <a16:creationId xmlns:a16="http://schemas.microsoft.com/office/drawing/2014/main" id="{732CC4F7-C351-4742-9B46-F2DA399BC3EC}"/>
              </a:ext>
            </a:extLst>
          </p:cNvPr>
          <p:cNvPicPr>
            <a:picLocks noChangeAspect="1"/>
          </p:cNvPicPr>
          <p:nvPr/>
        </p:nvPicPr>
        <p:blipFill>
          <a:blip r:embed="rId5"/>
          <a:stretch>
            <a:fillRect/>
          </a:stretch>
        </p:blipFill>
        <p:spPr>
          <a:xfrm>
            <a:off x="5795757" y="2440220"/>
            <a:ext cx="1222686" cy="1834030"/>
          </a:xfrm>
          <a:prstGeom prst="rect">
            <a:avLst/>
          </a:prstGeom>
        </p:spPr>
      </p:pic>
      <p:pic>
        <p:nvPicPr>
          <p:cNvPr id="11" name="Picture 10" descr="A person wearing a hat&#10;&#10;Description generated with very high confidence">
            <a:extLst>
              <a:ext uri="{FF2B5EF4-FFF2-40B4-BE49-F238E27FC236}">
                <a16:creationId xmlns:a16="http://schemas.microsoft.com/office/drawing/2014/main" id="{BA9FBD7B-66C5-4682-865E-8BFB5434AA2D}"/>
              </a:ext>
            </a:extLst>
          </p:cNvPr>
          <p:cNvPicPr>
            <a:picLocks noChangeAspect="1"/>
          </p:cNvPicPr>
          <p:nvPr/>
        </p:nvPicPr>
        <p:blipFill>
          <a:blip r:embed="rId6"/>
          <a:stretch>
            <a:fillRect/>
          </a:stretch>
        </p:blipFill>
        <p:spPr>
          <a:xfrm>
            <a:off x="5503228" y="4925599"/>
            <a:ext cx="1589207" cy="1834030"/>
          </a:xfrm>
          <a:prstGeom prst="rect">
            <a:avLst/>
          </a:prstGeom>
        </p:spPr>
      </p:pic>
      <p:sp>
        <p:nvSpPr>
          <p:cNvPr id="12" name="TextBox 11">
            <a:extLst>
              <a:ext uri="{FF2B5EF4-FFF2-40B4-BE49-F238E27FC236}">
                <a16:creationId xmlns:a16="http://schemas.microsoft.com/office/drawing/2014/main" id="{0867852A-2828-4623-9250-2638EF50F956}"/>
              </a:ext>
            </a:extLst>
          </p:cNvPr>
          <p:cNvSpPr txBox="1"/>
          <p:nvPr/>
        </p:nvSpPr>
        <p:spPr>
          <a:xfrm>
            <a:off x="7438708" y="629265"/>
            <a:ext cx="2820264" cy="369332"/>
          </a:xfrm>
          <a:prstGeom prst="rect">
            <a:avLst/>
          </a:prstGeom>
          <a:noFill/>
        </p:spPr>
        <p:txBody>
          <a:bodyPr wrap="square" rtlCol="0">
            <a:spAutoFit/>
          </a:bodyPr>
          <a:lstStyle/>
          <a:p>
            <a:r>
              <a:rPr lang="en-GB" dirty="0">
                <a:solidFill>
                  <a:schemeClr val="bg1"/>
                </a:solidFill>
              </a:rPr>
              <a:t>Dr, David Welch </a:t>
            </a:r>
            <a:r>
              <a:rPr lang="en-GB" dirty="0" err="1">
                <a:solidFill>
                  <a:schemeClr val="bg1"/>
                </a:solidFill>
              </a:rPr>
              <a:t>Ph.D</a:t>
            </a:r>
            <a:endParaRPr lang="en-GB" dirty="0">
              <a:solidFill>
                <a:schemeClr val="bg1"/>
              </a:solidFill>
            </a:endParaRPr>
          </a:p>
        </p:txBody>
      </p:sp>
      <p:sp>
        <p:nvSpPr>
          <p:cNvPr id="13" name="TextBox 12">
            <a:extLst>
              <a:ext uri="{FF2B5EF4-FFF2-40B4-BE49-F238E27FC236}">
                <a16:creationId xmlns:a16="http://schemas.microsoft.com/office/drawing/2014/main" id="{86B6CE92-D170-434A-AA57-41D95244BE90}"/>
              </a:ext>
            </a:extLst>
          </p:cNvPr>
          <p:cNvSpPr txBox="1"/>
          <p:nvPr/>
        </p:nvSpPr>
        <p:spPr>
          <a:xfrm>
            <a:off x="7438708" y="2853781"/>
            <a:ext cx="4598367" cy="369332"/>
          </a:xfrm>
          <a:prstGeom prst="rect">
            <a:avLst/>
          </a:prstGeom>
          <a:noFill/>
        </p:spPr>
        <p:txBody>
          <a:bodyPr wrap="square" rtlCol="0">
            <a:spAutoFit/>
          </a:bodyPr>
          <a:lstStyle/>
          <a:p>
            <a:r>
              <a:rPr lang="en-GB" dirty="0">
                <a:solidFill>
                  <a:schemeClr val="bg1"/>
                </a:solidFill>
              </a:rPr>
              <a:t>Drew Perkins</a:t>
            </a:r>
            <a:r>
              <a:rPr lang="en-GB" dirty="0"/>
              <a:t>versity in 1986</a:t>
            </a:r>
          </a:p>
        </p:txBody>
      </p:sp>
      <p:sp>
        <p:nvSpPr>
          <p:cNvPr id="14" name="TextBox 13">
            <a:extLst>
              <a:ext uri="{FF2B5EF4-FFF2-40B4-BE49-F238E27FC236}">
                <a16:creationId xmlns:a16="http://schemas.microsoft.com/office/drawing/2014/main" id="{0C6CBE34-B04A-436C-B61B-8ECB65D0DA82}"/>
              </a:ext>
            </a:extLst>
          </p:cNvPr>
          <p:cNvSpPr txBox="1"/>
          <p:nvPr/>
        </p:nvSpPr>
        <p:spPr>
          <a:xfrm>
            <a:off x="7438708" y="4925599"/>
            <a:ext cx="4598367" cy="369332"/>
          </a:xfrm>
          <a:prstGeom prst="rect">
            <a:avLst/>
          </a:prstGeom>
          <a:noFill/>
        </p:spPr>
        <p:txBody>
          <a:bodyPr wrap="square" rtlCol="0">
            <a:spAutoFit/>
          </a:bodyPr>
          <a:lstStyle/>
          <a:p>
            <a:r>
              <a:rPr lang="en-GB" dirty="0">
                <a:solidFill>
                  <a:schemeClr val="bg1"/>
                </a:solidFill>
              </a:rPr>
              <a:t>Jagdeep Singh</a:t>
            </a:r>
          </a:p>
        </p:txBody>
      </p:sp>
      <p:sp>
        <p:nvSpPr>
          <p:cNvPr id="2" name="Title 1">
            <a:extLst>
              <a:ext uri="{FF2B5EF4-FFF2-40B4-BE49-F238E27FC236}">
                <a16:creationId xmlns:a16="http://schemas.microsoft.com/office/drawing/2014/main" id="{2EABC3E1-96A7-4B91-A27D-86281FFD44EB}"/>
              </a:ext>
            </a:extLst>
          </p:cNvPr>
          <p:cNvSpPr>
            <a:spLocks noGrp="1"/>
          </p:cNvSpPr>
          <p:nvPr>
            <p:ph type="title"/>
          </p:nvPr>
        </p:nvSpPr>
        <p:spPr>
          <a:xfrm>
            <a:off x="0" y="7921"/>
            <a:ext cx="5056267" cy="1189914"/>
          </a:xfrm>
        </p:spPr>
        <p:txBody>
          <a:bodyPr/>
          <a:lstStyle/>
          <a:p>
            <a:r>
              <a:rPr lang="en-GB" dirty="0"/>
              <a:t>Enterprise</a:t>
            </a:r>
            <a:r>
              <a:rPr lang="en-GB" baseline="0" dirty="0"/>
              <a:t> Opportunity</a:t>
            </a:r>
            <a:endParaRPr lang="en-GB" dirty="0"/>
          </a:p>
        </p:txBody>
      </p:sp>
    </p:spTree>
    <p:extLst>
      <p:ext uri="{BB962C8B-B14F-4D97-AF65-F5344CB8AC3E}">
        <p14:creationId xmlns:p14="http://schemas.microsoft.com/office/powerpoint/2010/main" val="2949381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CB0D-5BEF-435C-B42F-2EFFD4DB561D}"/>
              </a:ext>
            </a:extLst>
          </p:cNvPr>
          <p:cNvSpPr>
            <a:spLocks noGrp="1"/>
          </p:cNvSpPr>
          <p:nvPr>
            <p:ph type="title"/>
          </p:nvPr>
        </p:nvSpPr>
        <p:spPr>
          <a:xfrm>
            <a:off x="0" y="0"/>
            <a:ext cx="9404723" cy="1400530"/>
          </a:xfrm>
        </p:spPr>
        <p:txBody>
          <a:bodyPr/>
          <a:lstStyle/>
          <a:p>
            <a:r>
              <a:rPr lang="en-GB" dirty="0"/>
              <a:t>Rationale</a:t>
            </a:r>
          </a:p>
        </p:txBody>
      </p:sp>
      <p:sp>
        <p:nvSpPr>
          <p:cNvPr id="3" name="Content Placeholder 2">
            <a:extLst>
              <a:ext uri="{FF2B5EF4-FFF2-40B4-BE49-F238E27FC236}">
                <a16:creationId xmlns:a16="http://schemas.microsoft.com/office/drawing/2014/main" id="{BE03F3BD-8A03-4A70-8086-348135AB6C1D}"/>
              </a:ext>
            </a:extLst>
          </p:cNvPr>
          <p:cNvSpPr>
            <a:spLocks noGrp="1"/>
          </p:cNvSpPr>
          <p:nvPr>
            <p:ph idx="1"/>
          </p:nvPr>
        </p:nvSpPr>
        <p:spPr>
          <a:xfrm>
            <a:off x="0" y="1253835"/>
            <a:ext cx="12067082" cy="5424055"/>
          </a:xfrm>
        </p:spPr>
        <p:txBody>
          <a:bodyPr>
            <a:normAutofit/>
          </a:bodyPr>
          <a:lstStyle/>
          <a:p>
            <a:r>
              <a:rPr lang="en-US" dirty="0"/>
              <a:t>The rationale and primary goal of the enterprise, was to positively disrupt the telecommunications industry ‘creative destruction’, this trait is also explained by Schumpeter (1947). </a:t>
            </a:r>
          </a:p>
          <a:p>
            <a:r>
              <a:rPr lang="en-US" dirty="0"/>
              <a:t>Naude (2010) detailed in his paper, that he believed scholars with innovative entrepreneurship traits, did not really consider economic development during the start-up phase of an entrepreneurial adventure. </a:t>
            </a:r>
          </a:p>
          <a:p>
            <a:r>
              <a:rPr lang="en-US" dirty="0"/>
              <a:t>Research undertaken by Sofie Lambert, Ward Van Heddeghem, Willem Vereecken, Bart Lannoo, Didier Colle, and Mario Pickavet in 2012, estimated that in 2012, more than 350Twh would be consumed by communication networks, which is 1.8% of the worldwide total consumed electricity.  </a:t>
            </a:r>
            <a:endParaRPr lang="en-GB" dirty="0"/>
          </a:p>
          <a:p>
            <a:r>
              <a:rPr lang="en-US" dirty="0"/>
              <a:t>Telecommunications providers found that power, cost and space reduction, along with an increased bandwidth were very marketable to their customers.  Anything that could save them money, enabled them to activate equipment faster will give them a faster ROI, was of great value to them.  With the shift in technology, telecommunication providers will require more and more bandwidth, as </a:t>
            </a:r>
            <a:r>
              <a:rPr lang="en-US" dirty="0" err="1"/>
              <a:t>Nordrum</a:t>
            </a:r>
            <a:r>
              <a:rPr lang="en-US" dirty="0"/>
              <a:t> (2017 IEEE) explained</a:t>
            </a:r>
            <a:endParaRPr lang="en-GB" dirty="0"/>
          </a:p>
        </p:txBody>
      </p:sp>
    </p:spTree>
    <p:extLst>
      <p:ext uri="{BB962C8B-B14F-4D97-AF65-F5344CB8AC3E}">
        <p14:creationId xmlns:p14="http://schemas.microsoft.com/office/powerpoint/2010/main" val="1214562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762E5-A860-4258-B082-B7C545589B6A}"/>
              </a:ext>
            </a:extLst>
          </p:cNvPr>
          <p:cNvSpPr>
            <a:spLocks noGrp="1"/>
          </p:cNvSpPr>
          <p:nvPr>
            <p:ph type="title"/>
          </p:nvPr>
        </p:nvSpPr>
        <p:spPr>
          <a:xfrm>
            <a:off x="55418" y="123470"/>
            <a:ext cx="10232951" cy="1400530"/>
          </a:xfrm>
        </p:spPr>
        <p:txBody>
          <a:bodyPr>
            <a:normAutofit/>
          </a:bodyPr>
          <a:lstStyle/>
          <a:p>
            <a:r>
              <a:rPr lang="en-GB" dirty="0"/>
              <a:t>Why, How, When, Who, Where &amp; Cost</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085247182"/>
              </p:ext>
            </p:extLst>
          </p:nvPr>
        </p:nvGraphicFramePr>
        <p:xfrm>
          <a:off x="29584" y="755612"/>
          <a:ext cx="12106998" cy="60469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2749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604E0B1-6762-4B99-A6A5-42ED8E20D69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6D86F5FF-DE1B-4BAB-A7BE-6F39F5DD988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4" name="Freeform: Shape 13">
            <a:extLst>
              <a:ext uri="{FF2B5EF4-FFF2-40B4-BE49-F238E27FC236}">
                <a16:creationId xmlns:a16="http://schemas.microsoft.com/office/drawing/2014/main" id="{8DFFC5B7-4963-4902-8A90-EFF5766892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16" name="Rectangle 15">
            <a:extLst>
              <a:ext uri="{FF2B5EF4-FFF2-40B4-BE49-F238E27FC236}">
                <a16:creationId xmlns:a16="http://schemas.microsoft.com/office/drawing/2014/main" id="{736AD705-9544-45E1-B278-8D99F718B8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651F6E-D020-4B0B-A50A-FB32B5313DEC}"/>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Who are Infinera?</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02864851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72679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3"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5" name="Rectangle 24">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FD8A96-A5EF-44B0-BDE6-B5C650C65646}"/>
              </a:ext>
            </a:extLst>
          </p:cNvPr>
          <p:cNvSpPr>
            <a:spLocks noGrp="1"/>
          </p:cNvSpPr>
          <p:nvPr>
            <p:ph type="title"/>
          </p:nvPr>
        </p:nvSpPr>
        <p:spPr>
          <a:xfrm>
            <a:off x="0" y="0"/>
            <a:ext cx="5063979" cy="1622321"/>
          </a:xfrm>
        </p:spPr>
        <p:txBody>
          <a:bodyPr>
            <a:normAutofit/>
          </a:bodyPr>
          <a:lstStyle/>
          <a:p>
            <a:r>
              <a:rPr lang="en-GB" dirty="0"/>
              <a:t>PIC Technology</a:t>
            </a:r>
          </a:p>
        </p:txBody>
      </p:sp>
      <p:sp>
        <p:nvSpPr>
          <p:cNvPr id="3" name="Content Placeholder 2">
            <a:extLst>
              <a:ext uri="{FF2B5EF4-FFF2-40B4-BE49-F238E27FC236}">
                <a16:creationId xmlns:a16="http://schemas.microsoft.com/office/drawing/2014/main" id="{89EF0DE6-E875-4C99-8740-4C174B2D2434}"/>
              </a:ext>
            </a:extLst>
          </p:cNvPr>
          <p:cNvSpPr>
            <a:spLocks noGrp="1"/>
          </p:cNvSpPr>
          <p:nvPr>
            <p:ph idx="1"/>
          </p:nvPr>
        </p:nvSpPr>
        <p:spPr>
          <a:xfrm>
            <a:off x="-96981" y="1198418"/>
            <a:ext cx="5376212" cy="5025401"/>
          </a:xfrm>
        </p:spPr>
        <p:txBody>
          <a:bodyPr>
            <a:normAutofit fontScale="92500" lnSpcReduction="10000"/>
          </a:bodyPr>
          <a:lstStyle/>
          <a:p>
            <a:r>
              <a:rPr lang="en-GB" sz="2400" dirty="0"/>
              <a:t>As Serge </a:t>
            </a:r>
            <a:r>
              <a:rPr lang="en-GB" sz="2400" dirty="0" err="1"/>
              <a:t>Melle</a:t>
            </a:r>
            <a:r>
              <a:rPr lang="en-GB" sz="2400" dirty="0"/>
              <a:t> (VP of Technical Marketing at Infinera explains) ( </a:t>
            </a:r>
            <a:r>
              <a:rPr lang="en-GB" sz="2400" dirty="0">
                <a:hlinkClick r:id="rId3"/>
              </a:rPr>
              <a:t>https://www.internet2.edu/presentations/...photonic.../20061207-photonic-melle.ppt</a:t>
            </a:r>
            <a:r>
              <a:rPr lang="en-GB" sz="2400" dirty="0"/>
              <a:t> ) in his presentation on slide 7, Traditional DWDM architecture has multiple components on the transmit and receiver. They used a lot of space, power, several components, were expensive, was cumbersome to scale, had several areas of failure and had reliability issues</a:t>
            </a:r>
          </a:p>
          <a:p>
            <a:r>
              <a:rPr lang="en-GB" sz="2400" b="1" u="sng" dirty="0"/>
              <a:t>Figure 1</a:t>
            </a:r>
            <a:r>
              <a:rPr lang="en-GB" sz="2400" b="1" dirty="0"/>
              <a:t> </a:t>
            </a:r>
            <a:r>
              <a:rPr lang="en-GB" sz="2400" dirty="0"/>
              <a:t>explains the typical optical layout</a:t>
            </a:r>
          </a:p>
        </p:txBody>
      </p:sp>
      <p:sp>
        <p:nvSpPr>
          <p:cNvPr id="4" name="TextBox 3">
            <a:extLst>
              <a:ext uri="{FF2B5EF4-FFF2-40B4-BE49-F238E27FC236}">
                <a16:creationId xmlns:a16="http://schemas.microsoft.com/office/drawing/2014/main" id="{E5497BB0-0D36-42B7-82AE-5A60DD4C4CBB}"/>
              </a:ext>
            </a:extLst>
          </p:cNvPr>
          <p:cNvSpPr txBox="1"/>
          <p:nvPr/>
        </p:nvSpPr>
        <p:spPr>
          <a:xfrm>
            <a:off x="5527572" y="773668"/>
            <a:ext cx="1056700" cy="369332"/>
          </a:xfrm>
          <a:prstGeom prst="rect">
            <a:avLst/>
          </a:prstGeom>
          <a:noFill/>
        </p:spPr>
        <p:txBody>
          <a:bodyPr wrap="none" rtlCol="0">
            <a:spAutoFit/>
          </a:bodyPr>
          <a:lstStyle/>
          <a:p>
            <a:r>
              <a:rPr lang="en-GB" b="1" u="sng" dirty="0">
                <a:solidFill>
                  <a:schemeClr val="bg1"/>
                </a:solidFill>
              </a:rPr>
              <a:t>Figure 1</a:t>
            </a:r>
          </a:p>
        </p:txBody>
      </p:sp>
      <p:pic>
        <p:nvPicPr>
          <p:cNvPr id="6" name="Picture 5">
            <a:extLst>
              <a:ext uri="{FF2B5EF4-FFF2-40B4-BE49-F238E27FC236}">
                <a16:creationId xmlns:a16="http://schemas.microsoft.com/office/drawing/2014/main" id="{61981A7E-B99A-4243-B121-504879EC3D21}"/>
              </a:ext>
            </a:extLst>
          </p:cNvPr>
          <p:cNvPicPr>
            <a:picLocks noChangeAspect="1"/>
          </p:cNvPicPr>
          <p:nvPr/>
        </p:nvPicPr>
        <p:blipFill>
          <a:blip r:embed="rId4"/>
          <a:stretch>
            <a:fillRect/>
          </a:stretch>
        </p:blipFill>
        <p:spPr>
          <a:xfrm>
            <a:off x="5553492" y="1703142"/>
            <a:ext cx="6533001" cy="3741696"/>
          </a:xfrm>
          <a:prstGeom prst="rect">
            <a:avLst/>
          </a:prstGeom>
        </p:spPr>
      </p:pic>
    </p:spTree>
    <p:extLst>
      <p:ext uri="{BB962C8B-B14F-4D97-AF65-F5344CB8AC3E}">
        <p14:creationId xmlns:p14="http://schemas.microsoft.com/office/powerpoint/2010/main" val="3938922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7"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Content Placeholder 3" descr="A close up of a device&#10;&#10;Description generated with high confidence">
            <a:extLst>
              <a:ext uri="{FF2B5EF4-FFF2-40B4-BE49-F238E27FC236}">
                <a16:creationId xmlns:a16="http://schemas.microsoft.com/office/drawing/2014/main" id="{4173E410-0F47-4BC1-8AE9-CFF4FB81F7E7}"/>
              </a:ext>
            </a:extLst>
          </p:cNvPr>
          <p:cNvPicPr>
            <a:picLocks noChangeAspect="1"/>
          </p:cNvPicPr>
          <p:nvPr/>
        </p:nvPicPr>
        <p:blipFill>
          <a:blip r:embed="rId3"/>
          <a:stretch>
            <a:fillRect/>
          </a:stretch>
        </p:blipFill>
        <p:spPr>
          <a:xfrm>
            <a:off x="5496087" y="2182218"/>
            <a:ext cx="6638926" cy="2406610"/>
          </a:xfrm>
          <a:prstGeom prst="rect">
            <a:avLst/>
          </a:prstGeom>
          <a:effectLst/>
        </p:spPr>
      </p:pic>
      <p:sp>
        <p:nvSpPr>
          <p:cNvPr id="29" name="Rectangle 28">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67B4CEF-A968-42DD-9351-1ADC78FD9856}"/>
              </a:ext>
            </a:extLst>
          </p:cNvPr>
          <p:cNvSpPr>
            <a:spLocks noGrp="1"/>
          </p:cNvSpPr>
          <p:nvPr>
            <p:ph type="title"/>
          </p:nvPr>
        </p:nvSpPr>
        <p:spPr>
          <a:xfrm>
            <a:off x="0" y="12675"/>
            <a:ext cx="5096656" cy="1622321"/>
          </a:xfrm>
        </p:spPr>
        <p:txBody>
          <a:bodyPr>
            <a:normAutofit/>
          </a:bodyPr>
          <a:lstStyle/>
          <a:p>
            <a:pPr>
              <a:lnSpc>
                <a:spcPct val="90000"/>
              </a:lnSpc>
            </a:pPr>
            <a:r>
              <a:rPr lang="en-GB" sz="3600" dirty="0"/>
              <a:t>Photonic Integrated Circuit </a:t>
            </a:r>
          </a:p>
        </p:txBody>
      </p:sp>
      <p:sp>
        <p:nvSpPr>
          <p:cNvPr id="9" name="Content Placeholder 8"/>
          <p:cNvSpPr>
            <a:spLocks noGrp="1"/>
          </p:cNvSpPr>
          <p:nvPr>
            <p:ph idx="1"/>
          </p:nvPr>
        </p:nvSpPr>
        <p:spPr>
          <a:xfrm>
            <a:off x="1" y="1244184"/>
            <a:ext cx="5314950" cy="5321508"/>
          </a:xfrm>
        </p:spPr>
        <p:txBody>
          <a:bodyPr>
            <a:normAutofit fontScale="92500" lnSpcReduction="20000"/>
          </a:bodyPr>
          <a:lstStyle/>
          <a:p>
            <a:pPr>
              <a:lnSpc>
                <a:spcPct val="90000"/>
              </a:lnSpc>
            </a:pPr>
            <a:r>
              <a:rPr lang="en-GB" sz="2600" dirty="0"/>
              <a:t>Infinera was able to put multiple components onto a single chip as shown in </a:t>
            </a:r>
            <a:r>
              <a:rPr lang="en-GB" sz="2600" b="1" u="sng" dirty="0"/>
              <a:t>Figure 2.   </a:t>
            </a:r>
          </a:p>
          <a:p>
            <a:pPr>
              <a:lnSpc>
                <a:spcPct val="90000"/>
              </a:lnSpc>
            </a:pPr>
            <a:r>
              <a:rPr lang="en-GB" sz="2600" dirty="0"/>
              <a:t>Left chip:  The receive PIC receives 10 x 10-Gb/s optical signals on a single fibre input, demultiplexes them and converts them into a 100-Gb/s electrical signal. Right chip: The transmit PIC receives one 100-Gb/s electrical signal, converts it to 10 10-Gb/s optical signals, multiplexes them at standard C-band wavelengths and transmits them onto a single fibre. Each PIC contains approximately 50 optical components.</a:t>
            </a:r>
          </a:p>
          <a:p>
            <a:pPr>
              <a:lnSpc>
                <a:spcPct val="90000"/>
              </a:lnSpc>
            </a:pPr>
            <a:endParaRPr lang="en-US" sz="1400" dirty="0"/>
          </a:p>
        </p:txBody>
      </p:sp>
      <p:sp>
        <p:nvSpPr>
          <p:cNvPr id="15" name="TextBox 14">
            <a:extLst>
              <a:ext uri="{FF2B5EF4-FFF2-40B4-BE49-F238E27FC236}">
                <a16:creationId xmlns:a16="http://schemas.microsoft.com/office/drawing/2014/main" id="{2F2AB7BB-F450-4718-8234-C5D134D0D447}"/>
              </a:ext>
            </a:extLst>
          </p:cNvPr>
          <p:cNvSpPr txBox="1"/>
          <p:nvPr/>
        </p:nvSpPr>
        <p:spPr>
          <a:xfrm>
            <a:off x="5527572" y="773668"/>
            <a:ext cx="1056700" cy="369332"/>
          </a:xfrm>
          <a:prstGeom prst="rect">
            <a:avLst/>
          </a:prstGeom>
          <a:noFill/>
        </p:spPr>
        <p:txBody>
          <a:bodyPr wrap="none" rtlCol="0">
            <a:spAutoFit/>
          </a:bodyPr>
          <a:lstStyle/>
          <a:p>
            <a:r>
              <a:rPr lang="en-GB" b="1" u="sng" dirty="0">
                <a:solidFill>
                  <a:schemeClr val="bg1"/>
                </a:solidFill>
              </a:rPr>
              <a:t>Figure 2</a:t>
            </a:r>
          </a:p>
        </p:txBody>
      </p:sp>
    </p:spTree>
    <p:extLst>
      <p:ext uri="{BB962C8B-B14F-4D97-AF65-F5344CB8AC3E}">
        <p14:creationId xmlns:p14="http://schemas.microsoft.com/office/powerpoint/2010/main" val="1056894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DA93F-FB1B-4C9F-99B7-1F8F76A3DD67}"/>
              </a:ext>
            </a:extLst>
          </p:cNvPr>
          <p:cNvSpPr>
            <a:spLocks noGrp="1"/>
          </p:cNvSpPr>
          <p:nvPr>
            <p:ph type="title"/>
          </p:nvPr>
        </p:nvSpPr>
        <p:spPr>
          <a:xfrm>
            <a:off x="0" y="0"/>
            <a:ext cx="9404723" cy="1400530"/>
          </a:xfrm>
        </p:spPr>
        <p:txBody>
          <a:bodyPr/>
          <a:lstStyle/>
          <a:p>
            <a:r>
              <a:rPr lang="en-GB" dirty="0"/>
              <a:t>Economic Change</a:t>
            </a:r>
          </a:p>
        </p:txBody>
      </p:sp>
      <p:sp>
        <p:nvSpPr>
          <p:cNvPr id="3" name="Content Placeholder 2">
            <a:extLst>
              <a:ext uri="{FF2B5EF4-FFF2-40B4-BE49-F238E27FC236}">
                <a16:creationId xmlns:a16="http://schemas.microsoft.com/office/drawing/2014/main" id="{21FAE5B9-8741-42D8-8D1D-EA2ABAEB4A82}"/>
              </a:ext>
            </a:extLst>
          </p:cNvPr>
          <p:cNvSpPr>
            <a:spLocks noGrp="1"/>
          </p:cNvSpPr>
          <p:nvPr>
            <p:ph idx="1"/>
          </p:nvPr>
        </p:nvSpPr>
        <p:spPr>
          <a:xfrm>
            <a:off x="332509" y="1545947"/>
            <a:ext cx="11526982" cy="4925290"/>
          </a:xfrm>
        </p:spPr>
        <p:txBody>
          <a:bodyPr>
            <a:normAutofit/>
          </a:bodyPr>
          <a:lstStyle/>
          <a:p>
            <a:r>
              <a:rPr lang="en-US" sz="2400" dirty="0"/>
              <a:t>With the boom already gone in the 90’s and the bust slowly taking its reign 2001, was this a good time to start a new enterprise?  Well Dr. Welch, Jagdeep Singh and Drew Perkins, thought so.  They saw an opportunity to start something new.  The Economist ( </a:t>
            </a:r>
            <a:r>
              <a:rPr lang="en-US" sz="2400" u="sng" dirty="0">
                <a:hlinkClick r:id="rId2"/>
              </a:rPr>
              <a:t>www.economist.com</a:t>
            </a:r>
            <a:r>
              <a:rPr lang="en-US" sz="2400" u="sng" dirty="0"/>
              <a:t> </a:t>
            </a:r>
            <a:r>
              <a:rPr lang="en-US" sz="2400" dirty="0"/>
              <a:t>) also wrote an article called ‘The great telecoms crash’ in 2001 which references the demise of telecom providers.</a:t>
            </a:r>
          </a:p>
          <a:p>
            <a:r>
              <a:rPr lang="en-US" sz="2400" b="1" dirty="0"/>
              <a:t>Unemployment on the increase</a:t>
            </a:r>
          </a:p>
          <a:p>
            <a:r>
              <a:rPr lang="en-US" sz="2400" b="1" dirty="0"/>
              <a:t>Economic state of carrier stock</a:t>
            </a:r>
          </a:p>
          <a:p>
            <a:r>
              <a:rPr lang="en-US" sz="2400" b="1" dirty="0"/>
              <a:t>Telecoms Crash</a:t>
            </a:r>
          </a:p>
          <a:p>
            <a:r>
              <a:rPr lang="en-US" sz="2400" b="1" dirty="0"/>
              <a:t>Timing</a:t>
            </a:r>
          </a:p>
          <a:p>
            <a:r>
              <a:rPr lang="en-US" sz="2400" b="1" dirty="0"/>
              <a:t>11</a:t>
            </a:r>
            <a:r>
              <a:rPr lang="en-US" sz="2400" b="1" baseline="30000" dirty="0"/>
              <a:t>th</a:t>
            </a:r>
            <a:r>
              <a:rPr lang="en-US" sz="2400" b="1" dirty="0"/>
              <a:t> September Terror attacks impact</a:t>
            </a:r>
            <a:endParaRPr lang="en-GB" sz="2400" dirty="0"/>
          </a:p>
        </p:txBody>
      </p:sp>
    </p:spTree>
    <p:extLst>
      <p:ext uri="{BB962C8B-B14F-4D97-AF65-F5344CB8AC3E}">
        <p14:creationId xmlns:p14="http://schemas.microsoft.com/office/powerpoint/2010/main" val="3819464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78" name="Rectangle 69">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80"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81" name="Rectangle 75">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0" name="Content Placeholder 9">
            <a:extLst>
              <a:ext uri="{FF2B5EF4-FFF2-40B4-BE49-F238E27FC236}">
                <a16:creationId xmlns:a16="http://schemas.microsoft.com/office/drawing/2014/main" id="{07C6922D-7C48-4EDA-B254-ECB55D35B1FB}"/>
              </a:ext>
            </a:extLst>
          </p:cNvPr>
          <p:cNvGraphicFramePr>
            <a:graphicFrameLocks noGrp="1"/>
          </p:cNvGraphicFramePr>
          <p:nvPr>
            <p:ph idx="1"/>
            <p:extLst>
              <p:ext uri="{D42A27DB-BD31-4B8C-83A1-F6EECF244321}">
                <p14:modId xmlns:p14="http://schemas.microsoft.com/office/powerpoint/2010/main" val="3528580094"/>
              </p:ext>
            </p:extLst>
          </p:nvPr>
        </p:nvGraphicFramePr>
        <p:xfrm>
          <a:off x="5486953" y="1283234"/>
          <a:ext cx="6615400" cy="5372598"/>
        </p:xfrm>
        <a:graphic>
          <a:graphicData uri="http://schemas.openxmlformats.org/drawingml/2006/chart">
            <c:chart xmlns:c="http://schemas.openxmlformats.org/drawingml/2006/chart" xmlns:r="http://schemas.openxmlformats.org/officeDocument/2006/relationships" r:id="rId4"/>
          </a:graphicData>
        </a:graphic>
      </p:graphicFrame>
      <p:sp>
        <p:nvSpPr>
          <p:cNvPr id="8" name="Content Placeholder 2">
            <a:extLst>
              <a:ext uri="{FF2B5EF4-FFF2-40B4-BE49-F238E27FC236}">
                <a16:creationId xmlns:a16="http://schemas.microsoft.com/office/drawing/2014/main" id="{A025474B-2940-4573-82B8-F83528EB2FB0}"/>
              </a:ext>
            </a:extLst>
          </p:cNvPr>
          <p:cNvSpPr txBox="1">
            <a:spLocks/>
          </p:cNvSpPr>
          <p:nvPr/>
        </p:nvSpPr>
        <p:spPr>
          <a:xfrm>
            <a:off x="89647" y="1400530"/>
            <a:ext cx="5117572" cy="5255302"/>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US" sz="3200" dirty="0"/>
              <a:t>In 2001 unemployment levels in Sunnyvale California (CA) the location of Infinera’s corporate headquarters, were at 3.1% however, this number increased within one year to 8.2%.  Data was researched by Federal Reserve Economic Data (FRED) as shown in </a:t>
            </a:r>
            <a:r>
              <a:rPr lang="en-US" sz="3200" b="1" u="sng" dirty="0"/>
              <a:t>Chart 1</a:t>
            </a:r>
            <a:r>
              <a:rPr lang="en-US" sz="3200" dirty="0"/>
              <a:t>.  </a:t>
            </a:r>
            <a:endParaRPr lang="en-GB" sz="3200" dirty="0"/>
          </a:p>
          <a:p>
            <a:endParaRPr lang="en-US" dirty="0"/>
          </a:p>
        </p:txBody>
      </p:sp>
      <p:sp>
        <p:nvSpPr>
          <p:cNvPr id="9" name="TextBox 8">
            <a:extLst>
              <a:ext uri="{FF2B5EF4-FFF2-40B4-BE49-F238E27FC236}">
                <a16:creationId xmlns:a16="http://schemas.microsoft.com/office/drawing/2014/main" id="{499AE827-597E-4849-9FEB-6E6DCC6F718C}"/>
              </a:ext>
            </a:extLst>
          </p:cNvPr>
          <p:cNvSpPr txBox="1"/>
          <p:nvPr/>
        </p:nvSpPr>
        <p:spPr>
          <a:xfrm>
            <a:off x="5416921" y="896400"/>
            <a:ext cx="990977" cy="369332"/>
          </a:xfrm>
          <a:prstGeom prst="rect">
            <a:avLst/>
          </a:prstGeom>
          <a:noFill/>
        </p:spPr>
        <p:txBody>
          <a:bodyPr wrap="none" rtlCol="0">
            <a:spAutoFit/>
          </a:bodyPr>
          <a:lstStyle/>
          <a:p>
            <a:r>
              <a:rPr lang="en-GB" b="1" u="sng" dirty="0">
                <a:solidFill>
                  <a:schemeClr val="bg1"/>
                </a:solidFill>
              </a:rPr>
              <a:t>Chart 1</a:t>
            </a:r>
          </a:p>
        </p:txBody>
      </p:sp>
      <p:sp>
        <p:nvSpPr>
          <p:cNvPr id="2" name="Title 1">
            <a:extLst>
              <a:ext uri="{FF2B5EF4-FFF2-40B4-BE49-F238E27FC236}">
                <a16:creationId xmlns:a16="http://schemas.microsoft.com/office/drawing/2014/main" id="{1DCE7576-C442-4462-B878-DAF01B486228}"/>
              </a:ext>
            </a:extLst>
          </p:cNvPr>
          <p:cNvSpPr>
            <a:spLocks noGrp="1"/>
          </p:cNvSpPr>
          <p:nvPr>
            <p:ph type="title"/>
          </p:nvPr>
        </p:nvSpPr>
        <p:spPr>
          <a:xfrm>
            <a:off x="-26446" y="0"/>
            <a:ext cx="5056267" cy="1400530"/>
          </a:xfrm>
        </p:spPr>
        <p:txBody>
          <a:bodyPr/>
          <a:lstStyle/>
          <a:p>
            <a:r>
              <a:rPr lang="en-GB" dirty="0"/>
              <a:t>Unemployment on the increase</a:t>
            </a:r>
          </a:p>
        </p:txBody>
      </p:sp>
    </p:spTree>
    <p:extLst>
      <p:ext uri="{BB962C8B-B14F-4D97-AF65-F5344CB8AC3E}">
        <p14:creationId xmlns:p14="http://schemas.microsoft.com/office/powerpoint/2010/main" val="2847135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57"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59" name="Rectangle 58">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54A4E92E-CBE7-4639-B902-89F24AA792BC}"/>
              </a:ext>
            </a:extLst>
          </p:cNvPr>
          <p:cNvGraphicFramePr>
            <a:graphicFrameLocks noGrp="1"/>
          </p:cNvGraphicFramePr>
          <p:nvPr>
            <p:ph idx="1"/>
            <p:extLst>
              <p:ext uri="{D42A27DB-BD31-4B8C-83A1-F6EECF244321}">
                <p14:modId xmlns:p14="http://schemas.microsoft.com/office/powerpoint/2010/main" val="1594650086"/>
              </p:ext>
            </p:extLst>
          </p:nvPr>
        </p:nvGraphicFramePr>
        <p:xfrm>
          <a:off x="5553491" y="1190665"/>
          <a:ext cx="6534599" cy="5562601"/>
        </p:xfrm>
        <a:graphic>
          <a:graphicData uri="http://schemas.openxmlformats.org/drawingml/2006/chart">
            <c:chart xmlns:c="http://schemas.openxmlformats.org/drawingml/2006/chart" xmlns:r="http://schemas.openxmlformats.org/officeDocument/2006/relationships" r:id="rId4"/>
          </a:graphicData>
        </a:graphic>
      </p:graphicFrame>
      <p:sp>
        <p:nvSpPr>
          <p:cNvPr id="8" name="Content Placeholder 2">
            <a:extLst>
              <a:ext uri="{FF2B5EF4-FFF2-40B4-BE49-F238E27FC236}">
                <a16:creationId xmlns:a16="http://schemas.microsoft.com/office/drawing/2014/main" id="{A025474B-2940-4573-82B8-F83528EB2FB0}"/>
              </a:ext>
            </a:extLst>
          </p:cNvPr>
          <p:cNvSpPr txBox="1">
            <a:spLocks/>
          </p:cNvSpPr>
          <p:nvPr/>
        </p:nvSpPr>
        <p:spPr>
          <a:xfrm>
            <a:off x="37373" y="1524399"/>
            <a:ext cx="5236383" cy="54170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r>
              <a:rPr lang="en-US" dirty="0"/>
              <a:t>The economic situation in the telecommunications industry in the late 90’s was a boom; however, the bust was coming, and in 2001 it hit hard.  </a:t>
            </a:r>
            <a:endParaRPr lang="en-GB" dirty="0"/>
          </a:p>
          <a:p>
            <a:r>
              <a:rPr lang="en-US" dirty="0"/>
              <a:t>Sprint (NYSE: S) for example went from $74.5 in October 1999 to $20.0 in October 2001, a decrease of 73% in this period.  A similar trend in UK with British Telecom (NYSE: BT) with stock at $90.0 in October 1999 to $25.4 in October 2001, a decrease of 72% (data researched from New York Stock Exchange (NYSE). The economic situation at the time wasn’t great as shown in </a:t>
            </a:r>
            <a:r>
              <a:rPr lang="en-US" b="1" u="sng" dirty="0"/>
              <a:t>Chart 2</a:t>
            </a:r>
            <a:r>
              <a:rPr lang="en-US" dirty="0"/>
              <a:t>.</a:t>
            </a:r>
            <a:endParaRPr lang="en-GB" dirty="0"/>
          </a:p>
          <a:p>
            <a:pPr marL="0" indent="0">
              <a:lnSpc>
                <a:spcPct val="90000"/>
              </a:lnSpc>
              <a:buNone/>
            </a:pPr>
            <a:endParaRPr lang="en-US" sz="1700" dirty="0"/>
          </a:p>
        </p:txBody>
      </p:sp>
      <p:sp>
        <p:nvSpPr>
          <p:cNvPr id="9" name="TextBox 8">
            <a:extLst>
              <a:ext uri="{FF2B5EF4-FFF2-40B4-BE49-F238E27FC236}">
                <a16:creationId xmlns:a16="http://schemas.microsoft.com/office/drawing/2014/main" id="{0EB0E911-AB25-476C-ACD3-6B9840223ADD}"/>
              </a:ext>
            </a:extLst>
          </p:cNvPr>
          <p:cNvSpPr txBox="1"/>
          <p:nvPr/>
        </p:nvSpPr>
        <p:spPr>
          <a:xfrm>
            <a:off x="5495235" y="797501"/>
            <a:ext cx="990977" cy="369332"/>
          </a:xfrm>
          <a:prstGeom prst="rect">
            <a:avLst/>
          </a:prstGeom>
          <a:noFill/>
        </p:spPr>
        <p:txBody>
          <a:bodyPr wrap="none" rtlCol="0">
            <a:spAutoFit/>
          </a:bodyPr>
          <a:lstStyle/>
          <a:p>
            <a:r>
              <a:rPr lang="en-GB" b="1" u="sng" dirty="0">
                <a:solidFill>
                  <a:schemeClr val="bg1"/>
                </a:solidFill>
              </a:rPr>
              <a:t>Chart 2</a:t>
            </a:r>
          </a:p>
        </p:txBody>
      </p:sp>
      <p:sp>
        <p:nvSpPr>
          <p:cNvPr id="2" name="Title 1">
            <a:extLst>
              <a:ext uri="{FF2B5EF4-FFF2-40B4-BE49-F238E27FC236}">
                <a16:creationId xmlns:a16="http://schemas.microsoft.com/office/drawing/2014/main" id="{CDB1C682-2711-4935-AEFC-5FDBDBC631B4}"/>
              </a:ext>
            </a:extLst>
          </p:cNvPr>
          <p:cNvSpPr>
            <a:spLocks noGrp="1"/>
          </p:cNvSpPr>
          <p:nvPr>
            <p:ph type="title"/>
          </p:nvPr>
        </p:nvSpPr>
        <p:spPr>
          <a:xfrm>
            <a:off x="-26445" y="0"/>
            <a:ext cx="5129336" cy="1400530"/>
          </a:xfrm>
        </p:spPr>
        <p:txBody>
          <a:bodyPr/>
          <a:lstStyle/>
          <a:p>
            <a:r>
              <a:rPr lang="en-GB" dirty="0"/>
              <a:t>Economic state of carrier stock</a:t>
            </a:r>
          </a:p>
        </p:txBody>
      </p:sp>
    </p:spTree>
    <p:extLst>
      <p:ext uri="{BB962C8B-B14F-4D97-AF65-F5344CB8AC3E}">
        <p14:creationId xmlns:p14="http://schemas.microsoft.com/office/powerpoint/2010/main" val="1190487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descr="A close up of a map&#10;&#10;Description generated with very high confidence">
            <a:extLst>
              <a:ext uri="{FF2B5EF4-FFF2-40B4-BE49-F238E27FC236}">
                <a16:creationId xmlns:a16="http://schemas.microsoft.com/office/drawing/2014/main" id="{44916FAF-4EC2-4344-8A26-ECBCFB45C24A}"/>
              </a:ext>
            </a:extLst>
          </p:cNvPr>
          <p:cNvPicPr/>
          <p:nvPr/>
        </p:nvPicPr>
        <p:blipFill>
          <a:blip r:embed="rId3"/>
          <a:stretch>
            <a:fillRect/>
          </a:stretch>
        </p:blipFill>
        <p:spPr>
          <a:xfrm>
            <a:off x="5484854" y="1260182"/>
            <a:ext cx="6603237" cy="5494083"/>
          </a:xfrm>
          <a:prstGeom prst="rect">
            <a:avLst/>
          </a:prstGeom>
          <a:effectLst/>
        </p:spPr>
      </p:pic>
      <p:sp>
        <p:nvSpPr>
          <p:cNvPr id="15" name="Rectangle 14">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199E230-4CB9-4CE2-9B4B-C43153C17F58}"/>
              </a:ext>
            </a:extLst>
          </p:cNvPr>
          <p:cNvSpPr>
            <a:spLocks noGrp="1"/>
          </p:cNvSpPr>
          <p:nvPr>
            <p:ph type="title"/>
          </p:nvPr>
        </p:nvSpPr>
        <p:spPr>
          <a:xfrm>
            <a:off x="392171" y="151274"/>
            <a:ext cx="4166510" cy="1622321"/>
          </a:xfrm>
        </p:spPr>
        <p:txBody>
          <a:bodyPr>
            <a:normAutofit/>
          </a:bodyPr>
          <a:lstStyle/>
          <a:p>
            <a:r>
              <a:rPr lang="en-GB" dirty="0"/>
              <a:t>Telecoms Crash</a:t>
            </a:r>
          </a:p>
        </p:txBody>
      </p:sp>
      <p:sp>
        <p:nvSpPr>
          <p:cNvPr id="3" name="Content Placeholder 2">
            <a:extLst>
              <a:ext uri="{FF2B5EF4-FFF2-40B4-BE49-F238E27FC236}">
                <a16:creationId xmlns:a16="http://schemas.microsoft.com/office/drawing/2014/main" id="{F385D1B0-4B17-40CF-945A-799D05E73AB0}"/>
              </a:ext>
            </a:extLst>
          </p:cNvPr>
          <p:cNvSpPr>
            <a:spLocks noGrp="1"/>
          </p:cNvSpPr>
          <p:nvPr>
            <p:ph idx="1"/>
          </p:nvPr>
        </p:nvSpPr>
        <p:spPr>
          <a:xfrm>
            <a:off x="103909" y="1641764"/>
            <a:ext cx="5167746" cy="5001491"/>
          </a:xfrm>
        </p:spPr>
        <p:txBody>
          <a:bodyPr>
            <a:normAutofit fontScale="92500" lnSpcReduction="10000"/>
          </a:bodyPr>
          <a:lstStyle/>
          <a:p>
            <a:pPr>
              <a:lnSpc>
                <a:spcPct val="90000"/>
              </a:lnSpc>
            </a:pPr>
            <a:r>
              <a:rPr lang="en-US" sz="1900" dirty="0"/>
              <a:t>With several of the key telecommunications companies entering chapter 11 like Worldcom (Now </a:t>
            </a:r>
            <a:r>
              <a:rPr lang="en-US" sz="1900" dirty="0" err="1"/>
              <a:t>Verzion</a:t>
            </a:r>
            <a:r>
              <a:rPr lang="en-US" sz="1900" dirty="0"/>
              <a:t>), 360Networks (now </a:t>
            </a:r>
            <a:r>
              <a:rPr lang="en-US" sz="1900" dirty="0" err="1"/>
              <a:t>Zayo</a:t>
            </a:r>
            <a:r>
              <a:rPr lang="en-US" sz="1900" dirty="0"/>
              <a:t>) and Global Crossing (now Century Link), as explained by The Economist article in 2001, laying off staff and cutting back.  Dr. Welch found this a great opportunity to go and hire exceptional skilled individuals to support his new venture.  </a:t>
            </a:r>
            <a:endParaRPr lang="en-GB" sz="1900" dirty="0"/>
          </a:p>
          <a:p>
            <a:pPr>
              <a:lnSpc>
                <a:spcPct val="90000"/>
              </a:lnSpc>
            </a:pPr>
            <a:r>
              <a:rPr lang="en-US" sz="1900" dirty="0"/>
              <a:t>As David S. Langdon, Terence M. McMenamin, and Thomas J. Krolik explained in their article ‘U.S. labor market in 2001: economy enters a recession’, there was a decrease in IT manufacturing (Dr. Welch’s start-up was in this industry), and that the recession was with America in 2001.  The chart below shows in figure 2 the decline in employment in the IT Manufacturing industry.  </a:t>
            </a:r>
            <a:endParaRPr lang="en-GB" sz="1900" dirty="0"/>
          </a:p>
          <a:p>
            <a:pPr marL="0" indent="0">
              <a:lnSpc>
                <a:spcPct val="90000"/>
              </a:lnSpc>
              <a:buNone/>
            </a:pPr>
            <a:endParaRPr lang="en-GB" sz="1100" dirty="0"/>
          </a:p>
        </p:txBody>
      </p:sp>
      <p:sp>
        <p:nvSpPr>
          <p:cNvPr id="10" name="TextBox 9">
            <a:extLst>
              <a:ext uri="{FF2B5EF4-FFF2-40B4-BE49-F238E27FC236}">
                <a16:creationId xmlns:a16="http://schemas.microsoft.com/office/drawing/2014/main" id="{73EC2C99-3FB8-4F5C-861C-4240A8AB8E82}"/>
              </a:ext>
            </a:extLst>
          </p:cNvPr>
          <p:cNvSpPr txBox="1"/>
          <p:nvPr/>
        </p:nvSpPr>
        <p:spPr>
          <a:xfrm>
            <a:off x="5319129" y="386834"/>
            <a:ext cx="990977" cy="369332"/>
          </a:xfrm>
          <a:prstGeom prst="rect">
            <a:avLst/>
          </a:prstGeom>
          <a:noFill/>
        </p:spPr>
        <p:txBody>
          <a:bodyPr wrap="none" rtlCol="0">
            <a:spAutoFit/>
          </a:bodyPr>
          <a:lstStyle/>
          <a:p>
            <a:r>
              <a:rPr lang="en-GB" b="1" u="sng" dirty="0">
                <a:solidFill>
                  <a:schemeClr val="bg1"/>
                </a:solidFill>
              </a:rPr>
              <a:t>Chart 3</a:t>
            </a:r>
          </a:p>
        </p:txBody>
      </p:sp>
      <mc:AlternateContent xmlns:mc="http://schemas.openxmlformats.org/markup-compatibility/2006" xmlns:p14="http://schemas.microsoft.com/office/powerpoint/2010/main">
        <mc:Choice Requires="p14">
          <p:contentPart p14:bwMode="auto" r:id="rId4">
            <p14:nvContentPartPr>
              <p14:cNvPr id="28" name="Ink 27">
                <a:extLst>
                  <a:ext uri="{FF2B5EF4-FFF2-40B4-BE49-F238E27FC236}">
                    <a16:creationId xmlns:a16="http://schemas.microsoft.com/office/drawing/2014/main" id="{340C3481-9482-4382-863B-253AE7FD2AE5}"/>
                  </a:ext>
                </a:extLst>
              </p14:cNvPr>
              <p14:cNvContentPartPr/>
              <p14:nvPr/>
            </p14:nvContentPartPr>
            <p14:xfrm>
              <a:off x="5536552" y="1359785"/>
              <a:ext cx="489752" cy="157020"/>
            </p14:xfrm>
          </p:contentPart>
        </mc:Choice>
        <mc:Fallback xmlns="">
          <p:pic>
            <p:nvPicPr>
              <p:cNvPr id="28" name="Ink 27">
                <a:extLst>
                  <a:ext uri="{FF2B5EF4-FFF2-40B4-BE49-F238E27FC236}">
                    <a16:creationId xmlns:a16="http://schemas.microsoft.com/office/drawing/2014/main" id="{340C3481-9482-4382-863B-253AE7FD2AE5}"/>
                  </a:ext>
                </a:extLst>
              </p:cNvPr>
              <p:cNvPicPr/>
              <p:nvPr/>
            </p:nvPicPr>
            <p:blipFill>
              <a:blip r:embed="rId5"/>
              <a:stretch>
                <a:fillRect/>
              </a:stretch>
            </p:blipFill>
            <p:spPr>
              <a:xfrm>
                <a:off x="5505245" y="1328525"/>
                <a:ext cx="525377" cy="197622"/>
              </a:xfrm>
              <a:prstGeom prst="rect">
                <a:avLst/>
              </a:prstGeom>
            </p:spPr>
          </p:pic>
        </mc:Fallback>
      </mc:AlternateContent>
    </p:spTree>
    <p:extLst>
      <p:ext uri="{BB962C8B-B14F-4D97-AF65-F5344CB8AC3E}">
        <p14:creationId xmlns:p14="http://schemas.microsoft.com/office/powerpoint/2010/main" val="3522174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2E231-D5D2-4215-81DD-E82F5E99AFDB}"/>
              </a:ext>
            </a:extLst>
          </p:cNvPr>
          <p:cNvSpPr>
            <a:spLocks noGrp="1"/>
          </p:cNvSpPr>
          <p:nvPr>
            <p:ph type="title"/>
          </p:nvPr>
        </p:nvSpPr>
        <p:spPr>
          <a:xfrm>
            <a:off x="0" y="0"/>
            <a:ext cx="9404723" cy="1400530"/>
          </a:xfrm>
        </p:spPr>
        <p:txBody>
          <a:bodyPr/>
          <a:lstStyle/>
          <a:p>
            <a:r>
              <a:rPr lang="en-GB" dirty="0"/>
              <a:t>Timing</a:t>
            </a:r>
          </a:p>
        </p:txBody>
      </p:sp>
      <p:sp>
        <p:nvSpPr>
          <p:cNvPr id="3" name="Content Placeholder 2">
            <a:extLst>
              <a:ext uri="{FF2B5EF4-FFF2-40B4-BE49-F238E27FC236}">
                <a16:creationId xmlns:a16="http://schemas.microsoft.com/office/drawing/2014/main" id="{15EB341C-5975-4A30-939D-8A496D94DB3B}"/>
              </a:ext>
            </a:extLst>
          </p:cNvPr>
          <p:cNvSpPr>
            <a:spLocks noGrp="1"/>
          </p:cNvSpPr>
          <p:nvPr>
            <p:ph idx="1"/>
          </p:nvPr>
        </p:nvSpPr>
        <p:spPr>
          <a:xfrm>
            <a:off x="284018" y="1579418"/>
            <a:ext cx="11820539" cy="5061225"/>
          </a:xfrm>
        </p:spPr>
        <p:txBody>
          <a:bodyPr>
            <a:normAutofit fontScale="92500" lnSpcReduction="10000"/>
          </a:bodyPr>
          <a:lstStyle/>
          <a:p>
            <a:r>
              <a:rPr lang="en-US" dirty="0"/>
              <a:t>Not great timing for establishing something disruptive, still Dr. Welch proceeded.  </a:t>
            </a:r>
            <a:endParaRPr lang="en-GB" dirty="0"/>
          </a:p>
          <a:p>
            <a:r>
              <a:rPr lang="en-US" dirty="0"/>
              <a:t>They went out and hired excellent skilled staff to develop the PIC and supporting products.   I took a quote from </a:t>
            </a:r>
            <a:r>
              <a:rPr lang="en-US" dirty="0" err="1"/>
              <a:t>Kinnane’s</a:t>
            </a:r>
            <a:r>
              <a:rPr lang="en-US" dirty="0"/>
              <a:t> OSA (2011) interview with Welch in 2011. “all the big companies were laying people off. You could hire anybody you wanted.” </a:t>
            </a:r>
          </a:p>
          <a:p>
            <a:r>
              <a:rPr lang="en-US" b="1" dirty="0"/>
              <a:t>11</a:t>
            </a:r>
            <a:r>
              <a:rPr lang="en-US" b="1" baseline="30000" dirty="0"/>
              <a:t>th</a:t>
            </a:r>
            <a:r>
              <a:rPr lang="en-US" b="1" dirty="0"/>
              <a:t> September Terror attacks impact</a:t>
            </a:r>
            <a:endParaRPr lang="en-GB" dirty="0"/>
          </a:p>
          <a:p>
            <a:pPr lvl="1"/>
            <a:r>
              <a:rPr lang="en-US" dirty="0"/>
              <a:t>There was also uncertainty after the 11</a:t>
            </a:r>
            <a:r>
              <a:rPr lang="en-US" baseline="30000" dirty="0"/>
              <a:t>th</a:t>
            </a:r>
            <a:r>
              <a:rPr lang="en-US" dirty="0"/>
              <a:t> September 2001 attacks in North America.  Airlines shutdown for four days following the attacks, it has been estimated that there was a 2-billion-dollar loss for the tourism industry in United States. The travel industry declined with tourism and with business class passengers.  I summarized this from two documents, one by IATA report by Antony Tyler, and one by Veronika </a:t>
            </a:r>
            <a:r>
              <a:rPr lang="en-US" dirty="0" err="1"/>
              <a:t>Bysyuk</a:t>
            </a:r>
            <a:r>
              <a:rPr lang="en-US" dirty="0"/>
              <a:t> (2010). </a:t>
            </a:r>
            <a:endParaRPr lang="en-GB" dirty="0"/>
          </a:p>
          <a:p>
            <a:pPr lvl="1"/>
            <a:r>
              <a:rPr lang="en-US" dirty="0"/>
              <a:t>As explained by Dr. Welch when he was interviewed by Kinnane (2011), Infinera was established around the time of the 11</a:t>
            </a:r>
            <a:r>
              <a:rPr lang="en-US" baseline="30000" dirty="0"/>
              <a:t>th</a:t>
            </a:r>
            <a:r>
              <a:rPr lang="en-US" dirty="0"/>
              <a:t> September attacks, it didn’t have too much of a business effect, but it affected everyone individually.</a:t>
            </a:r>
            <a:endParaRPr lang="en-GB" dirty="0"/>
          </a:p>
          <a:p>
            <a:r>
              <a:rPr lang="en-US" dirty="0"/>
              <a:t>Infinera now employs more than 2300 employees worldwide (as of Dec 2016), and has offices in United States or America, India, Canada, China, Hong Kong, Singapore, Japan, Sweden, Russia and United Kingdom.  </a:t>
            </a:r>
            <a:endParaRPr lang="en-GB" dirty="0"/>
          </a:p>
          <a:p>
            <a:endParaRPr lang="en-GB" dirty="0"/>
          </a:p>
          <a:p>
            <a:endParaRPr lang="en-GB" dirty="0"/>
          </a:p>
        </p:txBody>
      </p:sp>
    </p:spTree>
    <p:extLst>
      <p:ext uri="{BB962C8B-B14F-4D97-AF65-F5344CB8AC3E}">
        <p14:creationId xmlns:p14="http://schemas.microsoft.com/office/powerpoint/2010/main" val="2349624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84899-24B8-4D4D-B626-5FF9512A75B9}"/>
              </a:ext>
            </a:extLst>
          </p:cNvPr>
          <p:cNvSpPr>
            <a:spLocks noGrp="1"/>
          </p:cNvSpPr>
          <p:nvPr>
            <p:ph type="title"/>
          </p:nvPr>
        </p:nvSpPr>
        <p:spPr>
          <a:xfrm>
            <a:off x="0" y="0"/>
            <a:ext cx="9404723" cy="1400530"/>
          </a:xfrm>
        </p:spPr>
        <p:txBody>
          <a:bodyPr/>
          <a:lstStyle/>
          <a:p>
            <a:r>
              <a:rPr lang="en-GB" dirty="0"/>
              <a:t>Social Impact in region</a:t>
            </a:r>
          </a:p>
        </p:txBody>
      </p:sp>
      <p:sp>
        <p:nvSpPr>
          <p:cNvPr id="3" name="Content Placeholder 2">
            <a:extLst>
              <a:ext uri="{FF2B5EF4-FFF2-40B4-BE49-F238E27FC236}">
                <a16:creationId xmlns:a16="http://schemas.microsoft.com/office/drawing/2014/main" id="{378DE477-76F7-492E-83C6-9AFD8B184124}"/>
              </a:ext>
            </a:extLst>
          </p:cNvPr>
          <p:cNvSpPr>
            <a:spLocks noGrp="1"/>
          </p:cNvSpPr>
          <p:nvPr>
            <p:ph idx="1"/>
          </p:nvPr>
        </p:nvSpPr>
        <p:spPr>
          <a:xfrm>
            <a:off x="82446" y="1034321"/>
            <a:ext cx="11707318" cy="5718749"/>
          </a:xfrm>
        </p:spPr>
        <p:txBody>
          <a:bodyPr>
            <a:normAutofit/>
          </a:bodyPr>
          <a:lstStyle/>
          <a:p>
            <a:r>
              <a:rPr lang="en-US" dirty="0"/>
              <a:t>I asked in my questionnaire with Dr. Welch on 26th October 2017;</a:t>
            </a:r>
            <a:endParaRPr lang="en-GB" dirty="0"/>
          </a:p>
          <a:p>
            <a:pPr lvl="1"/>
            <a:r>
              <a:rPr lang="en-US" dirty="0"/>
              <a:t>Q.  What enterprise opportunities have you been engaged in that have led to economic and/or social change? (Batty &amp; Welch 2017)</a:t>
            </a:r>
            <a:endParaRPr lang="en-GB" dirty="0"/>
          </a:p>
          <a:p>
            <a:pPr lvl="1"/>
            <a:r>
              <a:rPr lang="en-US" dirty="0"/>
              <a:t>A.  “I founded an organization, Students Matter that has pursued public education reform.  We filed a lawsuit (Vergara v. California) where we challenged the system that the tenure laws were in conflict with the constitutional rights of the child in that the laws did not reflect quality as a measure of success.  We have made a significant impact in the perspective of many as it comes to children’s rights to an equal access to quality education in California and across the country.”</a:t>
            </a:r>
            <a:endParaRPr lang="en-GB" dirty="0"/>
          </a:p>
          <a:p>
            <a:pPr lvl="1"/>
            <a:r>
              <a:rPr lang="en-US" dirty="0"/>
              <a:t>Q.  What inspired you to become the founder of 'Students Matter'?  (Batty &amp; Welch 2017)</a:t>
            </a:r>
            <a:endParaRPr lang="en-GB" dirty="0"/>
          </a:p>
          <a:p>
            <a:pPr lvl="1"/>
            <a:r>
              <a:rPr lang="en-US" dirty="0"/>
              <a:t>A.  “Children are the future of our society and education is the foundation of which they develop.  Our system does not value the education of the child, especially those from low income areas.  Students Matter was designed to address some of these inhibitions to a quality education.” </a:t>
            </a:r>
            <a:endParaRPr lang="en-GB" dirty="0"/>
          </a:p>
          <a:p>
            <a:r>
              <a:rPr lang="en-US" dirty="0"/>
              <a:t>In 1999 Dr. Welch and his wife Heidi setup a foundation called The David and Heidi Welch Foundation.  Focusing on education, rights for teachers and students. </a:t>
            </a:r>
            <a:endParaRPr lang="en-GB" dirty="0"/>
          </a:p>
          <a:p>
            <a:r>
              <a:rPr lang="en-US" dirty="0"/>
              <a:t>Dr. Welch is also a trustee of Natural Resources Defense Council (NRDC) a non-profit environmental organization.</a:t>
            </a:r>
            <a:endParaRPr lang="en-GB" dirty="0"/>
          </a:p>
          <a:p>
            <a:endParaRPr lang="en-GB" dirty="0"/>
          </a:p>
        </p:txBody>
      </p:sp>
    </p:spTree>
    <p:extLst>
      <p:ext uri="{BB962C8B-B14F-4D97-AF65-F5344CB8AC3E}">
        <p14:creationId xmlns:p14="http://schemas.microsoft.com/office/powerpoint/2010/main" val="2208829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5" name="Rectangle 14">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96FD18C-9C86-496C-8DBC-F4FCC53A896E}"/>
              </a:ext>
            </a:extLst>
          </p:cNvPr>
          <p:cNvSpPr>
            <a:spLocks noGrp="1"/>
          </p:cNvSpPr>
          <p:nvPr>
            <p:ph type="title"/>
          </p:nvPr>
        </p:nvSpPr>
        <p:spPr>
          <a:xfrm>
            <a:off x="-17774" y="34573"/>
            <a:ext cx="5011794" cy="1108427"/>
          </a:xfrm>
        </p:spPr>
        <p:txBody>
          <a:bodyPr>
            <a:normAutofit/>
          </a:bodyPr>
          <a:lstStyle/>
          <a:p>
            <a:r>
              <a:rPr lang="en-GB" dirty="0"/>
              <a:t>Students Matter</a:t>
            </a:r>
          </a:p>
        </p:txBody>
      </p:sp>
      <p:sp>
        <p:nvSpPr>
          <p:cNvPr id="3" name="Content Placeholder 2">
            <a:extLst>
              <a:ext uri="{FF2B5EF4-FFF2-40B4-BE49-F238E27FC236}">
                <a16:creationId xmlns:a16="http://schemas.microsoft.com/office/drawing/2014/main" id="{6A3FC199-92C9-4696-B7FD-6EB6C7DB34B5}"/>
              </a:ext>
            </a:extLst>
          </p:cNvPr>
          <p:cNvSpPr>
            <a:spLocks noGrp="1"/>
          </p:cNvSpPr>
          <p:nvPr>
            <p:ph idx="1"/>
          </p:nvPr>
        </p:nvSpPr>
        <p:spPr>
          <a:xfrm>
            <a:off x="39049" y="1251679"/>
            <a:ext cx="5450261" cy="5681059"/>
          </a:xfrm>
        </p:spPr>
        <p:txBody>
          <a:bodyPr>
            <a:normAutofit fontScale="92500" lnSpcReduction="10000"/>
          </a:bodyPr>
          <a:lstStyle/>
          <a:p>
            <a:pPr>
              <a:lnSpc>
                <a:spcPct val="90000"/>
              </a:lnSpc>
            </a:pPr>
            <a:r>
              <a:rPr lang="en-US" sz="1900" dirty="0"/>
              <a:t>Whilst Dr. Welch has been working at Infinera driving technology and innovation forward, he has also established as non-profit organization, contributing more than $500 thousand dollars from personals funds called ‘Student Matters’ ( </a:t>
            </a:r>
            <a:r>
              <a:rPr lang="en-US" sz="1900" dirty="0">
                <a:hlinkClick r:id="rId3"/>
              </a:rPr>
              <a:t>http://studentsmatter.org/</a:t>
            </a:r>
            <a:r>
              <a:rPr lang="en-US" sz="1900" dirty="0"/>
              <a:t> ) </a:t>
            </a:r>
            <a:r>
              <a:rPr lang="en-US" sz="1900" b="1" u="sng" dirty="0"/>
              <a:t>Figure 3</a:t>
            </a:r>
            <a:r>
              <a:rPr lang="en-US" sz="1900" dirty="0"/>
              <a:t>.  </a:t>
            </a:r>
          </a:p>
          <a:p>
            <a:r>
              <a:rPr lang="en-US" sz="1900" dirty="0"/>
              <a:t>Student Matters, is a national non-profit organization founded in 2011 by Dr. Welch.  Students Matter supports access to public education, through communications and litigation.  The organization pushes for education equality through the courts, and permits students to have a right and a voice. </a:t>
            </a:r>
            <a:endParaRPr lang="en-GB" sz="1900" dirty="0"/>
          </a:p>
          <a:p>
            <a:r>
              <a:rPr lang="en-US" sz="1900" dirty="0"/>
              <a:t>Dr. Welch has been engaged in several court cases fighting for student rights in public education sector. In 2016 Students Matter also helped bring a successful lawsuit against teacher tenure in California (Vergara v. California). </a:t>
            </a:r>
            <a:endParaRPr lang="en-GB" sz="1900" dirty="0"/>
          </a:p>
          <a:p>
            <a:pPr>
              <a:lnSpc>
                <a:spcPct val="90000"/>
              </a:lnSpc>
            </a:pPr>
            <a:endParaRPr lang="en-US" sz="1600" dirty="0"/>
          </a:p>
          <a:p>
            <a:pPr marL="0" indent="0">
              <a:lnSpc>
                <a:spcPct val="90000"/>
              </a:lnSpc>
              <a:buNone/>
            </a:pPr>
            <a:endParaRPr lang="en-GB" sz="1100" dirty="0"/>
          </a:p>
        </p:txBody>
      </p:sp>
      <p:sp>
        <p:nvSpPr>
          <p:cNvPr id="10" name="TextBox 9">
            <a:extLst>
              <a:ext uri="{FF2B5EF4-FFF2-40B4-BE49-F238E27FC236}">
                <a16:creationId xmlns:a16="http://schemas.microsoft.com/office/drawing/2014/main" id="{D4885FF7-7BD1-4102-9898-91E5DF7899A2}"/>
              </a:ext>
            </a:extLst>
          </p:cNvPr>
          <p:cNvSpPr txBox="1"/>
          <p:nvPr/>
        </p:nvSpPr>
        <p:spPr>
          <a:xfrm>
            <a:off x="5480121" y="1818267"/>
            <a:ext cx="1056700" cy="369332"/>
          </a:xfrm>
          <a:prstGeom prst="rect">
            <a:avLst/>
          </a:prstGeom>
          <a:noFill/>
        </p:spPr>
        <p:txBody>
          <a:bodyPr wrap="none" rtlCol="0">
            <a:spAutoFit/>
          </a:bodyPr>
          <a:lstStyle/>
          <a:p>
            <a:r>
              <a:rPr lang="en-GB" b="1" u="sng" dirty="0">
                <a:solidFill>
                  <a:schemeClr val="bg1"/>
                </a:solidFill>
              </a:rPr>
              <a:t>Figure 3</a:t>
            </a:r>
          </a:p>
        </p:txBody>
      </p:sp>
      <p:pic>
        <p:nvPicPr>
          <p:cNvPr id="6" name="Picture 5">
            <a:extLst>
              <a:ext uri="{FF2B5EF4-FFF2-40B4-BE49-F238E27FC236}">
                <a16:creationId xmlns:a16="http://schemas.microsoft.com/office/drawing/2014/main" id="{142F2E49-19AE-46ED-A1ED-DF9E48293521}"/>
              </a:ext>
            </a:extLst>
          </p:cNvPr>
          <p:cNvPicPr>
            <a:picLocks noChangeAspect="1"/>
          </p:cNvPicPr>
          <p:nvPr/>
        </p:nvPicPr>
        <p:blipFill>
          <a:blip r:embed="rId4"/>
          <a:stretch>
            <a:fillRect/>
          </a:stretch>
        </p:blipFill>
        <p:spPr>
          <a:xfrm>
            <a:off x="5546133" y="2272734"/>
            <a:ext cx="6405038" cy="2873815"/>
          </a:xfrm>
          <a:prstGeom prst="rect">
            <a:avLst/>
          </a:prstGeom>
        </p:spPr>
      </p:pic>
    </p:spTree>
    <p:extLst>
      <p:ext uri="{BB962C8B-B14F-4D97-AF65-F5344CB8AC3E}">
        <p14:creationId xmlns:p14="http://schemas.microsoft.com/office/powerpoint/2010/main" val="2796947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09C3C2-C0A8-4559-8462-8007573DF4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31">
            <a:extLst>
              <a:ext uri="{FF2B5EF4-FFF2-40B4-BE49-F238E27FC236}">
                <a16:creationId xmlns:a16="http://schemas.microsoft.com/office/drawing/2014/main" id="{D6CEF2A9-EF08-4FB3-AFFB-C5F77AB6E0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 name="Freeform 5">
            <a:extLst>
              <a:ext uri="{FF2B5EF4-FFF2-40B4-BE49-F238E27FC236}">
                <a16:creationId xmlns:a16="http://schemas.microsoft.com/office/drawing/2014/main" id="{4C535542-B72A-4DE0-BE5A-5EA00508C7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a:extLst>
              <a:ext uri="{FF2B5EF4-FFF2-40B4-BE49-F238E27FC236}">
                <a16:creationId xmlns:a16="http://schemas.microsoft.com/office/drawing/2014/main" id="{F210C399-67EE-42F0-8A2A-D449BDA6446E}"/>
              </a:ext>
            </a:extLst>
          </p:cNvPr>
          <p:cNvPicPr>
            <a:picLocks noChangeAspect="1"/>
          </p:cNvPicPr>
          <p:nvPr/>
        </p:nvPicPr>
        <p:blipFill>
          <a:blip r:embed="rId3"/>
          <a:stretch>
            <a:fillRect/>
          </a:stretch>
        </p:blipFill>
        <p:spPr>
          <a:xfrm>
            <a:off x="5488869" y="444514"/>
            <a:ext cx="4774564" cy="3736097"/>
          </a:xfrm>
          <a:prstGeom prst="rect">
            <a:avLst/>
          </a:prstGeom>
          <a:effectLst/>
        </p:spPr>
      </p:pic>
      <p:sp>
        <p:nvSpPr>
          <p:cNvPr id="15" name="Rectangle 14">
            <a:extLst>
              <a:ext uri="{FF2B5EF4-FFF2-40B4-BE49-F238E27FC236}">
                <a16:creationId xmlns:a16="http://schemas.microsoft.com/office/drawing/2014/main" id="{11DF0705-615B-4CF3-A16F-8C14680D8B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96FD18C-9C86-496C-8DBC-F4FCC53A896E}"/>
              </a:ext>
            </a:extLst>
          </p:cNvPr>
          <p:cNvSpPr>
            <a:spLocks noGrp="1"/>
          </p:cNvSpPr>
          <p:nvPr>
            <p:ph type="title"/>
          </p:nvPr>
        </p:nvSpPr>
        <p:spPr>
          <a:xfrm>
            <a:off x="-82397" y="60192"/>
            <a:ext cx="5289616" cy="1622321"/>
          </a:xfrm>
        </p:spPr>
        <p:txBody>
          <a:bodyPr>
            <a:normAutofit/>
          </a:bodyPr>
          <a:lstStyle/>
          <a:p>
            <a:r>
              <a:rPr lang="en-GB" dirty="0"/>
              <a:t>Social entrepreneurs</a:t>
            </a:r>
          </a:p>
        </p:txBody>
      </p:sp>
      <p:sp>
        <p:nvSpPr>
          <p:cNvPr id="3" name="Content Placeholder 2">
            <a:extLst>
              <a:ext uri="{FF2B5EF4-FFF2-40B4-BE49-F238E27FC236}">
                <a16:creationId xmlns:a16="http://schemas.microsoft.com/office/drawing/2014/main" id="{6A3FC199-92C9-4696-B7FD-6EB6C7DB34B5}"/>
              </a:ext>
            </a:extLst>
          </p:cNvPr>
          <p:cNvSpPr>
            <a:spLocks noGrp="1"/>
          </p:cNvSpPr>
          <p:nvPr>
            <p:ph idx="1"/>
          </p:nvPr>
        </p:nvSpPr>
        <p:spPr>
          <a:xfrm>
            <a:off x="-41976" y="1523604"/>
            <a:ext cx="5424245" cy="5314014"/>
          </a:xfrm>
        </p:spPr>
        <p:txBody>
          <a:bodyPr>
            <a:normAutofit lnSpcReduction="10000"/>
          </a:bodyPr>
          <a:lstStyle/>
          <a:p>
            <a:pPr>
              <a:lnSpc>
                <a:spcPct val="90000"/>
              </a:lnSpc>
            </a:pPr>
            <a:r>
              <a:rPr lang="en-US" sz="1800" dirty="0"/>
              <a:t>Blake Mycoskie founder of TOMS – in 2006 he setup a company called TOMS, his model is simple. He calls it ‘ONE FOR ONE’, whereby with every product purchased (mainly shoes, apparel, and eye wear at present), he will help a person in need by giving back a one for one financial contribution ( </a:t>
            </a:r>
            <a:r>
              <a:rPr lang="en-US" sz="1800" u="sng" dirty="0">
                <a:hlinkClick r:id="rId4"/>
              </a:rPr>
              <a:t>http://www.toms.co.uk/improving-lives</a:t>
            </a:r>
            <a:r>
              <a:rPr lang="en-US" sz="1800" dirty="0"/>
              <a:t> ) </a:t>
            </a:r>
            <a:r>
              <a:rPr lang="en-US" sz="1800" b="1" u="sng" dirty="0"/>
              <a:t>Figure 4</a:t>
            </a:r>
            <a:r>
              <a:rPr lang="en-US" sz="1800" dirty="0"/>
              <a:t>.</a:t>
            </a:r>
            <a:endParaRPr lang="en-GB" sz="1800" dirty="0"/>
          </a:p>
          <a:p>
            <a:pPr>
              <a:lnSpc>
                <a:spcPct val="90000"/>
              </a:lnSpc>
            </a:pPr>
            <a:r>
              <a:rPr lang="en-US" sz="1800" dirty="0"/>
              <a:t>Jeff Skoll former President of eBay -  in 1999 he setup a foundation called SKOLL whereby he has contributed more than $1Billion from person funds.  The Skoll foundation, helps drive social entrepreneurship and support them to success. Jeff’s vision is ‘to live in a sustainable world of peace &amp; prosperity’ ( </a:t>
            </a:r>
            <a:r>
              <a:rPr lang="en-US" sz="1800" u="sng" dirty="0">
                <a:hlinkClick r:id="rId5"/>
              </a:rPr>
              <a:t>http://www.skoll.org/</a:t>
            </a:r>
            <a:r>
              <a:rPr lang="en-US" sz="1800" dirty="0"/>
              <a:t> ) </a:t>
            </a:r>
            <a:r>
              <a:rPr lang="en-US" sz="1800" b="1" u="sng" dirty="0"/>
              <a:t>Figure 5</a:t>
            </a:r>
            <a:r>
              <a:rPr lang="en-US" sz="1800" dirty="0"/>
              <a:t>.</a:t>
            </a:r>
            <a:endParaRPr lang="en-GB" sz="1800" dirty="0"/>
          </a:p>
          <a:p>
            <a:pPr>
              <a:lnSpc>
                <a:spcPct val="90000"/>
              </a:lnSpc>
            </a:pPr>
            <a:r>
              <a:rPr lang="en-US" sz="1800" dirty="0" err="1"/>
              <a:t>Hulgard</a:t>
            </a:r>
            <a:r>
              <a:rPr lang="en-US" sz="1800" dirty="0"/>
              <a:t> (2010) also described similar traits in his paper ‘Discourses of Social Entrepreneurship’.</a:t>
            </a:r>
            <a:endParaRPr lang="en-GB" sz="1800" dirty="0"/>
          </a:p>
          <a:p>
            <a:pPr marL="0" indent="0">
              <a:lnSpc>
                <a:spcPct val="90000"/>
              </a:lnSpc>
              <a:buNone/>
            </a:pPr>
            <a:endParaRPr lang="en-GB" sz="1100" dirty="0"/>
          </a:p>
        </p:txBody>
      </p:sp>
      <p:pic>
        <p:nvPicPr>
          <p:cNvPr id="5" name="Picture 4">
            <a:extLst>
              <a:ext uri="{FF2B5EF4-FFF2-40B4-BE49-F238E27FC236}">
                <a16:creationId xmlns:a16="http://schemas.microsoft.com/office/drawing/2014/main" id="{2D650DE4-86D9-4389-A275-C1B7B7E84515}"/>
              </a:ext>
            </a:extLst>
          </p:cNvPr>
          <p:cNvPicPr>
            <a:picLocks noChangeAspect="1"/>
          </p:cNvPicPr>
          <p:nvPr/>
        </p:nvPicPr>
        <p:blipFill>
          <a:blip r:embed="rId6"/>
          <a:stretch>
            <a:fillRect/>
          </a:stretch>
        </p:blipFill>
        <p:spPr>
          <a:xfrm>
            <a:off x="9713893" y="4341115"/>
            <a:ext cx="2313366" cy="2368446"/>
          </a:xfrm>
          <a:prstGeom prst="rect">
            <a:avLst/>
          </a:prstGeom>
        </p:spPr>
      </p:pic>
      <p:sp>
        <p:nvSpPr>
          <p:cNvPr id="10" name="TextBox 9">
            <a:extLst>
              <a:ext uri="{FF2B5EF4-FFF2-40B4-BE49-F238E27FC236}">
                <a16:creationId xmlns:a16="http://schemas.microsoft.com/office/drawing/2014/main" id="{D4885FF7-7BD1-4102-9898-91E5DF7899A2}"/>
              </a:ext>
            </a:extLst>
          </p:cNvPr>
          <p:cNvSpPr txBox="1"/>
          <p:nvPr/>
        </p:nvSpPr>
        <p:spPr>
          <a:xfrm>
            <a:off x="5316220" y="75182"/>
            <a:ext cx="1056700" cy="369332"/>
          </a:xfrm>
          <a:prstGeom prst="rect">
            <a:avLst/>
          </a:prstGeom>
          <a:noFill/>
        </p:spPr>
        <p:txBody>
          <a:bodyPr wrap="none" rtlCol="0">
            <a:spAutoFit/>
          </a:bodyPr>
          <a:lstStyle/>
          <a:p>
            <a:r>
              <a:rPr lang="en-GB" b="1" u="sng" dirty="0">
                <a:solidFill>
                  <a:schemeClr val="bg1"/>
                </a:solidFill>
              </a:rPr>
              <a:t>Figure 4</a:t>
            </a:r>
          </a:p>
        </p:txBody>
      </p:sp>
      <p:sp>
        <p:nvSpPr>
          <p:cNvPr id="12" name="TextBox 11">
            <a:extLst>
              <a:ext uri="{FF2B5EF4-FFF2-40B4-BE49-F238E27FC236}">
                <a16:creationId xmlns:a16="http://schemas.microsoft.com/office/drawing/2014/main" id="{A4AC113A-4B25-4B1A-A94B-982654C72ED3}"/>
              </a:ext>
            </a:extLst>
          </p:cNvPr>
          <p:cNvSpPr txBox="1"/>
          <p:nvPr/>
        </p:nvSpPr>
        <p:spPr>
          <a:xfrm>
            <a:off x="8492034" y="4242428"/>
            <a:ext cx="1056700" cy="369332"/>
          </a:xfrm>
          <a:prstGeom prst="rect">
            <a:avLst/>
          </a:prstGeom>
          <a:noFill/>
        </p:spPr>
        <p:txBody>
          <a:bodyPr wrap="none" rtlCol="0">
            <a:spAutoFit/>
          </a:bodyPr>
          <a:lstStyle/>
          <a:p>
            <a:r>
              <a:rPr lang="en-GB" b="1" u="sng" dirty="0">
                <a:solidFill>
                  <a:schemeClr val="bg1"/>
                </a:solidFill>
              </a:rPr>
              <a:t>Figure 5</a:t>
            </a:r>
          </a:p>
        </p:txBody>
      </p:sp>
    </p:spTree>
    <p:extLst>
      <p:ext uri="{BB962C8B-B14F-4D97-AF65-F5344CB8AC3E}">
        <p14:creationId xmlns:p14="http://schemas.microsoft.com/office/powerpoint/2010/main" val="2099073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C925F-97A1-4CA1-9BCC-C9A802AD0426}"/>
              </a:ext>
            </a:extLst>
          </p:cNvPr>
          <p:cNvSpPr>
            <a:spLocks noGrp="1"/>
          </p:cNvSpPr>
          <p:nvPr>
            <p:ph type="title"/>
          </p:nvPr>
        </p:nvSpPr>
        <p:spPr>
          <a:xfrm>
            <a:off x="0" y="0"/>
            <a:ext cx="9404723" cy="1400530"/>
          </a:xfrm>
        </p:spPr>
        <p:txBody>
          <a:bodyPr/>
          <a:lstStyle/>
          <a:p>
            <a:r>
              <a:rPr lang="en-GB" dirty="0"/>
              <a:t>Questionnaire with Dr. Welch</a:t>
            </a:r>
          </a:p>
        </p:txBody>
      </p:sp>
      <p:sp>
        <p:nvSpPr>
          <p:cNvPr id="3" name="Content Placeholder 2">
            <a:extLst>
              <a:ext uri="{FF2B5EF4-FFF2-40B4-BE49-F238E27FC236}">
                <a16:creationId xmlns:a16="http://schemas.microsoft.com/office/drawing/2014/main" id="{97777E6C-EC5D-47B6-A3BC-AF54F88C6C50}"/>
              </a:ext>
            </a:extLst>
          </p:cNvPr>
          <p:cNvSpPr>
            <a:spLocks noGrp="1"/>
          </p:cNvSpPr>
          <p:nvPr>
            <p:ph idx="1"/>
          </p:nvPr>
        </p:nvSpPr>
        <p:spPr>
          <a:xfrm>
            <a:off x="67318" y="1262208"/>
            <a:ext cx="11926468" cy="5710793"/>
          </a:xfrm>
        </p:spPr>
        <p:txBody>
          <a:bodyPr>
            <a:normAutofit fontScale="32500" lnSpcReduction="20000"/>
          </a:bodyPr>
          <a:lstStyle/>
          <a:p>
            <a:pPr marL="0" indent="0">
              <a:buNone/>
            </a:pPr>
            <a:r>
              <a:rPr lang="en-GB" sz="4900" dirty="0">
                <a:latin typeface="Arial" panose="020B0604020202020204" pitchFamily="34" charset="0"/>
                <a:cs typeface="Arial" panose="020B0604020202020204" pitchFamily="34" charset="0"/>
              </a:rPr>
              <a:t>Q. 1. Based on what you have achieved today, was there any point in your life you felt that ‘Eureka! Moment’, where you knew you had made it, punched the air with joy, and achieved your personal goals?</a:t>
            </a:r>
          </a:p>
          <a:p>
            <a:pPr marL="0" indent="0">
              <a:buNone/>
            </a:pPr>
            <a:r>
              <a:rPr lang="en-GB" sz="4900" dirty="0">
                <a:latin typeface="Arial" panose="020B0604020202020204" pitchFamily="34" charset="0"/>
                <a:cs typeface="Arial" panose="020B0604020202020204" pitchFamily="34" charset="0"/>
              </a:rPr>
              <a:t>A. </a:t>
            </a:r>
            <a:r>
              <a:rPr lang="en-GB" sz="4900" i="1" dirty="0">
                <a:latin typeface="Arial" panose="020B0604020202020204" pitchFamily="34" charset="0"/>
                <a:cs typeface="Arial" panose="020B0604020202020204" pitchFamily="34" charset="0"/>
              </a:rPr>
              <a:t>Tough question. I try to celebrate each significant milestone there were many. Going public is always a significant event. First major customer win..., however, "making it" is a journey. you never really make it, you continue to set the next goal and work with the team to continuously achieve that success.</a:t>
            </a:r>
          </a:p>
          <a:p>
            <a:pPr marL="0" indent="0">
              <a:buNone/>
            </a:pPr>
            <a:r>
              <a:rPr lang="en-GB" sz="4900" dirty="0">
                <a:latin typeface="Arial" panose="020B0604020202020204" pitchFamily="34" charset="0"/>
                <a:cs typeface="Arial" panose="020B0604020202020204" pitchFamily="34" charset="0"/>
              </a:rPr>
              <a:t>Q. 2. Do you see your father as the person that inspired you, supported you and drove you to your success today?</a:t>
            </a:r>
          </a:p>
          <a:p>
            <a:pPr marL="0" indent="0">
              <a:buNone/>
            </a:pPr>
            <a:r>
              <a:rPr lang="en-GB" sz="4900" dirty="0">
                <a:latin typeface="Arial" panose="020B0604020202020204" pitchFamily="34" charset="0"/>
                <a:cs typeface="Arial" panose="020B0604020202020204" pitchFamily="34" charset="0"/>
              </a:rPr>
              <a:t>A. </a:t>
            </a:r>
            <a:r>
              <a:rPr lang="en-GB" sz="4900" i="1" dirty="0">
                <a:latin typeface="Arial" panose="020B0604020202020204" pitchFamily="34" charset="0"/>
                <a:cs typeface="Arial" panose="020B0604020202020204" pitchFamily="34" charset="0"/>
              </a:rPr>
              <a:t>My parents have always been a guide to me. Their influence was about stability, confidence, faith, and integrity. As far as drive, I think that comes from within, knowing you have people around you that support you and love you gives you the confidence to go forward.</a:t>
            </a:r>
          </a:p>
          <a:p>
            <a:pPr marL="0" indent="0">
              <a:buNone/>
            </a:pPr>
            <a:r>
              <a:rPr lang="en-GB" sz="4900" dirty="0">
                <a:latin typeface="Arial" panose="020B0604020202020204" pitchFamily="34" charset="0"/>
                <a:cs typeface="Arial" panose="020B0604020202020204" pitchFamily="34" charset="0"/>
              </a:rPr>
              <a:t>Q. 3. When you decided not to follow in your father footsteps by attending Naval Academy, how did you approach telling your father, and how did he take it?</a:t>
            </a:r>
          </a:p>
          <a:p>
            <a:pPr marL="0" indent="0">
              <a:buNone/>
            </a:pPr>
            <a:r>
              <a:rPr lang="en-GB" sz="4900" dirty="0">
                <a:latin typeface="Arial" panose="020B0604020202020204" pitchFamily="34" charset="0"/>
                <a:cs typeface="Arial" panose="020B0604020202020204" pitchFamily="34" charset="0"/>
              </a:rPr>
              <a:t>A. </a:t>
            </a:r>
            <a:r>
              <a:rPr lang="en-GB" sz="4900" i="1" dirty="0">
                <a:latin typeface="Arial" panose="020B0604020202020204" pitchFamily="34" charset="0"/>
                <a:cs typeface="Arial" panose="020B0604020202020204" pitchFamily="34" charset="0"/>
              </a:rPr>
              <a:t>My Dad really wanted me to become a Naval Officer, so he took it in stride but clearly he was a little </a:t>
            </a:r>
            <a:r>
              <a:rPr lang="en-GB" sz="4900" i="1" dirty="0" err="1">
                <a:latin typeface="Arial" panose="020B0604020202020204" pitchFamily="34" charset="0"/>
                <a:cs typeface="Arial" panose="020B0604020202020204" pitchFamily="34" charset="0"/>
              </a:rPr>
              <a:t>dissappointed</a:t>
            </a:r>
            <a:r>
              <a:rPr lang="en-GB" sz="4900" i="1" dirty="0">
                <a:latin typeface="Arial" panose="020B0604020202020204" pitchFamily="34" charset="0"/>
                <a:cs typeface="Arial" panose="020B0604020202020204" pitchFamily="34" charset="0"/>
              </a:rPr>
              <a:t>. I went to college a year early so when I applied to the Academy, I was already into my Freshman year. My baseball team was </a:t>
            </a:r>
            <a:r>
              <a:rPr lang="en-GB" sz="4900" i="1" dirty="0" err="1">
                <a:latin typeface="Arial" panose="020B0604020202020204" pitchFamily="34" charset="0"/>
                <a:cs typeface="Arial" panose="020B0604020202020204" pitchFamily="34" charset="0"/>
              </a:rPr>
              <a:t>actualy</a:t>
            </a:r>
            <a:r>
              <a:rPr lang="en-GB" sz="4900" i="1" dirty="0">
                <a:latin typeface="Arial" panose="020B0604020202020204" pitchFamily="34" charset="0"/>
                <a:cs typeface="Arial" panose="020B0604020202020204" pitchFamily="34" charset="0"/>
              </a:rPr>
              <a:t> playing navy on the day that I told my dad that I wasn't going to attend the academy.</a:t>
            </a:r>
          </a:p>
          <a:p>
            <a:pPr marL="0" indent="0">
              <a:buNone/>
            </a:pPr>
            <a:r>
              <a:rPr lang="en-GB" sz="4900" dirty="0">
                <a:latin typeface="Arial" panose="020B0604020202020204" pitchFamily="34" charset="0"/>
                <a:cs typeface="Arial" panose="020B0604020202020204" pitchFamily="34" charset="0"/>
              </a:rPr>
              <a:t>Q. 4. Have you experienced any similar occasion with your children, where you wanted them to follow in your footsteps, and they took a different route?</a:t>
            </a:r>
          </a:p>
          <a:p>
            <a:pPr marL="0" indent="0">
              <a:buNone/>
            </a:pPr>
            <a:r>
              <a:rPr lang="en-GB" sz="4900" dirty="0">
                <a:latin typeface="Arial" panose="020B0604020202020204" pitchFamily="34" charset="0"/>
                <a:cs typeface="Arial" panose="020B0604020202020204" pitchFamily="34" charset="0"/>
              </a:rPr>
              <a:t>A. </a:t>
            </a:r>
            <a:r>
              <a:rPr lang="en-GB" sz="4900" i="1" dirty="0">
                <a:latin typeface="Arial" panose="020B0604020202020204" pitchFamily="34" charset="0"/>
                <a:cs typeface="Arial" panose="020B0604020202020204" pitchFamily="34" charset="0"/>
              </a:rPr>
              <a:t>So far the kids are all living their own passions and they vary quite a bit, but we have supported them throughout. I haven't had a </a:t>
            </a:r>
            <a:r>
              <a:rPr lang="en-GB" sz="4900" i="1" dirty="0" err="1">
                <a:latin typeface="Arial" panose="020B0604020202020204" pitchFamily="34" charset="0"/>
                <a:cs typeface="Arial" panose="020B0604020202020204" pitchFamily="34" charset="0"/>
              </a:rPr>
              <a:t>mold</a:t>
            </a:r>
            <a:r>
              <a:rPr lang="en-GB" sz="4900" i="1" dirty="0">
                <a:latin typeface="Arial" panose="020B0604020202020204" pitchFamily="34" charset="0"/>
                <a:cs typeface="Arial" panose="020B0604020202020204" pitchFamily="34" charset="0"/>
              </a:rPr>
              <a:t> that the kids were to follow other than to "love to learn" follow your passion and lead.</a:t>
            </a:r>
          </a:p>
          <a:p>
            <a:pPr marL="0" indent="0">
              <a:buNone/>
            </a:pPr>
            <a:r>
              <a:rPr lang="en-GB" sz="4900" dirty="0">
                <a:latin typeface="Arial" panose="020B0604020202020204" pitchFamily="34" charset="0"/>
                <a:cs typeface="Arial" panose="020B0604020202020204" pitchFamily="34" charset="0"/>
              </a:rPr>
              <a:t>Q. 5. Do you look back at your life and think, if I didn’t meet Jagdeep Singh and Drew Perkins, what you may be doing today?</a:t>
            </a:r>
          </a:p>
          <a:p>
            <a:pPr marL="0" indent="0">
              <a:buNone/>
            </a:pPr>
            <a:r>
              <a:rPr lang="en-GB" sz="4900" dirty="0">
                <a:latin typeface="Arial" panose="020B0604020202020204" pitchFamily="34" charset="0"/>
                <a:cs typeface="Arial" panose="020B0604020202020204" pitchFamily="34" charset="0"/>
              </a:rPr>
              <a:t>A. </a:t>
            </a:r>
            <a:r>
              <a:rPr lang="en-GB" sz="4900" i="1" dirty="0">
                <a:latin typeface="Arial" panose="020B0604020202020204" pitchFamily="34" charset="0"/>
                <a:cs typeface="Arial" panose="020B0604020202020204" pitchFamily="34" charset="0"/>
              </a:rPr>
              <a:t>Actually that one hasn't entered my mind. I went to Kleiner Perkins with my idea and Vinod introduced me to Jagdeep and eventually Drew. I figured that I would have carried out the optical vision somewhere.</a:t>
            </a:r>
          </a:p>
          <a:p>
            <a:pPr marL="0" indent="0">
              <a:buNone/>
            </a:pPr>
            <a:endParaRPr lang="en-GB" dirty="0"/>
          </a:p>
        </p:txBody>
      </p:sp>
    </p:spTree>
    <p:extLst>
      <p:ext uri="{BB962C8B-B14F-4D97-AF65-F5344CB8AC3E}">
        <p14:creationId xmlns:p14="http://schemas.microsoft.com/office/powerpoint/2010/main" val="3120371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C925F-97A1-4CA1-9BCC-C9A802AD0426}"/>
              </a:ext>
            </a:extLst>
          </p:cNvPr>
          <p:cNvSpPr>
            <a:spLocks noGrp="1"/>
          </p:cNvSpPr>
          <p:nvPr>
            <p:ph type="title"/>
          </p:nvPr>
        </p:nvSpPr>
        <p:spPr>
          <a:xfrm>
            <a:off x="0" y="0"/>
            <a:ext cx="9404723" cy="1400530"/>
          </a:xfrm>
        </p:spPr>
        <p:txBody>
          <a:bodyPr/>
          <a:lstStyle/>
          <a:p>
            <a:r>
              <a:rPr lang="en-GB" dirty="0"/>
              <a:t>Questionnaire with Dr. Welch cont.</a:t>
            </a:r>
          </a:p>
        </p:txBody>
      </p:sp>
      <p:sp>
        <p:nvSpPr>
          <p:cNvPr id="3" name="Content Placeholder 2">
            <a:extLst>
              <a:ext uri="{FF2B5EF4-FFF2-40B4-BE49-F238E27FC236}">
                <a16:creationId xmlns:a16="http://schemas.microsoft.com/office/drawing/2014/main" id="{97777E6C-EC5D-47B6-A3BC-AF54F88C6C50}"/>
              </a:ext>
            </a:extLst>
          </p:cNvPr>
          <p:cNvSpPr>
            <a:spLocks noGrp="1"/>
          </p:cNvSpPr>
          <p:nvPr>
            <p:ph idx="1"/>
          </p:nvPr>
        </p:nvSpPr>
        <p:spPr>
          <a:xfrm>
            <a:off x="72928" y="869521"/>
            <a:ext cx="11926468" cy="5935186"/>
          </a:xfrm>
        </p:spPr>
        <p:txBody>
          <a:bodyPr>
            <a:normAutofit fontScale="25000" lnSpcReduction="20000"/>
          </a:bodyPr>
          <a:lstStyle/>
          <a:p>
            <a:pPr marL="0" indent="0">
              <a:buNone/>
            </a:pPr>
            <a:endParaRPr lang="en-GB" sz="4400" dirty="0"/>
          </a:p>
          <a:p>
            <a:pPr marL="0" indent="0">
              <a:buNone/>
            </a:pPr>
            <a:r>
              <a:rPr lang="en-GB" sz="6400" dirty="0">
                <a:latin typeface="Arial" panose="020B0604020202020204" pitchFamily="34" charset="0"/>
                <a:cs typeface="Arial" panose="020B0604020202020204" pitchFamily="34" charset="0"/>
              </a:rPr>
              <a:t>Q. 6. What type of entrepreneur do you see yourself as, and why?</a:t>
            </a:r>
          </a:p>
          <a:p>
            <a:pPr marL="0" indent="0">
              <a:buNone/>
            </a:pPr>
            <a:r>
              <a:rPr lang="en-GB" sz="6400" dirty="0">
                <a:latin typeface="Arial" panose="020B0604020202020204" pitchFamily="34" charset="0"/>
                <a:cs typeface="Arial" panose="020B0604020202020204" pitchFamily="34" charset="0"/>
              </a:rPr>
              <a:t>A. </a:t>
            </a:r>
            <a:r>
              <a:rPr lang="en-GB" sz="6400" i="1" dirty="0">
                <a:latin typeface="Arial" panose="020B0604020202020204" pitchFamily="34" charset="0"/>
                <a:cs typeface="Arial" panose="020B0604020202020204" pitchFamily="34" charset="0"/>
              </a:rPr>
              <a:t>I like disruptive ideas. trying to take an industry in a direction it hasn't gone before and </a:t>
            </a:r>
            <a:r>
              <a:rPr lang="en-GB" sz="6400" i="1" dirty="0" err="1">
                <a:latin typeface="Arial" panose="020B0604020202020204" pitchFamily="34" charset="0"/>
                <a:cs typeface="Arial" panose="020B0604020202020204" pitchFamily="34" charset="0"/>
              </a:rPr>
              <a:t>hopefuly</a:t>
            </a:r>
            <a:r>
              <a:rPr lang="en-GB" sz="6400" i="1" dirty="0">
                <a:latin typeface="Arial" panose="020B0604020202020204" pitchFamily="34" charset="0"/>
                <a:cs typeface="Arial" panose="020B0604020202020204" pitchFamily="34" charset="0"/>
              </a:rPr>
              <a:t> being successful at it. We have done several versions of that in Infinera, PICs, instant bandwidth, are a </a:t>
            </a:r>
            <a:r>
              <a:rPr lang="en-GB" sz="6400" i="1" dirty="0" err="1">
                <a:latin typeface="Arial" panose="020B0604020202020204" pitchFamily="34" charset="0"/>
                <a:cs typeface="Arial" panose="020B0604020202020204" pitchFamily="34" charset="0"/>
              </a:rPr>
              <a:t>copule</a:t>
            </a:r>
            <a:r>
              <a:rPr lang="en-GB" sz="6400" i="1" dirty="0">
                <a:latin typeface="Arial" panose="020B0604020202020204" pitchFamily="34" charset="0"/>
                <a:cs typeface="Arial" panose="020B0604020202020204" pitchFamily="34" charset="0"/>
              </a:rPr>
              <a:t> of examples. Sometimes we have had to play catch up like our DSP development. It is very fun to create and execute on a strategy that the rest of the world has overlooked.</a:t>
            </a:r>
          </a:p>
          <a:p>
            <a:pPr marL="0" indent="0">
              <a:buNone/>
            </a:pPr>
            <a:r>
              <a:rPr lang="en-GB" sz="6400" dirty="0">
                <a:latin typeface="Arial" panose="020B0604020202020204" pitchFamily="34" charset="0"/>
                <a:cs typeface="Arial" panose="020B0604020202020204" pitchFamily="34" charset="0"/>
              </a:rPr>
              <a:t>Q. 7. When you built up seventeen years of service at SDL (Spectra Diode Labs), what was the compelling factor for you to decide to move on to new ventures?</a:t>
            </a:r>
          </a:p>
          <a:p>
            <a:pPr marL="0" indent="0">
              <a:buNone/>
            </a:pPr>
            <a:r>
              <a:rPr lang="en-GB" sz="6400" dirty="0">
                <a:latin typeface="Arial" panose="020B0604020202020204" pitchFamily="34" charset="0"/>
                <a:cs typeface="Arial" panose="020B0604020202020204" pitchFamily="34" charset="0"/>
              </a:rPr>
              <a:t>A. </a:t>
            </a:r>
            <a:r>
              <a:rPr lang="en-GB" sz="6400" i="1" dirty="0">
                <a:latin typeface="Arial" panose="020B0604020202020204" pitchFamily="34" charset="0"/>
                <a:cs typeface="Arial" panose="020B0604020202020204" pitchFamily="34" charset="0"/>
              </a:rPr>
              <a:t>When SDL was acquired by JDSU, the company was spread in 32 different locations. </a:t>
            </a:r>
            <a:r>
              <a:rPr lang="en-GB" sz="6400" i="1" dirty="0" err="1">
                <a:latin typeface="Arial" panose="020B0604020202020204" pitchFamily="34" charset="0"/>
                <a:cs typeface="Arial" panose="020B0604020202020204" pitchFamily="34" charset="0"/>
              </a:rPr>
              <a:t>i</a:t>
            </a:r>
            <a:r>
              <a:rPr lang="en-GB" sz="6400" i="1" dirty="0">
                <a:latin typeface="Arial" panose="020B0604020202020204" pitchFamily="34" charset="0"/>
                <a:cs typeface="Arial" panose="020B0604020202020204" pitchFamily="34" charset="0"/>
              </a:rPr>
              <a:t> couldn't see myself trying to create the authority necessary to convince everyone to pursue a particular direction. It was the perfect time to go out and start my own venture.</a:t>
            </a:r>
          </a:p>
          <a:p>
            <a:pPr marL="0" indent="0">
              <a:buNone/>
            </a:pPr>
            <a:r>
              <a:rPr lang="en-GB" sz="6400" dirty="0">
                <a:latin typeface="Arial" panose="020B0604020202020204" pitchFamily="34" charset="0"/>
                <a:cs typeface="Arial" panose="020B0604020202020204" pitchFamily="34" charset="0"/>
              </a:rPr>
              <a:t>Q. 8. Do you take risks, if so how do you calculate the level of risk, and what considerations do you make?</a:t>
            </a:r>
          </a:p>
          <a:p>
            <a:pPr marL="0" indent="0">
              <a:buNone/>
            </a:pPr>
            <a:r>
              <a:rPr lang="en-GB" sz="6400" dirty="0">
                <a:latin typeface="Arial" panose="020B0604020202020204" pitchFamily="34" charset="0"/>
                <a:cs typeface="Arial" panose="020B0604020202020204" pitchFamily="34" charset="0"/>
              </a:rPr>
              <a:t>A. I</a:t>
            </a:r>
            <a:r>
              <a:rPr lang="en-GB" sz="6400" i="1" dirty="0">
                <a:latin typeface="Arial" panose="020B0604020202020204" pitchFamily="34" charset="0"/>
                <a:cs typeface="Arial" panose="020B0604020202020204" pitchFamily="34" charset="0"/>
              </a:rPr>
              <a:t> like to take risks and am comfortable taking them. the strategy needs to strong. the opportunity needs to well identified. I am confident in the ability to solve the engineering issues along the way.</a:t>
            </a:r>
          </a:p>
          <a:p>
            <a:pPr marL="0" indent="0">
              <a:buNone/>
            </a:pPr>
            <a:r>
              <a:rPr lang="en-GB" sz="6400" dirty="0">
                <a:latin typeface="Arial" panose="020B0604020202020204" pitchFamily="34" charset="0"/>
                <a:cs typeface="Arial" panose="020B0604020202020204" pitchFamily="34" charset="0"/>
              </a:rPr>
              <a:t>Q. 9. Are you an optimist, a realist, or a mix of both?</a:t>
            </a:r>
          </a:p>
          <a:p>
            <a:pPr marL="0" indent="0">
              <a:buNone/>
            </a:pPr>
            <a:r>
              <a:rPr lang="en-GB" sz="6400" dirty="0">
                <a:latin typeface="Arial" panose="020B0604020202020204" pitchFamily="34" charset="0"/>
                <a:cs typeface="Arial" panose="020B0604020202020204" pitchFamily="34" charset="0"/>
              </a:rPr>
              <a:t>A. </a:t>
            </a:r>
            <a:r>
              <a:rPr lang="en-GB" sz="6400" i="1" dirty="0">
                <a:latin typeface="Arial" panose="020B0604020202020204" pitchFamily="34" charset="0"/>
                <a:cs typeface="Arial" panose="020B0604020202020204" pitchFamily="34" charset="0"/>
              </a:rPr>
              <a:t>65% optimist, 35% realist.</a:t>
            </a:r>
          </a:p>
          <a:p>
            <a:pPr marL="0" indent="0">
              <a:buNone/>
            </a:pPr>
            <a:r>
              <a:rPr lang="en-GB" sz="6400" dirty="0">
                <a:latin typeface="Arial" panose="020B0604020202020204" pitchFamily="34" charset="0"/>
                <a:cs typeface="Arial" panose="020B0604020202020204" pitchFamily="34" charset="0"/>
              </a:rPr>
              <a:t>Q. 10. What enterprise opportunities have you been engaged in that have led to economic and/or social change?</a:t>
            </a:r>
          </a:p>
          <a:p>
            <a:pPr marL="0" indent="0">
              <a:buNone/>
            </a:pPr>
            <a:r>
              <a:rPr lang="en-GB" sz="6400" dirty="0">
                <a:latin typeface="Arial" panose="020B0604020202020204" pitchFamily="34" charset="0"/>
                <a:cs typeface="Arial" panose="020B0604020202020204" pitchFamily="34" charset="0"/>
              </a:rPr>
              <a:t>A. </a:t>
            </a:r>
            <a:r>
              <a:rPr lang="en-GB" sz="6400" i="1" dirty="0">
                <a:latin typeface="Arial" panose="020B0604020202020204" pitchFamily="34" charset="0"/>
                <a:cs typeface="Arial" panose="020B0604020202020204" pitchFamily="34" charset="0"/>
              </a:rPr>
              <a:t>I founded an organization, Students Matter that has pursued public education reform. we filed a lawsuit (Vergara v. California) where we challenged the system that the tenure laws were in conflict with the constitutional rights of the child in that the laws did not reflect quality as a measure of success. we have made a significant impact in the perspective of many as it comes to </a:t>
            </a:r>
            <a:r>
              <a:rPr lang="en-GB" sz="6400" i="1" dirty="0" err="1">
                <a:latin typeface="Arial" panose="020B0604020202020204" pitchFamily="34" charset="0"/>
                <a:cs typeface="Arial" panose="020B0604020202020204" pitchFamily="34" charset="0"/>
              </a:rPr>
              <a:t>childrens</a:t>
            </a:r>
            <a:r>
              <a:rPr lang="en-GB" sz="6400" i="1" dirty="0">
                <a:latin typeface="Arial" panose="020B0604020202020204" pitchFamily="34" charset="0"/>
                <a:cs typeface="Arial" panose="020B0604020202020204" pitchFamily="34" charset="0"/>
              </a:rPr>
              <a:t> rights to an equal access to quality education in California and across the country.</a:t>
            </a:r>
          </a:p>
          <a:p>
            <a:pPr marL="0" indent="0">
              <a:buNone/>
            </a:pPr>
            <a:r>
              <a:rPr lang="en-GB" sz="6400" dirty="0">
                <a:latin typeface="Arial" panose="020B0604020202020204" pitchFamily="34" charset="0"/>
                <a:cs typeface="Arial" panose="020B0604020202020204" pitchFamily="34" charset="0"/>
              </a:rPr>
              <a:t>Q. 11. What motivates, challenges and excites you?</a:t>
            </a:r>
          </a:p>
          <a:p>
            <a:pPr marL="0" indent="0">
              <a:buNone/>
            </a:pPr>
            <a:r>
              <a:rPr lang="en-GB" sz="6400" dirty="0">
                <a:latin typeface="Arial" panose="020B0604020202020204" pitchFamily="34" charset="0"/>
                <a:cs typeface="Arial" panose="020B0604020202020204" pitchFamily="34" charset="0"/>
              </a:rPr>
              <a:t>A. </a:t>
            </a:r>
            <a:r>
              <a:rPr lang="en-GB" sz="6400" i="1" dirty="0">
                <a:latin typeface="Arial" panose="020B0604020202020204" pitchFamily="34" charset="0"/>
                <a:cs typeface="Arial" panose="020B0604020202020204" pitchFamily="34" charset="0"/>
              </a:rPr>
              <a:t>The opportunity to create positive social change through innovative leadership.</a:t>
            </a:r>
          </a:p>
          <a:p>
            <a:endParaRPr lang="en-GB" dirty="0"/>
          </a:p>
        </p:txBody>
      </p:sp>
    </p:spTree>
    <p:extLst>
      <p:ext uri="{BB962C8B-B14F-4D97-AF65-F5344CB8AC3E}">
        <p14:creationId xmlns:p14="http://schemas.microsoft.com/office/powerpoint/2010/main" val="3305534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C925F-97A1-4CA1-9BCC-C9A802AD0426}"/>
              </a:ext>
            </a:extLst>
          </p:cNvPr>
          <p:cNvSpPr>
            <a:spLocks noGrp="1"/>
          </p:cNvSpPr>
          <p:nvPr>
            <p:ph type="title"/>
          </p:nvPr>
        </p:nvSpPr>
        <p:spPr>
          <a:xfrm>
            <a:off x="0" y="0"/>
            <a:ext cx="9404723" cy="1400530"/>
          </a:xfrm>
        </p:spPr>
        <p:txBody>
          <a:bodyPr/>
          <a:lstStyle/>
          <a:p>
            <a:r>
              <a:rPr lang="en-GB" dirty="0"/>
              <a:t>Questionnaire with Dr. Welch cont.</a:t>
            </a:r>
          </a:p>
        </p:txBody>
      </p:sp>
      <p:sp>
        <p:nvSpPr>
          <p:cNvPr id="3" name="Content Placeholder 2">
            <a:extLst>
              <a:ext uri="{FF2B5EF4-FFF2-40B4-BE49-F238E27FC236}">
                <a16:creationId xmlns:a16="http://schemas.microsoft.com/office/drawing/2014/main" id="{97777E6C-EC5D-47B6-A3BC-AF54F88C6C50}"/>
              </a:ext>
            </a:extLst>
          </p:cNvPr>
          <p:cNvSpPr>
            <a:spLocks noGrp="1"/>
          </p:cNvSpPr>
          <p:nvPr>
            <p:ph idx="1"/>
          </p:nvPr>
        </p:nvSpPr>
        <p:spPr>
          <a:xfrm>
            <a:off x="72928" y="852692"/>
            <a:ext cx="11926468" cy="5952015"/>
          </a:xfrm>
        </p:spPr>
        <p:txBody>
          <a:bodyPr>
            <a:normAutofit/>
          </a:bodyPr>
          <a:lstStyle/>
          <a:p>
            <a:pPr marL="0" indent="0">
              <a:buNone/>
            </a:pPr>
            <a:endParaRPr lang="en-GB" sz="4400" dirty="0"/>
          </a:p>
          <a:p>
            <a:pPr marL="0" indent="0">
              <a:buNone/>
            </a:pPr>
            <a:r>
              <a:rPr lang="en-GB" sz="1600" dirty="0">
                <a:latin typeface="Arial" panose="020B0604020202020204" pitchFamily="34" charset="0"/>
                <a:cs typeface="Arial" panose="020B0604020202020204" pitchFamily="34" charset="0"/>
              </a:rPr>
              <a:t>Q. 12. What inspired you to become the founder of 'Students Matter’?</a:t>
            </a:r>
          </a:p>
          <a:p>
            <a:pPr marL="0" indent="0">
              <a:buNone/>
            </a:pPr>
            <a:r>
              <a:rPr lang="en-GB" sz="1600" dirty="0">
                <a:latin typeface="Arial" panose="020B0604020202020204" pitchFamily="34" charset="0"/>
                <a:cs typeface="Arial" panose="020B0604020202020204" pitchFamily="34" charset="0"/>
              </a:rPr>
              <a:t>A. </a:t>
            </a:r>
            <a:r>
              <a:rPr lang="en-GB" sz="1600" i="1" dirty="0">
                <a:latin typeface="Arial" panose="020B0604020202020204" pitchFamily="34" charset="0"/>
                <a:cs typeface="Arial" panose="020B0604020202020204" pitchFamily="34" charset="0"/>
              </a:rPr>
              <a:t>Children are the future of our society and education is the foundation of which they develop. Our system does not value the education of the child, especially those from low income areas. Students Matter was designed to address some of these inhibitions to a quality education.</a:t>
            </a:r>
          </a:p>
          <a:p>
            <a:pPr marL="0" indent="0">
              <a:buNone/>
            </a:pPr>
            <a:r>
              <a:rPr lang="en-GB" sz="1600" dirty="0">
                <a:latin typeface="Arial" panose="020B0604020202020204" pitchFamily="34" charset="0"/>
                <a:cs typeface="Arial" panose="020B0604020202020204" pitchFamily="34" charset="0"/>
              </a:rPr>
              <a:t>Q. 13. Does your wife Heidi have the same entrepreneurial spirit you possess?</a:t>
            </a:r>
          </a:p>
          <a:p>
            <a:pPr marL="0" indent="0">
              <a:buNone/>
            </a:pPr>
            <a:r>
              <a:rPr lang="en-GB" sz="1600" dirty="0">
                <a:latin typeface="Arial" panose="020B0604020202020204" pitchFamily="34" charset="0"/>
                <a:cs typeface="Arial" panose="020B0604020202020204" pitchFamily="34" charset="0"/>
              </a:rPr>
              <a:t>A. </a:t>
            </a:r>
            <a:r>
              <a:rPr lang="en-GB" sz="1600" i="1" dirty="0">
                <a:latin typeface="Arial" panose="020B0604020202020204" pitchFamily="34" charset="0"/>
                <a:cs typeface="Arial" panose="020B0604020202020204" pitchFamily="34" charset="0"/>
              </a:rPr>
              <a:t>In many ways, she does.</a:t>
            </a:r>
          </a:p>
          <a:p>
            <a:endParaRPr lang="en-GB" dirty="0"/>
          </a:p>
        </p:txBody>
      </p:sp>
    </p:spTree>
    <p:extLst>
      <p:ext uri="{BB962C8B-B14F-4D97-AF65-F5344CB8AC3E}">
        <p14:creationId xmlns:p14="http://schemas.microsoft.com/office/powerpoint/2010/main" val="3051742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1638-FCD6-46C2-BD0A-360F3672CD5D}"/>
              </a:ext>
            </a:extLst>
          </p:cNvPr>
          <p:cNvSpPr>
            <a:spLocks noGrp="1"/>
          </p:cNvSpPr>
          <p:nvPr>
            <p:ph type="title"/>
          </p:nvPr>
        </p:nvSpPr>
        <p:spPr>
          <a:xfrm>
            <a:off x="427093" y="0"/>
            <a:ext cx="9404723" cy="1400530"/>
          </a:xfrm>
        </p:spPr>
        <p:txBody>
          <a:bodyPr/>
          <a:lstStyle/>
          <a:p>
            <a:r>
              <a:rPr lang="en-GB" dirty="0"/>
              <a:t>Reference List</a:t>
            </a:r>
          </a:p>
        </p:txBody>
      </p:sp>
      <p:sp>
        <p:nvSpPr>
          <p:cNvPr id="14" name="Rectangle 13">
            <a:extLst>
              <a:ext uri="{FF2B5EF4-FFF2-40B4-BE49-F238E27FC236}">
                <a16:creationId xmlns:a16="http://schemas.microsoft.com/office/drawing/2014/main" id="{7DB61A3F-6A58-4BB3-997F-36DCA6D2A1A8}"/>
              </a:ext>
            </a:extLst>
          </p:cNvPr>
          <p:cNvSpPr/>
          <p:nvPr/>
        </p:nvSpPr>
        <p:spPr>
          <a:xfrm>
            <a:off x="120461" y="826558"/>
            <a:ext cx="5710894" cy="6386364"/>
          </a:xfrm>
          <a:prstGeom prst="rect">
            <a:avLst/>
          </a:prstGeom>
        </p:spPr>
        <p:txBody>
          <a:bodyPr wrap="square">
            <a:spAutoFit/>
          </a:bodyPr>
          <a:lstStyle/>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451 Research</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Intel’s Silicon Photonics Products Could Change the World of IT Paper 2016 Peter Christy Research Director 451 Networks </a:t>
            </a:r>
            <a:r>
              <a:rPr lang="en-US" sz="1000" u="sng" dirty="0">
                <a:latin typeface="Arial" panose="020B0604020202020204" pitchFamily="34" charset="0"/>
                <a:ea typeface="Calibri" panose="020F0502020204030204" pitchFamily="34" charset="0"/>
                <a:cs typeface="Times New Roman" panose="02020603050405020304" pitchFamily="18" charset="0"/>
                <a:hlinkClick r:id="rId2"/>
              </a:rPr>
              <a:t>https://www.intel.com/content/dam/www/public/us/en/documents/white-papers/451-research-silicon-photonics-paper.pdf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02/12/17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Batty &amp; Welch 2017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Questionnaire undertaken via Microsoft Forms with Dr. Welch on 26th October 2017 – spelling and grammar corrected from Dr. Welch’s response.  This will form part of my </a:t>
            </a:r>
            <a:r>
              <a:rPr lang="en-US" sz="1000" dirty="0" err="1">
                <a:latin typeface="Arial" panose="020B0604020202020204" pitchFamily="34" charset="0"/>
                <a:ea typeface="Calibri" panose="020F0502020204030204" pitchFamily="34" charset="0"/>
                <a:cs typeface="Times New Roman" panose="02020603050405020304" pitchFamily="18" charset="0"/>
              </a:rPr>
              <a:t>Turnitin</a:t>
            </a:r>
            <a:r>
              <a:rPr lang="en-US" sz="1000" dirty="0">
                <a:latin typeface="Arial" panose="020B0604020202020204" pitchFamily="34" charset="0"/>
                <a:ea typeface="Calibri" panose="020F0502020204030204" pitchFamily="34" charset="0"/>
                <a:cs typeface="Times New Roman" panose="02020603050405020304" pitchFamily="18" charset="0"/>
              </a:rPr>
              <a:t> submittal.</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CenturyLink (formerly Global Crossing)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3"/>
              </a:rPr>
              <a:t>http://www.centurylink.com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Ciena Corporation (CIEN)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4"/>
              </a:rPr>
              <a:t>https://www.nyse.com/quote/XNYS:CIEN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5"/>
              </a:rPr>
              <a:t>www.ciena.com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Cisco</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6"/>
              </a:rPr>
              <a:t>https://www.cisco.com/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p>
          <a:p>
            <a:pPr>
              <a:spcAft>
                <a:spcPts val="0"/>
              </a:spcAft>
            </a:pPr>
            <a:endParaRPr lang="en-US" sz="10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CNN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Lightera acquired by Ciena</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7"/>
              </a:rPr>
              <a:t>http://money.cnn.com/1999/03/15/deals/ciena/</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Discourses of Social Entrepreneurship</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Lars </a:t>
            </a:r>
            <a:r>
              <a:rPr lang="en-US" sz="1000" dirty="0" err="1">
                <a:latin typeface="Arial" panose="020B0604020202020204" pitchFamily="34" charset="0"/>
                <a:ea typeface="Calibri" panose="020F0502020204030204" pitchFamily="34" charset="0"/>
                <a:cs typeface="Times New Roman" panose="02020603050405020304" pitchFamily="18" charset="0"/>
              </a:rPr>
              <a:t>Hulgard</a:t>
            </a:r>
            <a:r>
              <a:rPr lang="en-US" sz="1000" dirty="0">
                <a:latin typeface="Arial" panose="020B0604020202020204" pitchFamily="34" charset="0"/>
                <a:ea typeface="Calibri" panose="020F0502020204030204" pitchFamily="34" charset="0"/>
                <a:cs typeface="Times New Roman" panose="02020603050405020304" pitchFamily="18" charset="0"/>
              </a:rPr>
              <a:t> (2010)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Pages 8-10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8"/>
              </a:rPr>
              <a:t>https://emes.net/content/uploads/publications/WP_10-01_Hulgaard__web_.pdf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The Economist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Online article ‘The great telecoms crash’ 2002</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9"/>
              </a:rPr>
              <a:t>http://www.economist.com/node/1234886</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BE22D66-F9C0-4124-8247-BE56D1722CD4}"/>
              </a:ext>
            </a:extLst>
          </p:cNvPr>
          <p:cNvSpPr/>
          <p:nvPr/>
        </p:nvSpPr>
        <p:spPr>
          <a:xfrm>
            <a:off x="6017518" y="826558"/>
            <a:ext cx="6422702" cy="5989332"/>
          </a:xfrm>
          <a:prstGeom prst="rect">
            <a:avLst/>
          </a:prstGeom>
        </p:spPr>
        <p:txBody>
          <a:bodyPr wrap="square">
            <a:spAutoFit/>
          </a:bodyPr>
          <a:lstStyle/>
          <a:p>
            <a:pPr lvl="0"/>
            <a:r>
              <a:rPr lang="en-US" sz="1000" dirty="0">
                <a:latin typeface="Arial" panose="020B0604020202020204" pitchFamily="34" charset="0"/>
                <a:ea typeface="Calibri" panose="020F0502020204030204" pitchFamily="34" charset="0"/>
                <a:cs typeface="Times New Roman" panose="02020603050405020304" pitchFamily="18" charset="0"/>
              </a:rPr>
              <a:t>Everything You Need to Know About 5G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Amy </a:t>
            </a:r>
            <a:r>
              <a:rPr lang="en-US" sz="1000" dirty="0" err="1">
                <a:latin typeface="Arial" panose="020B0604020202020204" pitchFamily="34" charset="0"/>
                <a:ea typeface="Calibri" panose="020F0502020204030204" pitchFamily="34" charset="0"/>
                <a:cs typeface="Times New Roman" panose="02020603050405020304" pitchFamily="18" charset="0"/>
              </a:rPr>
              <a:t>Nordrum</a:t>
            </a:r>
            <a:r>
              <a:rPr lang="en-US" sz="1000" dirty="0">
                <a:latin typeface="Arial" panose="020B0604020202020204" pitchFamily="34" charset="0"/>
                <a:ea typeface="Calibri" panose="020F0502020204030204" pitchFamily="34" charset="0"/>
                <a:cs typeface="Times New Roman" panose="02020603050405020304" pitchFamily="18" charset="0"/>
              </a:rPr>
              <a:t> 2017 IEEE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u="sng" dirty="0">
                <a:latin typeface="Arial" panose="020B0604020202020204" pitchFamily="34" charset="0"/>
                <a:ea typeface="Calibri" panose="020F0502020204030204" pitchFamily="34" charset="0"/>
                <a:cs typeface="Times New Roman" panose="02020603050405020304" pitchFamily="18" charset="0"/>
                <a:hlinkClick r:id="rId10"/>
              </a:rPr>
              <a:t>https://spectrum.ieee.org/video/telecom/wireless/everything-you-need-to-know-about-5g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Last accessed:  06/12/17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FRED (Federal Reserve Economic Data)</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Unemployment Rate in San Jose-Sunnyvale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u="sng" dirty="0">
                <a:latin typeface="Arial" panose="020B0604020202020204" pitchFamily="34" charset="0"/>
                <a:ea typeface="Calibri" panose="020F0502020204030204" pitchFamily="34" charset="0"/>
                <a:cs typeface="Times New Roman" panose="02020603050405020304" pitchFamily="18" charset="0"/>
                <a:hlinkClick r:id="rId11"/>
              </a:rPr>
              <a:t>https://fred.stlouisfed.org/series/SANJ906URN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u="sng" dirty="0">
                <a:latin typeface="Arial" panose="020B0604020202020204" pitchFamily="34" charset="0"/>
                <a:ea typeface="Calibri" panose="020F0502020204030204" pitchFamily="34" charset="0"/>
                <a:cs typeface="Times New Roman" panose="02020603050405020304" pitchFamily="18" charset="0"/>
              </a:rPr>
              <a:t>Last accessed: 02/12/17</a:t>
            </a:r>
          </a:p>
          <a:p>
            <a:pPr lvl="0"/>
            <a:endParaRPr lang="en-US" sz="1000" u="sng"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Fujitsu</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2"/>
              </a:rPr>
              <a:t>http://www.fujitsu.com/uk/</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Steve Gedeon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What is Entrepreneurship? (2010) Ted Rogers School of Management, Ryerson University Toronto, Ontario, Canada M5B 2K3 pages 16-30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THE GREAT TELECOM IMPLOSION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article by Paul Star (2002)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3"/>
              </a:rPr>
              <a:t>https://www.princeton.edu/~starr/articles/articles02/Starr-TelecomImplosion-9-02.htm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000" dirty="0">
                <a:latin typeface="Arial" panose="020B0604020202020204" pitchFamily="34" charset="0"/>
                <a:ea typeface="Code200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000" dirty="0">
                <a:latin typeface="Arial" panose="020B0604020202020204" pitchFamily="34" charset="0"/>
                <a:ea typeface="Code2000"/>
                <a:cs typeface="Times New Roman" panose="02020603050405020304" pitchFamily="18" charset="0"/>
              </a:rPr>
              <a:t>Huawei</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000" u="sng" dirty="0">
                <a:latin typeface="Arial" panose="020B0604020202020204" pitchFamily="34" charset="0"/>
                <a:ea typeface="Code2000"/>
                <a:cs typeface="Times New Roman" panose="02020603050405020304" pitchFamily="18" charset="0"/>
                <a:hlinkClick r:id="rId14"/>
              </a:rPr>
              <a:t>http://www.huawei.com/en/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000" dirty="0">
                <a:latin typeface="Arial" panose="020B0604020202020204" pitchFamily="34" charset="0"/>
                <a:ea typeface="Code200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000" dirty="0">
                <a:latin typeface="Arial" panose="020B0604020202020204" pitchFamily="34" charset="0"/>
                <a:ea typeface="Code200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Impact of 9/11 Terrorist Attacks on US and International Tourism Development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Veronika </a:t>
            </a:r>
            <a:r>
              <a:rPr lang="en-US" sz="1000" dirty="0" err="1">
                <a:latin typeface="Arial" panose="020B0604020202020204" pitchFamily="34" charset="0"/>
                <a:ea typeface="Calibri" panose="020F0502020204030204" pitchFamily="34" charset="0"/>
                <a:cs typeface="Times New Roman" panose="02020603050405020304" pitchFamily="18" charset="0"/>
              </a:rPr>
              <a:t>Bysyuk</a:t>
            </a:r>
            <a:r>
              <a:rPr lang="en-US" sz="1000" dirty="0">
                <a:latin typeface="Arial" panose="020B0604020202020204" pitchFamily="34" charset="0"/>
                <a:ea typeface="Calibri" panose="020F0502020204030204" pitchFamily="34" charset="0"/>
                <a:cs typeface="Times New Roman" panose="02020603050405020304" pitchFamily="18" charset="0"/>
              </a:rPr>
              <a:t> May 2010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5"/>
              </a:rPr>
              <a:t>https://www.modul.ac.at/uploads/files/Theses/Bachelor/BYSYUK_Impact_of_9_11_on_US_and_International_Tourism_Development.pdf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000" dirty="0">
                <a:latin typeface="Arial" panose="020B0604020202020204" pitchFamily="34" charset="0"/>
                <a:ea typeface="Code200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The Impact of September 11 2001 on Aviation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Antony Tyler</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6"/>
              </a:rPr>
              <a:t>http://www.iata.org/pressroom/Documents/impact-9-11-aviation.pdf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endParaRPr lang="en-GB" sz="9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22463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1638-FCD6-46C2-BD0A-360F3672CD5D}"/>
              </a:ext>
            </a:extLst>
          </p:cNvPr>
          <p:cNvSpPr>
            <a:spLocks noGrp="1"/>
          </p:cNvSpPr>
          <p:nvPr>
            <p:ph type="title"/>
          </p:nvPr>
        </p:nvSpPr>
        <p:spPr>
          <a:xfrm>
            <a:off x="427093" y="0"/>
            <a:ext cx="9404723" cy="1400530"/>
          </a:xfrm>
        </p:spPr>
        <p:txBody>
          <a:bodyPr/>
          <a:lstStyle/>
          <a:p>
            <a:r>
              <a:rPr lang="en-GB" dirty="0"/>
              <a:t>Reference List cont.</a:t>
            </a:r>
          </a:p>
        </p:txBody>
      </p:sp>
      <p:sp>
        <p:nvSpPr>
          <p:cNvPr id="14" name="Rectangle 13">
            <a:extLst>
              <a:ext uri="{FF2B5EF4-FFF2-40B4-BE49-F238E27FC236}">
                <a16:creationId xmlns:a16="http://schemas.microsoft.com/office/drawing/2014/main" id="{7DB61A3F-6A58-4BB3-997F-36DCA6D2A1A8}"/>
              </a:ext>
            </a:extLst>
          </p:cNvPr>
          <p:cNvSpPr/>
          <p:nvPr/>
        </p:nvSpPr>
        <p:spPr>
          <a:xfrm>
            <a:off x="220844" y="914448"/>
            <a:ext cx="5875156" cy="6053965"/>
          </a:xfrm>
          <a:prstGeom prst="rect">
            <a:avLst/>
          </a:prstGeom>
        </p:spPr>
        <p:txBody>
          <a:bodyPr wrap="square">
            <a:spAutoFit/>
          </a:bodyPr>
          <a:lstStyle/>
          <a:p>
            <a:pPr>
              <a:lnSpc>
                <a:spcPct val="107000"/>
              </a:lnSpc>
              <a:spcAft>
                <a:spcPts val="0"/>
              </a:spcAft>
            </a:pPr>
            <a:r>
              <a:rPr lang="en-US" sz="1000" dirty="0" err="1">
                <a:latin typeface="Arial" panose="020B0604020202020204" pitchFamily="34" charset="0"/>
                <a:ea typeface="Code2000"/>
                <a:cs typeface="Arial" panose="020B0604020202020204" pitchFamily="34" charset="0"/>
              </a:rPr>
              <a:t>Infonetic</a:t>
            </a:r>
            <a:r>
              <a:rPr lang="en-US" sz="1000" dirty="0">
                <a:latin typeface="Arial" panose="020B0604020202020204" pitchFamily="34" charset="0"/>
                <a:ea typeface="Code2000"/>
                <a:cs typeface="Arial" panose="020B0604020202020204" pitchFamily="34" charset="0"/>
              </a:rPr>
              <a:t> Research</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Vendors scorecard 2014</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By Andrew Schmidt</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u="sng" dirty="0">
                <a:latin typeface="Arial" panose="020B0604020202020204" pitchFamily="34" charset="0"/>
                <a:ea typeface="Code2000"/>
                <a:cs typeface="Arial" panose="020B0604020202020204" pitchFamily="34" charset="0"/>
                <a:hlinkClick r:id="rId2"/>
              </a:rPr>
              <a:t>http://www.businesswire.com/news/home/20140326006386/en/Infinera-Fujitsu-Cisco-Ciena-Huawei-Top-Infonetics%E2%80%99</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Last accessed:  07/12/17</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 </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Infinera Corporation</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u="sng" dirty="0">
                <a:latin typeface="Arial" panose="020B0604020202020204" pitchFamily="34" charset="0"/>
                <a:ea typeface="Code2000"/>
                <a:cs typeface="Arial" panose="020B0604020202020204" pitchFamily="34" charset="0"/>
                <a:hlinkClick r:id="rId3"/>
              </a:rPr>
              <a:t>www.infinera.com</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Last accessed:  07/12/17</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Infinera Photonic integration circuit white Paper 2015</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Document:  WP-PIC-8-2015 </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u="sng" dirty="0">
                <a:latin typeface="Arial" panose="020B0604020202020204" pitchFamily="34" charset="0"/>
                <a:ea typeface="Calibri" panose="020F0502020204030204" pitchFamily="34" charset="0"/>
                <a:cs typeface="Arial" panose="020B0604020202020204" pitchFamily="34" charset="0"/>
                <a:hlinkClick r:id="rId4"/>
              </a:rPr>
              <a:t>https://www.infinera.com/wp-content/uploads/2015/08/Infinera-WP-Photonic_Integration.pdf</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30/11/17</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Infinera PIC</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Serge </a:t>
            </a:r>
            <a:r>
              <a:rPr lang="en-US" sz="1000" dirty="0" err="1">
                <a:latin typeface="Arial" panose="020B0604020202020204" pitchFamily="34" charset="0"/>
                <a:ea typeface="Calibri" panose="020F0502020204030204" pitchFamily="34" charset="0"/>
                <a:cs typeface="Arial" panose="020B0604020202020204" pitchFamily="34" charset="0"/>
              </a:rPr>
              <a:t>Melle</a:t>
            </a:r>
            <a:r>
              <a:rPr lang="en-US" sz="1000" dirty="0">
                <a:latin typeface="Arial" panose="020B0604020202020204" pitchFamily="34" charset="0"/>
                <a:ea typeface="Calibri" panose="020F0502020204030204" pitchFamily="34" charset="0"/>
                <a:cs typeface="Arial" panose="020B0604020202020204" pitchFamily="34" charset="0"/>
              </a:rPr>
              <a:t> – VP Technical Marketing Infinera</a:t>
            </a:r>
          </a:p>
          <a:p>
            <a:pPr>
              <a:spcAft>
                <a:spcPts val="0"/>
              </a:spcAft>
            </a:pPr>
            <a:r>
              <a:rPr lang="en-GB" sz="1000" dirty="0">
                <a:latin typeface="Arial" panose="020B0604020202020204" pitchFamily="34" charset="0"/>
                <a:cs typeface="Arial" panose="020B0604020202020204" pitchFamily="34" charset="0"/>
                <a:hlinkClick r:id="rId5"/>
              </a:rPr>
              <a:t>https://www.internet2.edu/presentations/...photonic.../20061207-photonic-melle.ppt</a:t>
            </a:r>
            <a:endParaRPr lang="en-GB" sz="1000" dirty="0">
              <a:latin typeface="Arial" panose="020B0604020202020204" pitchFamily="34" charset="0"/>
              <a:cs typeface="Arial" panose="020B0604020202020204" pitchFamily="34" charset="0"/>
            </a:endParaRP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rPr>
              <a:t>Last accessed:  17/12/17</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 </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Joseph A. Schumpeter</a:t>
            </a:r>
            <a:endParaRPr lang="en-GB" sz="10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US" sz="1000" dirty="0">
                <a:latin typeface="Arial" panose="020B0604020202020204" pitchFamily="34" charset="0"/>
                <a:ea typeface="Code2000"/>
                <a:cs typeface="Arial" panose="020B0604020202020204" pitchFamily="34" charset="0"/>
              </a:rPr>
              <a:t>The Journal of Economic History, (1947), Vol. 7, No. 2 pp. 149-159</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 </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rPr>
              <a:t>Joseph L. BowerClayton M. Christensen (1995)</a:t>
            </a: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rPr>
              <a:t>Disruptive Technologies: Catching the Wave </a:t>
            </a: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rPr>
              <a:t>Harvard Business Review, Jan 1995, Vol.73(1), p.43</a:t>
            </a: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hlinkClick r:id="rId6"/>
              </a:rPr>
              <a:t>https://hbr.org/1995/01/disruptive-technologies-catching-the-wave</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hlinkClick r:id="rId7"/>
              </a:rPr>
              <a:t>http://web.b.ebscohost.com.ezproxy.uwtsd.ac.uk/ehost/pdfviewer/pdfviewer?vid=2&amp;sid=3860df8f-10a5-4bf7-b89b-7cb1d95d97eb%40sessionmgr103</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1000" dirty="0">
                <a:latin typeface="Arial" panose="020B0604020202020204" pitchFamily="34" charset="0"/>
                <a:ea typeface="Calibri" panose="020F0502020204030204" pitchFamily="34" charset="0"/>
                <a:cs typeface="Arial" panose="020B0604020202020204" pitchFamily="34" charset="0"/>
              </a:rPr>
              <a:t>Last accessed: 23/12/17</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 </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Kleiner</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Kleiner Perkins </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u="sng" dirty="0">
                <a:latin typeface="Arial" panose="020B0604020202020204" pitchFamily="34" charset="0"/>
                <a:ea typeface="Calibri" panose="020F0502020204030204" pitchFamily="34" charset="0"/>
                <a:cs typeface="Arial" panose="020B0604020202020204" pitchFamily="34" charset="0"/>
                <a:hlinkClick r:id="rId8"/>
              </a:rPr>
              <a:t>http://www.kpcb.com/companies</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30/11/17</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 </a:t>
            </a:r>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BE22D66-F9C0-4124-8247-BE56D1722CD4}"/>
              </a:ext>
            </a:extLst>
          </p:cNvPr>
          <p:cNvSpPr/>
          <p:nvPr/>
        </p:nvSpPr>
        <p:spPr>
          <a:xfrm>
            <a:off x="5964383" y="814736"/>
            <a:ext cx="6355171" cy="6478697"/>
          </a:xfrm>
          <a:prstGeom prst="rect">
            <a:avLst/>
          </a:prstGeom>
        </p:spPr>
        <p:txBody>
          <a:bodyPr wrap="square">
            <a:spAutoFit/>
          </a:bodyPr>
          <a:lstStyle/>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Kinnane OSA 2011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Optical Society of America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Oral History Project Interview with David F. Welch Conducted on (March 7, 2011), by </a:t>
            </a:r>
            <a:r>
              <a:rPr lang="en-US" sz="1000" u="sng" dirty="0">
                <a:latin typeface="Arial" panose="020B0604020202020204" pitchFamily="34" charset="0"/>
                <a:ea typeface="Calibri" panose="020F0502020204030204" pitchFamily="34" charset="0"/>
                <a:cs typeface="Times New Roman" panose="02020603050405020304" pitchFamily="18" charset="0"/>
              </a:rPr>
              <a:t>Adrian Kinnane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9"/>
              </a:rPr>
              <a:t>http://www.osa.org/osaorg/media/osa.history/Transcripts/Welch,_David_Interview_(final)_2011-03.pdf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US" sz="10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Lightreading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Zepton Has an $86M War Chest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0"/>
              </a:rPr>
              <a:t>http://www.lightreading.com/zepton-has-an-$86m-war-chest/d/d-id/577345</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Mergers and Acquisitions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Kevin K. Boeh, Paul W. Beamish</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Mergers and Acquisitions (2002): Text and Cases pages 168 -170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900" dirty="0">
                <a:latin typeface="Arial" panose="020B0604020202020204" pitchFamily="34" charset="0"/>
                <a:ea typeface="Calibri" panose="020F0502020204030204" pitchFamily="34" charset="0"/>
                <a:cs typeface="Times New Roman" panose="02020603050405020304" pitchFamily="18" charset="0"/>
              </a:rPr>
              <a:t>Nasdaq (INFN)</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900" dirty="0">
                <a:latin typeface="Arial" panose="020B0604020202020204" pitchFamily="34" charset="0"/>
                <a:ea typeface="Calibri" panose="020F0502020204030204" pitchFamily="34" charset="0"/>
                <a:cs typeface="Times New Roman" panose="02020603050405020304" pitchFamily="18" charset="0"/>
              </a:rPr>
              <a:t>Infinera Stock details</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900" u="sng" dirty="0">
                <a:latin typeface="Arial" panose="020B0604020202020204" pitchFamily="34" charset="0"/>
                <a:ea typeface="Calibri" panose="020F0502020204030204" pitchFamily="34" charset="0"/>
                <a:cs typeface="Times New Roman" panose="02020603050405020304" pitchFamily="18" charset="0"/>
                <a:hlinkClick r:id="rId11"/>
              </a:rPr>
              <a:t>http://www.nasdaq.com/markets/ipos/company/infinera-corp-106988-53506</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900" dirty="0">
                <a:latin typeface="Arial" panose="020B0604020202020204" pitchFamily="34" charset="0"/>
                <a:ea typeface="Calibri" panose="020F0502020204030204" pitchFamily="34" charset="0"/>
                <a:cs typeface="Times New Roman" panose="02020603050405020304" pitchFamily="18" charset="0"/>
              </a:rPr>
              <a:t>Last accessed:  6/12/17</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New York Stock Exchange (NYSE: 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Sprint stock details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2"/>
              </a:rPr>
              <a:t>https://www.nyse.com/quote/XXXX:S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31/11/17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New York Stock Exchange (NYSE: BT)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British Telecom stock details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3"/>
              </a:rPr>
              <a:t>https://www.nyse.com/quote/XXXX:BT/QUOTE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br>
              <a:rPr lang="en-US" sz="1000" dirty="0">
                <a:latin typeface="Arial" panose="020B0604020202020204" pitchFamily="34" charset="0"/>
                <a:ea typeface="Calibri" panose="020F0502020204030204" pitchFamily="34" charset="0"/>
                <a:cs typeface="Times New Roman" panose="02020603050405020304" pitchFamily="18" charset="0"/>
              </a:rPr>
            </a:b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Naude 2010</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Chapter 18 of Naudé, W. A. (Ed.). (2010)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Entrepreneurship and economic development.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Palgrave Macmillan, Page 6</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NRDC</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Natural Resources Defense Council</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4"/>
              </a:rPr>
              <a:t>https://www.nrdc.org/</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endParaRPr lang="en-GB" sz="9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45740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1638-FCD6-46C2-BD0A-360F3672CD5D}"/>
              </a:ext>
            </a:extLst>
          </p:cNvPr>
          <p:cNvSpPr>
            <a:spLocks noGrp="1"/>
          </p:cNvSpPr>
          <p:nvPr>
            <p:ph type="title"/>
          </p:nvPr>
        </p:nvSpPr>
        <p:spPr>
          <a:xfrm>
            <a:off x="427093" y="0"/>
            <a:ext cx="9404723" cy="1400530"/>
          </a:xfrm>
        </p:spPr>
        <p:txBody>
          <a:bodyPr/>
          <a:lstStyle/>
          <a:p>
            <a:r>
              <a:rPr lang="en-GB" dirty="0"/>
              <a:t>Reference List cont.</a:t>
            </a:r>
          </a:p>
        </p:txBody>
      </p:sp>
      <p:sp>
        <p:nvSpPr>
          <p:cNvPr id="14" name="Rectangle 13">
            <a:extLst>
              <a:ext uri="{FF2B5EF4-FFF2-40B4-BE49-F238E27FC236}">
                <a16:creationId xmlns:a16="http://schemas.microsoft.com/office/drawing/2014/main" id="{7DB61A3F-6A58-4BB3-997F-36DCA6D2A1A8}"/>
              </a:ext>
            </a:extLst>
          </p:cNvPr>
          <p:cNvSpPr/>
          <p:nvPr/>
        </p:nvSpPr>
        <p:spPr>
          <a:xfrm>
            <a:off x="125936" y="1001772"/>
            <a:ext cx="5869681" cy="6078587"/>
          </a:xfrm>
          <a:prstGeom prst="rect">
            <a:avLst/>
          </a:prstGeom>
        </p:spPr>
        <p:txBody>
          <a:bodyPr wrap="square">
            <a:spAutoFit/>
          </a:bodyPr>
          <a:lstStyle/>
          <a:p>
            <a:pPr lvl="0"/>
            <a:r>
              <a:rPr lang="en-US" sz="1000" dirty="0">
                <a:latin typeface="Arial" panose="020B0604020202020204" pitchFamily="34" charset="0"/>
                <a:ea typeface="Calibri" panose="020F0502020204030204" pitchFamily="34" charset="0"/>
                <a:cs typeface="Times New Roman" panose="02020603050405020304" pitchFamily="18" charset="0"/>
              </a:rPr>
              <a:t>TOMS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founder Blake Mycoskie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ONE FOR ONE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u="sng" dirty="0">
                <a:latin typeface="Arial" panose="020B0604020202020204" pitchFamily="34" charset="0"/>
                <a:ea typeface="Calibri" panose="020F0502020204030204" pitchFamily="34" charset="0"/>
                <a:cs typeface="Times New Roman" panose="02020603050405020304" pitchFamily="18" charset="0"/>
                <a:hlinkClick r:id="rId2"/>
              </a:rPr>
              <a:t>http://www.toms.co.uk/improving-lives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r>
              <a:rPr lang="en-US" sz="1000" dirty="0">
                <a:latin typeface="Arial" panose="020B0604020202020204" pitchFamily="34" charset="0"/>
                <a:ea typeface="Calibri" panose="020F0502020204030204" pitchFamily="34" charset="0"/>
                <a:cs typeface="Times New Roman" panose="02020603050405020304" pitchFamily="18" charset="0"/>
              </a:rPr>
              <a:t>Last accessed:  11/12/17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US" sz="10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Power consumption in telecommunication networks: overview and reduction strategies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IEEE Communications Magazine ( Volume: 49, Issue: 6, 7th June 2011 )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(Willem Vereecken, Ward Van Heddeghem, Margot Deruyck, Bart Puype, Bart Lannoo, Wout Joseph, Member, IEEE, Didier Colle, Member, IEEE, Luc Martens, Member, IEEE and Mario Pickavet, Member, IEEE)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3"/>
              </a:rPr>
              <a:t>http://ieeexplore.ieee.org/document/5783986/</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Student Matters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4"/>
              </a:rPr>
              <a:t>http://studentsmatter.org</a:t>
            </a: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Skoll</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5"/>
              </a:rPr>
              <a:t>http://skoll.org/about/about-skoll/</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Telecommunications energy and greenhouse gas emissions management for future network growth</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err="1">
                <a:latin typeface="Arial" panose="020B0604020202020204" pitchFamily="34" charset="0"/>
                <a:ea typeface="Calibri" panose="020F0502020204030204" pitchFamily="34" charset="0"/>
                <a:cs typeface="Times New Roman" panose="02020603050405020304" pitchFamily="18" charset="0"/>
              </a:rPr>
              <a:t>Chien</a:t>
            </a:r>
            <a:r>
              <a:rPr lang="en-US" sz="1000" dirty="0">
                <a:latin typeface="Arial" panose="020B0604020202020204" pitchFamily="34" charset="0"/>
                <a:ea typeface="Calibri" panose="020F0502020204030204" pitchFamily="34" charset="0"/>
                <a:cs typeface="Times New Roman" panose="02020603050405020304" pitchFamily="18" charset="0"/>
              </a:rPr>
              <a:t> </a:t>
            </a:r>
            <a:r>
              <a:rPr lang="en-US" sz="1000" dirty="0" err="1">
                <a:latin typeface="Arial" panose="020B0604020202020204" pitchFamily="34" charset="0"/>
                <a:ea typeface="Calibri" panose="020F0502020204030204" pitchFamily="34" charset="0"/>
                <a:cs typeface="Times New Roman" panose="02020603050405020304" pitchFamily="18" charset="0"/>
              </a:rPr>
              <a:t>Aun</a:t>
            </a:r>
            <a:r>
              <a:rPr lang="en-US" sz="1000" dirty="0">
                <a:latin typeface="Arial" panose="020B0604020202020204" pitchFamily="34" charset="0"/>
                <a:ea typeface="Calibri" panose="020F0502020204030204" pitchFamily="34" charset="0"/>
                <a:cs typeface="Times New Roman" panose="02020603050405020304" pitchFamily="18" charset="0"/>
              </a:rPr>
              <a:t> Chan, André F. </a:t>
            </a:r>
            <a:r>
              <a:rPr lang="en-US" sz="1000" dirty="0" err="1">
                <a:latin typeface="Arial" panose="020B0604020202020204" pitchFamily="34" charset="0"/>
                <a:ea typeface="Calibri" panose="020F0502020204030204" pitchFamily="34" charset="0"/>
                <a:cs typeface="Times New Roman" panose="02020603050405020304" pitchFamily="18" charset="0"/>
              </a:rPr>
              <a:t>Gygax</a:t>
            </a:r>
            <a:r>
              <a:rPr lang="en-US" sz="1000" dirty="0">
                <a:latin typeface="Arial" panose="020B0604020202020204" pitchFamily="34" charset="0"/>
                <a:ea typeface="Calibri" panose="020F0502020204030204" pitchFamily="34" charset="0"/>
                <a:cs typeface="Times New Roman" panose="02020603050405020304" pitchFamily="18" charset="0"/>
              </a:rPr>
              <a:t>, Christopher Leckie, Elaine Wong, </a:t>
            </a:r>
            <a:r>
              <a:rPr lang="en-US" sz="1000" dirty="0" err="1">
                <a:latin typeface="Arial" panose="020B0604020202020204" pitchFamily="34" charset="0"/>
                <a:ea typeface="Calibri" panose="020F0502020204030204" pitchFamily="34" charset="0"/>
                <a:cs typeface="Times New Roman" panose="02020603050405020304" pitchFamily="18" charset="0"/>
              </a:rPr>
              <a:t>Ampalavanapillai</a:t>
            </a:r>
            <a:r>
              <a:rPr lang="en-US" sz="1000" dirty="0">
                <a:latin typeface="Arial" panose="020B0604020202020204" pitchFamily="34" charset="0"/>
                <a:ea typeface="Calibri" panose="020F0502020204030204" pitchFamily="34" charset="0"/>
                <a:cs typeface="Times New Roman" panose="02020603050405020304" pitchFamily="18" charset="0"/>
              </a:rPr>
              <a:t> </a:t>
            </a:r>
            <a:r>
              <a:rPr lang="en-US" sz="1000" dirty="0" err="1">
                <a:latin typeface="Arial" panose="020B0604020202020204" pitchFamily="34" charset="0"/>
                <a:ea typeface="Calibri" panose="020F0502020204030204" pitchFamily="34" charset="0"/>
                <a:cs typeface="Times New Roman" panose="02020603050405020304" pitchFamily="18" charset="0"/>
              </a:rPr>
              <a:t>Nirmalathas</a:t>
            </a:r>
            <a:r>
              <a:rPr lang="en-US" sz="1000" dirty="0">
                <a:latin typeface="Arial" panose="020B0604020202020204" pitchFamily="34" charset="0"/>
                <a:ea typeface="Calibri" panose="020F0502020204030204" pitchFamily="34" charset="0"/>
                <a:cs typeface="Times New Roman" panose="02020603050405020304" pitchFamily="18" charset="0"/>
              </a:rPr>
              <a:t>, Kerry Hinton.</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Applied Energy, 15 March 2016, Vol.166, pp.174-185 [Peer Reviewed Journal]</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6"/>
              </a:rPr>
              <a:t>https://ac-els-cdn-com.ezproxy.uwtsd.ac.uk/S0306261916000180/1-s2.0-S0306261916000180-main.pdf?_tid=8de9cb9c-d9d0-11e7-931a-00000aacb35d&amp;acdnat=1512487722_d23c10c0373b988c72268bf8f937a3c1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05/12/17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rPr>
              <a:t>United States Department of Energy</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Energy efficiency and renewable energy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Information and communication technology portfolio –DOE/EE-0390 – March 2011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7"/>
              </a:rPr>
              <a:t>https://www1.eere.energy.gov/manufacturing/pdfs/ict_brochure.pdf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rPr>
              <a:t>Last accessed:  16/12/17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BE22D66-F9C0-4124-8247-BE56D1722CD4}"/>
              </a:ext>
            </a:extLst>
          </p:cNvPr>
          <p:cNvSpPr/>
          <p:nvPr/>
        </p:nvSpPr>
        <p:spPr>
          <a:xfrm>
            <a:off x="5995617" y="1001772"/>
            <a:ext cx="6132503" cy="5309146"/>
          </a:xfrm>
          <a:prstGeom prst="rect">
            <a:avLst/>
          </a:prstGeom>
        </p:spPr>
        <p:txBody>
          <a:bodyPr wrap="square">
            <a:spAutoFit/>
          </a:bodyPr>
          <a:lstStyle/>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United States labor market in 2001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David S. Langdon, Terence M. McMenamin, and Thomas J. Krolik (Local Area Unemployment Statistics, Bureau of Labor Statistics </a:t>
            </a:r>
            <a:r>
              <a:rPr lang="en-US" sz="1000" u="sng" dirty="0">
                <a:latin typeface="Arial" panose="020B0604020202020204" pitchFamily="34" charset="0"/>
                <a:ea typeface="Calibri" panose="020F0502020204030204" pitchFamily="34" charset="0"/>
                <a:cs typeface="Times New Roman" panose="02020603050405020304" pitchFamily="18" charset="0"/>
                <a:hlinkClick r:id="rId8"/>
              </a:rPr>
              <a:t>https://stats.bls.gov/opub/mlr/2002/02/art1full.pdf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30/11/17</a:t>
            </a:r>
          </a:p>
          <a:p>
            <a:pPr>
              <a:spcAft>
                <a:spcPts val="0"/>
              </a:spcAft>
            </a:pPr>
            <a:endParaRPr lang="en-US" sz="10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ode2000"/>
                <a:cs typeface="Times New Roman" panose="02020603050405020304" pitchFamily="18" charset="0"/>
              </a:rPr>
              <a:t>Understanding Motivations for Entrepreneurship A Review of Recent Research</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ode2000"/>
                <a:cs typeface="Times New Roman" panose="02020603050405020304" pitchFamily="18" charset="0"/>
              </a:rPr>
              <a:t>Evidence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ode2000"/>
                <a:cs typeface="Times New Roman" panose="02020603050405020304" pitchFamily="18" charset="0"/>
              </a:rPr>
              <a:t>Ute Stephan, Mark Hart and Cord-Christian Drews 2015 pages 1-54</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9"/>
              </a:rPr>
              <a:t>https://www.enterpriseresearch.ac.uk/</a:t>
            </a:r>
            <a:r>
              <a:rPr lang="en-US" sz="1000" u="sng" dirty="0" err="1">
                <a:latin typeface="Arial" panose="020B0604020202020204" pitchFamily="34" charset="0"/>
                <a:ea typeface="Calibri" panose="020F0502020204030204" pitchFamily="34" charset="0"/>
                <a:cs typeface="Times New Roman" panose="02020603050405020304" pitchFamily="18" charset="0"/>
                <a:hlinkClick r:id="rId9"/>
              </a:rPr>
              <a:t>wp</a:t>
            </a:r>
            <a:r>
              <a:rPr lang="en-US" sz="1000" u="sng" dirty="0">
                <a:latin typeface="Arial" panose="020B0604020202020204" pitchFamily="34" charset="0"/>
                <a:ea typeface="Calibri" panose="020F0502020204030204" pitchFamily="34" charset="0"/>
                <a:cs typeface="Times New Roman" panose="02020603050405020304" pitchFamily="18" charset="0"/>
                <a:hlinkClick r:id="rId9"/>
              </a:rPr>
              <a:t>-content/uploads/2015/02/Understanding-Motivations-for-Entrepreneurship-Rapid-evidence-assessment-paper..pdf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12/12/17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Vergara v. State of California</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Court case 2016</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0"/>
              </a:rPr>
              <a:t>https://scholar.google.co.uk/scholar_case?case=4910371724480037363&amp;q=Vergara+v.+California&amp;hl=en&amp;as_sdt=2006&amp;as_vis=1</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11/12/17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Verizon Business (formerly Worldcom)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1"/>
              </a:rPr>
              <a:t>https://www.verizonwireless.com/homepage/</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US" sz="10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Worldwide electricity consumption of communication networks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Sofie Lambert,  Ward Van Heddeghem, Willem Vereecken, Bart</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Lannoo, Didier Colle, and Mario Pickavet 2012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Department of Information Technology, Ghent University - </a:t>
            </a:r>
            <a:r>
              <a:rPr lang="en-US" sz="1000" dirty="0" err="1">
                <a:latin typeface="Arial" panose="020B0604020202020204" pitchFamily="34" charset="0"/>
                <a:ea typeface="Calibri" panose="020F0502020204030204" pitchFamily="34" charset="0"/>
                <a:cs typeface="Times New Roman" panose="02020603050405020304" pitchFamily="18" charset="0"/>
              </a:rPr>
              <a:t>iMinds</a:t>
            </a:r>
            <a:r>
              <a:rPr lang="en-US" sz="1000" dirty="0">
                <a:latin typeface="Arial" panose="020B0604020202020204" pitchFamily="34" charset="0"/>
                <a:ea typeface="Calibri" panose="020F0502020204030204" pitchFamily="34" charset="0"/>
                <a:cs typeface="Times New Roman" panose="02020603050405020304" pitchFamily="18" charset="0"/>
              </a:rPr>
              <a:t>, Gent, Belgium</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2"/>
              </a:rPr>
              <a:t>http://www.internet-science.eu/sites/eins/files/biblio/oe-20-26-B513.pdf</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05/12/17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err="1">
                <a:latin typeface="Arial" panose="020B0604020202020204" pitchFamily="34" charset="0"/>
                <a:ea typeface="Calibri" panose="020F0502020204030204" pitchFamily="34" charset="0"/>
                <a:cs typeface="Times New Roman" panose="02020603050405020304" pitchFamily="18" charset="0"/>
              </a:rPr>
              <a:t>Zayo</a:t>
            </a:r>
            <a:r>
              <a:rPr lang="en-US" sz="1000" dirty="0">
                <a:latin typeface="Arial" panose="020B0604020202020204" pitchFamily="34" charset="0"/>
                <a:ea typeface="Calibri" panose="020F0502020204030204" pitchFamily="34" charset="0"/>
                <a:cs typeface="Times New Roman" panose="02020603050405020304" pitchFamily="18" charset="0"/>
              </a:rPr>
              <a:t> (formerly 360networks)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u="sng" dirty="0">
                <a:latin typeface="Arial" panose="020B0604020202020204" pitchFamily="34" charset="0"/>
                <a:ea typeface="Calibri" panose="020F0502020204030204" pitchFamily="34" charset="0"/>
                <a:cs typeface="Times New Roman" panose="02020603050405020304" pitchFamily="18" charset="0"/>
                <a:hlinkClick r:id="rId13"/>
              </a:rPr>
              <a:t>https://www.zayo.com/news/zayo-acquires-360networks-2/</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Times New Roman" panose="02020603050405020304" pitchFamily="18" charset="0"/>
              </a:rPr>
              <a:t>Last accessed:  07/12/17</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endParaRPr lang="en-GB" sz="9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96997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7537</TotalTime>
  <Words>3481</Words>
  <Application>Microsoft Office PowerPoint</Application>
  <PresentationFormat>Widescreen</PresentationFormat>
  <Paragraphs>362</Paragraphs>
  <Slides>22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Century Gothic</vt:lpstr>
      <vt:lpstr>Code2000</vt:lpstr>
      <vt:lpstr>Times New Roman</vt:lpstr>
      <vt:lpstr>Wingdings 3</vt:lpstr>
      <vt:lpstr>Ion</vt:lpstr>
      <vt:lpstr>Entrepreneurship</vt:lpstr>
      <vt:lpstr>Content</vt:lpstr>
      <vt:lpstr>Enterprise Opportunity</vt:lpstr>
      <vt:lpstr>Rationale</vt:lpstr>
      <vt:lpstr>Why, How, When, Who, Where &amp; Cost</vt:lpstr>
      <vt:lpstr>Who are Infinera?</vt:lpstr>
      <vt:lpstr>PIC Technology</vt:lpstr>
      <vt:lpstr>Photonic Integrated Circuit </vt:lpstr>
      <vt:lpstr>Economic Change</vt:lpstr>
      <vt:lpstr>Unemployment on the increase</vt:lpstr>
      <vt:lpstr>Economic state of carrier stock</vt:lpstr>
      <vt:lpstr>Telecoms Crash</vt:lpstr>
      <vt:lpstr>Timing</vt:lpstr>
      <vt:lpstr>Social Impact in region</vt:lpstr>
      <vt:lpstr>Students Matter</vt:lpstr>
      <vt:lpstr>Social entrepreneurs</vt:lpstr>
      <vt:lpstr>Questionnaire with Dr. Welch</vt:lpstr>
      <vt:lpstr>Questionnaire with Dr. Welch cont.</vt:lpstr>
      <vt:lpstr>Questionnaire with Dr. Welch cont.</vt:lpstr>
      <vt:lpstr>Reference List</vt:lpstr>
      <vt:lpstr>Reference List cont.</vt:lpstr>
      <vt:lpstr>Reference List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Nicholas Batty (1706986)</dc:creator>
  <cp:lastModifiedBy>Nicholas Batty (1706986)</cp:lastModifiedBy>
  <cp:revision>60</cp:revision>
  <dcterms:created xsi:type="dcterms:W3CDTF">2017-11-27T10:56:38Z</dcterms:created>
  <dcterms:modified xsi:type="dcterms:W3CDTF">2017-12-24T12:35:17Z</dcterms:modified>
</cp:coreProperties>
</file>