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3"/>
  </p:notesMasterIdLst>
  <p:sldIdLst>
    <p:sldId id="256" r:id="rId2"/>
    <p:sldId id="258" r:id="rId3"/>
    <p:sldId id="267" r:id="rId4"/>
    <p:sldId id="268" r:id="rId5"/>
    <p:sldId id="262" r:id="rId6"/>
    <p:sldId id="263" r:id="rId7"/>
    <p:sldId id="265" r:id="rId8"/>
    <p:sldId id="269" r:id="rId9"/>
    <p:sldId id="257" r:id="rId10"/>
    <p:sldId id="270" r:id="rId11"/>
    <p:sldId id="271"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7"/>
    <p:restoredTop sz="72954"/>
  </p:normalViewPr>
  <p:slideViewPr>
    <p:cSldViewPr snapToGrid="0">
      <p:cViewPr varScale="1">
        <p:scale>
          <a:sx n="90" d="100"/>
          <a:sy n="90" d="100"/>
        </p:scale>
        <p:origin x="1672" y="18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BBF7EA5-35C6-4B42-8728-D4F171B5E04C}" type="datetimeFigureOut">
              <a:t>12/1/24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BC20D4C-322C-464C-8AA6-ECE6BED2C362}" type="slidenum">
              <a:t>‹#›</a:t>
            </a:fld>
            <a:endParaRPr lang="en-US"/>
          </a:p>
        </p:txBody>
      </p:sp>
    </p:spTree>
    <p:extLst>
      <p:ext uri="{BB962C8B-B14F-4D97-AF65-F5344CB8AC3E}">
        <p14:creationId xmlns:p14="http://schemas.microsoft.com/office/powerpoint/2010/main" val="21486822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BC20D4C-322C-464C-8AA6-ECE6BED2C362}" type="slidenum">
              <a:rPr lang="en-GB" smtClean="0"/>
              <a:t>1</a:t>
            </a:fld>
            <a:endParaRPr lang="en-GB"/>
          </a:p>
        </p:txBody>
      </p:sp>
    </p:spTree>
    <p:extLst>
      <p:ext uri="{BB962C8B-B14F-4D97-AF65-F5344CB8AC3E}">
        <p14:creationId xmlns:p14="http://schemas.microsoft.com/office/powerpoint/2010/main" val="42431649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During this presentation I am going to be </a:t>
            </a:r>
            <a:r>
              <a:rPr lang="en-US" dirty="0" err="1"/>
              <a:t>analysing</a:t>
            </a:r>
            <a:r>
              <a:rPr lang="en-US" dirty="0"/>
              <a:t> three chapters from a book called Peer-To-Peer Accommodation Networks: Pushing the boundaries by Sara </a:t>
            </a:r>
            <a:r>
              <a:rPr lang="en-US" dirty="0" err="1"/>
              <a:t>Dolonicar</a:t>
            </a:r>
            <a:r>
              <a:rPr lang="en-US" dirty="0"/>
              <a:t>. </a:t>
            </a:r>
          </a:p>
          <a:p>
            <a:r>
              <a:rPr lang="en-US" dirty="0"/>
              <a:t>During this presentation </a:t>
            </a:r>
            <a:r>
              <a:rPr lang="en-US" dirty="0" err="1"/>
              <a:t>i</a:t>
            </a:r>
            <a:r>
              <a:rPr lang="en-US" dirty="0"/>
              <a:t> am going to be </a:t>
            </a:r>
            <a:r>
              <a:rPr lang="en-US" dirty="0" err="1"/>
              <a:t>summarising</a:t>
            </a:r>
            <a:r>
              <a:rPr lang="en-US" dirty="0"/>
              <a:t> themes that I have identified in the chapters I have chosen and evaluating and critiquing them based on their applicability and relevance to digital business in 2024. </a:t>
            </a:r>
            <a:endParaRPr lang="en-US" dirty="0">
              <a:ea typeface="Calibri"/>
              <a:cs typeface="Calibri"/>
            </a:endParaRPr>
          </a:p>
          <a:p>
            <a:r>
              <a:rPr lang="en-US" dirty="0"/>
              <a:t>The chapters that I have chosen to look at include Chapter 2 – The Sharing Economy, Chapter 6 – Airbnb and its Competitors, and Chapter 24 – Environmental Sustainability. </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8BC20D4C-322C-464C-8AA6-ECE6BED2C362}" type="slidenum">
              <a:t>2</a:t>
            </a:fld>
            <a:endParaRPr lang="en-US"/>
          </a:p>
        </p:txBody>
      </p:sp>
    </p:spTree>
    <p:extLst>
      <p:ext uri="{BB962C8B-B14F-4D97-AF65-F5344CB8AC3E}">
        <p14:creationId xmlns:p14="http://schemas.microsoft.com/office/powerpoint/2010/main" val="76623818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fontAlgn="base"/>
            <a:r>
              <a:rPr lang="en-US" sz="1800" b="0" i="0" u="sng" strike="noStrike" dirty="0">
                <a:effectLst/>
                <a:latin typeface="Calibri" panose="020F0502020204030204" pitchFamily="34" charset="0"/>
              </a:rPr>
              <a:t>Overview of what the chapter talks about: </a:t>
            </a:r>
            <a:r>
              <a:rPr lang="en-US" sz="1800" b="0" i="0" u="none" strike="noStrike" dirty="0">
                <a:effectLst/>
                <a:latin typeface="Calibri" panose="020F0502020204030204" pitchFamily="34" charset="0"/>
              </a:rPr>
              <a:t> </a:t>
            </a:r>
            <a:endParaRPr lang="en-US" b="0" i="0" u="none" strike="noStrike" dirty="0">
              <a:effectLst/>
              <a:latin typeface="Segoe UI" panose="020B0502040204020203" pitchFamily="34" charset="0"/>
            </a:endParaRPr>
          </a:p>
          <a:p>
            <a:pPr algn="l" rtl="0" fontAlgn="base">
              <a:buFont typeface="Arial" panose="020B0604020202020204" pitchFamily="34" charset="0"/>
              <a:buChar char="•"/>
            </a:pPr>
            <a:r>
              <a:rPr lang="en-US" sz="1800" b="0" i="0" u="none" strike="noStrike" dirty="0">
                <a:effectLst/>
                <a:latin typeface="Calibri" panose="020F0502020204030204" pitchFamily="34" charset="0"/>
              </a:rPr>
              <a:t>The sharing economy  </a:t>
            </a:r>
          </a:p>
          <a:p>
            <a:pPr algn="l" rtl="0" fontAlgn="base">
              <a:buFont typeface="Arial" panose="020B0604020202020204" pitchFamily="34" charset="0"/>
              <a:buChar char="•"/>
            </a:pPr>
            <a:r>
              <a:rPr lang="en-US" sz="1800" b="0" i="0" u="none" strike="noStrike" dirty="0">
                <a:effectLst/>
                <a:latin typeface="Calibri" panose="020F0502020204030204" pitchFamily="34" charset="0"/>
              </a:rPr>
              <a:t>The platforms used  </a:t>
            </a:r>
          </a:p>
          <a:p>
            <a:pPr algn="l" rtl="0" fontAlgn="base">
              <a:buFont typeface="Arial" panose="020B0604020202020204" pitchFamily="34" charset="0"/>
              <a:buChar char="•"/>
            </a:pPr>
            <a:r>
              <a:rPr lang="en-US" sz="1800" b="0" i="0" u="none" strike="noStrike" dirty="0">
                <a:effectLst/>
                <a:latin typeface="Calibri" panose="020F0502020204030204" pitchFamily="34" charset="0"/>
              </a:rPr>
              <a:t>Peer to peer networks  </a:t>
            </a:r>
          </a:p>
          <a:p>
            <a:pPr algn="l" rtl="0" fontAlgn="base">
              <a:buFont typeface="Arial" panose="020B0604020202020204" pitchFamily="34" charset="0"/>
              <a:buChar char="•"/>
            </a:pPr>
            <a:r>
              <a:rPr lang="en-US" sz="1800" b="0" i="0" u="none" strike="noStrike" dirty="0">
                <a:effectLst/>
                <a:latin typeface="Calibri" panose="020F0502020204030204" pitchFamily="34" charset="0"/>
              </a:rPr>
              <a:t>Value creation  </a:t>
            </a:r>
          </a:p>
          <a:p>
            <a:endParaRPr lang="en-US" dirty="0"/>
          </a:p>
        </p:txBody>
      </p:sp>
      <p:sp>
        <p:nvSpPr>
          <p:cNvPr id="4" name="Slide Number Placeholder 3"/>
          <p:cNvSpPr>
            <a:spLocks noGrp="1"/>
          </p:cNvSpPr>
          <p:nvPr>
            <p:ph type="sldNum" sz="quarter" idx="5"/>
          </p:nvPr>
        </p:nvSpPr>
        <p:spPr/>
        <p:txBody>
          <a:bodyPr/>
          <a:lstStyle/>
          <a:p>
            <a:fld id="{8BC20D4C-322C-464C-8AA6-ECE6BED2C362}" type="slidenum">
              <a:rPr lang="en-GB" smtClean="0"/>
              <a:t>3</a:t>
            </a:fld>
            <a:endParaRPr lang="en-GB"/>
          </a:p>
        </p:txBody>
      </p:sp>
    </p:spTree>
    <p:extLst>
      <p:ext uri="{BB962C8B-B14F-4D97-AF65-F5344CB8AC3E}">
        <p14:creationId xmlns:p14="http://schemas.microsoft.com/office/powerpoint/2010/main" val="31195102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fontAlgn="base"/>
            <a:r>
              <a:rPr lang="en-US" sz="1800" b="0" i="0" u="sng" strike="noStrike" dirty="0">
                <a:effectLst/>
                <a:latin typeface="Calibri" panose="020F0502020204030204" pitchFamily="34" charset="0"/>
              </a:rPr>
              <a:t>What are the themes identified in this chapter: </a:t>
            </a:r>
            <a:r>
              <a:rPr lang="en-US" sz="1800" b="0" i="0" u="none" strike="noStrike" dirty="0">
                <a:effectLst/>
                <a:latin typeface="Calibri" panose="020F0502020204030204" pitchFamily="34" charset="0"/>
              </a:rPr>
              <a:t> </a:t>
            </a:r>
            <a:endParaRPr lang="en-US" b="0" i="0" u="none" strike="noStrike" dirty="0">
              <a:effectLst/>
              <a:latin typeface="Segoe UI" panose="020B0502040204020203" pitchFamily="34" charset="0"/>
            </a:endParaRPr>
          </a:p>
          <a:p>
            <a:pPr algn="l" rtl="0" fontAlgn="base"/>
            <a:r>
              <a:rPr lang="en-US" sz="1800" b="0" i="0" u="none" strike="noStrike" dirty="0">
                <a:effectLst/>
                <a:latin typeface="Calibri" panose="020F0502020204030204" pitchFamily="34" charset="0"/>
              </a:rPr>
              <a:t>After reading chapter 2, there are many themes that can be identified within it. The themes that I have identified include the sharing economy, ecommerce platforms, and value.  </a:t>
            </a:r>
            <a:endParaRPr lang="en-US" b="0" i="0" u="none" strike="noStrike" dirty="0">
              <a:effectLst/>
              <a:latin typeface="Segoe UI" panose="020B0502040204020203" pitchFamily="34" charset="0"/>
            </a:endParaRPr>
          </a:p>
          <a:p>
            <a:pPr algn="l" rtl="0" fontAlgn="base"/>
            <a:r>
              <a:rPr lang="en-US" sz="1800" b="0" i="0" u="none" strike="noStrike" dirty="0">
                <a:effectLst/>
                <a:latin typeface="Calibri" panose="020F0502020204030204" pitchFamily="34" charset="0"/>
              </a:rPr>
              <a:t> </a:t>
            </a:r>
            <a:endParaRPr lang="en-US" b="0" i="0" u="none" strike="noStrike" dirty="0">
              <a:effectLst/>
              <a:latin typeface="Segoe UI" panose="020B0502040204020203" pitchFamily="34" charset="0"/>
            </a:endParaRPr>
          </a:p>
          <a:p>
            <a:pPr algn="l" rtl="0" fontAlgn="base"/>
            <a:r>
              <a:rPr lang="en-US" sz="1800" b="0" i="0" u="sng" strike="noStrike" dirty="0">
                <a:effectLst/>
                <a:latin typeface="Calibri" panose="020F0502020204030204" pitchFamily="34" charset="0"/>
              </a:rPr>
              <a:t>The sharing economy:</a:t>
            </a:r>
            <a:r>
              <a:rPr lang="en-US" sz="1800" b="0" i="0" u="none" strike="noStrike" dirty="0">
                <a:effectLst/>
                <a:latin typeface="Calibri" panose="020F0502020204030204" pitchFamily="34" charset="0"/>
              </a:rPr>
              <a:t> </a:t>
            </a:r>
            <a:endParaRPr lang="en-US" b="0" i="0" u="none" strike="noStrike" dirty="0">
              <a:effectLst/>
              <a:latin typeface="Segoe UI" panose="020B0502040204020203" pitchFamily="34" charset="0"/>
            </a:endParaRPr>
          </a:p>
          <a:p>
            <a:pPr algn="l" rtl="0" fontAlgn="base"/>
            <a:r>
              <a:rPr lang="en-US" sz="1800" b="0" i="0" u="none" strike="noStrike" dirty="0">
                <a:effectLst/>
                <a:latin typeface="Calibri" panose="020F0502020204030204" pitchFamily="34" charset="0"/>
              </a:rPr>
              <a:t>The first theme identified was the sharing economy. Firstly, chapter 2 begins with a definition of what the sharing economy is by describing it as a specific context of exchange. The author describes transaction throughout the sharing economy as being “felicitated relationships between buyers and sellers who connect to exchange access to resources in return for a monetary or non-monetary reward” (</a:t>
            </a:r>
            <a:r>
              <a:rPr lang="en-US" sz="1800" b="0" i="0" u="none" strike="noStrike" dirty="0" err="1">
                <a:effectLst/>
                <a:latin typeface="Calibri" panose="020F0502020204030204" pitchFamily="34" charset="0"/>
              </a:rPr>
              <a:t>Dolnicar</a:t>
            </a:r>
            <a:r>
              <a:rPr lang="en-US" sz="1800" b="0" i="0" u="none" strike="noStrike" dirty="0">
                <a:effectLst/>
                <a:latin typeface="Calibri" panose="020F0502020204030204" pitchFamily="34" charset="0"/>
              </a:rPr>
              <a:t>, 2017). This definition of the sharing economy is still, relevant in regards digital business today as the sharing economy is a socioeconomic structure in which peers use an online platform such as Airbnb to temporarily provide access to underutilized physical resources for both fee-based and non-fee-based transactions (Hati et al., 2021).  </a:t>
            </a:r>
            <a:endParaRPr lang="en-US" b="0" i="0" u="none" strike="noStrike" dirty="0">
              <a:effectLst/>
              <a:latin typeface="Segoe UI" panose="020B0502040204020203" pitchFamily="34" charset="0"/>
            </a:endParaRPr>
          </a:p>
          <a:p>
            <a:pPr algn="l" rtl="0" fontAlgn="base"/>
            <a:r>
              <a:rPr lang="en-US" sz="1800" b="0" i="0" u="none" strike="noStrike" dirty="0">
                <a:effectLst/>
                <a:latin typeface="Calibri" panose="020F0502020204030204" pitchFamily="34" charset="0"/>
              </a:rPr>
              <a:t> </a:t>
            </a:r>
            <a:endParaRPr lang="en-US" b="0" i="0" u="none" strike="noStrike" dirty="0">
              <a:effectLst/>
              <a:latin typeface="Segoe UI" panose="020B0502040204020203" pitchFamily="34" charset="0"/>
            </a:endParaRPr>
          </a:p>
          <a:p>
            <a:pPr algn="l" rtl="0" fontAlgn="base"/>
            <a:r>
              <a:rPr lang="en-US" sz="1800" b="0" i="0" u="none" strike="noStrike" dirty="0">
                <a:effectLst/>
                <a:latin typeface="Calibri" panose="020F0502020204030204" pitchFamily="34" charset="0"/>
              </a:rPr>
              <a:t>According to the Economics of sharing, sharing is resources shared by individuals in a collaborative way where unutilized resources can earn people and organizations profit (Laker, 2023).  </a:t>
            </a:r>
            <a:endParaRPr lang="en-US" b="0" i="0" u="none" strike="noStrike" dirty="0">
              <a:effectLst/>
              <a:latin typeface="Segoe UI" panose="020B0502040204020203" pitchFamily="34" charset="0"/>
            </a:endParaRPr>
          </a:p>
          <a:p>
            <a:pPr algn="l" rtl="0" fontAlgn="base"/>
            <a:r>
              <a:rPr lang="en-US" sz="1800" b="0" i="0" u="none" strike="noStrike" dirty="0">
                <a:effectLst/>
                <a:latin typeface="Calibri" panose="020F0502020204030204" pitchFamily="34" charset="0"/>
              </a:rPr>
              <a:t>However, as a social system sharing refers to communication through the use of social networking sites like Facebook and WhatsApp (Fulton, 2016). </a:t>
            </a:r>
            <a:endParaRPr lang="en-US" b="0" i="0" u="none" strike="noStrike" dirty="0">
              <a:effectLst/>
              <a:latin typeface="Segoe UI" panose="020B0502040204020203" pitchFamily="34" charset="0"/>
            </a:endParaRPr>
          </a:p>
          <a:p>
            <a:pPr algn="l" rtl="0" fontAlgn="base"/>
            <a:r>
              <a:rPr lang="en-US" sz="1800" b="0" i="0" u="none" strike="noStrike" dirty="0">
                <a:effectLst/>
                <a:latin typeface="Calibri" panose="020F0502020204030204" pitchFamily="34" charset="0"/>
              </a:rPr>
              <a:t>In addition, the sharing economy is enabled through a specific peer to peer platform and the author states the importance of the use of platforms within the sharing economy which allow the buyer and seller to communicate and engage in transactions (</a:t>
            </a:r>
            <a:r>
              <a:rPr lang="en-US" sz="1800" b="0" i="0" u="none" strike="noStrike" dirty="0" err="1">
                <a:effectLst/>
                <a:latin typeface="Calibri" panose="020F0502020204030204" pitchFamily="34" charset="0"/>
              </a:rPr>
              <a:t>Dolnicar</a:t>
            </a:r>
            <a:r>
              <a:rPr lang="en-US" sz="1800" b="0" i="0" u="none" strike="noStrike" dirty="0">
                <a:effectLst/>
                <a:latin typeface="Calibri" panose="020F0502020204030204" pitchFamily="34" charset="0"/>
              </a:rPr>
              <a:t>, 2017). Interactions can't occur if there is no platform for the buyer and sellers to communicate through.  </a:t>
            </a:r>
            <a:endParaRPr lang="en-US" b="0" i="0" u="none" strike="noStrike" dirty="0">
              <a:effectLst/>
              <a:latin typeface="Segoe UI" panose="020B0502040204020203" pitchFamily="34" charset="0"/>
            </a:endParaRPr>
          </a:p>
          <a:p>
            <a:pPr algn="l" rtl="0" fontAlgn="base"/>
            <a:r>
              <a:rPr lang="en-US" sz="1800" b="0" i="0" u="none" strike="noStrike" dirty="0">
                <a:effectLst/>
                <a:latin typeface="Calibri" panose="020F0502020204030204" pitchFamily="34" charset="0"/>
              </a:rPr>
              <a:t>As seen above (the graph on page 17)  </a:t>
            </a:r>
            <a:endParaRPr lang="en-US" b="0" i="0" u="none" strike="noStrike" dirty="0">
              <a:effectLst/>
              <a:latin typeface="Segoe UI" panose="020B0502040204020203" pitchFamily="34" charset="0"/>
            </a:endParaRPr>
          </a:p>
          <a:p>
            <a:pPr algn="l" rtl="0" fontAlgn="base"/>
            <a:r>
              <a:rPr lang="en-US" sz="1800" b="0" i="0" u="none" strike="noStrike" dirty="0">
                <a:effectLst/>
                <a:latin typeface="Calibri" panose="020F0502020204030204" pitchFamily="34" charset="0"/>
              </a:rPr>
              <a:t>Platforms such as Airbnb connect the buyer and seller and facilitate a transaction between the two. The author also states that in order to connect the buyer and seller the platform has to be multisided meaning that there are enough of both buyers and sellers in order for the business module to work (</a:t>
            </a:r>
            <a:r>
              <a:rPr lang="en-US" sz="1800" b="0" i="0" u="none" strike="noStrike" dirty="0" err="1">
                <a:effectLst/>
                <a:latin typeface="Calibri" panose="020F0502020204030204" pitchFamily="34" charset="0"/>
              </a:rPr>
              <a:t>Dolnicar</a:t>
            </a:r>
            <a:r>
              <a:rPr lang="en-US" sz="1800" b="0" i="0" u="none" strike="noStrike" dirty="0">
                <a:effectLst/>
                <a:latin typeface="Calibri" panose="020F0502020204030204" pitchFamily="34" charset="0"/>
              </a:rPr>
              <a:t>, 2017). The advancement in multisided platforms have allowed many industries and organizations to connect different people through platforms. An example of this would be Airbnb as they allow both hosts and guests to communicate through the platforms (Sami </a:t>
            </a:r>
            <a:r>
              <a:rPr lang="en-US" sz="1800" b="0" i="0" u="none" strike="noStrike" dirty="0" err="1">
                <a:effectLst/>
                <a:latin typeface="Calibri" panose="020F0502020204030204" pitchFamily="34" charset="0"/>
              </a:rPr>
              <a:t>Suuronen</a:t>
            </a:r>
            <a:r>
              <a:rPr lang="en-US" sz="1800" b="0" i="0" u="none" strike="noStrike" dirty="0">
                <a:effectLst/>
                <a:latin typeface="Calibri" panose="020F0502020204030204" pitchFamily="34" charset="0"/>
              </a:rPr>
              <a:t> et al., 2024).  </a:t>
            </a:r>
            <a:endParaRPr lang="en-US" b="0" i="0" u="none" strike="noStrike" dirty="0">
              <a:effectLst/>
              <a:latin typeface="Segoe UI" panose="020B0502040204020203" pitchFamily="34" charset="0"/>
            </a:endParaRPr>
          </a:p>
          <a:p>
            <a:pPr algn="l" rtl="0" fontAlgn="base"/>
            <a:r>
              <a:rPr lang="en-US" sz="1800" b="0" i="0" u="sng" strike="noStrike" dirty="0">
                <a:effectLst/>
                <a:latin typeface="Calibri" panose="020F0502020204030204" pitchFamily="34" charset="0"/>
              </a:rPr>
              <a:t>Value: </a:t>
            </a:r>
            <a:r>
              <a:rPr lang="en-US" sz="1800" b="0" i="0" u="none" strike="noStrike" dirty="0">
                <a:effectLst/>
                <a:latin typeface="Calibri" panose="020F0502020204030204" pitchFamily="34" charset="0"/>
              </a:rPr>
              <a:t> </a:t>
            </a:r>
            <a:endParaRPr lang="en-US" b="0" i="0" u="none" strike="noStrike" dirty="0">
              <a:effectLst/>
              <a:latin typeface="Segoe UI" panose="020B0502040204020203" pitchFamily="34" charset="0"/>
            </a:endParaRPr>
          </a:p>
          <a:p>
            <a:pPr algn="l" rtl="0" fontAlgn="base"/>
            <a:r>
              <a:rPr lang="en-US" sz="1800" b="0" i="0" u="none" strike="noStrike" dirty="0">
                <a:effectLst/>
                <a:latin typeface="Calibri" panose="020F0502020204030204" pitchFamily="34" charset="0"/>
              </a:rPr>
              <a:t>Another theme identified within this chapter is value. The author investigates the value creation on peer-to-peer networks and identified key characteristics that create value. Such as platform dependance, underutilized resources, and technology dependance.  </a:t>
            </a:r>
            <a:endParaRPr lang="en-US" b="0" i="0" u="none" strike="noStrike" dirty="0">
              <a:effectLst/>
              <a:latin typeface="Segoe UI" panose="020B0502040204020203" pitchFamily="34" charset="0"/>
            </a:endParaRPr>
          </a:p>
          <a:p>
            <a:pPr algn="l" rtl="0" fontAlgn="base"/>
            <a:r>
              <a:rPr lang="en-US" sz="1800" b="0" i="0" u="none" strike="noStrike" dirty="0">
                <a:effectLst/>
                <a:latin typeface="Calibri" panose="020F0502020204030204" pitchFamily="34" charset="0"/>
              </a:rPr>
              <a:t> </a:t>
            </a:r>
            <a:endParaRPr lang="en-US" b="0" i="0" u="none" strike="noStrike" dirty="0">
              <a:effectLst/>
              <a:latin typeface="Segoe UI" panose="020B0502040204020203" pitchFamily="34" charset="0"/>
            </a:endParaRPr>
          </a:p>
          <a:p>
            <a:pPr algn="l" rtl="0" fontAlgn="base"/>
            <a:r>
              <a:rPr lang="en-US" sz="1800" b="0" i="0" u="none" strike="noStrike" dirty="0">
                <a:effectLst/>
                <a:latin typeface="Calibri" panose="020F0502020204030204" pitchFamily="34" charset="0"/>
              </a:rPr>
              <a:t>Firstly, the author states that platform dependance creates value as both buyers and sellers rely on the platforms in order to both read and write reviews on the hosts or guests. This adds value as it allows the hosts to read about the type of guest they might be accepting and allows them to make a better-informed decision about the risk of any given booking request (</a:t>
            </a:r>
            <a:r>
              <a:rPr lang="en-US" sz="1800" b="0" i="0" u="none" strike="noStrike" dirty="0" err="1">
                <a:effectLst/>
                <a:latin typeface="Calibri" panose="020F0502020204030204" pitchFamily="34" charset="0"/>
              </a:rPr>
              <a:t>Dolnicar</a:t>
            </a:r>
            <a:r>
              <a:rPr lang="en-US" sz="1800" b="0" i="0" u="none" strike="noStrike" dirty="0">
                <a:effectLst/>
                <a:latin typeface="Calibri" panose="020F0502020204030204" pitchFamily="34" charset="0"/>
              </a:rPr>
              <a:t>, 2017). It also allows them to be able to see any reviews that guests have left them in order for them to improve their listings. It also creates value for the guests as it allows them to be able to develop an understanding of what they are going to book and the expectations that are set. This is still relevant to digital business now as it can help to build trust between the hosts and the guests and help to know what they expect from each other (Airbnb, 2024). It can also help to maintain customer relationships between the buyer and seller as it allows the host to implement any suggestions made by the visitors, which would help to increase the likelihood that they will make another reservation with that host.  </a:t>
            </a:r>
            <a:endParaRPr lang="en-US" b="0" i="0" u="none" strike="noStrike" dirty="0">
              <a:effectLst/>
              <a:latin typeface="Segoe UI" panose="020B0502040204020203" pitchFamily="34" charset="0"/>
            </a:endParaRPr>
          </a:p>
          <a:p>
            <a:pPr algn="l" rtl="0" fontAlgn="base"/>
            <a:r>
              <a:rPr lang="en-US" sz="1800" b="0" i="0" u="none" strike="noStrike" dirty="0">
                <a:effectLst/>
                <a:latin typeface="Calibri" panose="020F0502020204030204" pitchFamily="34" charset="0"/>
              </a:rPr>
              <a:t> </a:t>
            </a:r>
            <a:endParaRPr lang="en-US" b="0" i="0" u="none" strike="noStrike" dirty="0">
              <a:effectLst/>
              <a:latin typeface="Segoe UI" panose="020B0502040204020203" pitchFamily="34" charset="0"/>
            </a:endParaRPr>
          </a:p>
          <a:p>
            <a:pPr algn="l" rtl="0" fontAlgn="base"/>
            <a:r>
              <a:rPr lang="en-US" sz="1800" b="0" i="0" u="none" strike="noStrike" dirty="0">
                <a:effectLst/>
                <a:latin typeface="Calibri" panose="020F0502020204030204" pitchFamily="34" charset="0"/>
              </a:rPr>
              <a:t>Secondly, the author states that underutilized resources create value as sellers are then able to rent out their unutilized resources through platforms such as Airbnb. This allows the seller to generate revenue when their resources are not in use, which could then offset the costs of owning them (</a:t>
            </a:r>
            <a:r>
              <a:rPr lang="en-US" sz="1800" b="0" i="0" u="none" strike="noStrike" dirty="0" err="1">
                <a:effectLst/>
                <a:latin typeface="Calibri" panose="020F0502020204030204" pitchFamily="34" charset="0"/>
              </a:rPr>
              <a:t>Dolnicar</a:t>
            </a:r>
            <a:r>
              <a:rPr lang="en-US" sz="1800" b="0" i="0" u="none" strike="noStrike" dirty="0">
                <a:effectLst/>
                <a:latin typeface="Calibri" panose="020F0502020204030204" pitchFamily="34" charset="0"/>
              </a:rPr>
              <a:t>, 2017). This is still relevant to digital business as renting properties on platforms such as Airbnb can be beneficial to the property owners as short-term rentals can be more flexible than long-term rentals. Short term rentals within the hospitality sector could also be easier for the property owners because when a property is listed on Airbnb, Airbnb then markets that property for the property owners in return (Cromwell, 2024).  Although the sharing economy generates access to goods and services that are unutilized resources, it takes away from the renting for local people (</a:t>
            </a:r>
            <a:r>
              <a:rPr lang="en-US" sz="1800" b="0" i="0" u="none" strike="noStrike" dirty="0" err="1">
                <a:effectLst/>
                <a:latin typeface="Calibri" panose="020F0502020204030204" pitchFamily="34" charset="0"/>
              </a:rPr>
              <a:t>Barbu</a:t>
            </a:r>
            <a:r>
              <a:rPr lang="en-US" sz="1800" b="0" i="0" u="none" strike="noStrike" dirty="0">
                <a:effectLst/>
                <a:latin typeface="Calibri" panose="020F0502020204030204" pitchFamily="34" charset="0"/>
              </a:rPr>
              <a:t>, 2018). </a:t>
            </a:r>
            <a:endParaRPr lang="en-US" b="0" i="0" u="none" strike="noStrike" dirty="0">
              <a:effectLst/>
              <a:latin typeface="Segoe UI" panose="020B0502040204020203" pitchFamily="34" charset="0"/>
            </a:endParaRPr>
          </a:p>
          <a:p>
            <a:pPr algn="l" rtl="0" fontAlgn="base"/>
            <a:r>
              <a:rPr lang="en-US" sz="1800" b="0" i="0" u="none" strike="noStrike" dirty="0">
                <a:effectLst/>
                <a:latin typeface="Calibri" panose="020F0502020204030204" pitchFamily="34" charset="0"/>
              </a:rPr>
              <a:t> </a:t>
            </a:r>
            <a:endParaRPr lang="en-US" b="0" i="0" u="none" strike="noStrike" dirty="0">
              <a:effectLst/>
              <a:latin typeface="Segoe UI" panose="020B0502040204020203" pitchFamily="34" charset="0"/>
            </a:endParaRPr>
          </a:p>
          <a:p>
            <a:pPr algn="l" rtl="0" fontAlgn="base"/>
            <a:r>
              <a:rPr lang="en-US" sz="1800" b="0" i="0" u="none" strike="noStrike" dirty="0">
                <a:effectLst/>
                <a:latin typeface="Calibri" panose="020F0502020204030204" pitchFamily="34" charset="0"/>
              </a:rPr>
              <a:t>Lastly, another example of what characteristics the author states that create value would be technology dependance. The author also states that networks such as Airbnb rely on technology as their platforms cannot exist without it (</a:t>
            </a:r>
            <a:r>
              <a:rPr lang="en-US" sz="1800" b="0" i="0" u="none" strike="noStrike" dirty="0" err="1">
                <a:effectLst/>
                <a:latin typeface="Calibri" panose="020F0502020204030204" pitchFamily="34" charset="0"/>
              </a:rPr>
              <a:t>Dolnicar</a:t>
            </a:r>
            <a:r>
              <a:rPr lang="en-US" sz="1800" b="0" i="0" u="none" strike="noStrike" dirty="0">
                <a:effectLst/>
                <a:latin typeface="Calibri" panose="020F0502020204030204" pitchFamily="34" charset="0"/>
              </a:rPr>
              <a:t>, 2017). This helps them create value as without a platform buyers and sellers aren't able to access the infrastructure which allows them to facilitate the transactions, which creates value by increasing the value of the network. The value of technology is still very important in digital businesses now as 85% of all businesses surveyed by the </a:t>
            </a:r>
            <a:r>
              <a:rPr lang="en-US" sz="1800" b="0" i="0" u="none" strike="noStrike" dirty="0" err="1">
                <a:effectLst/>
                <a:latin typeface="Calibri" panose="020F0502020204030204" pitchFamily="34" charset="0"/>
              </a:rPr>
              <a:t>Uk</a:t>
            </a:r>
            <a:r>
              <a:rPr lang="en-US" sz="1800" b="0" i="0" u="none" strike="noStrike" dirty="0">
                <a:effectLst/>
                <a:latin typeface="Calibri" panose="020F0502020204030204" pitchFamily="34" charset="0"/>
              </a:rPr>
              <a:t> Government in 2021 said that they use digital data within almost every aspect if their businesses (</a:t>
            </a:r>
            <a:r>
              <a:rPr lang="en-US" sz="1800" b="0" i="0" u="none" strike="noStrike" dirty="0" err="1">
                <a:effectLst/>
                <a:latin typeface="Calibri" panose="020F0502020204030204" pitchFamily="34" charset="0"/>
              </a:rPr>
              <a:t>Uk</a:t>
            </a:r>
            <a:r>
              <a:rPr lang="en-US" sz="1800" b="0" i="0" u="none" strike="noStrike" dirty="0">
                <a:effectLst/>
                <a:latin typeface="Calibri" panose="020F0502020204030204" pitchFamily="34" charset="0"/>
              </a:rPr>
              <a:t> Government, 2023). Airbnb uses Artificial intelligence through their platforms every time that a reservation is made as it interacts with the ai that they have developed on their platforms (Airbnb Newsroom, 2018).  </a:t>
            </a:r>
            <a:endParaRPr lang="en-US" b="0" i="0" u="none" strike="noStrike" dirty="0">
              <a:effectLst/>
              <a:latin typeface="Segoe UI" panose="020B0502040204020203" pitchFamily="34" charset="0"/>
            </a:endParaRPr>
          </a:p>
          <a:p>
            <a:pPr algn="l" rtl="0" fontAlgn="base"/>
            <a:r>
              <a:rPr lang="en-US" sz="1800" b="0" i="0" u="none" strike="noStrike" dirty="0">
                <a:effectLst/>
                <a:latin typeface="Calibri" panose="020F0502020204030204" pitchFamily="34" charset="0"/>
              </a:rPr>
              <a:t> </a:t>
            </a:r>
            <a:endParaRPr lang="en-US" b="0" i="0" u="none" strike="noStrike" dirty="0">
              <a:effectLst/>
              <a:latin typeface="Segoe UI" panose="020B0502040204020203" pitchFamily="34" charset="0"/>
            </a:endParaRPr>
          </a:p>
          <a:p>
            <a:pPr algn="l" rtl="0" fontAlgn="base"/>
            <a:r>
              <a:rPr lang="en-US" sz="1800" b="0" i="0" u="none" strike="noStrike" dirty="0">
                <a:effectLst/>
                <a:latin typeface="Calibri" panose="020F0502020204030204" pitchFamily="34" charset="0"/>
              </a:rPr>
              <a:t>Whilst Sarah </a:t>
            </a:r>
            <a:r>
              <a:rPr lang="en-US" sz="1800" b="0" i="0" u="none" strike="noStrike" dirty="0" err="1">
                <a:effectLst/>
                <a:latin typeface="Calibri" panose="020F0502020204030204" pitchFamily="34" charset="0"/>
              </a:rPr>
              <a:t>Dolnicar</a:t>
            </a:r>
            <a:r>
              <a:rPr lang="en-US" sz="1800" b="0" i="0" u="none" strike="noStrike" dirty="0">
                <a:effectLst/>
                <a:latin typeface="Calibri" panose="020F0502020204030204" pitchFamily="34" charset="0"/>
              </a:rPr>
              <a:t> talks about value in this way, Kim and Mauborgne talks about value as four things such as raising something creating something, reducing something and eliminating something (Kim &amp; Mauborgne, 1997).  </a:t>
            </a:r>
          </a:p>
          <a:p>
            <a:pPr algn="l" rtl="0" fontAlgn="base"/>
            <a:endParaRPr lang="en-US" sz="1800" b="0" i="0" u="none" strike="noStrike" dirty="0">
              <a:effectLst/>
              <a:latin typeface="Calibri" panose="020F0502020204030204" pitchFamily="34" charset="0"/>
            </a:endParaRPr>
          </a:p>
          <a:p>
            <a:pPr algn="l" rtl="0" fontAlgn="base"/>
            <a:r>
              <a:rPr lang="en-US" sz="1800" b="0" i="0" u="none" strike="noStrike" dirty="0">
                <a:effectLst/>
                <a:latin typeface="Calibri" panose="020F0502020204030204" pitchFamily="34" charset="0"/>
              </a:rPr>
              <a:t>What are the key points:  </a:t>
            </a:r>
            <a:endParaRPr lang="en-US" b="0" i="0" u="none" strike="noStrike" dirty="0">
              <a:effectLst/>
              <a:latin typeface="Segoe UI" panose="020B0502040204020203" pitchFamily="34" charset="0"/>
            </a:endParaRPr>
          </a:p>
          <a:p>
            <a:pPr algn="l" rtl="0" fontAlgn="base">
              <a:buFont typeface="Arial" panose="020B0604020202020204" pitchFamily="34" charset="0"/>
              <a:buChar char="•"/>
            </a:pPr>
            <a:r>
              <a:rPr lang="en-US" sz="1800" b="0" i="0" u="none" strike="noStrike" dirty="0">
                <a:effectLst/>
                <a:latin typeface="Calibri" panose="020F0502020204030204" pitchFamily="34" charset="0"/>
              </a:rPr>
              <a:t>Sharing economy based on exchange monetary or non-monetary  </a:t>
            </a:r>
          </a:p>
          <a:p>
            <a:pPr algn="l" rtl="0" fontAlgn="base">
              <a:buFont typeface="Arial" panose="020B0604020202020204" pitchFamily="34" charset="0"/>
              <a:buChar char="•"/>
            </a:pPr>
            <a:r>
              <a:rPr lang="en-US" sz="1800" b="0" i="0" u="none" strike="noStrike" dirty="0">
                <a:effectLst/>
                <a:latin typeface="Calibri" panose="020F0502020204030204" pitchFamily="34" charset="0"/>
              </a:rPr>
              <a:t>Platforms acting as a facilitator are important for businesses such as Airbnb to work </a:t>
            </a:r>
          </a:p>
          <a:p>
            <a:pPr algn="l" rtl="0" fontAlgn="base">
              <a:buFont typeface="Arial" panose="020B0604020202020204" pitchFamily="34" charset="0"/>
              <a:buChar char="•"/>
            </a:pPr>
            <a:r>
              <a:rPr lang="en-US" sz="1800" b="0" i="0" u="none" strike="noStrike" dirty="0">
                <a:effectLst/>
                <a:latin typeface="Calibri" panose="020F0502020204030204" pitchFamily="34" charset="0"/>
              </a:rPr>
              <a:t>Multisided platforms in order for hosts and guest to communicate  </a:t>
            </a:r>
          </a:p>
          <a:p>
            <a:pPr algn="l" rtl="0" fontAlgn="base">
              <a:buFont typeface="Arial" panose="020B0604020202020204" pitchFamily="34" charset="0"/>
              <a:buChar char="•"/>
            </a:pPr>
            <a:r>
              <a:rPr lang="en-US" sz="1800" b="0" i="0" u="none" strike="noStrike" dirty="0">
                <a:effectLst/>
                <a:latin typeface="Calibri" panose="020F0502020204030204" pitchFamily="34" charset="0"/>
              </a:rPr>
              <a:t>How value is created within Airbnb  </a:t>
            </a:r>
          </a:p>
          <a:p>
            <a:pPr algn="l" rtl="0" fontAlgn="base"/>
            <a:r>
              <a:rPr lang="en-US" sz="1800" b="0" i="0" u="none" strike="noStrike" dirty="0">
                <a:effectLst/>
                <a:latin typeface="Calibri" panose="020F0502020204030204" pitchFamily="34" charset="0"/>
              </a:rPr>
              <a:t> </a:t>
            </a:r>
            <a:endParaRPr lang="en-US" b="0" i="0" u="none" strike="noStrike" dirty="0">
              <a:effectLst/>
              <a:latin typeface="Segoe UI" panose="020B0502040204020203" pitchFamily="34" charset="0"/>
            </a:endParaRPr>
          </a:p>
          <a:p>
            <a:pPr algn="l" rtl="0" fontAlgn="base"/>
            <a:endParaRPr lang="en-US" b="0" i="0" u="none" strike="noStrike" dirty="0">
              <a:effectLst/>
              <a:latin typeface="Segoe UI" panose="020B0502040204020203" pitchFamily="34" charset="0"/>
            </a:endParaRPr>
          </a:p>
          <a:p>
            <a:endParaRPr lang="en-US" dirty="0"/>
          </a:p>
        </p:txBody>
      </p:sp>
      <p:sp>
        <p:nvSpPr>
          <p:cNvPr id="4" name="Slide Number Placeholder 3"/>
          <p:cNvSpPr>
            <a:spLocks noGrp="1"/>
          </p:cNvSpPr>
          <p:nvPr>
            <p:ph type="sldNum" sz="quarter" idx="5"/>
          </p:nvPr>
        </p:nvSpPr>
        <p:spPr/>
        <p:txBody>
          <a:bodyPr/>
          <a:lstStyle/>
          <a:p>
            <a:fld id="{8BC20D4C-322C-464C-8AA6-ECE6BED2C362}" type="slidenum">
              <a:rPr lang="en-GB" smtClean="0"/>
              <a:t>4</a:t>
            </a:fld>
            <a:endParaRPr lang="en-GB"/>
          </a:p>
        </p:txBody>
      </p:sp>
    </p:spTree>
    <p:extLst>
      <p:ext uri="{BB962C8B-B14F-4D97-AF65-F5344CB8AC3E}">
        <p14:creationId xmlns:p14="http://schemas.microsoft.com/office/powerpoint/2010/main" val="61094645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fontAlgn="base"/>
            <a:r>
              <a:rPr lang="en-US" sz="1800" b="0" i="0" u="sng" strike="noStrike" dirty="0">
                <a:effectLst/>
                <a:latin typeface="Calibri" panose="020F0502020204030204" pitchFamily="34" charset="0"/>
              </a:rPr>
              <a:t>Overview of what the chapter talks about: </a:t>
            </a:r>
            <a:r>
              <a:rPr lang="en-US" sz="1800" b="0" i="0" u="none" strike="noStrike" dirty="0">
                <a:effectLst/>
                <a:latin typeface="Calibri" panose="020F0502020204030204" pitchFamily="34" charset="0"/>
              </a:rPr>
              <a:t> </a:t>
            </a:r>
          </a:p>
          <a:p>
            <a:pPr algn="l" rtl="0" fontAlgn="base"/>
            <a:endParaRPr lang="en-US" b="0" i="0" u="none" strike="noStrike" dirty="0">
              <a:effectLst/>
              <a:latin typeface="Aptos" panose="020B0004020202020204" pitchFamily="34" charset="0"/>
            </a:endParaRPr>
          </a:p>
          <a:p>
            <a:pPr algn="l" rtl="0" fontAlgn="base">
              <a:buFont typeface="Arial" panose="020B0604020202020204" pitchFamily="34" charset="0"/>
              <a:buChar char="•"/>
            </a:pPr>
            <a:r>
              <a:rPr lang="en-US" sz="1800" b="0" i="0" u="none" strike="noStrike" dirty="0">
                <a:effectLst/>
                <a:latin typeface="Calibri" panose="020F0502020204030204" pitchFamily="34" charset="0"/>
              </a:rPr>
              <a:t>Network Facilitators (The platform) </a:t>
            </a:r>
          </a:p>
          <a:p>
            <a:pPr algn="l" rtl="0" fontAlgn="base">
              <a:buFont typeface="Arial" panose="020B0604020202020204" pitchFamily="34" charset="0"/>
              <a:buChar char="•"/>
            </a:pPr>
            <a:r>
              <a:rPr lang="en-US" sz="1800" b="0" i="0" u="none" strike="noStrike" dirty="0">
                <a:effectLst/>
                <a:latin typeface="Calibri" panose="020F0502020204030204" pitchFamily="34" charset="0"/>
              </a:rPr>
              <a:t>Types of facilitators used by peer-to-peer accommodation networks </a:t>
            </a:r>
          </a:p>
          <a:p>
            <a:pPr algn="l" rtl="0" fontAlgn="base">
              <a:buFont typeface="Arial" panose="020B0604020202020204" pitchFamily="34" charset="0"/>
              <a:buChar char="•"/>
            </a:pPr>
            <a:r>
              <a:rPr lang="en-US" sz="1800" b="0" i="0" u="none" strike="noStrike" dirty="0">
                <a:effectLst/>
                <a:latin typeface="Calibri" panose="020F0502020204030204" pitchFamily="34" charset="0"/>
              </a:rPr>
              <a:t>What makes Airbnb different to its competitors </a:t>
            </a:r>
          </a:p>
          <a:p>
            <a:endParaRPr lang="en-US" dirty="0"/>
          </a:p>
        </p:txBody>
      </p:sp>
      <p:sp>
        <p:nvSpPr>
          <p:cNvPr id="4" name="Slide Number Placeholder 3"/>
          <p:cNvSpPr>
            <a:spLocks noGrp="1"/>
          </p:cNvSpPr>
          <p:nvPr>
            <p:ph type="sldNum" sz="quarter" idx="5"/>
          </p:nvPr>
        </p:nvSpPr>
        <p:spPr/>
        <p:txBody>
          <a:bodyPr/>
          <a:lstStyle/>
          <a:p>
            <a:fld id="{8BC20D4C-322C-464C-8AA6-ECE6BED2C362}" type="slidenum">
              <a:rPr lang="en-GB" smtClean="0"/>
              <a:t>5</a:t>
            </a:fld>
            <a:endParaRPr lang="en-GB"/>
          </a:p>
        </p:txBody>
      </p:sp>
    </p:spTree>
    <p:extLst>
      <p:ext uri="{BB962C8B-B14F-4D97-AF65-F5344CB8AC3E}">
        <p14:creationId xmlns:p14="http://schemas.microsoft.com/office/powerpoint/2010/main" val="189494938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fontAlgn="base"/>
            <a:r>
              <a:rPr lang="en-US" sz="1800" b="0" i="0" u="sng" strike="noStrike" dirty="0">
                <a:effectLst/>
                <a:latin typeface="Calibri" panose="020F0502020204030204" pitchFamily="34" charset="0"/>
              </a:rPr>
              <a:t>What are the themes identified in this chapter: </a:t>
            </a:r>
            <a:r>
              <a:rPr lang="en-US" sz="1800" b="0" i="0" u="none" strike="noStrike" dirty="0">
                <a:effectLst/>
                <a:latin typeface="Calibri" panose="020F0502020204030204" pitchFamily="34" charset="0"/>
              </a:rPr>
              <a:t> </a:t>
            </a:r>
            <a:endParaRPr lang="en-US" b="0" i="0" u="none" strike="noStrike" dirty="0">
              <a:effectLst/>
              <a:latin typeface="Aptos" panose="020B0004020202020204" pitchFamily="34" charset="0"/>
            </a:endParaRPr>
          </a:p>
          <a:p>
            <a:pPr algn="l" rtl="0" fontAlgn="base"/>
            <a:r>
              <a:rPr lang="en-US" sz="1800" b="0" i="0" u="none" strike="noStrike" dirty="0">
                <a:effectLst/>
                <a:latin typeface="Calibri" panose="020F0502020204030204" pitchFamily="34" charset="0"/>
              </a:rPr>
              <a:t> </a:t>
            </a:r>
            <a:endParaRPr lang="en-US" b="0" i="0" u="none" strike="noStrike" dirty="0">
              <a:effectLst/>
              <a:latin typeface="Aptos" panose="020B0004020202020204" pitchFamily="34" charset="0"/>
            </a:endParaRPr>
          </a:p>
          <a:p>
            <a:pPr algn="l" rtl="0" fontAlgn="base"/>
            <a:r>
              <a:rPr lang="en-US" sz="1800" b="0" i="0" u="none" strike="noStrike" dirty="0">
                <a:effectLst/>
                <a:latin typeface="Calibri" panose="020F0502020204030204" pitchFamily="34" charset="0"/>
              </a:rPr>
              <a:t>After reading chapter 6, there are many themes identified within it. These themes include ecommerce, trust and business models.  </a:t>
            </a:r>
            <a:endParaRPr lang="en-US" b="0" i="0" u="none" strike="noStrike" dirty="0">
              <a:effectLst/>
              <a:latin typeface="Aptos" panose="020B0004020202020204" pitchFamily="34" charset="0"/>
            </a:endParaRPr>
          </a:p>
          <a:p>
            <a:pPr algn="l" rtl="0" fontAlgn="base"/>
            <a:r>
              <a:rPr lang="en-US" sz="1800" b="0" i="0" u="none" strike="noStrike" dirty="0">
                <a:effectLst/>
                <a:latin typeface="Calibri" panose="020F0502020204030204" pitchFamily="34" charset="0"/>
              </a:rPr>
              <a:t> </a:t>
            </a:r>
            <a:endParaRPr lang="en-US" b="0" i="0" u="none" strike="noStrike" dirty="0">
              <a:effectLst/>
              <a:latin typeface="Aptos" panose="020B0004020202020204" pitchFamily="34" charset="0"/>
            </a:endParaRPr>
          </a:p>
          <a:p>
            <a:pPr algn="l" rtl="0" fontAlgn="base"/>
            <a:r>
              <a:rPr lang="en-US" sz="1800" b="0" i="0" u="sng" strike="noStrike" dirty="0">
                <a:effectLst/>
                <a:latin typeface="Calibri" panose="020F0502020204030204" pitchFamily="34" charset="0"/>
              </a:rPr>
              <a:t>Ecommerce (Platforms) </a:t>
            </a:r>
            <a:r>
              <a:rPr lang="en-US" sz="1800" b="0" i="0" u="none" strike="noStrike" dirty="0">
                <a:effectLst/>
                <a:latin typeface="Calibri" panose="020F0502020204030204" pitchFamily="34" charset="0"/>
              </a:rPr>
              <a:t> </a:t>
            </a:r>
            <a:endParaRPr lang="en-US" b="0" i="0" u="none" strike="noStrike" dirty="0">
              <a:effectLst/>
              <a:latin typeface="Aptos" panose="020B0004020202020204" pitchFamily="34" charset="0"/>
            </a:endParaRPr>
          </a:p>
          <a:p>
            <a:pPr algn="l" rtl="0" fontAlgn="base"/>
            <a:r>
              <a:rPr lang="en-US" sz="1800" b="0" i="0" u="none" strike="noStrike" dirty="0">
                <a:effectLst/>
                <a:latin typeface="Calibri" panose="020F0502020204030204" pitchFamily="34" charset="0"/>
              </a:rPr>
              <a:t>The first theme identified was ecommerce platforms. The author states that one of the most interesting characteristics of the facilitators is the number of hosts and guests that are on the network. The author also states that hosts and guests prefer to list their properties and look for accommodation on platforms with a large number of accommodation options across many locations (</a:t>
            </a:r>
            <a:r>
              <a:rPr lang="en-US" sz="1800" b="0" i="0" u="none" strike="noStrike" dirty="0" err="1">
                <a:effectLst/>
                <a:latin typeface="Calibri" panose="020F0502020204030204" pitchFamily="34" charset="0"/>
              </a:rPr>
              <a:t>Dolnicar</a:t>
            </a:r>
            <a:r>
              <a:rPr lang="en-US" sz="1800" b="0" i="0" u="none" strike="noStrike" dirty="0">
                <a:effectLst/>
                <a:latin typeface="Calibri" panose="020F0502020204030204" pitchFamily="34" charset="0"/>
              </a:rPr>
              <a:t>, 2017). This is still relevant to digital business as by Airbnb having a large amount of members it can help hosts to get guests to stay at their property's more frequently as there are multiple people constantly looking for accommodation through </a:t>
            </a:r>
            <a:r>
              <a:rPr lang="en-US" sz="1800" b="0" i="0" u="none" strike="noStrike" dirty="0" err="1">
                <a:effectLst/>
                <a:latin typeface="Calibri" panose="020F0502020204030204" pitchFamily="34" charset="0"/>
              </a:rPr>
              <a:t>airbnb.it</a:t>
            </a:r>
            <a:r>
              <a:rPr lang="en-US" sz="1800" b="0" i="0" u="none" strike="noStrike" dirty="0">
                <a:effectLst/>
                <a:latin typeface="Calibri" panose="020F0502020204030204" pitchFamily="34" charset="0"/>
              </a:rPr>
              <a:t> can also help hosts as guest that use Airbnb frequently to access accommodation begin to trust the reviews on Airbnb about the different hosts and accommodation options (Airbnb, 2024).  </a:t>
            </a:r>
          </a:p>
          <a:p>
            <a:pPr algn="l" rtl="0" fontAlgn="base"/>
            <a:endParaRPr lang="en-US" b="0" i="0" u="none" strike="noStrike" dirty="0">
              <a:effectLst/>
              <a:latin typeface="Aptos" panose="020B0004020202020204" pitchFamily="34" charset="0"/>
            </a:endParaRPr>
          </a:p>
          <a:p>
            <a:pPr algn="l" rtl="0" fontAlgn="base"/>
            <a:r>
              <a:rPr lang="en-US" sz="1800" b="0" i="0" u="sng" strike="noStrike" dirty="0">
                <a:effectLst/>
                <a:latin typeface="Calibri" panose="020F0502020204030204" pitchFamily="34" charset="0"/>
              </a:rPr>
              <a:t>Trust </a:t>
            </a:r>
            <a:r>
              <a:rPr lang="en-US" sz="1800" b="0" i="0" u="none" strike="noStrike" dirty="0">
                <a:effectLst/>
                <a:latin typeface="Calibri" panose="020F0502020204030204" pitchFamily="34" charset="0"/>
              </a:rPr>
              <a:t> </a:t>
            </a:r>
            <a:endParaRPr lang="en-US" b="0" i="0" u="none" strike="noStrike" dirty="0">
              <a:effectLst/>
              <a:latin typeface="Aptos" panose="020B0004020202020204" pitchFamily="34" charset="0"/>
            </a:endParaRPr>
          </a:p>
          <a:p>
            <a:pPr algn="l" rtl="0" fontAlgn="base"/>
            <a:r>
              <a:rPr lang="en-US" sz="1800" b="0" i="0" u="none" strike="noStrike" dirty="0">
                <a:effectLst/>
                <a:latin typeface="Calibri" panose="020F0502020204030204" pitchFamily="34" charset="0"/>
              </a:rPr>
              <a:t>In addition to this the author also talks about how important trust is within peer-to-peer networks. The author states that some Airbnb's hosts have more confidence in Airbnb's platforms than other peer to peer accommodation networks because they are able to see more information about the guests that they are going to have. Hosts can see how guests have previously been assessed by other hosts. This is important as many hosts will only rent out their property if they have confidence that the guests they receive will treat it with respect (</a:t>
            </a:r>
            <a:r>
              <a:rPr lang="en-US" sz="1800" b="0" i="0" u="none" strike="noStrike" dirty="0" err="1">
                <a:effectLst/>
                <a:latin typeface="Calibri" panose="020F0502020204030204" pitchFamily="34" charset="0"/>
              </a:rPr>
              <a:t>Dolnicar</a:t>
            </a:r>
            <a:r>
              <a:rPr lang="en-US" sz="1800" b="0" i="0" u="none" strike="noStrike" dirty="0">
                <a:effectLst/>
                <a:latin typeface="Calibri" panose="020F0502020204030204" pitchFamily="34" charset="0"/>
              </a:rPr>
              <a:t>, 2017).  </a:t>
            </a:r>
            <a:endParaRPr lang="en-US" b="0" i="0" u="none" strike="noStrike" dirty="0">
              <a:effectLst/>
              <a:latin typeface="Aptos" panose="020B0004020202020204" pitchFamily="34" charset="0"/>
            </a:endParaRPr>
          </a:p>
          <a:p>
            <a:pPr algn="l" rtl="0" fontAlgn="base"/>
            <a:r>
              <a:rPr lang="en-US" sz="1800" b="0" i="0" u="none" strike="noStrike" dirty="0">
                <a:effectLst/>
                <a:latin typeface="Calibri" panose="020F0502020204030204" pitchFamily="34" charset="0"/>
              </a:rPr>
              <a:t> </a:t>
            </a:r>
            <a:endParaRPr lang="en-US" b="0" i="0" u="none" strike="noStrike" dirty="0">
              <a:effectLst/>
              <a:latin typeface="Aptos" panose="020B0004020202020204" pitchFamily="34" charset="0"/>
            </a:endParaRPr>
          </a:p>
          <a:p>
            <a:pPr algn="l" rtl="0" fontAlgn="base"/>
            <a:r>
              <a:rPr lang="en-US" sz="1800" b="0" i="0" u="none" strike="noStrike" dirty="0">
                <a:effectLst/>
                <a:latin typeface="Calibri" panose="020F0502020204030204" pitchFamily="34" charset="0"/>
              </a:rPr>
              <a:t>Trust is still an important factor in digital business as many people would only book accommodation with companies that they trust. Airbnb ensures that the hosts on their website have trust in both Airbnb and their guests by providing £1 million in insurance protections for all their hosts against any damage caused to their properties by their guests. They also create trust by ensuring that guests do not incur any costs for their accommodation if the listing is different from what they had booked (Duncan, 2019).  </a:t>
            </a:r>
            <a:endParaRPr lang="en-US" b="0" i="0" u="none" strike="noStrike" dirty="0">
              <a:effectLst/>
              <a:latin typeface="Aptos" panose="020B0004020202020204" pitchFamily="34" charset="0"/>
            </a:endParaRPr>
          </a:p>
          <a:p>
            <a:pPr algn="l" rtl="0" fontAlgn="base"/>
            <a:r>
              <a:rPr lang="en-US" sz="1800" b="0" i="0" u="none" strike="noStrike" dirty="0">
                <a:effectLst/>
                <a:latin typeface="Calibri" panose="020F0502020204030204" pitchFamily="34" charset="0"/>
              </a:rPr>
              <a:t> </a:t>
            </a:r>
            <a:endParaRPr lang="en-US" b="0" i="0" u="none" strike="noStrike" dirty="0">
              <a:effectLst/>
              <a:latin typeface="Aptos" panose="020B0004020202020204" pitchFamily="34" charset="0"/>
            </a:endParaRPr>
          </a:p>
          <a:p>
            <a:pPr algn="l" rtl="0" fontAlgn="base"/>
            <a:r>
              <a:rPr lang="en-US" sz="1800" b="0" i="0" u="none" strike="noStrike" dirty="0">
                <a:effectLst/>
                <a:latin typeface="Calibri" panose="020F0502020204030204" pitchFamily="34" charset="0"/>
              </a:rPr>
              <a:t> </a:t>
            </a:r>
            <a:endParaRPr lang="en-US" b="0" i="0" u="none" strike="noStrike" dirty="0">
              <a:effectLst/>
              <a:latin typeface="Aptos" panose="020B0004020202020204" pitchFamily="34" charset="0"/>
            </a:endParaRPr>
          </a:p>
          <a:p>
            <a:pPr algn="l" rtl="0" fontAlgn="base"/>
            <a:r>
              <a:rPr lang="en-US" sz="1800" b="0" i="0" u="none" strike="noStrike" dirty="0">
                <a:effectLst/>
                <a:latin typeface="Calibri" panose="020F0502020204030204" pitchFamily="34" charset="0"/>
              </a:rPr>
              <a:t> </a:t>
            </a:r>
            <a:endParaRPr lang="en-US" b="0" i="0" u="none" strike="noStrike" dirty="0">
              <a:effectLst/>
              <a:latin typeface="Aptos" panose="020B0004020202020204" pitchFamily="34" charset="0"/>
            </a:endParaRPr>
          </a:p>
          <a:p>
            <a:pPr algn="l" rtl="0" fontAlgn="base"/>
            <a:r>
              <a:rPr lang="en-US" sz="1800" b="0" i="0" u="sng" strike="noStrike" dirty="0">
                <a:effectLst/>
                <a:latin typeface="Calibri" panose="020F0502020204030204" pitchFamily="34" charset="0"/>
              </a:rPr>
              <a:t>Business Models</a:t>
            </a:r>
            <a:r>
              <a:rPr lang="en-US" sz="1800" b="0" i="0" u="none" strike="noStrike" dirty="0">
                <a:effectLst/>
                <a:latin typeface="Calibri" panose="020F0502020204030204" pitchFamily="34" charset="0"/>
              </a:rPr>
              <a:t> </a:t>
            </a:r>
            <a:endParaRPr lang="en-US" b="0" i="0" u="none" strike="noStrike" dirty="0">
              <a:effectLst/>
              <a:latin typeface="Aptos" panose="020B0004020202020204" pitchFamily="34" charset="0"/>
            </a:endParaRPr>
          </a:p>
          <a:p>
            <a:pPr algn="l" rtl="0" fontAlgn="base"/>
            <a:r>
              <a:rPr lang="en-US" sz="1800" b="0" i="0" u="none" strike="noStrike" dirty="0">
                <a:effectLst/>
                <a:latin typeface="Calibri" panose="020F0502020204030204" pitchFamily="34" charset="0"/>
              </a:rPr>
              <a:t>In addition to this the author talks about Airbnb's business model. The author states that Airbnb is a host dependent commercial facilitator as guests pay money in order to gain short term access to the hosts property. The author also states that the credibility of the host is extremely important in order for the platform to be successful (</a:t>
            </a:r>
            <a:r>
              <a:rPr lang="en-US" sz="1800" b="0" i="0" u="none" strike="noStrike" dirty="0" err="1">
                <a:effectLst/>
                <a:latin typeface="Calibri" panose="020F0502020204030204" pitchFamily="34" charset="0"/>
              </a:rPr>
              <a:t>Dolnicar</a:t>
            </a:r>
            <a:r>
              <a:rPr lang="en-US" sz="1800" b="0" i="0" u="none" strike="noStrike" dirty="0">
                <a:effectLst/>
                <a:latin typeface="Calibri" panose="020F0502020204030204" pitchFamily="34" charset="0"/>
              </a:rPr>
              <a:t>, 2017). This is relevant to digital business now as Airbnb can also be categorized as having an access-based business model. An access-based business module focuses on the use of unutilized resources and creating access to these goods and services through an online platform such as Airbnb. Businesses with access-based business models like Airbnb allow people to access products and services when they need them rather than them having to purchase these resources (</a:t>
            </a:r>
            <a:r>
              <a:rPr lang="en-US" sz="1800" b="0" i="0" u="none" strike="noStrike" dirty="0" err="1">
                <a:effectLst/>
                <a:latin typeface="Calibri" panose="020F0502020204030204" pitchFamily="34" charset="0"/>
              </a:rPr>
              <a:t>Barbu</a:t>
            </a:r>
            <a:r>
              <a:rPr lang="en-US" sz="1800" b="0" i="0" u="none" strike="noStrike" dirty="0">
                <a:effectLst/>
                <a:latin typeface="Calibri" panose="020F0502020204030204" pitchFamily="34" charset="0"/>
              </a:rPr>
              <a:t>, 2018). </a:t>
            </a:r>
            <a:endParaRPr lang="en-US" b="0" i="0" u="none" strike="noStrike" dirty="0">
              <a:effectLst/>
              <a:latin typeface="Aptos" panose="020B0004020202020204" pitchFamily="34" charset="0"/>
            </a:endParaRPr>
          </a:p>
          <a:p>
            <a:pPr algn="l" rtl="0" fontAlgn="base"/>
            <a:r>
              <a:rPr lang="en-US" sz="1800" b="0" i="0" u="none" strike="noStrike" dirty="0">
                <a:effectLst/>
                <a:latin typeface="Calibri" panose="020F0502020204030204" pitchFamily="34" charset="0"/>
              </a:rPr>
              <a:t> </a:t>
            </a:r>
            <a:endParaRPr lang="en-US" b="0" i="0" u="none" strike="noStrike" dirty="0">
              <a:effectLst/>
              <a:latin typeface="Aptos" panose="020B0004020202020204" pitchFamily="34" charset="0"/>
            </a:endParaRPr>
          </a:p>
          <a:p>
            <a:pPr algn="l" rtl="0" fontAlgn="base"/>
            <a:r>
              <a:rPr lang="en-US" sz="1800" b="0" i="0" u="none" strike="noStrike" dirty="0">
                <a:effectLst/>
                <a:latin typeface="Calibri" panose="020F0502020204030204" pitchFamily="34" charset="0"/>
              </a:rPr>
              <a:t> </a:t>
            </a:r>
            <a:endParaRPr lang="en-US" b="0" i="0" u="none" strike="noStrike" dirty="0">
              <a:effectLst/>
              <a:latin typeface="Aptos" panose="020B0004020202020204" pitchFamily="34" charset="0"/>
            </a:endParaRPr>
          </a:p>
          <a:p>
            <a:pPr algn="l" rtl="0" fontAlgn="base"/>
            <a:r>
              <a:rPr lang="en-US" sz="1800" b="0" i="0" u="none" strike="noStrike" dirty="0">
                <a:effectLst/>
                <a:latin typeface="Calibri" panose="020F0502020204030204" pitchFamily="34" charset="0"/>
              </a:rPr>
              <a:t>What are the key points: </a:t>
            </a:r>
            <a:endParaRPr lang="en-US" b="0" i="0" u="none" strike="noStrike" dirty="0">
              <a:effectLst/>
              <a:latin typeface="Aptos" panose="020B0004020202020204" pitchFamily="34" charset="0"/>
            </a:endParaRPr>
          </a:p>
          <a:p>
            <a:pPr algn="l" rtl="0" fontAlgn="base">
              <a:buFont typeface="Arial" panose="020B0604020202020204" pitchFamily="34" charset="0"/>
              <a:buChar char="•"/>
            </a:pPr>
            <a:r>
              <a:rPr lang="en-US" sz="1800" b="0" i="0" u="none" strike="noStrike" dirty="0">
                <a:effectLst/>
                <a:latin typeface="Calibri" panose="020F0502020204030204" pitchFamily="34" charset="0"/>
              </a:rPr>
              <a:t>The amount of people using the platform </a:t>
            </a:r>
          </a:p>
          <a:p>
            <a:pPr algn="l" rtl="0" fontAlgn="base">
              <a:buFont typeface="Arial" panose="020B0604020202020204" pitchFamily="34" charset="0"/>
              <a:buChar char="•"/>
            </a:pPr>
            <a:r>
              <a:rPr lang="en-US" sz="1800" b="0" i="0" u="none" strike="noStrike" dirty="0">
                <a:effectLst/>
                <a:latin typeface="Calibri" panose="020F0502020204030204" pitchFamily="34" charset="0"/>
              </a:rPr>
              <a:t>Trust between hosts and guests </a:t>
            </a:r>
          </a:p>
          <a:p>
            <a:pPr algn="l" rtl="0" fontAlgn="base">
              <a:buFont typeface="Arial" panose="020B0604020202020204" pitchFamily="34" charset="0"/>
              <a:buChar char="•"/>
            </a:pPr>
            <a:r>
              <a:rPr lang="en-US" sz="1800" b="0" i="0" u="none" strike="noStrike" dirty="0">
                <a:effectLst/>
                <a:latin typeface="Calibri" panose="020F0502020204030204" pitchFamily="34" charset="0"/>
              </a:rPr>
              <a:t>The importance of an access-based model in order for access to services and resources when needed </a:t>
            </a:r>
          </a:p>
          <a:p>
            <a:endParaRPr lang="en-US" dirty="0"/>
          </a:p>
        </p:txBody>
      </p:sp>
      <p:sp>
        <p:nvSpPr>
          <p:cNvPr id="4" name="Slide Number Placeholder 3"/>
          <p:cNvSpPr>
            <a:spLocks noGrp="1"/>
          </p:cNvSpPr>
          <p:nvPr>
            <p:ph type="sldNum" sz="quarter" idx="5"/>
          </p:nvPr>
        </p:nvSpPr>
        <p:spPr/>
        <p:txBody>
          <a:bodyPr/>
          <a:lstStyle/>
          <a:p>
            <a:fld id="{8BC20D4C-322C-464C-8AA6-ECE6BED2C362}" type="slidenum">
              <a:rPr lang="en-GB" smtClean="0"/>
              <a:t>6</a:t>
            </a:fld>
            <a:endParaRPr lang="en-GB"/>
          </a:p>
        </p:txBody>
      </p:sp>
    </p:spTree>
    <p:extLst>
      <p:ext uri="{BB962C8B-B14F-4D97-AF65-F5344CB8AC3E}">
        <p14:creationId xmlns:p14="http://schemas.microsoft.com/office/powerpoint/2010/main" val="366050722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fontAlgn="base"/>
            <a:r>
              <a:rPr lang="en-US" sz="1800" b="0" i="0" u="sng" strike="noStrike" dirty="0">
                <a:effectLst/>
                <a:latin typeface="Calibri" panose="020F0502020204030204" pitchFamily="34" charset="0"/>
              </a:rPr>
              <a:t>Overview of what the chapter talks about: </a:t>
            </a:r>
            <a:r>
              <a:rPr lang="en-US" sz="1800" b="0" i="0" u="none" strike="noStrike" dirty="0">
                <a:effectLst/>
                <a:latin typeface="Calibri" panose="020F0502020204030204" pitchFamily="34" charset="0"/>
              </a:rPr>
              <a:t> </a:t>
            </a:r>
            <a:endParaRPr lang="en-US" b="0" i="0" u="none" strike="noStrike" dirty="0">
              <a:effectLst/>
              <a:latin typeface="Calibri" panose="020F0502020204030204" pitchFamily="34" charset="0"/>
            </a:endParaRPr>
          </a:p>
          <a:p>
            <a:pPr algn="l" rtl="0" fontAlgn="base">
              <a:buFont typeface="Arial" panose="020B0604020202020204" pitchFamily="34" charset="0"/>
              <a:buChar char="•"/>
            </a:pPr>
            <a:r>
              <a:rPr lang="en-US" sz="1800" b="0" i="0" u="none" strike="noStrike" dirty="0">
                <a:effectLst/>
                <a:latin typeface="Calibri" panose="020F0502020204030204" pitchFamily="34" charset="0"/>
              </a:rPr>
              <a:t>How sustainable is Airbnb </a:t>
            </a:r>
          </a:p>
          <a:p>
            <a:endParaRPr lang="en-US" dirty="0"/>
          </a:p>
        </p:txBody>
      </p:sp>
      <p:sp>
        <p:nvSpPr>
          <p:cNvPr id="4" name="Slide Number Placeholder 3"/>
          <p:cNvSpPr>
            <a:spLocks noGrp="1"/>
          </p:cNvSpPr>
          <p:nvPr>
            <p:ph type="sldNum" sz="quarter" idx="5"/>
          </p:nvPr>
        </p:nvSpPr>
        <p:spPr/>
        <p:txBody>
          <a:bodyPr/>
          <a:lstStyle/>
          <a:p>
            <a:fld id="{8BC20D4C-322C-464C-8AA6-ECE6BED2C362}" type="slidenum">
              <a:rPr lang="en-GB" smtClean="0"/>
              <a:t>7</a:t>
            </a:fld>
            <a:endParaRPr lang="en-GB"/>
          </a:p>
        </p:txBody>
      </p:sp>
    </p:spTree>
    <p:extLst>
      <p:ext uri="{BB962C8B-B14F-4D97-AF65-F5344CB8AC3E}">
        <p14:creationId xmlns:p14="http://schemas.microsoft.com/office/powerpoint/2010/main" val="244268986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fontAlgn="base"/>
            <a:r>
              <a:rPr lang="en-US" sz="1800" b="0" i="0" u="sng" strike="noStrike" dirty="0">
                <a:effectLst/>
                <a:latin typeface="Calibri" panose="020F0502020204030204" pitchFamily="34" charset="0"/>
              </a:rPr>
              <a:t>What are the themes identified in this chapter: </a:t>
            </a:r>
            <a:r>
              <a:rPr lang="en-US" sz="1800" b="0" i="0" u="none" strike="noStrike" dirty="0">
                <a:effectLst/>
                <a:latin typeface="Calibri" panose="020F0502020204030204" pitchFamily="34" charset="0"/>
              </a:rPr>
              <a:t> </a:t>
            </a:r>
            <a:endParaRPr lang="en-US" b="0" i="0" u="none" strike="noStrike" dirty="0">
              <a:effectLst/>
              <a:latin typeface="Segoe UI" panose="020B0502040204020203" pitchFamily="34" charset="0"/>
            </a:endParaRPr>
          </a:p>
          <a:p>
            <a:pPr algn="l" rtl="0" fontAlgn="base"/>
            <a:r>
              <a:rPr lang="en-US" sz="1800" b="0" i="0" u="none" strike="noStrike" dirty="0">
                <a:effectLst/>
                <a:latin typeface="Calibri" panose="020F0502020204030204" pitchFamily="34" charset="0"/>
              </a:rPr>
              <a:t> </a:t>
            </a:r>
            <a:endParaRPr lang="en-US" b="0" i="0" u="none" strike="noStrike" dirty="0">
              <a:effectLst/>
              <a:latin typeface="Segoe UI" panose="020B0502040204020203" pitchFamily="34" charset="0"/>
            </a:endParaRPr>
          </a:p>
          <a:p>
            <a:pPr algn="l" rtl="0" fontAlgn="base"/>
            <a:r>
              <a:rPr lang="en-US" sz="1800" b="0" i="0" u="none" strike="noStrike" dirty="0">
                <a:effectLst/>
                <a:latin typeface="Calibri" panose="020F0502020204030204" pitchFamily="34" charset="0"/>
              </a:rPr>
              <a:t>After reading chapter 24, there is one main theme that is highlighted throughout the chapter, which is sustainability.  </a:t>
            </a:r>
            <a:endParaRPr lang="en-US" b="0" i="0" u="none" strike="noStrike" dirty="0">
              <a:effectLst/>
              <a:latin typeface="Segoe UI" panose="020B0502040204020203" pitchFamily="34" charset="0"/>
            </a:endParaRPr>
          </a:p>
          <a:p>
            <a:pPr algn="l" rtl="0" fontAlgn="base"/>
            <a:r>
              <a:rPr lang="en-US" sz="1800" b="0" i="0" u="none" strike="noStrike" dirty="0">
                <a:effectLst/>
                <a:latin typeface="Calibri" panose="020F0502020204030204" pitchFamily="34" charset="0"/>
              </a:rPr>
              <a:t> </a:t>
            </a:r>
            <a:endParaRPr lang="en-US" b="0" i="0" u="none" strike="noStrike" dirty="0">
              <a:effectLst/>
              <a:latin typeface="Segoe UI" panose="020B0502040204020203" pitchFamily="34" charset="0"/>
            </a:endParaRPr>
          </a:p>
          <a:p>
            <a:pPr algn="l" rtl="0" fontAlgn="base"/>
            <a:r>
              <a:rPr lang="en-US" sz="1800" b="0" i="0" u="sng" strike="noStrike" dirty="0">
                <a:effectLst/>
                <a:latin typeface="Calibri" panose="020F0502020204030204" pitchFamily="34" charset="0"/>
              </a:rPr>
              <a:t>Sustainability  </a:t>
            </a:r>
            <a:r>
              <a:rPr lang="en-US" sz="1800" b="0" i="0" u="none" strike="noStrike" dirty="0">
                <a:effectLst/>
                <a:latin typeface="Calibri" panose="020F0502020204030204" pitchFamily="34" charset="0"/>
              </a:rPr>
              <a:t> </a:t>
            </a:r>
            <a:endParaRPr lang="en-US" b="0" i="0" u="none" strike="noStrike" dirty="0">
              <a:effectLst/>
              <a:latin typeface="Segoe UI" panose="020B0502040204020203" pitchFamily="34" charset="0"/>
            </a:endParaRPr>
          </a:p>
          <a:p>
            <a:pPr algn="l" rtl="0" fontAlgn="base"/>
            <a:r>
              <a:rPr lang="en-US" sz="1800" b="0" i="0" u="none" strike="noStrike" dirty="0">
                <a:effectLst/>
                <a:latin typeface="Calibri" panose="020F0502020204030204" pitchFamily="34" charset="0"/>
              </a:rPr>
              <a:t>Sustainability is becoming more and more important to businesses and is becoming more important in people's decision-making process when choosing which products and services to use. The author states that guests through Airbnb use between 12% and 39% less water than guests who are staying in hotels. The author also states that less than 2% of Airbnb's hosts, wash the bedsheets and towels daily, and 83% of North American hosts, and 79% of hosts in Europe provide energy efficient appliances throughout the properties. 95% of Airbnb hosts in North America and 89% in Europe say that they provide recycling facilities on their properties for their guests to use. 94% of North American guests and 90% of Airbnb guests in Europe state that they recycle when they can, so by the majority of hosts offering these facilities it helps Airbnb be more sustainable (</a:t>
            </a:r>
            <a:r>
              <a:rPr lang="en-US" sz="1800" b="0" i="0" u="none" strike="noStrike" dirty="0" err="1">
                <a:effectLst/>
                <a:latin typeface="Calibri" panose="020F0502020204030204" pitchFamily="34" charset="0"/>
              </a:rPr>
              <a:t>Dolnicar</a:t>
            </a:r>
            <a:r>
              <a:rPr lang="en-US" sz="1800" b="0" i="0" u="none" strike="noStrike" dirty="0">
                <a:effectLst/>
                <a:latin typeface="Calibri" panose="020F0502020204030204" pitchFamily="34" charset="0"/>
              </a:rPr>
              <a:t>, 2017). Sustainability is still relevant to digital business as it’s becoming more and more important within communities that they promote waste reduction and energy efficiency (Richardson, 2023). </a:t>
            </a:r>
            <a:endParaRPr lang="en-US" b="0" i="0" u="none" strike="noStrike" dirty="0">
              <a:effectLst/>
              <a:latin typeface="Segoe UI" panose="020B0502040204020203" pitchFamily="34" charset="0"/>
            </a:endParaRPr>
          </a:p>
          <a:p>
            <a:pPr algn="l" rtl="0" fontAlgn="base"/>
            <a:r>
              <a:rPr lang="en-US" sz="1800" b="0" i="0" u="none" strike="noStrike" dirty="0">
                <a:effectLst/>
                <a:latin typeface="Calibri" panose="020F0502020204030204" pitchFamily="34" charset="0"/>
              </a:rPr>
              <a:t> </a:t>
            </a:r>
            <a:endParaRPr lang="en-US" b="0" i="0" u="none" strike="noStrike" dirty="0">
              <a:effectLst/>
              <a:latin typeface="Segoe UI" panose="020B0502040204020203" pitchFamily="34" charset="0"/>
            </a:endParaRPr>
          </a:p>
          <a:p>
            <a:pPr algn="l" rtl="0" fontAlgn="base"/>
            <a:r>
              <a:rPr lang="en-US" sz="1800" b="0" i="0" u="sng" strike="noStrike" dirty="0">
                <a:effectLst/>
                <a:latin typeface="Calibri" panose="020F0502020204030204" pitchFamily="34" charset="0"/>
              </a:rPr>
              <a:t>What are the key points:</a:t>
            </a:r>
            <a:r>
              <a:rPr lang="en-US" sz="1800" b="0" i="0" u="none" strike="noStrike" dirty="0">
                <a:effectLst/>
                <a:latin typeface="Calibri" panose="020F0502020204030204" pitchFamily="34" charset="0"/>
              </a:rPr>
              <a:t> </a:t>
            </a:r>
            <a:endParaRPr lang="en-US" b="0" i="0" u="none" strike="noStrike" dirty="0">
              <a:effectLst/>
              <a:latin typeface="Segoe UI" panose="020B0502040204020203" pitchFamily="34" charset="0"/>
            </a:endParaRPr>
          </a:p>
          <a:p>
            <a:pPr algn="l" rtl="0" fontAlgn="base">
              <a:buFont typeface="Arial" panose="020B0604020202020204" pitchFamily="34" charset="0"/>
              <a:buChar char="•"/>
            </a:pPr>
            <a:r>
              <a:rPr lang="en-US" sz="1800" b="0" i="0" u="none" strike="noStrike" dirty="0">
                <a:effectLst/>
                <a:latin typeface="Calibri" panose="020F0502020204030204" pitchFamily="34" charset="0"/>
              </a:rPr>
              <a:t>Airbnb is more sustainable than Hotels </a:t>
            </a:r>
          </a:p>
          <a:p>
            <a:pPr algn="l" rtl="0" fontAlgn="base"/>
            <a:r>
              <a:rPr lang="en-US" sz="1800" b="0" i="0" u="none" strike="noStrike" dirty="0">
                <a:effectLst/>
                <a:latin typeface="Calibri" panose="020F0502020204030204" pitchFamily="34" charset="0"/>
              </a:rPr>
              <a:t> </a:t>
            </a:r>
            <a:endParaRPr lang="en-US" b="0" i="0" u="none" strike="noStrike" dirty="0">
              <a:effectLst/>
              <a:latin typeface="Segoe UI" panose="020B0502040204020203" pitchFamily="34" charset="0"/>
            </a:endParaRPr>
          </a:p>
          <a:p>
            <a:endParaRPr lang="en-US" dirty="0"/>
          </a:p>
        </p:txBody>
      </p:sp>
      <p:sp>
        <p:nvSpPr>
          <p:cNvPr id="4" name="Slide Number Placeholder 3"/>
          <p:cNvSpPr>
            <a:spLocks noGrp="1"/>
          </p:cNvSpPr>
          <p:nvPr>
            <p:ph type="sldNum" sz="quarter" idx="5"/>
          </p:nvPr>
        </p:nvSpPr>
        <p:spPr/>
        <p:txBody>
          <a:bodyPr/>
          <a:lstStyle/>
          <a:p>
            <a:fld id="{8BC20D4C-322C-464C-8AA6-ECE6BED2C362}" type="slidenum">
              <a:rPr lang="en-GB" smtClean="0"/>
              <a:t>8</a:t>
            </a:fld>
            <a:endParaRPr lang="en-GB"/>
          </a:p>
        </p:txBody>
      </p:sp>
    </p:spTree>
    <p:extLst>
      <p:ext uri="{BB962C8B-B14F-4D97-AF65-F5344CB8AC3E}">
        <p14:creationId xmlns:p14="http://schemas.microsoft.com/office/powerpoint/2010/main" val="297233418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BC20D4C-322C-464C-8AA6-ECE6BED2C362}" type="slidenum">
              <a:rPr lang="en-GB" smtClean="0"/>
              <a:t>9</a:t>
            </a:fld>
            <a:endParaRPr lang="en-GB"/>
          </a:p>
        </p:txBody>
      </p:sp>
    </p:spTree>
    <p:extLst>
      <p:ext uri="{BB962C8B-B14F-4D97-AF65-F5344CB8AC3E}">
        <p14:creationId xmlns:p14="http://schemas.microsoft.com/office/powerpoint/2010/main" val="11710838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12/1/24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12/1/24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12/1/24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12/1/24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12/1/24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12/1/24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12/1/24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12/1/24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12/1/24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12/1/24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12/1/24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12/1/24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1.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1.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1.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1.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1.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1.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1.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hyperlink" Target="https://news.airbnb.com/sharing-more-about-the-technology-that-powers-airbnb/" TargetMode="External"/><Relationship Id="rId7" Type="http://schemas.openxmlformats.org/officeDocument/2006/relationships/hyperlink" Target="https://www.blueoceanstrategy.com/tools/four-actions-framework/"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hyperlink" Target="https://www.researchgate.net/publication/330222122_Business_Models_of_the_Sharing_Economy" TargetMode="External"/><Relationship Id="rId5" Type="http://schemas.openxmlformats.org/officeDocument/2006/relationships/hyperlink" Target="https://www.airbnb.co.uk/help/article/13" TargetMode="External"/><Relationship Id="rId4" Type="http://schemas.openxmlformats.org/officeDocument/2006/relationships/hyperlink" Target="https://news.airbnb.com/en-uk/an-update-on-airbnbs-commitment-to-transparency-in-the-uk/"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s://www.forbes.com/sites/rodgerdeanduncan/2020/12/30/what-airbnb-can-teach-you-about-trust/" TargetMode="External"/><Relationship Id="rId2" Type="http://schemas.openxmlformats.org/officeDocument/2006/relationships/hyperlink" Target="https://www.lettingaproperty.com/landlord/blog/airbnb-v-renting-2022/" TargetMode="External"/><Relationship Id="rId1" Type="http://schemas.openxmlformats.org/officeDocument/2006/relationships/slideLayout" Target="../slideLayouts/slideLayout2.xml"/><Relationship Id="rId5" Type="http://schemas.openxmlformats.org/officeDocument/2006/relationships/hyperlink" Target="https://doi.org/10.1016/j.heliyon.2021.e08222" TargetMode="External"/><Relationship Id="rId4" Type="http://schemas.openxmlformats.org/officeDocument/2006/relationships/hyperlink" Target="https://doi.org/10.1016/b978-0-08-100124-0.00009-x"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www.megastyleapartments.com.au/" TargetMode="External"/><Relationship Id="rId2" Type="http://schemas.openxmlformats.org/officeDocument/2006/relationships/hyperlink" Target="https://www.forbes.com/sites/benjaminlaker/2023/07/06/redefining-leadership-the-rise-and-evolution-of-the-sharing-economy/" TargetMode="External"/><Relationship Id="rId1" Type="http://schemas.openxmlformats.org/officeDocument/2006/relationships/slideLayout" Target="../slideLayouts/slideLayout2.xml"/><Relationship Id="rId6" Type="http://schemas.openxmlformats.org/officeDocument/2006/relationships/hyperlink" Target="https://www.gov.uk/government/statistics/uk-business-data-survey-2022/uk-business-data-survey-2022--2" TargetMode="External"/><Relationship Id="rId5" Type="http://schemas.openxmlformats.org/officeDocument/2006/relationships/hyperlink" Target="https://doi.org/10.1016/j.jbusres.2024.114544" TargetMode="External"/><Relationship Id="rId4" Type="http://schemas.openxmlformats.org/officeDocument/2006/relationships/hyperlink" Target="https://www.megastyleapartments.com.au/leisure/why-short-term-rentals-are-more-sustainable-and-eco-friendly-than-hotel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0E30439A-8A5B-46EC-8283-9B6B031D40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7"/>
            <a:ext cx="12192001" cy="6858000"/>
          </a:xfrm>
          <a:prstGeom prst="rect">
            <a:avLst/>
          </a:prstGeom>
          <a:gradFill>
            <a:gsLst>
              <a:gs pos="0">
                <a:srgbClr val="000000"/>
              </a:gs>
              <a:gs pos="100000">
                <a:schemeClr val="accent1">
                  <a:lumMod val="75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55521" y="-1720"/>
            <a:ext cx="11750040" cy="6840685"/>
          </a:xfrm>
          <a:prstGeom prst="rect">
            <a:avLst/>
          </a:prstGeom>
          <a:gradFill>
            <a:gsLst>
              <a:gs pos="21000">
                <a:schemeClr val="accent1">
                  <a:lumMod val="50000"/>
                  <a:alpha val="61000"/>
                </a:schemeClr>
              </a:gs>
              <a:gs pos="100000">
                <a:schemeClr val="accent1">
                  <a:alpha val="0"/>
                </a:schemeClr>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6054" y="-1291"/>
            <a:ext cx="3608179" cy="6858864"/>
          </a:xfrm>
          <a:prstGeom prst="rect">
            <a:avLst/>
          </a:prstGeom>
          <a:gradFill>
            <a:gsLst>
              <a:gs pos="0">
                <a:schemeClr val="accent1">
                  <a:lumMod val="75000"/>
                  <a:alpha val="0"/>
                </a:schemeClr>
              </a:gs>
              <a:gs pos="99000">
                <a:srgbClr val="000000">
                  <a:alpha val="41000"/>
                </a:srgb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Oval 75">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5274173">
            <a:off x="6059728" y="779270"/>
            <a:ext cx="4967533" cy="4988390"/>
          </a:xfrm>
          <a:prstGeom prst="ellipse">
            <a:avLst/>
          </a:prstGeom>
          <a:gradFill>
            <a:gsLst>
              <a:gs pos="0">
                <a:schemeClr val="accent1">
                  <a:alpha val="24000"/>
                </a:schemeClr>
              </a:gs>
              <a:gs pos="79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386865" y="818984"/>
            <a:ext cx="6596245" cy="3268520"/>
          </a:xfrm>
        </p:spPr>
        <p:txBody>
          <a:bodyPr>
            <a:normAutofit/>
          </a:bodyPr>
          <a:lstStyle/>
          <a:p>
            <a:pPr algn="r"/>
            <a:r>
              <a:rPr lang="en-US" sz="4800">
                <a:solidFill>
                  <a:srgbClr val="FFFFFF"/>
                </a:solidFill>
              </a:rPr>
              <a:t>BMSP6017 Digital Business </a:t>
            </a:r>
            <a:br>
              <a:rPr lang="en-US" sz="4800">
                <a:solidFill>
                  <a:srgbClr val="FFFFFF"/>
                </a:solidFill>
              </a:rPr>
            </a:br>
            <a:r>
              <a:rPr lang="en-US" sz="4800">
                <a:solidFill>
                  <a:srgbClr val="FFFFFF"/>
                </a:solidFill>
              </a:rPr>
              <a:t>Assignment 1 </a:t>
            </a:r>
          </a:p>
        </p:txBody>
      </p:sp>
      <p:sp>
        <p:nvSpPr>
          <p:cNvPr id="77" name="Rectangle 76">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314" y="4480038"/>
            <a:ext cx="12179371" cy="2377962"/>
          </a:xfrm>
          <a:prstGeom prst="rect">
            <a:avLst/>
          </a:prstGeom>
          <a:gradFill>
            <a:gsLst>
              <a:gs pos="0">
                <a:schemeClr val="accent1">
                  <a:lumMod val="75000"/>
                  <a:alpha val="50000"/>
                </a:schemeClr>
              </a:gs>
              <a:gs pos="99000">
                <a:srgbClr val="000000">
                  <a:alpha val="34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1931874" y="4797188"/>
            <a:ext cx="6051236" cy="1241828"/>
          </a:xfrm>
        </p:spPr>
        <p:txBody>
          <a:bodyPr>
            <a:normAutofit/>
          </a:bodyPr>
          <a:lstStyle/>
          <a:p>
            <a:pPr algn="r"/>
            <a:r>
              <a:rPr lang="en-US">
                <a:solidFill>
                  <a:srgbClr val="FFFFFF"/>
                </a:solidFill>
              </a:rPr>
              <a:t>Carys George </a:t>
            </a:r>
          </a:p>
          <a:p>
            <a:pPr algn="r"/>
            <a:r>
              <a:rPr lang="en-US">
                <a:solidFill>
                  <a:srgbClr val="FFFFFF"/>
                </a:solidFill>
              </a:rPr>
              <a:t>2205325</a:t>
            </a:r>
          </a:p>
        </p:txBody>
      </p:sp>
      <p:sp>
        <p:nvSpPr>
          <p:cNvPr id="78" name="Rectangle 77">
            <a:extLst>
              <a:ext uri="{FF2B5EF4-FFF2-40B4-BE49-F238E27FC236}">
                <a16:creationId xmlns:a16="http://schemas.microsoft.com/office/drawing/2014/main" id="{53947E58-F088-49F1-A3D1-DEA690192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6967085" y="1632660"/>
            <a:ext cx="6857572" cy="3592258"/>
          </a:xfrm>
          <a:prstGeom prst="rect">
            <a:avLst/>
          </a:prstGeom>
          <a:gradFill>
            <a:gsLst>
              <a:gs pos="0">
                <a:schemeClr val="accent1">
                  <a:lumMod val="75000"/>
                  <a:alpha val="50000"/>
                </a:schemeClr>
              </a:gs>
              <a:gs pos="99000">
                <a:srgbClr val="000000">
                  <a:alpha val="0"/>
                </a:srgb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9" name="Rectangle 28">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Freeform: Shape 32">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Rectangle 33">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8BFBF6-9F55-28BC-F034-C5A415090246}"/>
              </a:ext>
            </a:extLst>
          </p:cNvPr>
          <p:cNvSpPr>
            <a:spLocks noGrp="1"/>
          </p:cNvSpPr>
          <p:nvPr>
            <p:ph type="title"/>
          </p:nvPr>
        </p:nvSpPr>
        <p:spPr>
          <a:xfrm>
            <a:off x="466722" y="586855"/>
            <a:ext cx="3201366" cy="3387497"/>
          </a:xfrm>
        </p:spPr>
        <p:txBody>
          <a:bodyPr anchor="b">
            <a:normAutofit/>
          </a:bodyPr>
          <a:lstStyle/>
          <a:p>
            <a:pPr algn="r"/>
            <a:r>
              <a:rPr lang="en-US" sz="4000">
                <a:solidFill>
                  <a:srgbClr val="FFFFFF"/>
                </a:solidFill>
              </a:rPr>
              <a:t>Introduction </a:t>
            </a:r>
          </a:p>
        </p:txBody>
      </p:sp>
      <p:sp>
        <p:nvSpPr>
          <p:cNvPr id="3" name="Content Placeholder 2">
            <a:extLst>
              <a:ext uri="{FF2B5EF4-FFF2-40B4-BE49-F238E27FC236}">
                <a16:creationId xmlns:a16="http://schemas.microsoft.com/office/drawing/2014/main" id="{685A5247-E200-C44A-77E2-20015F847E1E}"/>
              </a:ext>
            </a:extLst>
          </p:cNvPr>
          <p:cNvSpPr>
            <a:spLocks noGrp="1"/>
          </p:cNvSpPr>
          <p:nvPr>
            <p:ph idx="1"/>
          </p:nvPr>
        </p:nvSpPr>
        <p:spPr>
          <a:xfrm>
            <a:off x="4810259" y="649480"/>
            <a:ext cx="6555347" cy="5546047"/>
          </a:xfrm>
        </p:spPr>
        <p:txBody>
          <a:bodyPr anchor="ctr">
            <a:normAutofit/>
          </a:bodyPr>
          <a:lstStyle/>
          <a:p>
            <a:r>
              <a:rPr lang="en-US" sz="2000" dirty="0"/>
              <a:t>Peer-To-Peer Accommodation Networks: Pushing the boundaries </a:t>
            </a:r>
          </a:p>
          <a:p>
            <a:r>
              <a:rPr lang="en-US" sz="2000" dirty="0"/>
              <a:t>Chapter 2 – The Sharing Economy </a:t>
            </a:r>
          </a:p>
          <a:p>
            <a:r>
              <a:rPr lang="en-US" sz="2000" dirty="0"/>
              <a:t>Chapter 6 – Airbnb and it's Competitors </a:t>
            </a:r>
          </a:p>
          <a:p>
            <a:r>
              <a:rPr lang="en-US" sz="2000" dirty="0"/>
              <a:t>Chapter 24 – Environmental Sustainability </a:t>
            </a:r>
          </a:p>
        </p:txBody>
      </p:sp>
      <p:pic>
        <p:nvPicPr>
          <p:cNvPr id="26" name="Audio 25">
            <a:extLst>
              <a:ext uri="{FF2B5EF4-FFF2-40B4-BE49-F238E27FC236}">
                <a16:creationId xmlns:a16="http://schemas.microsoft.com/office/drawing/2014/main" id="{669755B4-ECC5-2FC8-EE54-1D7946196C9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2005465325"/>
      </p:ext>
    </p:extLst>
  </p:cSld>
  <p:clrMapOvr>
    <a:masterClrMapping/>
  </p:clrMapOvr>
  <mc:AlternateContent xmlns:mc="http://schemas.openxmlformats.org/markup-compatibility/2006">
    <mc:Choice xmlns:p14="http://schemas.microsoft.com/office/powerpoint/2010/main" Requires="p14">
      <p:transition spd="slow" p14:dur="2000" advTm="42594"/>
    </mc:Choice>
    <mc:Fallback>
      <p:transition spd="slow" advTm="425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Oval 30">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0F2931-921C-FDA1-B661-15A960181B17}"/>
              </a:ext>
            </a:extLst>
          </p:cNvPr>
          <p:cNvSpPr>
            <a:spLocks noGrp="1"/>
          </p:cNvSpPr>
          <p:nvPr>
            <p:ph type="title"/>
          </p:nvPr>
        </p:nvSpPr>
        <p:spPr>
          <a:xfrm>
            <a:off x="826396" y="586855"/>
            <a:ext cx="4230100" cy="3387497"/>
          </a:xfrm>
        </p:spPr>
        <p:txBody>
          <a:bodyPr anchor="b">
            <a:normAutofit/>
          </a:bodyPr>
          <a:lstStyle/>
          <a:p>
            <a:pPr algn="r"/>
            <a:r>
              <a:rPr lang="en-US" sz="4000">
                <a:solidFill>
                  <a:srgbClr val="FFFFFF"/>
                </a:solidFill>
              </a:rPr>
              <a:t>Chapter 2 – The Sharing  Economy </a:t>
            </a:r>
          </a:p>
        </p:txBody>
      </p:sp>
      <p:sp>
        <p:nvSpPr>
          <p:cNvPr id="3" name="Content Placeholder 2">
            <a:extLst>
              <a:ext uri="{FF2B5EF4-FFF2-40B4-BE49-F238E27FC236}">
                <a16:creationId xmlns:a16="http://schemas.microsoft.com/office/drawing/2014/main" id="{3B66C66C-F030-F90B-B40F-80358D12F033}"/>
              </a:ext>
            </a:extLst>
          </p:cNvPr>
          <p:cNvSpPr>
            <a:spLocks noGrp="1"/>
          </p:cNvSpPr>
          <p:nvPr>
            <p:ph idx="1"/>
          </p:nvPr>
        </p:nvSpPr>
        <p:spPr>
          <a:xfrm>
            <a:off x="6503158" y="649480"/>
            <a:ext cx="4862447" cy="5546047"/>
          </a:xfrm>
        </p:spPr>
        <p:txBody>
          <a:bodyPr anchor="ctr">
            <a:normAutofit/>
          </a:bodyPr>
          <a:lstStyle/>
          <a:p>
            <a:pPr marL="0" indent="0" algn="l" rtl="0" fontAlgn="base">
              <a:buNone/>
            </a:pPr>
            <a:r>
              <a:rPr lang="en-US" sz="1800" b="0" i="0" u="sng" strike="noStrike" dirty="0">
                <a:effectLst/>
                <a:latin typeface="Calibri" panose="020F0502020204030204" pitchFamily="34" charset="0"/>
              </a:rPr>
              <a:t>Overview of what the chapter talks about: </a:t>
            </a:r>
            <a:r>
              <a:rPr lang="en-US" sz="1800" b="0" i="0" u="none" strike="noStrike" dirty="0">
                <a:effectLst/>
                <a:latin typeface="Calibri" panose="020F0502020204030204" pitchFamily="34" charset="0"/>
              </a:rPr>
              <a:t> </a:t>
            </a:r>
            <a:endParaRPr lang="en-US" sz="1400" b="0" i="0" u="none" strike="noStrike" dirty="0">
              <a:effectLst/>
              <a:latin typeface="Segoe UI" panose="020B0502040204020203" pitchFamily="34" charset="0"/>
            </a:endParaRPr>
          </a:p>
          <a:p>
            <a:pPr algn="l" rtl="0" fontAlgn="base">
              <a:buFont typeface="Arial" panose="020B0604020202020204" pitchFamily="34" charset="0"/>
              <a:buChar char="•"/>
            </a:pPr>
            <a:r>
              <a:rPr lang="en-US" sz="1800" b="0" i="0" u="none" strike="noStrike" dirty="0">
                <a:effectLst/>
                <a:latin typeface="Calibri" panose="020F0502020204030204" pitchFamily="34" charset="0"/>
              </a:rPr>
              <a:t>The sharing economy  </a:t>
            </a:r>
          </a:p>
          <a:p>
            <a:pPr algn="l" rtl="0" fontAlgn="base">
              <a:buFont typeface="Arial" panose="020B0604020202020204" pitchFamily="34" charset="0"/>
              <a:buChar char="•"/>
            </a:pPr>
            <a:r>
              <a:rPr lang="en-US" sz="1800" b="0" i="0" u="none" strike="noStrike" dirty="0">
                <a:effectLst/>
                <a:latin typeface="Calibri" panose="020F0502020204030204" pitchFamily="34" charset="0"/>
              </a:rPr>
              <a:t>The platforms used  </a:t>
            </a:r>
          </a:p>
          <a:p>
            <a:pPr algn="l" rtl="0" fontAlgn="base">
              <a:buFont typeface="Arial" panose="020B0604020202020204" pitchFamily="34" charset="0"/>
              <a:buChar char="•"/>
            </a:pPr>
            <a:r>
              <a:rPr lang="en-US" sz="1800" b="0" i="0" u="none" strike="noStrike" dirty="0">
                <a:effectLst/>
                <a:latin typeface="Calibri" panose="020F0502020204030204" pitchFamily="34" charset="0"/>
              </a:rPr>
              <a:t>Peer to peer networks  </a:t>
            </a:r>
          </a:p>
          <a:p>
            <a:pPr algn="l" rtl="0" fontAlgn="base">
              <a:buFont typeface="Arial" panose="020B0604020202020204" pitchFamily="34" charset="0"/>
              <a:buChar char="•"/>
            </a:pPr>
            <a:r>
              <a:rPr lang="en-US" sz="1800" b="0" i="0" u="none" strike="noStrike" dirty="0">
                <a:effectLst/>
                <a:latin typeface="Calibri" panose="020F0502020204030204" pitchFamily="34" charset="0"/>
              </a:rPr>
              <a:t>Value creation  </a:t>
            </a:r>
          </a:p>
          <a:p>
            <a:endParaRPr lang="en-US" sz="2000" dirty="0"/>
          </a:p>
        </p:txBody>
      </p:sp>
      <p:pic>
        <p:nvPicPr>
          <p:cNvPr id="34" name="Audio 33">
            <a:extLst>
              <a:ext uri="{FF2B5EF4-FFF2-40B4-BE49-F238E27FC236}">
                <a16:creationId xmlns:a16="http://schemas.microsoft.com/office/drawing/2014/main" id="{05B28B7D-8A6F-BB3D-05A8-29350A93E2D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2949625682"/>
      </p:ext>
    </p:extLst>
  </p:cSld>
  <p:clrMapOvr>
    <a:masterClrMapping/>
  </p:clrMapOvr>
  <mc:AlternateContent xmlns:mc="http://schemas.openxmlformats.org/markup-compatibility/2006">
    <mc:Choice xmlns:p14="http://schemas.microsoft.com/office/powerpoint/2010/main" Requires="p14">
      <p:transition spd="slow" p14:dur="2000" advTm="22813"/>
    </mc:Choice>
    <mc:Fallback>
      <p:transition spd="slow" advTm="228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7139B6-D4D8-09A2-28C3-2A15F08E19B6}"/>
              </a:ext>
            </a:extLst>
          </p:cNvPr>
          <p:cNvSpPr>
            <a:spLocks noGrp="1"/>
          </p:cNvSpPr>
          <p:nvPr>
            <p:ph type="title"/>
          </p:nvPr>
        </p:nvSpPr>
        <p:spPr>
          <a:xfrm>
            <a:off x="1371599" y="294538"/>
            <a:ext cx="9895951" cy="1033669"/>
          </a:xfrm>
        </p:spPr>
        <p:txBody>
          <a:bodyPr>
            <a:normAutofit/>
          </a:bodyPr>
          <a:lstStyle/>
          <a:p>
            <a:r>
              <a:rPr lang="en-US" sz="4000">
                <a:solidFill>
                  <a:srgbClr val="FFFFFF"/>
                </a:solidFill>
              </a:rPr>
              <a:t>Chapter 2 – The Sharing Economy </a:t>
            </a:r>
          </a:p>
        </p:txBody>
      </p:sp>
      <p:sp>
        <p:nvSpPr>
          <p:cNvPr id="3" name="Content Placeholder 2">
            <a:extLst>
              <a:ext uri="{FF2B5EF4-FFF2-40B4-BE49-F238E27FC236}">
                <a16:creationId xmlns:a16="http://schemas.microsoft.com/office/drawing/2014/main" id="{ED467EAD-36DC-0A45-FA12-A2D99730263B}"/>
              </a:ext>
            </a:extLst>
          </p:cNvPr>
          <p:cNvSpPr>
            <a:spLocks noGrp="1"/>
          </p:cNvSpPr>
          <p:nvPr>
            <p:ph idx="1"/>
          </p:nvPr>
        </p:nvSpPr>
        <p:spPr>
          <a:xfrm>
            <a:off x="1371599" y="2318197"/>
            <a:ext cx="9724031" cy="3683358"/>
          </a:xfrm>
        </p:spPr>
        <p:txBody>
          <a:bodyPr anchor="ctr">
            <a:normAutofit/>
          </a:bodyPr>
          <a:lstStyle/>
          <a:p>
            <a:r>
              <a:rPr lang="en-US" sz="2000" dirty="0"/>
              <a:t>What are the themes identified in this chapter </a:t>
            </a:r>
          </a:p>
          <a:p>
            <a:r>
              <a:rPr lang="en-US" sz="2000" dirty="0"/>
              <a:t>The Sharing Economy</a:t>
            </a:r>
          </a:p>
          <a:p>
            <a:r>
              <a:rPr lang="en-US" sz="2000" dirty="0"/>
              <a:t>E-Commerce Platforms</a:t>
            </a:r>
          </a:p>
          <a:p>
            <a:r>
              <a:rPr lang="en-US" sz="2000" dirty="0"/>
              <a:t>Value</a:t>
            </a:r>
          </a:p>
          <a:p>
            <a:r>
              <a:rPr lang="en-US" sz="2000" dirty="0"/>
              <a:t>What are the key points of this chapter</a:t>
            </a:r>
          </a:p>
          <a:p>
            <a:endParaRPr lang="en-US" sz="2000" dirty="0"/>
          </a:p>
        </p:txBody>
      </p:sp>
      <p:pic>
        <p:nvPicPr>
          <p:cNvPr id="29" name="Audio 28">
            <a:extLst>
              <a:ext uri="{FF2B5EF4-FFF2-40B4-BE49-F238E27FC236}">
                <a16:creationId xmlns:a16="http://schemas.microsoft.com/office/drawing/2014/main" id="{3D8AEFDA-14A7-7214-3BD5-7882F644A2A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2110659429"/>
      </p:ext>
    </p:extLst>
  </p:cSld>
  <p:clrMapOvr>
    <a:masterClrMapping/>
  </p:clrMapOvr>
  <mc:AlternateContent xmlns:mc="http://schemas.openxmlformats.org/markup-compatibility/2006">
    <mc:Choice xmlns:p14="http://schemas.microsoft.com/office/powerpoint/2010/main" Requires="p14">
      <p:transition spd="slow" p14:dur="2000" advTm="500136"/>
    </mc:Choice>
    <mc:Fallback>
      <p:transition spd="slow" advTm="5001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9"/>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43">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45">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Rectangle 47">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49">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Oval 51">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DE1790-8AFF-464F-CFA9-D3B3A0AF105A}"/>
              </a:ext>
            </a:extLst>
          </p:cNvPr>
          <p:cNvSpPr>
            <a:spLocks noGrp="1"/>
          </p:cNvSpPr>
          <p:nvPr>
            <p:ph type="title"/>
          </p:nvPr>
        </p:nvSpPr>
        <p:spPr>
          <a:xfrm>
            <a:off x="826396" y="586855"/>
            <a:ext cx="4230100" cy="3387497"/>
          </a:xfrm>
        </p:spPr>
        <p:txBody>
          <a:bodyPr anchor="b">
            <a:normAutofit/>
          </a:bodyPr>
          <a:lstStyle/>
          <a:p>
            <a:pPr algn="r"/>
            <a:r>
              <a:rPr lang="en-US" sz="4000">
                <a:solidFill>
                  <a:srgbClr val="FFFFFF"/>
                </a:solidFill>
              </a:rPr>
              <a:t>Chapter 6 – Airbnb and it's Competitors  </a:t>
            </a:r>
          </a:p>
        </p:txBody>
      </p:sp>
      <p:sp>
        <p:nvSpPr>
          <p:cNvPr id="3" name="Content Placeholder 2">
            <a:extLst>
              <a:ext uri="{FF2B5EF4-FFF2-40B4-BE49-F238E27FC236}">
                <a16:creationId xmlns:a16="http://schemas.microsoft.com/office/drawing/2014/main" id="{CEAB11E1-5884-3C04-7756-0680B1F3C3C0}"/>
              </a:ext>
            </a:extLst>
          </p:cNvPr>
          <p:cNvSpPr>
            <a:spLocks noGrp="1"/>
          </p:cNvSpPr>
          <p:nvPr>
            <p:ph idx="1"/>
          </p:nvPr>
        </p:nvSpPr>
        <p:spPr>
          <a:xfrm>
            <a:off x="6503158" y="649480"/>
            <a:ext cx="4862447" cy="5546047"/>
          </a:xfrm>
        </p:spPr>
        <p:txBody>
          <a:bodyPr anchor="ctr">
            <a:normAutofit/>
          </a:bodyPr>
          <a:lstStyle/>
          <a:p>
            <a:pPr marL="0" indent="0" algn="l" rtl="0" fontAlgn="base">
              <a:buNone/>
            </a:pPr>
            <a:r>
              <a:rPr lang="en-US" sz="1800" b="0" i="0" u="sng" strike="noStrike" dirty="0">
                <a:effectLst/>
                <a:latin typeface="Calibri" panose="020F0502020204030204" pitchFamily="34" charset="0"/>
              </a:rPr>
              <a:t>Overview of what the chapter talks about: </a:t>
            </a:r>
            <a:r>
              <a:rPr lang="en-US" sz="1800" b="0" i="0" u="none" strike="noStrike" dirty="0">
                <a:effectLst/>
                <a:latin typeface="Calibri" panose="020F0502020204030204" pitchFamily="34" charset="0"/>
              </a:rPr>
              <a:t> </a:t>
            </a:r>
            <a:endParaRPr lang="en-US" sz="1400" b="0" i="0" u="none" strike="noStrike" dirty="0">
              <a:effectLst/>
              <a:latin typeface="Aptos" panose="020B0004020202020204" pitchFamily="34" charset="0"/>
            </a:endParaRPr>
          </a:p>
          <a:p>
            <a:pPr algn="l" rtl="0" fontAlgn="base">
              <a:buFont typeface="Arial" panose="020B0604020202020204" pitchFamily="34" charset="0"/>
              <a:buChar char="•"/>
            </a:pPr>
            <a:r>
              <a:rPr lang="en-US" sz="1800" b="0" i="0" u="none" strike="noStrike" dirty="0">
                <a:effectLst/>
                <a:latin typeface="Calibri" panose="020F0502020204030204" pitchFamily="34" charset="0"/>
              </a:rPr>
              <a:t>Network Facilitators (The platform) </a:t>
            </a:r>
          </a:p>
          <a:p>
            <a:pPr algn="l" rtl="0" fontAlgn="base">
              <a:buFont typeface="Arial" panose="020B0604020202020204" pitchFamily="34" charset="0"/>
              <a:buChar char="•"/>
            </a:pPr>
            <a:r>
              <a:rPr lang="en-US" sz="1800" b="0" i="0" u="none" strike="noStrike" dirty="0">
                <a:effectLst/>
                <a:latin typeface="Calibri" panose="020F0502020204030204" pitchFamily="34" charset="0"/>
              </a:rPr>
              <a:t>Types of facilitators used by peer-to-peer accommodation networks </a:t>
            </a:r>
          </a:p>
          <a:p>
            <a:pPr algn="l" rtl="0" fontAlgn="base">
              <a:buFont typeface="Arial" panose="020B0604020202020204" pitchFamily="34" charset="0"/>
              <a:buChar char="•"/>
            </a:pPr>
            <a:r>
              <a:rPr lang="en-US" sz="1800" b="0" i="0" u="none" strike="noStrike" dirty="0">
                <a:effectLst/>
                <a:latin typeface="Calibri" panose="020F0502020204030204" pitchFamily="34" charset="0"/>
              </a:rPr>
              <a:t>What makes Airbnb different to its competitors </a:t>
            </a:r>
          </a:p>
          <a:p>
            <a:endParaRPr lang="en-US" sz="2000" dirty="0"/>
          </a:p>
        </p:txBody>
      </p:sp>
      <p:pic>
        <p:nvPicPr>
          <p:cNvPr id="26" name="Audio 25">
            <a:extLst>
              <a:ext uri="{FF2B5EF4-FFF2-40B4-BE49-F238E27FC236}">
                <a16:creationId xmlns:a16="http://schemas.microsoft.com/office/drawing/2014/main" id="{D9779A8C-2494-C43D-A4F2-B8902F88BC0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1135320184"/>
      </p:ext>
    </p:extLst>
  </p:cSld>
  <p:clrMapOvr>
    <a:masterClrMapping/>
  </p:clrMapOvr>
  <mc:AlternateContent xmlns:mc="http://schemas.openxmlformats.org/markup-compatibility/2006">
    <mc:Choice xmlns:p14="http://schemas.microsoft.com/office/powerpoint/2010/main" Requires="p14">
      <p:transition spd="slow" p14:dur="2000" advTm="29910"/>
    </mc:Choice>
    <mc:Fallback>
      <p:transition spd="slow" advTm="299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6"/>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9688C69-1B1C-68E4-E4A8-ED706BB63663}"/>
              </a:ext>
            </a:extLst>
          </p:cNvPr>
          <p:cNvSpPr>
            <a:spLocks noGrp="1"/>
          </p:cNvSpPr>
          <p:nvPr>
            <p:ph type="title"/>
          </p:nvPr>
        </p:nvSpPr>
        <p:spPr>
          <a:xfrm>
            <a:off x="1371599" y="294538"/>
            <a:ext cx="9895951" cy="1033669"/>
          </a:xfrm>
        </p:spPr>
        <p:txBody>
          <a:bodyPr>
            <a:normAutofit/>
          </a:bodyPr>
          <a:lstStyle/>
          <a:p>
            <a:r>
              <a:rPr lang="en-US" sz="4000">
                <a:solidFill>
                  <a:srgbClr val="FFFFFF"/>
                </a:solidFill>
              </a:rPr>
              <a:t>Chapter 6 – Airbnb and it's Competitors </a:t>
            </a:r>
          </a:p>
        </p:txBody>
      </p:sp>
      <p:sp>
        <p:nvSpPr>
          <p:cNvPr id="3" name="Content Placeholder 2">
            <a:extLst>
              <a:ext uri="{FF2B5EF4-FFF2-40B4-BE49-F238E27FC236}">
                <a16:creationId xmlns:a16="http://schemas.microsoft.com/office/drawing/2014/main" id="{90EBAEF0-042A-142A-6D46-CB9E9BF4D758}"/>
              </a:ext>
            </a:extLst>
          </p:cNvPr>
          <p:cNvSpPr>
            <a:spLocks noGrp="1"/>
          </p:cNvSpPr>
          <p:nvPr>
            <p:ph idx="1"/>
          </p:nvPr>
        </p:nvSpPr>
        <p:spPr>
          <a:xfrm>
            <a:off x="1371599" y="2318197"/>
            <a:ext cx="9724031" cy="3683358"/>
          </a:xfrm>
        </p:spPr>
        <p:txBody>
          <a:bodyPr anchor="ctr">
            <a:normAutofit lnSpcReduction="10000"/>
          </a:bodyPr>
          <a:lstStyle/>
          <a:p>
            <a:r>
              <a:rPr lang="en-US" sz="2000" dirty="0"/>
              <a:t>What are the themes identified in this chapter</a:t>
            </a:r>
          </a:p>
          <a:p>
            <a:pPr marL="0" indent="0">
              <a:buNone/>
            </a:pPr>
            <a:r>
              <a:rPr lang="en-US" sz="2000" dirty="0"/>
              <a:t>Ecommerce platforms </a:t>
            </a:r>
          </a:p>
          <a:p>
            <a:pPr marL="0" indent="0">
              <a:buNone/>
            </a:pPr>
            <a:r>
              <a:rPr lang="en-US" sz="2000" dirty="0"/>
              <a:t>Trust </a:t>
            </a:r>
          </a:p>
          <a:p>
            <a:pPr marL="0" indent="0">
              <a:buNone/>
            </a:pPr>
            <a:r>
              <a:rPr lang="en-US" sz="2000" dirty="0"/>
              <a:t>Business modules</a:t>
            </a:r>
          </a:p>
          <a:p>
            <a:pPr marL="0" indent="0" algn="l" rtl="0" fontAlgn="base">
              <a:buNone/>
            </a:pPr>
            <a:endParaRPr lang="en-US" sz="1800" b="0" i="0" u="none" strike="noStrike" dirty="0">
              <a:effectLst/>
              <a:latin typeface="Calibri" panose="020F0502020204030204" pitchFamily="34" charset="0"/>
            </a:endParaRPr>
          </a:p>
          <a:p>
            <a:pPr marL="0" indent="0" algn="l" rtl="0" fontAlgn="base">
              <a:buNone/>
            </a:pPr>
            <a:r>
              <a:rPr lang="en-US" sz="1800" b="0" i="0" u="none" strike="noStrike" dirty="0">
                <a:effectLst/>
                <a:latin typeface="Calibri" panose="020F0502020204030204" pitchFamily="34" charset="0"/>
              </a:rPr>
              <a:t>What are the key points: </a:t>
            </a:r>
            <a:endParaRPr lang="en-US" sz="1400" b="0" i="0" u="none" strike="noStrike" dirty="0">
              <a:effectLst/>
              <a:latin typeface="Segoe UI" panose="020B0502040204020203" pitchFamily="34" charset="0"/>
            </a:endParaRPr>
          </a:p>
          <a:p>
            <a:pPr algn="l" rtl="0" fontAlgn="base">
              <a:buFont typeface="Arial" panose="020B0604020202020204" pitchFamily="34" charset="0"/>
              <a:buChar char="•"/>
            </a:pPr>
            <a:r>
              <a:rPr lang="en-US" sz="1800" b="0" i="0" u="none" strike="noStrike" dirty="0">
                <a:effectLst/>
                <a:latin typeface="Calibri" panose="020F0502020204030204" pitchFamily="34" charset="0"/>
              </a:rPr>
              <a:t>The amount of people using the platform </a:t>
            </a:r>
          </a:p>
          <a:p>
            <a:pPr algn="l" rtl="0" fontAlgn="base">
              <a:buFont typeface="Arial" panose="020B0604020202020204" pitchFamily="34" charset="0"/>
              <a:buChar char="•"/>
            </a:pPr>
            <a:r>
              <a:rPr lang="en-US" sz="1800" b="0" i="0" u="none" strike="noStrike" dirty="0">
                <a:effectLst/>
                <a:latin typeface="Calibri" panose="020F0502020204030204" pitchFamily="34" charset="0"/>
              </a:rPr>
              <a:t>Trust between hosts and guests </a:t>
            </a:r>
          </a:p>
          <a:p>
            <a:pPr algn="l" rtl="0" fontAlgn="base">
              <a:buFont typeface="Arial" panose="020B0604020202020204" pitchFamily="34" charset="0"/>
              <a:buChar char="•"/>
            </a:pPr>
            <a:r>
              <a:rPr lang="en-US" sz="1800" b="0" i="0" u="none" strike="noStrike" dirty="0">
                <a:effectLst/>
                <a:latin typeface="Calibri" panose="020F0502020204030204" pitchFamily="34" charset="0"/>
              </a:rPr>
              <a:t>The importance of an access-based model in order for access to services and resources when needed </a:t>
            </a:r>
          </a:p>
          <a:p>
            <a:pPr marL="0" indent="0" algn="l" rtl="0" fontAlgn="base">
              <a:buNone/>
            </a:pPr>
            <a:endParaRPr lang="en-US" sz="2000" dirty="0"/>
          </a:p>
          <a:p>
            <a:endParaRPr lang="en-US" sz="2000" dirty="0"/>
          </a:p>
        </p:txBody>
      </p:sp>
      <p:pic>
        <p:nvPicPr>
          <p:cNvPr id="83" name="Audio 82">
            <a:extLst>
              <a:ext uri="{FF2B5EF4-FFF2-40B4-BE49-F238E27FC236}">
                <a16:creationId xmlns:a16="http://schemas.microsoft.com/office/drawing/2014/main" id="{E6D8D03C-D0B3-E1BC-CA22-97A54B279A0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1603530626"/>
      </p:ext>
    </p:extLst>
  </p:cSld>
  <p:clrMapOvr>
    <a:masterClrMapping/>
  </p:clrMapOvr>
  <mc:AlternateContent xmlns:mc="http://schemas.openxmlformats.org/markup-compatibility/2006">
    <mc:Choice xmlns:p14="http://schemas.microsoft.com/office/powerpoint/2010/main" Requires="p14">
      <p:transition spd="slow" p14:dur="2000" advTm="273898"/>
    </mc:Choice>
    <mc:Fallback>
      <p:transition spd="slow" advTm="27389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3"/>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2CECF7-DE9C-79C1-F525-2DA8C9E4F328}"/>
              </a:ext>
            </a:extLst>
          </p:cNvPr>
          <p:cNvSpPr>
            <a:spLocks noGrp="1"/>
          </p:cNvSpPr>
          <p:nvPr>
            <p:ph type="title"/>
          </p:nvPr>
        </p:nvSpPr>
        <p:spPr>
          <a:xfrm>
            <a:off x="826396" y="586855"/>
            <a:ext cx="4230100" cy="3387497"/>
          </a:xfrm>
        </p:spPr>
        <p:txBody>
          <a:bodyPr anchor="b">
            <a:normAutofit/>
          </a:bodyPr>
          <a:lstStyle/>
          <a:p>
            <a:pPr algn="r"/>
            <a:r>
              <a:rPr lang="en-US" sz="4000" dirty="0">
                <a:solidFill>
                  <a:srgbClr val="FFFFFF"/>
                </a:solidFill>
              </a:rPr>
              <a:t>Chapter 24 – </a:t>
            </a:r>
            <a:r>
              <a:rPr lang="en-US" sz="4000" dirty="0">
                <a:solidFill>
                  <a:schemeClr val="bg1"/>
                </a:solidFill>
              </a:rPr>
              <a:t>Environmental Sustainability </a:t>
            </a:r>
          </a:p>
        </p:txBody>
      </p:sp>
      <p:sp>
        <p:nvSpPr>
          <p:cNvPr id="3" name="Content Placeholder 2">
            <a:extLst>
              <a:ext uri="{FF2B5EF4-FFF2-40B4-BE49-F238E27FC236}">
                <a16:creationId xmlns:a16="http://schemas.microsoft.com/office/drawing/2014/main" id="{C7CEFB30-B4C5-306F-3357-A71CC3D69709}"/>
              </a:ext>
            </a:extLst>
          </p:cNvPr>
          <p:cNvSpPr>
            <a:spLocks noGrp="1"/>
          </p:cNvSpPr>
          <p:nvPr>
            <p:ph idx="1"/>
          </p:nvPr>
        </p:nvSpPr>
        <p:spPr>
          <a:xfrm>
            <a:off x="6503158" y="649480"/>
            <a:ext cx="4862447" cy="5546047"/>
          </a:xfrm>
        </p:spPr>
        <p:txBody>
          <a:bodyPr anchor="ctr">
            <a:normAutofit/>
          </a:bodyPr>
          <a:lstStyle/>
          <a:p>
            <a:pPr algn="l" rtl="0" fontAlgn="base"/>
            <a:r>
              <a:rPr lang="en-US" sz="1800" b="0" i="0" u="sng" strike="noStrike" dirty="0">
                <a:effectLst/>
                <a:latin typeface="Calibri" panose="020F0502020204030204" pitchFamily="34" charset="0"/>
              </a:rPr>
              <a:t>Overview of what the chapter talks about: </a:t>
            </a:r>
            <a:r>
              <a:rPr lang="en-US" sz="1800" b="0" i="0" u="none" strike="noStrike" dirty="0">
                <a:effectLst/>
                <a:latin typeface="Calibri" panose="020F0502020204030204" pitchFamily="34" charset="0"/>
              </a:rPr>
              <a:t> </a:t>
            </a:r>
            <a:endParaRPr lang="en-US" sz="1400" b="0" i="0" u="none" strike="noStrike" dirty="0">
              <a:effectLst/>
              <a:latin typeface="Calibri" panose="020F0502020204030204" pitchFamily="34" charset="0"/>
            </a:endParaRPr>
          </a:p>
          <a:p>
            <a:pPr algn="l" rtl="0" fontAlgn="base">
              <a:buFont typeface="Arial" panose="020B0604020202020204" pitchFamily="34" charset="0"/>
              <a:buChar char="•"/>
            </a:pPr>
            <a:r>
              <a:rPr lang="en-US" sz="1800" b="0" i="0" u="none" strike="noStrike" dirty="0">
                <a:effectLst/>
                <a:latin typeface="Calibri" panose="020F0502020204030204" pitchFamily="34" charset="0"/>
              </a:rPr>
              <a:t>How sustainable is Airbnb </a:t>
            </a:r>
          </a:p>
          <a:p>
            <a:endParaRPr lang="en-US" sz="2000" dirty="0"/>
          </a:p>
        </p:txBody>
      </p:sp>
      <p:pic>
        <p:nvPicPr>
          <p:cNvPr id="46" name="Audio 45">
            <a:extLst>
              <a:ext uri="{FF2B5EF4-FFF2-40B4-BE49-F238E27FC236}">
                <a16:creationId xmlns:a16="http://schemas.microsoft.com/office/drawing/2014/main" id="{0C64838F-0CFD-7276-231B-7196316830F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2949061587"/>
      </p:ext>
    </p:extLst>
  </p:cSld>
  <p:clrMapOvr>
    <a:masterClrMapping/>
  </p:clrMapOvr>
  <mc:AlternateContent xmlns:mc="http://schemas.openxmlformats.org/markup-compatibility/2006">
    <mc:Choice xmlns:p14="http://schemas.microsoft.com/office/powerpoint/2010/main" Requires="p14">
      <p:transition spd="slow" p14:dur="2000" advTm="10706"/>
    </mc:Choice>
    <mc:Fallback>
      <p:transition spd="slow" advTm="107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6"/>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9D3983-62D0-8B7D-A11C-102096BA28CB}"/>
              </a:ext>
            </a:extLst>
          </p:cNvPr>
          <p:cNvSpPr>
            <a:spLocks noGrp="1"/>
          </p:cNvSpPr>
          <p:nvPr>
            <p:ph type="title"/>
          </p:nvPr>
        </p:nvSpPr>
        <p:spPr>
          <a:xfrm>
            <a:off x="1371599" y="294538"/>
            <a:ext cx="9895951" cy="1033669"/>
          </a:xfrm>
        </p:spPr>
        <p:txBody>
          <a:bodyPr>
            <a:normAutofit/>
          </a:bodyPr>
          <a:lstStyle/>
          <a:p>
            <a:r>
              <a:rPr lang="en-US" sz="4000" dirty="0">
                <a:solidFill>
                  <a:srgbClr val="FFFFFF"/>
                </a:solidFill>
              </a:rPr>
              <a:t>Chapter 24  – </a:t>
            </a:r>
            <a:r>
              <a:rPr lang="en-US" sz="4000" dirty="0">
                <a:solidFill>
                  <a:schemeClr val="bg1"/>
                </a:solidFill>
              </a:rPr>
              <a:t>Environmental Sustainability </a:t>
            </a:r>
          </a:p>
        </p:txBody>
      </p:sp>
      <p:sp>
        <p:nvSpPr>
          <p:cNvPr id="3" name="Content Placeholder 2">
            <a:extLst>
              <a:ext uri="{FF2B5EF4-FFF2-40B4-BE49-F238E27FC236}">
                <a16:creationId xmlns:a16="http://schemas.microsoft.com/office/drawing/2014/main" id="{4477A488-C1DF-278D-24C8-EB4B0770BED2}"/>
              </a:ext>
            </a:extLst>
          </p:cNvPr>
          <p:cNvSpPr>
            <a:spLocks noGrp="1"/>
          </p:cNvSpPr>
          <p:nvPr>
            <p:ph idx="1"/>
          </p:nvPr>
        </p:nvSpPr>
        <p:spPr>
          <a:xfrm>
            <a:off x="1371599" y="2318197"/>
            <a:ext cx="9724031" cy="3683358"/>
          </a:xfrm>
        </p:spPr>
        <p:txBody>
          <a:bodyPr anchor="ctr">
            <a:normAutofit/>
          </a:bodyPr>
          <a:lstStyle/>
          <a:p>
            <a:r>
              <a:rPr lang="en-US" sz="2000" dirty="0"/>
              <a:t>What are the themes identified in this chapter </a:t>
            </a:r>
          </a:p>
          <a:p>
            <a:pPr marL="0" indent="0">
              <a:buNone/>
            </a:pPr>
            <a:r>
              <a:rPr lang="en-US" sz="2000" dirty="0"/>
              <a:t>Sustainability </a:t>
            </a:r>
          </a:p>
          <a:p>
            <a:pPr marL="0" indent="0">
              <a:buNone/>
            </a:pPr>
            <a:endParaRPr lang="en-US" sz="2000" dirty="0"/>
          </a:p>
          <a:p>
            <a:pPr marL="0" indent="0" algn="l" rtl="0" fontAlgn="base">
              <a:buNone/>
            </a:pPr>
            <a:r>
              <a:rPr lang="en-US" sz="1800" b="0" i="0" u="sng" strike="noStrike" dirty="0">
                <a:effectLst/>
                <a:latin typeface="Calibri" panose="020F0502020204030204" pitchFamily="34" charset="0"/>
              </a:rPr>
              <a:t>What are the key points:</a:t>
            </a:r>
            <a:r>
              <a:rPr lang="en-US" sz="1800" b="0" i="0" u="none" strike="noStrike" dirty="0">
                <a:effectLst/>
                <a:latin typeface="Calibri" panose="020F0502020204030204" pitchFamily="34" charset="0"/>
              </a:rPr>
              <a:t> </a:t>
            </a:r>
            <a:endParaRPr lang="en-US" sz="1400" b="0" i="0" u="none" strike="noStrike" dirty="0">
              <a:effectLst/>
              <a:latin typeface="Segoe UI" panose="020B0502040204020203" pitchFamily="34" charset="0"/>
            </a:endParaRPr>
          </a:p>
          <a:p>
            <a:pPr algn="l" rtl="0" fontAlgn="base">
              <a:buFont typeface="Arial" panose="020B0604020202020204" pitchFamily="34" charset="0"/>
              <a:buChar char="•"/>
            </a:pPr>
            <a:r>
              <a:rPr lang="en-US" sz="1800" b="0" i="0" u="none" strike="noStrike" dirty="0">
                <a:effectLst/>
                <a:latin typeface="Calibri" panose="020F0502020204030204" pitchFamily="34" charset="0"/>
              </a:rPr>
              <a:t>Airbnb is more sustainable than Hotels </a:t>
            </a:r>
            <a:endParaRPr lang="en-US" sz="2000" dirty="0"/>
          </a:p>
          <a:p>
            <a:pPr marL="0" indent="0">
              <a:buNone/>
            </a:pPr>
            <a:endParaRPr lang="en-US" sz="2000" dirty="0"/>
          </a:p>
        </p:txBody>
      </p:sp>
      <p:sp>
        <p:nvSpPr>
          <p:cNvPr id="4" name="TextBox 3">
            <a:extLst>
              <a:ext uri="{FF2B5EF4-FFF2-40B4-BE49-F238E27FC236}">
                <a16:creationId xmlns:a16="http://schemas.microsoft.com/office/drawing/2014/main" id="{0BDD80AA-A114-F17B-9F55-6332987573E6}"/>
              </a:ext>
            </a:extLst>
          </p:cNvPr>
          <p:cNvSpPr txBox="1"/>
          <p:nvPr/>
        </p:nvSpPr>
        <p:spPr>
          <a:xfrm>
            <a:off x="7035800" y="3937000"/>
            <a:ext cx="184731" cy="369332"/>
          </a:xfrm>
          <a:prstGeom prst="rect">
            <a:avLst/>
          </a:prstGeom>
          <a:noFill/>
        </p:spPr>
        <p:txBody>
          <a:bodyPr wrap="none" rtlCol="0">
            <a:spAutoFit/>
          </a:bodyPr>
          <a:lstStyle/>
          <a:p>
            <a:endParaRPr lang="en-US" dirty="0"/>
          </a:p>
        </p:txBody>
      </p:sp>
      <p:pic>
        <p:nvPicPr>
          <p:cNvPr id="15" name="Audio 14">
            <a:extLst>
              <a:ext uri="{FF2B5EF4-FFF2-40B4-BE49-F238E27FC236}">
                <a16:creationId xmlns:a16="http://schemas.microsoft.com/office/drawing/2014/main" id="{D4AF0C08-D4E5-04F6-1115-AF8AEBF04F5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403973718"/>
      </p:ext>
    </p:extLst>
  </p:cSld>
  <p:clrMapOvr>
    <a:masterClrMapping/>
  </p:clrMapOvr>
  <mc:AlternateContent xmlns:mc="http://schemas.openxmlformats.org/markup-compatibility/2006">
    <mc:Choice xmlns:p14="http://schemas.microsoft.com/office/powerpoint/2010/main" Requires="p14">
      <p:transition spd="slow" p14:dur="2000" advTm="118861"/>
    </mc:Choice>
    <mc:Fallback>
      <p:transition spd="slow" advTm="1188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34282C-A599-BF48-1712-1EAA086A1084}"/>
              </a:ext>
            </a:extLst>
          </p:cNvPr>
          <p:cNvSpPr>
            <a:spLocks noGrp="1"/>
          </p:cNvSpPr>
          <p:nvPr>
            <p:ph type="title"/>
          </p:nvPr>
        </p:nvSpPr>
        <p:spPr/>
        <p:txBody>
          <a:bodyPr/>
          <a:lstStyle/>
          <a:p>
            <a:r>
              <a:rPr lang="en-US" dirty="0"/>
              <a:t>References: </a:t>
            </a:r>
          </a:p>
        </p:txBody>
      </p:sp>
      <p:sp>
        <p:nvSpPr>
          <p:cNvPr id="3" name="Content Placeholder 2">
            <a:extLst>
              <a:ext uri="{FF2B5EF4-FFF2-40B4-BE49-F238E27FC236}">
                <a16:creationId xmlns:a16="http://schemas.microsoft.com/office/drawing/2014/main" id="{B038E5C3-9F6A-2F14-BF01-4637BE782CE9}"/>
              </a:ext>
            </a:extLst>
          </p:cNvPr>
          <p:cNvSpPr>
            <a:spLocks noGrp="1"/>
          </p:cNvSpPr>
          <p:nvPr>
            <p:ph idx="1"/>
          </p:nvPr>
        </p:nvSpPr>
        <p:spPr/>
        <p:txBody>
          <a:bodyPr/>
          <a:lstStyle/>
          <a:p>
            <a:endParaRPr lang="en-US" dirty="0"/>
          </a:p>
          <a:p>
            <a:pPr algn="l" rtl="0" fontAlgn="base"/>
            <a:r>
              <a:rPr lang="en-US" sz="1800" b="0" i="0" u="none" strike="noStrike" dirty="0">
                <a:effectLst/>
                <a:latin typeface="WordVisi_MSFontService"/>
              </a:rPr>
              <a:t>Airbnb. (2018, March 23). </a:t>
            </a:r>
            <a:r>
              <a:rPr lang="en-US" sz="1800" b="0" i="1" u="none" strike="noStrike" dirty="0">
                <a:effectLst/>
                <a:latin typeface="WordVisi_MSFontService"/>
              </a:rPr>
              <a:t>Sharing More About the Technology That Powers Airbnb</a:t>
            </a:r>
            <a:r>
              <a:rPr lang="en-US" sz="1800" b="0" i="0" u="none" strike="noStrike" dirty="0">
                <a:effectLst/>
                <a:latin typeface="WordVisi_MSFontService"/>
              </a:rPr>
              <a:t>. Airbnb Newsroom; Airbnb. </a:t>
            </a:r>
            <a:r>
              <a:rPr lang="en-US" sz="1800" b="0" i="0" u="sng" strike="noStrike" dirty="0">
                <a:solidFill>
                  <a:srgbClr val="467886"/>
                </a:solidFill>
                <a:effectLst/>
                <a:latin typeface="WordVisi_MSFontService"/>
                <a:hlinkClick r:id="rId3"/>
              </a:rPr>
              <a:t>https://news.airbnb.com/sharing-more-about-the-technology-that-powers-airbnb/</a:t>
            </a:r>
            <a:r>
              <a:rPr lang="en-US" sz="1800" b="0" i="0" u="none" strike="noStrike" dirty="0">
                <a:effectLst/>
                <a:latin typeface="WordVisiPilcrow_MSFontService"/>
              </a:rPr>
              <a:t> </a:t>
            </a:r>
            <a:endParaRPr lang="en-US" b="0" i="0" u="none" strike="noStrike" dirty="0">
              <a:effectLst/>
              <a:latin typeface="Segoe UI" panose="020B0502040204020203" pitchFamily="34" charset="0"/>
            </a:endParaRPr>
          </a:p>
          <a:p>
            <a:pPr algn="l" rtl="0" fontAlgn="base"/>
            <a:r>
              <a:rPr lang="en-US" sz="1800" b="0" i="0" u="none" strike="noStrike" dirty="0">
                <a:effectLst/>
                <a:latin typeface="WordVisi_MSFontService"/>
              </a:rPr>
              <a:t>Airbnb. (2024a, March 4). </a:t>
            </a:r>
            <a:r>
              <a:rPr lang="en-US" sz="1800" b="0" i="1" u="none" strike="noStrike" dirty="0">
                <a:effectLst/>
                <a:latin typeface="WordVisi_MSFontService"/>
              </a:rPr>
              <a:t>An update on Airbnb’s commitment to transparency in the UK</a:t>
            </a:r>
            <a:r>
              <a:rPr lang="en-US" sz="1800" b="0" i="0" u="none" strike="noStrike" dirty="0">
                <a:effectLst/>
                <a:latin typeface="WordVisi_MSFontService"/>
              </a:rPr>
              <a:t>. Airbnb Newsroom. </a:t>
            </a:r>
            <a:r>
              <a:rPr lang="en-US" sz="1800" b="0" i="0" u="sng" strike="noStrike" dirty="0">
                <a:solidFill>
                  <a:srgbClr val="467886"/>
                </a:solidFill>
                <a:effectLst/>
                <a:latin typeface="WordVisi_MSFontService"/>
                <a:hlinkClick r:id="rId4"/>
              </a:rPr>
              <a:t>https://news.airbnb.com/en-uk/an-update-on-airbnbs-commitment-to-transparency-in-the-uk/</a:t>
            </a:r>
            <a:r>
              <a:rPr lang="en-US" sz="1800" b="0" i="0" u="none" strike="noStrike" dirty="0">
                <a:effectLst/>
                <a:latin typeface="WordVisiPilcrow_MSFontService"/>
              </a:rPr>
              <a:t> </a:t>
            </a:r>
            <a:endParaRPr lang="en-US" b="0" i="0" u="none" strike="noStrike" dirty="0">
              <a:effectLst/>
              <a:latin typeface="Segoe UI" panose="020B0502040204020203" pitchFamily="34" charset="0"/>
            </a:endParaRPr>
          </a:p>
          <a:p>
            <a:pPr algn="l" rtl="0" fontAlgn="base"/>
            <a:r>
              <a:rPr lang="en-US" sz="1800" b="0" i="0" u="none" strike="noStrike" dirty="0">
                <a:effectLst/>
                <a:latin typeface="WordVisi_MSFontService"/>
              </a:rPr>
              <a:t>Airbnb. (2024b, December 1). </a:t>
            </a:r>
            <a:r>
              <a:rPr lang="en-US" sz="1800" b="0" i="1" u="none" strike="noStrike" dirty="0">
                <a:effectLst/>
                <a:latin typeface="WordVisi_MSFontService"/>
              </a:rPr>
              <a:t>Reviews for stays - Airbnb Help Centre</a:t>
            </a:r>
            <a:r>
              <a:rPr lang="en-US" sz="1800" b="0" i="0" u="none" strike="noStrike" dirty="0">
                <a:effectLst/>
                <a:latin typeface="WordVisi_MSFontService"/>
              </a:rPr>
              <a:t>. Airbnb. </a:t>
            </a:r>
            <a:r>
              <a:rPr lang="en-US" sz="1800" b="0" i="0" u="sng" strike="noStrike" dirty="0">
                <a:solidFill>
                  <a:srgbClr val="467886"/>
                </a:solidFill>
                <a:effectLst/>
                <a:latin typeface="WordVisi_MSFontService"/>
                <a:hlinkClick r:id="rId5"/>
              </a:rPr>
              <a:t>https://www.airbnb.co.uk/help/article/13</a:t>
            </a:r>
            <a:r>
              <a:rPr lang="en-US" sz="1800" b="0" i="0" u="none" strike="noStrike" dirty="0">
                <a:effectLst/>
                <a:latin typeface="WordVisiPilcrow_MSFontService"/>
              </a:rPr>
              <a:t> </a:t>
            </a:r>
            <a:endParaRPr lang="en-US" b="0" i="0" u="none" strike="noStrike" dirty="0">
              <a:effectLst/>
              <a:latin typeface="Segoe UI" panose="020B0502040204020203" pitchFamily="34" charset="0"/>
            </a:endParaRPr>
          </a:p>
          <a:p>
            <a:pPr algn="l" rtl="0" fontAlgn="base"/>
            <a:r>
              <a:rPr lang="en-US" sz="1800" b="0" i="0" u="none" strike="noStrike" dirty="0" err="1">
                <a:effectLst/>
                <a:latin typeface="WordVisi_MSFontService"/>
              </a:rPr>
              <a:t>Barbu</a:t>
            </a:r>
            <a:r>
              <a:rPr lang="en-US" sz="1800" b="0" i="0" u="none" strike="noStrike" dirty="0">
                <a:effectLst/>
                <a:latin typeface="WordVisi_MSFontService"/>
              </a:rPr>
              <a:t>, C., &amp; </a:t>
            </a:r>
            <a:r>
              <a:rPr lang="en-US" sz="1800" b="0" i="0" u="none" strike="noStrike" dirty="0" err="1">
                <a:effectLst/>
                <a:latin typeface="WordVisi_MSFontService"/>
              </a:rPr>
              <a:t>Bratu</a:t>
            </a:r>
            <a:r>
              <a:rPr lang="en-US" sz="1800" b="0" i="0" u="none" strike="noStrike" dirty="0">
                <a:effectLst/>
                <a:latin typeface="WordVisi_MSFontService"/>
              </a:rPr>
              <a:t>, R. (2018, May 1). </a:t>
            </a:r>
            <a:r>
              <a:rPr lang="en-US" sz="1800" b="0" i="1" u="none" strike="noStrike" dirty="0">
                <a:effectLst/>
                <a:latin typeface="WordVisi_MSFontService"/>
              </a:rPr>
              <a:t>(PDF) Business Models of the Sharing Economy</a:t>
            </a:r>
            <a:r>
              <a:rPr lang="en-US" sz="1800" b="0" i="0" u="none" strike="noStrike" dirty="0">
                <a:effectLst/>
                <a:latin typeface="WordVisi_MSFontService"/>
              </a:rPr>
              <a:t>. ResearchGate. </a:t>
            </a:r>
            <a:r>
              <a:rPr lang="en-US" sz="1800" b="0" i="0" u="sng" strike="noStrike" dirty="0">
                <a:solidFill>
                  <a:srgbClr val="467886"/>
                </a:solidFill>
                <a:effectLst/>
                <a:latin typeface="WordVisi_MSFontService"/>
                <a:hlinkClick r:id="rId6"/>
              </a:rPr>
              <a:t>https://www.researchgate.net/publication/330222122_Business_Models_of_the_Sharing_Economy</a:t>
            </a:r>
            <a:r>
              <a:rPr lang="en-US" sz="1800" b="0" i="0" u="none" strike="noStrike" dirty="0">
                <a:effectLst/>
                <a:latin typeface="WordVisiPilcrow_MSFontService"/>
              </a:rPr>
              <a:t> </a:t>
            </a:r>
            <a:endParaRPr lang="en-US" b="0" i="0" u="none" strike="noStrike" dirty="0">
              <a:effectLst/>
              <a:latin typeface="Segoe UI" panose="020B0502040204020203" pitchFamily="34" charset="0"/>
            </a:endParaRPr>
          </a:p>
          <a:p>
            <a:pPr algn="l" rtl="0" fontAlgn="base"/>
            <a:r>
              <a:rPr lang="en-US" sz="1800" b="0" i="0" u="none" strike="noStrike" dirty="0">
                <a:effectLst/>
                <a:latin typeface="WordVisi_MSFontService"/>
              </a:rPr>
              <a:t>Blue Ocean. (2023). </a:t>
            </a:r>
            <a:r>
              <a:rPr lang="en-US" sz="1800" b="0" i="1" u="none" strike="noStrike" dirty="0">
                <a:effectLst/>
                <a:latin typeface="WordVisi_MSFontService"/>
              </a:rPr>
              <a:t>Four Actions Framework: Reconstruct Buyer Value | Blue Ocean Strategy &amp; Shift</a:t>
            </a:r>
            <a:r>
              <a:rPr lang="en-US" sz="1800" b="0" i="0" u="none" strike="noStrike" dirty="0">
                <a:effectLst/>
                <a:latin typeface="WordVisi_MSFontService"/>
              </a:rPr>
              <a:t>. Blue Ocean Strategy. </a:t>
            </a:r>
            <a:r>
              <a:rPr lang="en-US" sz="1800" b="0" i="0" u="sng" strike="noStrike" dirty="0">
                <a:solidFill>
                  <a:srgbClr val="467886"/>
                </a:solidFill>
                <a:effectLst/>
                <a:latin typeface="WordVisi_MSFontService"/>
                <a:hlinkClick r:id="rId7"/>
              </a:rPr>
              <a:t>https://www.blueoceanstrategy.com/tools/four-actions-framework/</a:t>
            </a:r>
            <a:r>
              <a:rPr lang="en-US" sz="1800" b="0" i="0" u="none" strike="noStrike" dirty="0">
                <a:effectLst/>
                <a:latin typeface="WordVisiPilcrow_MSFontService"/>
              </a:rPr>
              <a:t> </a:t>
            </a:r>
            <a:endParaRPr lang="en-US" b="0" i="0" u="none" strike="noStrike" dirty="0">
              <a:effectLst/>
              <a:latin typeface="Segoe UI" panose="020B0502040204020203" pitchFamily="34" charset="0"/>
            </a:endParaRPr>
          </a:p>
          <a:p>
            <a:endParaRPr lang="en-US" dirty="0"/>
          </a:p>
        </p:txBody>
      </p:sp>
    </p:spTree>
    <p:extLst>
      <p:ext uri="{BB962C8B-B14F-4D97-AF65-F5344CB8AC3E}">
        <p14:creationId xmlns:p14="http://schemas.microsoft.com/office/powerpoint/2010/main" val="6885854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9F2404-8DDE-73F9-1F12-EA84322FA116}"/>
              </a:ext>
            </a:extLst>
          </p:cNvPr>
          <p:cNvSpPr>
            <a:spLocks noGrp="1"/>
          </p:cNvSpPr>
          <p:nvPr>
            <p:ph type="title"/>
          </p:nvPr>
        </p:nvSpPr>
        <p:spPr/>
        <p:txBody>
          <a:bodyPr/>
          <a:lstStyle/>
          <a:p>
            <a:endParaRPr lang="en-US" dirty="0"/>
          </a:p>
        </p:txBody>
      </p:sp>
      <p:sp>
        <p:nvSpPr>
          <p:cNvPr id="3" name="Content Placeholder 2">
            <a:extLst>
              <a:ext uri="{FF2B5EF4-FFF2-40B4-BE49-F238E27FC236}">
                <a16:creationId xmlns:a16="http://schemas.microsoft.com/office/drawing/2014/main" id="{73F02812-A086-2019-D021-41F90EB05F3D}"/>
              </a:ext>
            </a:extLst>
          </p:cNvPr>
          <p:cNvSpPr>
            <a:spLocks noGrp="1"/>
          </p:cNvSpPr>
          <p:nvPr>
            <p:ph idx="1"/>
          </p:nvPr>
        </p:nvSpPr>
        <p:spPr/>
        <p:txBody>
          <a:bodyPr/>
          <a:lstStyle/>
          <a:p>
            <a:pPr algn="l" rtl="0" fontAlgn="base"/>
            <a:r>
              <a:rPr lang="en-US" sz="1800" b="0" i="0" u="none" strike="noStrike" dirty="0">
                <a:effectLst/>
                <a:latin typeface="WordVisi_MSFontService"/>
              </a:rPr>
              <a:t>Cromwell, L. (2022, June 28). </a:t>
            </a:r>
            <a:r>
              <a:rPr lang="en-US" sz="1800" b="0" i="1" u="none" strike="noStrike" dirty="0">
                <a:effectLst/>
                <a:latin typeface="WordVisi_MSFontService"/>
              </a:rPr>
              <a:t>Airbnb vs Renting - Short or long-term let, which is better in 2024?</a:t>
            </a:r>
            <a:r>
              <a:rPr lang="en-US" sz="1800" b="0" i="0" u="none" strike="noStrike" dirty="0">
                <a:effectLst/>
                <a:latin typeface="WordVisi_MSFontService"/>
              </a:rPr>
              <a:t> Landlord Blog. </a:t>
            </a:r>
            <a:r>
              <a:rPr lang="en-US" sz="1800" b="0" i="0" u="sng" strike="noStrike" dirty="0">
                <a:solidFill>
                  <a:srgbClr val="467886"/>
                </a:solidFill>
                <a:effectLst/>
                <a:latin typeface="WordVisi_MSFontService"/>
                <a:hlinkClick r:id="rId2"/>
              </a:rPr>
              <a:t>https://www.lettingaproperty.com/landlord/blog/airbnb-v-renting-2022/</a:t>
            </a:r>
            <a:r>
              <a:rPr lang="en-US" sz="1800" b="0" i="0" u="none" strike="noStrike" dirty="0">
                <a:effectLst/>
                <a:latin typeface="WordVisiPilcrow_MSFontService"/>
              </a:rPr>
              <a:t> </a:t>
            </a:r>
            <a:endParaRPr lang="en-US" b="0" i="0" u="none" strike="noStrike" dirty="0">
              <a:effectLst/>
              <a:latin typeface="Segoe UI" panose="020B0502040204020203" pitchFamily="34" charset="0"/>
            </a:endParaRPr>
          </a:p>
          <a:p>
            <a:pPr algn="l" rtl="0" fontAlgn="base"/>
            <a:r>
              <a:rPr lang="en-US" sz="1800" b="0" i="0" u="none" strike="noStrike" dirty="0" err="1">
                <a:effectLst/>
                <a:latin typeface="WordVisi_MSFontService"/>
              </a:rPr>
              <a:t>Dolnicar</a:t>
            </a:r>
            <a:r>
              <a:rPr lang="en-US" sz="1800" b="0" i="0" u="none" strike="noStrike" dirty="0">
                <a:effectLst/>
                <a:latin typeface="WordVisi_MSFontService"/>
              </a:rPr>
              <a:t>, S. (2017). </a:t>
            </a:r>
            <a:r>
              <a:rPr lang="en-US" sz="1800" b="0" i="1" u="none" strike="noStrike" dirty="0">
                <a:effectLst/>
                <a:latin typeface="WordVisi_MSFontService"/>
              </a:rPr>
              <a:t>Peer-to-peer accommodation networks pushing the boundaries</a:t>
            </a:r>
            <a:r>
              <a:rPr lang="en-US" sz="1800" b="0" i="0" u="none" strike="noStrike" dirty="0">
                <a:effectLst/>
                <a:latin typeface="WordVisi_MSFontService"/>
              </a:rPr>
              <a:t>. Wolvercote, Oxford Goodfellow Publishers Ltd.</a:t>
            </a:r>
            <a:r>
              <a:rPr lang="en-US" sz="1800" b="0" i="0" u="none" strike="noStrike" dirty="0">
                <a:effectLst/>
                <a:latin typeface="WordVisiPilcrow_MSFontService"/>
              </a:rPr>
              <a:t> </a:t>
            </a:r>
            <a:endParaRPr lang="en-US" b="0" i="0" u="none" strike="noStrike" dirty="0">
              <a:effectLst/>
              <a:latin typeface="Segoe UI" panose="020B0502040204020203" pitchFamily="34" charset="0"/>
            </a:endParaRPr>
          </a:p>
          <a:p>
            <a:pPr algn="l" rtl="0" fontAlgn="base"/>
            <a:r>
              <a:rPr lang="en-US" sz="1800" b="0" i="0" u="none" strike="noStrike" dirty="0">
                <a:effectLst/>
                <a:latin typeface="WordVisi_MSFontService"/>
              </a:rPr>
              <a:t>Duncan, R. D. (2019, December 30). </a:t>
            </a:r>
            <a:r>
              <a:rPr lang="en-US" sz="1800" b="0" i="1" u="none" strike="noStrike" dirty="0">
                <a:effectLst/>
                <a:latin typeface="WordVisi_MSFontService"/>
              </a:rPr>
              <a:t>What Airbnb Can Teach You About Trust</a:t>
            </a:r>
            <a:r>
              <a:rPr lang="en-US" sz="1800" b="0" i="0" u="none" strike="noStrike" dirty="0">
                <a:effectLst/>
                <a:latin typeface="WordVisi_MSFontService"/>
              </a:rPr>
              <a:t>. Forbes. </a:t>
            </a:r>
            <a:r>
              <a:rPr lang="en-US" sz="1800" b="0" i="0" u="sng" strike="noStrike" dirty="0">
                <a:solidFill>
                  <a:srgbClr val="467886"/>
                </a:solidFill>
                <a:effectLst/>
                <a:latin typeface="WordVisi_MSFontService"/>
                <a:hlinkClick r:id="rId3"/>
              </a:rPr>
              <a:t>https://www.forbes.com/sites/rodgerdeanduncan/2020/12/30/what-airbnb-can-teach-you-about-trust/</a:t>
            </a:r>
            <a:r>
              <a:rPr lang="en-US" sz="1800" b="0" i="0" u="none" strike="noStrike" dirty="0">
                <a:effectLst/>
                <a:latin typeface="WordVisiPilcrow_MSFontService"/>
              </a:rPr>
              <a:t> </a:t>
            </a:r>
            <a:endParaRPr lang="en-US" b="0" i="0" u="none" strike="noStrike" dirty="0">
              <a:effectLst/>
              <a:latin typeface="Segoe UI" panose="020B0502040204020203" pitchFamily="34" charset="0"/>
            </a:endParaRPr>
          </a:p>
          <a:p>
            <a:pPr algn="l" rtl="0" fontAlgn="base"/>
            <a:r>
              <a:rPr lang="en-US" sz="1800" b="0" i="0" u="none" strike="noStrike" dirty="0">
                <a:effectLst/>
                <a:latin typeface="WordVisi_MSFontService"/>
              </a:rPr>
              <a:t>Fulton, C., &amp; McGuinness, C. (2016). All Play and No Work. </a:t>
            </a:r>
            <a:r>
              <a:rPr lang="en-US" sz="1800" b="0" i="1" u="none" strike="noStrike" dirty="0">
                <a:effectLst/>
                <a:latin typeface="WordVisi_MSFontService"/>
              </a:rPr>
              <a:t>All Play and No Work</a:t>
            </a:r>
            <a:r>
              <a:rPr lang="en-US" sz="1800" b="0" i="0" u="none" strike="noStrike" dirty="0">
                <a:effectLst/>
                <a:latin typeface="WordVisi_MSFontService"/>
              </a:rPr>
              <a:t>. </a:t>
            </a:r>
            <a:r>
              <a:rPr lang="en-US" sz="1800" b="0" i="0" u="sng" strike="noStrike" dirty="0">
                <a:solidFill>
                  <a:srgbClr val="467886"/>
                </a:solidFill>
                <a:effectLst/>
                <a:latin typeface="WordVisi_MSFontService"/>
                <a:hlinkClick r:id="rId4"/>
              </a:rPr>
              <a:t>https://doi.org/10.1016/b978-0-08-100124-0.00009-x</a:t>
            </a:r>
            <a:r>
              <a:rPr lang="en-US" sz="1800" b="0" i="0" u="none" strike="noStrike" dirty="0">
                <a:effectLst/>
                <a:latin typeface="WordVisiPilcrow_MSFontService"/>
              </a:rPr>
              <a:t> </a:t>
            </a:r>
            <a:endParaRPr lang="en-US" b="0" i="0" u="none" strike="noStrike" dirty="0">
              <a:effectLst/>
              <a:latin typeface="Segoe UI" panose="020B0502040204020203" pitchFamily="34" charset="0"/>
            </a:endParaRPr>
          </a:p>
          <a:p>
            <a:pPr algn="l" rtl="0" fontAlgn="base"/>
            <a:r>
              <a:rPr lang="en-US" sz="1800" b="0" i="0" u="none" strike="noStrike" dirty="0">
                <a:effectLst/>
                <a:latin typeface="WordVisi_MSFontService"/>
              </a:rPr>
              <a:t>Hati, S. R. H., </a:t>
            </a:r>
            <a:r>
              <a:rPr lang="en-US" sz="1800" b="0" i="0" u="none" strike="noStrike" dirty="0" err="1">
                <a:effectLst/>
                <a:latin typeface="WordVisi_MSFontService"/>
              </a:rPr>
              <a:t>Balqiah</a:t>
            </a:r>
            <a:r>
              <a:rPr lang="en-US" sz="1800" b="0" i="0" u="none" strike="noStrike" dirty="0">
                <a:effectLst/>
                <a:latin typeface="WordVisi_MSFontService"/>
              </a:rPr>
              <a:t>, T. E., </a:t>
            </a:r>
            <a:r>
              <a:rPr lang="en-US" sz="1800" b="0" i="0" u="none" strike="noStrike" dirty="0" err="1">
                <a:effectLst/>
                <a:latin typeface="WordVisi_MSFontService"/>
              </a:rPr>
              <a:t>Hananto</a:t>
            </a:r>
            <a:r>
              <a:rPr lang="en-US" sz="1800" b="0" i="0" u="none" strike="noStrike" dirty="0">
                <a:effectLst/>
                <a:latin typeface="WordVisi_MSFontService"/>
              </a:rPr>
              <a:t>, A., &amp; </a:t>
            </a:r>
            <a:r>
              <a:rPr lang="en-US" sz="1800" b="0" i="0" u="none" strike="noStrike" dirty="0" err="1">
                <a:effectLst/>
                <a:latin typeface="WordVisi_MSFontService"/>
              </a:rPr>
              <a:t>Yuliati</a:t>
            </a:r>
            <a:r>
              <a:rPr lang="en-US" sz="1800" b="0" i="0" u="none" strike="noStrike" dirty="0">
                <a:effectLst/>
                <a:latin typeface="WordVisi_MSFontService"/>
              </a:rPr>
              <a:t>, E. (2021). A Decade of Systematic Literature Review on Airbnb: the Sharing Economy from a Multiple Stakeholder Perspective. </a:t>
            </a:r>
            <a:r>
              <a:rPr lang="en-US" sz="1800" b="0" i="1" u="none" strike="noStrike" dirty="0" err="1">
                <a:effectLst/>
                <a:latin typeface="WordVisi_MSFontService"/>
              </a:rPr>
              <a:t>Heliyon</a:t>
            </a:r>
            <a:r>
              <a:rPr lang="en-US" sz="1800" b="0" i="0" u="none" strike="noStrike" dirty="0">
                <a:effectLst/>
                <a:latin typeface="WordVisi_MSFontService"/>
              </a:rPr>
              <a:t>, </a:t>
            </a:r>
            <a:r>
              <a:rPr lang="en-US" sz="1800" b="0" i="1" u="none" strike="noStrike" dirty="0">
                <a:effectLst/>
                <a:latin typeface="WordVisi_MSFontService"/>
              </a:rPr>
              <a:t>7</a:t>
            </a:r>
            <a:r>
              <a:rPr lang="en-US" sz="1800" b="0" i="0" u="none" strike="noStrike" dirty="0">
                <a:effectLst/>
                <a:latin typeface="WordVisi_MSFontService"/>
              </a:rPr>
              <a:t>(10). </a:t>
            </a:r>
            <a:r>
              <a:rPr lang="en-US" sz="1800" b="0" i="0" u="sng" strike="noStrike" dirty="0">
                <a:solidFill>
                  <a:srgbClr val="467886"/>
                </a:solidFill>
                <a:effectLst/>
                <a:latin typeface="WordVisi_MSFontService"/>
                <a:hlinkClick r:id="rId5"/>
              </a:rPr>
              <a:t>https://doi.org/10.1016/j.heliyon.2021.e08222</a:t>
            </a:r>
            <a:r>
              <a:rPr lang="en-US" sz="1800" b="0" i="0" u="none" strike="noStrike" dirty="0">
                <a:effectLst/>
                <a:latin typeface="WordVisiPilcrow_MSFontService"/>
              </a:rPr>
              <a:t> </a:t>
            </a:r>
            <a:endParaRPr lang="en-US" b="0" i="0" u="none" strike="noStrike" dirty="0">
              <a:effectLst/>
              <a:latin typeface="Segoe UI" panose="020B0502040204020203" pitchFamily="34" charset="0"/>
            </a:endParaRPr>
          </a:p>
          <a:p>
            <a:endParaRPr lang="en-US" dirty="0"/>
          </a:p>
        </p:txBody>
      </p:sp>
    </p:spTree>
    <p:extLst>
      <p:ext uri="{BB962C8B-B14F-4D97-AF65-F5344CB8AC3E}">
        <p14:creationId xmlns:p14="http://schemas.microsoft.com/office/powerpoint/2010/main" val="25572862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49912A-3BAC-A124-D2C7-E0B2DAB76F6A}"/>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A8739220-C911-BBAF-F322-4D5A49D46477}"/>
              </a:ext>
            </a:extLst>
          </p:cNvPr>
          <p:cNvSpPr>
            <a:spLocks noGrp="1"/>
          </p:cNvSpPr>
          <p:nvPr>
            <p:ph idx="1"/>
          </p:nvPr>
        </p:nvSpPr>
        <p:spPr/>
        <p:txBody>
          <a:bodyPr/>
          <a:lstStyle/>
          <a:p>
            <a:pPr algn="l" rtl="0" fontAlgn="base"/>
            <a:r>
              <a:rPr lang="en-US" sz="1800" b="0" i="0" u="none" strike="noStrike" dirty="0">
                <a:effectLst/>
                <a:latin typeface="WordVisi_MSFontService"/>
              </a:rPr>
              <a:t>Laker, B. (2023, July 6). </a:t>
            </a:r>
            <a:r>
              <a:rPr lang="en-US" sz="1800" b="0" i="1" u="none" strike="noStrike" dirty="0">
                <a:effectLst/>
                <a:latin typeface="WordVisi_MSFontService"/>
              </a:rPr>
              <a:t>Redefining Leadership: The Rise And Evolution Of The Sharing Economy</a:t>
            </a:r>
            <a:r>
              <a:rPr lang="en-US" sz="1800" b="0" i="0" u="none" strike="noStrike" dirty="0">
                <a:effectLst/>
                <a:latin typeface="WordVisi_MSFontService"/>
              </a:rPr>
              <a:t>. Forbes. </a:t>
            </a:r>
            <a:r>
              <a:rPr lang="en-US" sz="1800" b="0" i="0" u="sng" strike="noStrike" dirty="0">
                <a:solidFill>
                  <a:srgbClr val="467886"/>
                </a:solidFill>
                <a:effectLst/>
                <a:latin typeface="WordVisi_MSFontService"/>
                <a:hlinkClick r:id="rId2"/>
              </a:rPr>
              <a:t>https://www.forbes.com/sites/benjaminlaker/2023/07/06/redefining-leadership-the-rise-and-evolution-of-the-sharing-economy/</a:t>
            </a:r>
            <a:r>
              <a:rPr lang="en-US" sz="1800" b="0" i="0" u="none" strike="noStrike" dirty="0">
                <a:effectLst/>
                <a:latin typeface="WordVisiPilcrow_MSFontService"/>
              </a:rPr>
              <a:t> </a:t>
            </a:r>
            <a:endParaRPr lang="en-US" b="0" i="0" u="none" strike="noStrike" dirty="0">
              <a:effectLst/>
              <a:latin typeface="Segoe UI" panose="020B0502040204020203" pitchFamily="34" charset="0"/>
            </a:endParaRPr>
          </a:p>
          <a:p>
            <a:pPr algn="l" rtl="0" fontAlgn="base"/>
            <a:r>
              <a:rPr lang="en-US" sz="1800" b="0" i="0" u="none" strike="noStrike" dirty="0">
                <a:effectLst/>
                <a:latin typeface="WordVisi_MSFontService"/>
              </a:rPr>
              <a:t>Richardson, A. (2023, December 25). </a:t>
            </a:r>
            <a:r>
              <a:rPr lang="en-US" sz="1800" b="0" i="1" u="none" strike="noStrike" dirty="0">
                <a:effectLst/>
                <a:latin typeface="WordVisi_MSFontService"/>
              </a:rPr>
              <a:t>Why Short-Term Rentals Are More Sustainable And Eco-Friendly Than Hotels - Mega Style Apartments</a:t>
            </a:r>
            <a:r>
              <a:rPr lang="en-US" sz="1800" b="0" i="0" u="none" strike="noStrike" dirty="0">
                <a:effectLst/>
                <a:latin typeface="WordVisi_MSFontService"/>
              </a:rPr>
              <a:t>. </a:t>
            </a:r>
            <a:r>
              <a:rPr lang="en-US" sz="1800" b="0" i="0" u="sng" strike="noStrike" dirty="0">
                <a:solidFill>
                  <a:srgbClr val="467886"/>
                </a:solidFill>
                <a:effectLst/>
                <a:latin typeface="WordVisi_MSFontService"/>
                <a:hlinkClick r:id="rId3"/>
              </a:rPr>
              <a:t>Www.megastyleapartments.com.au</a:t>
            </a:r>
            <a:r>
              <a:rPr lang="en-US" sz="1800" b="0" i="0" u="none" strike="noStrike" dirty="0">
                <a:effectLst/>
                <a:latin typeface="WordVisi_MSFontService"/>
              </a:rPr>
              <a:t>. </a:t>
            </a:r>
            <a:r>
              <a:rPr lang="en-US" sz="1800" b="0" i="0" u="sng" strike="noStrike" dirty="0">
                <a:solidFill>
                  <a:srgbClr val="467886"/>
                </a:solidFill>
                <a:effectLst/>
                <a:latin typeface="WordVisi_MSFontService"/>
                <a:hlinkClick r:id="rId4"/>
              </a:rPr>
              <a:t>https://www.megastyleapartments.com.au/leisure/why-short-term-rentals-are-more-sustainable-and-eco-friendly-than-hotels</a:t>
            </a:r>
            <a:r>
              <a:rPr lang="en-US" sz="1800" b="0" i="0" u="none" strike="noStrike" dirty="0">
                <a:effectLst/>
                <a:latin typeface="WordVisiPilcrow_MSFontService"/>
              </a:rPr>
              <a:t> </a:t>
            </a:r>
            <a:endParaRPr lang="en-US" b="0" i="0" u="none" strike="noStrike" dirty="0">
              <a:effectLst/>
              <a:latin typeface="Segoe UI" panose="020B0502040204020203" pitchFamily="34" charset="0"/>
            </a:endParaRPr>
          </a:p>
          <a:p>
            <a:pPr algn="l" rtl="0" fontAlgn="base"/>
            <a:r>
              <a:rPr lang="en-US" sz="1800" b="0" i="0" u="none" strike="noStrike" dirty="0">
                <a:effectLst/>
                <a:latin typeface="WordVisi_MSFontService"/>
              </a:rPr>
              <a:t>Sami </a:t>
            </a:r>
            <a:r>
              <a:rPr lang="en-US" sz="1800" b="0" i="0" u="none" strike="noStrike" dirty="0" err="1">
                <a:effectLst/>
                <a:latin typeface="WordVisi_MSFontService"/>
              </a:rPr>
              <a:t>Suuronen</a:t>
            </a:r>
            <a:r>
              <a:rPr lang="en-US" sz="1800" b="0" i="0" u="none" strike="noStrike" dirty="0">
                <a:effectLst/>
                <a:latin typeface="WordVisi_MSFontService"/>
              </a:rPr>
              <a:t>, Juhani </a:t>
            </a:r>
            <a:r>
              <a:rPr lang="en-US" sz="1800" b="0" i="0" u="none" strike="noStrike" dirty="0" err="1">
                <a:effectLst/>
                <a:latin typeface="WordVisi_MSFontService"/>
              </a:rPr>
              <a:t>Ukko</a:t>
            </a:r>
            <a:r>
              <a:rPr lang="en-US" sz="1800" b="0" i="0" u="none" strike="noStrike" dirty="0">
                <a:effectLst/>
                <a:latin typeface="WordVisi_MSFontService"/>
              </a:rPr>
              <a:t>, </a:t>
            </a:r>
            <a:r>
              <a:rPr lang="en-US" sz="1800" b="0" i="0" u="none" strike="noStrike" dirty="0" err="1">
                <a:effectLst/>
                <a:latin typeface="WordVisi_MSFontService"/>
              </a:rPr>
              <a:t>Saunila</a:t>
            </a:r>
            <a:r>
              <a:rPr lang="en-US" sz="1800" b="0" i="0" u="none" strike="noStrike" dirty="0">
                <a:effectLst/>
                <a:latin typeface="WordVisi_MSFontService"/>
              </a:rPr>
              <a:t>, M., Rantala, T., &amp; </a:t>
            </a:r>
            <a:r>
              <a:rPr lang="en-US" sz="1800" b="0" i="0" u="none" strike="noStrike" dirty="0" err="1">
                <a:effectLst/>
                <a:latin typeface="WordVisi_MSFontService"/>
              </a:rPr>
              <a:t>Rantanen</a:t>
            </a:r>
            <a:r>
              <a:rPr lang="en-US" sz="1800" b="0" i="0" u="none" strike="noStrike" dirty="0">
                <a:effectLst/>
                <a:latin typeface="WordVisi_MSFontService"/>
              </a:rPr>
              <a:t>, H. (2024). The implications of multi-sided platforms in managing digital business ecosystems. </a:t>
            </a:r>
            <a:r>
              <a:rPr lang="en-US" sz="1800" b="0" i="1" u="none" strike="noStrike" dirty="0">
                <a:effectLst/>
                <a:latin typeface="WordVisi_MSFontService"/>
              </a:rPr>
              <a:t>Journal of Business Research</a:t>
            </a:r>
            <a:r>
              <a:rPr lang="en-US" sz="1800" b="0" i="0" u="none" strike="noStrike" dirty="0">
                <a:effectLst/>
                <a:latin typeface="WordVisi_MSFontService"/>
              </a:rPr>
              <a:t>, </a:t>
            </a:r>
            <a:r>
              <a:rPr lang="en-US" sz="1800" b="0" i="1" u="none" strike="noStrike" dirty="0">
                <a:effectLst/>
                <a:latin typeface="WordVisi_MSFontService"/>
              </a:rPr>
              <a:t>175</a:t>
            </a:r>
            <a:r>
              <a:rPr lang="en-US" sz="1800" b="0" i="0" u="none" strike="noStrike" dirty="0">
                <a:effectLst/>
                <a:latin typeface="WordVisi_MSFontService"/>
              </a:rPr>
              <a:t>, 114544–114544. </a:t>
            </a:r>
            <a:r>
              <a:rPr lang="en-US" sz="1800" b="0" i="0" u="sng" strike="noStrike" dirty="0">
                <a:solidFill>
                  <a:srgbClr val="467886"/>
                </a:solidFill>
                <a:effectLst/>
                <a:latin typeface="WordVisi_MSFontService"/>
                <a:hlinkClick r:id="rId5"/>
              </a:rPr>
              <a:t>https://doi.org/10.1016/j.jbusres.2024.114544</a:t>
            </a:r>
            <a:r>
              <a:rPr lang="en-US" sz="1800" b="0" i="0" u="none" strike="noStrike" dirty="0">
                <a:effectLst/>
                <a:latin typeface="WordVisiPilcrow_MSFontService"/>
              </a:rPr>
              <a:t> </a:t>
            </a:r>
            <a:endParaRPr lang="en-US" b="0" i="0" u="none" strike="noStrike" dirty="0">
              <a:effectLst/>
              <a:latin typeface="Segoe UI" panose="020B0502040204020203" pitchFamily="34" charset="0"/>
            </a:endParaRPr>
          </a:p>
          <a:p>
            <a:pPr algn="l" rtl="0" fontAlgn="base"/>
            <a:r>
              <a:rPr lang="en-US" sz="1800" b="0" i="0" u="none" strike="noStrike" dirty="0">
                <a:effectLst/>
                <a:latin typeface="WordVisi_MSFontService"/>
              </a:rPr>
              <a:t>UK Government. (2023, December 4). </a:t>
            </a:r>
            <a:r>
              <a:rPr lang="en-US" sz="1800" b="0" i="1" u="none" strike="noStrike" dirty="0">
                <a:effectLst/>
                <a:latin typeface="WordVisi_MSFontService"/>
              </a:rPr>
              <a:t>UK Business Data Survey 2022</a:t>
            </a:r>
            <a:r>
              <a:rPr lang="en-US" sz="1800" b="0" i="0" u="none" strike="noStrike" dirty="0">
                <a:effectLst/>
                <a:latin typeface="WordVisi_MSFontService"/>
              </a:rPr>
              <a:t>. GOV.UK. </a:t>
            </a:r>
            <a:r>
              <a:rPr lang="en-US" sz="1800" b="0" i="0" u="sng" strike="noStrike" dirty="0">
                <a:solidFill>
                  <a:srgbClr val="467886"/>
                </a:solidFill>
                <a:effectLst/>
                <a:latin typeface="WordVisi_MSFontService"/>
                <a:hlinkClick r:id="rId6"/>
              </a:rPr>
              <a:t>https://www.gov.uk/government/statistics/uk-business-data-survey-2022/uk-business-data-survey-2022--2</a:t>
            </a:r>
            <a:r>
              <a:rPr lang="en-US" sz="1800" b="0" i="0" u="none" strike="noStrike" dirty="0">
                <a:effectLst/>
                <a:latin typeface="WordVisiPilcrow_MSFontService"/>
              </a:rPr>
              <a:t> </a:t>
            </a:r>
          </a:p>
          <a:p>
            <a:pPr marL="0" indent="0" algn="l" rtl="0" fontAlgn="base">
              <a:buNone/>
            </a:pPr>
            <a:endParaRPr lang="en-US" sz="1800" dirty="0">
              <a:latin typeface="WordVisiPilcrow_MSFontService"/>
            </a:endParaRPr>
          </a:p>
        </p:txBody>
      </p:sp>
    </p:spTree>
    <p:extLst>
      <p:ext uri="{BB962C8B-B14F-4D97-AF65-F5344CB8AC3E}">
        <p14:creationId xmlns:p14="http://schemas.microsoft.com/office/powerpoint/2010/main" val="212827944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44</TotalTime>
  <Words>2805</Words>
  <Application>Microsoft Macintosh PowerPoint</Application>
  <PresentationFormat>Widescreen</PresentationFormat>
  <Paragraphs>144</Paragraphs>
  <Slides>11</Slides>
  <Notes>9</Notes>
  <HiddenSlides>0</HiddenSlides>
  <MMClips>7</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11</vt:i4>
      </vt:variant>
    </vt:vector>
  </HeadingPairs>
  <TitlesOfParts>
    <vt:vector size="19" baseType="lpstr">
      <vt:lpstr>Aptos</vt:lpstr>
      <vt:lpstr>Aptos Display</vt:lpstr>
      <vt:lpstr>Arial</vt:lpstr>
      <vt:lpstr>Calibri</vt:lpstr>
      <vt:lpstr>Segoe UI</vt:lpstr>
      <vt:lpstr>WordVisi_MSFontService</vt:lpstr>
      <vt:lpstr>WordVisiPilcrow_MSFontService</vt:lpstr>
      <vt:lpstr>office theme</vt:lpstr>
      <vt:lpstr>BMSP6017 Digital Business  Assignment 1 </vt:lpstr>
      <vt:lpstr>Introduction </vt:lpstr>
      <vt:lpstr>Chapter 2 – The Sharing  Economy </vt:lpstr>
      <vt:lpstr>Chapter 2 – The Sharing Economy </vt:lpstr>
      <vt:lpstr>Chapter 6 – Airbnb and it's Competitors  </vt:lpstr>
      <vt:lpstr>Chapter 6 – Airbnb and it's Competitors </vt:lpstr>
      <vt:lpstr>Chapter 24 – Environmental Sustainability </vt:lpstr>
      <vt:lpstr>Chapter 24  – Environmental Sustainability </vt:lpstr>
      <vt:lpstr>References: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Carys George (2205325)</cp:lastModifiedBy>
  <cp:revision>4</cp:revision>
  <dcterms:created xsi:type="dcterms:W3CDTF">2024-11-04T15:20:04Z</dcterms:created>
  <dcterms:modified xsi:type="dcterms:W3CDTF">2024-12-01T21:54:46Z</dcterms:modified>
</cp:coreProperties>
</file>