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2"/>
  </p:notesMasterIdLst>
  <p:handoutMasterIdLst>
    <p:handoutMasterId r:id="rId43"/>
  </p:handoutMasterIdLst>
  <p:sldIdLst>
    <p:sldId id="277" r:id="rId2"/>
    <p:sldId id="439" r:id="rId3"/>
    <p:sldId id="440" r:id="rId4"/>
    <p:sldId id="441" r:id="rId5"/>
    <p:sldId id="442" r:id="rId6"/>
    <p:sldId id="443" r:id="rId7"/>
    <p:sldId id="444" r:id="rId8"/>
    <p:sldId id="445" r:id="rId9"/>
    <p:sldId id="446" r:id="rId10"/>
    <p:sldId id="447" r:id="rId11"/>
    <p:sldId id="448" r:id="rId12"/>
    <p:sldId id="449" r:id="rId13"/>
    <p:sldId id="450" r:id="rId14"/>
    <p:sldId id="451" r:id="rId15"/>
    <p:sldId id="452" r:id="rId16"/>
    <p:sldId id="453" r:id="rId17"/>
    <p:sldId id="454" r:id="rId18"/>
    <p:sldId id="455" r:id="rId19"/>
    <p:sldId id="456" r:id="rId20"/>
    <p:sldId id="457" r:id="rId21"/>
    <p:sldId id="458" r:id="rId22"/>
    <p:sldId id="459" r:id="rId23"/>
    <p:sldId id="460" r:id="rId24"/>
    <p:sldId id="461" r:id="rId25"/>
    <p:sldId id="462" r:id="rId26"/>
    <p:sldId id="463" r:id="rId27"/>
    <p:sldId id="464" r:id="rId28"/>
    <p:sldId id="465" r:id="rId29"/>
    <p:sldId id="466" r:id="rId30"/>
    <p:sldId id="467" r:id="rId31"/>
    <p:sldId id="468" r:id="rId32"/>
    <p:sldId id="469" r:id="rId33"/>
    <p:sldId id="470" r:id="rId34"/>
    <p:sldId id="471" r:id="rId35"/>
    <p:sldId id="472" r:id="rId36"/>
    <p:sldId id="473" r:id="rId37"/>
    <p:sldId id="474" r:id="rId38"/>
    <p:sldId id="475" r:id="rId39"/>
    <p:sldId id="476" r:id="rId40"/>
    <p:sldId id="477" r:id="rId4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-11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</a:t>
            </a:r>
            <a:r>
              <a:rPr lang="en-GB" altLang="en-US" dirty="0" smtClean="0"/>
              <a:t>5102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Relationships and Workplace Achievement.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 smtClean="0"/>
              <a:t>Performance in Management</a:t>
            </a:r>
            <a:endParaRPr lang="en-US" altLang="en-US" dirty="0" smtClean="0"/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61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A04D399-6C72-47C8-91C9-4337D192D90B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US" altLang="en-US" sz="1400"/>
          </a:p>
        </p:txBody>
      </p:sp>
      <p:sp>
        <p:nvSpPr>
          <p:cNvPr id="614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Thoughts for Discussion</a:t>
            </a:r>
          </a:p>
        </p:txBody>
      </p:sp>
      <p:sp>
        <p:nvSpPr>
          <p:cNvPr id="614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z="2800" smtClean="0"/>
              <a:t>Most employees already know what they should do and how to do it.</a:t>
            </a:r>
          </a:p>
          <a:p>
            <a:pPr eaLnBrk="1" hangingPunct="1"/>
            <a:r>
              <a:rPr lang="en-US" altLang="en-US" sz="2800" smtClean="0"/>
              <a:t>Performance management is simply a matter of expecting tasks to be done correctly and on time.</a:t>
            </a:r>
          </a:p>
          <a:p>
            <a:pPr eaLnBrk="1" hangingPunct="1"/>
            <a:r>
              <a:rPr lang="en-US" altLang="en-US" sz="2800" smtClean="0"/>
              <a:t>If the problem does not go away, the employee must be stupid, lazy, or have a “bad attitude.” Therefore, punishment is called for.</a:t>
            </a:r>
          </a:p>
        </p:txBody>
      </p:sp>
    </p:spTree>
    <p:extLst>
      <p:ext uri="{BB962C8B-B14F-4D97-AF65-F5344CB8AC3E}">
        <p14:creationId xmlns:p14="http://schemas.microsoft.com/office/powerpoint/2010/main" val="3088108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400" smtClean="0"/>
              <a:t>HRD3eCH10 Contributed by Wells Doty, Ed.D. Clemson Univ</a:t>
            </a:r>
          </a:p>
        </p:txBody>
      </p:sp>
      <p:sp>
        <p:nvSpPr>
          <p:cNvPr id="717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5A609FE-4300-4156-9CCC-D157BE3E6D67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</a:t>
            </a:fld>
            <a:endParaRPr lang="en-US" altLang="en-US" sz="1400"/>
          </a:p>
        </p:txBody>
      </p:sp>
      <p:sp>
        <p:nvSpPr>
          <p:cNvPr id="717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Need for Coaching</a:t>
            </a:r>
          </a:p>
        </p:txBody>
      </p:sp>
      <p:sp>
        <p:nvSpPr>
          <p:cNvPr id="71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Too many managers use a negative approach to managing behavior.</a:t>
            </a:r>
          </a:p>
          <a:p>
            <a:pPr eaLnBrk="1" hangingPunct="1"/>
            <a:r>
              <a:rPr lang="en-US" altLang="en-US" smtClean="0"/>
              <a:t>Alternative: conflict avoidance </a:t>
            </a:r>
            <a:r>
              <a:rPr lang="en-US" altLang="en-US" smtClean="0">
                <a:cs typeface="Tahoma" pitchFamily="34" charset="0"/>
              </a:rPr>
              <a:t>–</a:t>
            </a:r>
            <a:r>
              <a:rPr lang="en-US" altLang="en-US" smtClean="0"/>
              <a:t> and overload the good workers.</a:t>
            </a:r>
          </a:p>
          <a:p>
            <a:pPr eaLnBrk="1" hangingPunct="1"/>
            <a:r>
              <a:rPr lang="en-US" altLang="en-US" smtClean="0"/>
              <a:t>Sometimes the only time the supervisor talks to a worker is when there is a problem.</a:t>
            </a:r>
          </a:p>
        </p:txBody>
      </p:sp>
    </p:spTree>
    <p:extLst>
      <p:ext uri="{BB962C8B-B14F-4D97-AF65-F5344CB8AC3E}">
        <p14:creationId xmlns:p14="http://schemas.microsoft.com/office/powerpoint/2010/main" val="1819003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81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DA19E80-6868-45B5-8446-2276A8A42479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US" altLang="en-US" sz="1400"/>
          </a:p>
        </p:txBody>
      </p:sp>
      <p:sp>
        <p:nvSpPr>
          <p:cNvPr id="819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Coaching </a:t>
            </a:r>
            <a:r>
              <a:rPr lang="en-US" altLang="en-US" smtClean="0">
                <a:cs typeface="Tahoma" pitchFamily="34" charset="0"/>
              </a:rPr>
              <a:t>–</a:t>
            </a:r>
            <a:r>
              <a:rPr lang="en-US" altLang="en-US" smtClean="0"/>
              <a:t> A Positive Approach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803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An active and positive management approach.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Employees should know: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What to do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How to do it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Problem solving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Participative Management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Workers have a voice in their work.</a:t>
            </a:r>
          </a:p>
        </p:txBody>
      </p:sp>
    </p:spTree>
    <p:extLst>
      <p:ext uri="{BB962C8B-B14F-4D97-AF65-F5344CB8AC3E}">
        <p14:creationId xmlns:p14="http://schemas.microsoft.com/office/powerpoint/2010/main" val="538105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921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5D05FA8-B5EB-4F4B-9487-2EF60EB55D02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US" altLang="en-US" sz="1400"/>
          </a:p>
        </p:txBody>
      </p:sp>
      <p:sp>
        <p:nvSpPr>
          <p:cNvPr id="922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617538"/>
            <a:ext cx="7612062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Performance Management and Coaching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Performance appraisal</a:t>
            </a:r>
          </a:p>
          <a:p>
            <a:pPr lvl="1" eaLnBrk="1" hangingPunct="1"/>
            <a:r>
              <a:rPr lang="en-US" altLang="en-US" smtClean="0"/>
              <a:t>The first step</a:t>
            </a:r>
          </a:p>
          <a:p>
            <a:pPr eaLnBrk="1" hangingPunct="1"/>
            <a:r>
              <a:rPr lang="en-US" altLang="en-US" smtClean="0"/>
              <a:t>Performance management</a:t>
            </a:r>
          </a:p>
          <a:p>
            <a:pPr lvl="1" eaLnBrk="1" hangingPunct="1"/>
            <a:r>
              <a:rPr lang="en-US" altLang="en-US" smtClean="0"/>
              <a:t>Employee goal setting</a:t>
            </a:r>
          </a:p>
          <a:p>
            <a:pPr lvl="1" eaLnBrk="1" hangingPunct="1"/>
            <a:r>
              <a:rPr lang="en-US" altLang="en-US" smtClean="0"/>
              <a:t>Coaching</a:t>
            </a:r>
          </a:p>
          <a:p>
            <a:pPr lvl="1" eaLnBrk="1" hangingPunct="1"/>
            <a:r>
              <a:rPr lang="en-US" altLang="en-US" smtClean="0"/>
              <a:t>Rewards</a:t>
            </a:r>
          </a:p>
          <a:p>
            <a:pPr lvl="1" eaLnBrk="1" hangingPunct="1"/>
            <a:r>
              <a:rPr lang="en-US" altLang="en-US" smtClean="0"/>
              <a:t>Individual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416208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102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B6A9F72-D3FE-4DD4-A114-BBA4B9EE4855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6</a:t>
            </a:fld>
            <a:endParaRPr lang="en-US" altLang="en-US" sz="1400"/>
          </a:p>
        </p:txBody>
      </p:sp>
      <p:sp>
        <p:nvSpPr>
          <p:cNvPr id="1024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Definitions of Coaching</a:t>
            </a:r>
          </a:p>
        </p:txBody>
      </p:sp>
      <p:sp>
        <p:nvSpPr>
          <p:cNvPr id="102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z="2800" smtClean="0"/>
              <a:t>No single accepted definition.</a:t>
            </a:r>
          </a:p>
          <a:p>
            <a:pPr eaLnBrk="1" hangingPunct="1"/>
            <a:r>
              <a:rPr lang="en-US" altLang="en-US" sz="2800" smtClean="0"/>
              <a:t>A mutual discussion leading to improved performance and positive relationships.</a:t>
            </a:r>
          </a:p>
          <a:p>
            <a:pPr eaLnBrk="1" hangingPunct="1"/>
            <a:r>
              <a:rPr lang="en-US" altLang="en-US" sz="2800" smtClean="0"/>
              <a:t>A process to encourage employees to: 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400" smtClean="0"/>
              <a:t>Accept responsibility for their actions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400" smtClean="0"/>
              <a:t>Achieve and sustain superior performance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400" smtClean="0"/>
              <a:t>Work as partners in achieving organizational goals and effectiveness</a:t>
            </a:r>
          </a:p>
        </p:txBody>
      </p:sp>
    </p:spTree>
    <p:extLst>
      <p:ext uri="{BB962C8B-B14F-4D97-AF65-F5344CB8AC3E}">
        <p14:creationId xmlns:p14="http://schemas.microsoft.com/office/powerpoint/2010/main" val="3748688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112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16EE526-657F-419C-A7CA-F54826B2E457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US" altLang="en-US" sz="1400"/>
          </a:p>
        </p:txBody>
      </p:sp>
      <p:sp>
        <p:nvSpPr>
          <p:cNvPr id="1126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Supervisor’s Role in Coaching</a:t>
            </a:r>
          </a:p>
        </p:txBody>
      </p:sp>
      <p:sp>
        <p:nvSpPr>
          <p:cNvPr id="1126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mtClean="0"/>
              <a:t>A supervisor:</a:t>
            </a:r>
          </a:p>
          <a:p>
            <a:pPr eaLnBrk="1" hangingPunct="1"/>
            <a:r>
              <a:rPr lang="en-US" altLang="en-US" smtClean="0"/>
              <a:t>Should be motivated to see the work group succeed. </a:t>
            </a:r>
          </a:p>
          <a:p>
            <a:pPr eaLnBrk="1" hangingPunct="1"/>
            <a:r>
              <a:rPr lang="en-US" altLang="en-US" smtClean="0"/>
              <a:t>Can use all information on hand.</a:t>
            </a:r>
          </a:p>
          <a:p>
            <a:pPr eaLnBrk="1" hangingPunct="1"/>
            <a:r>
              <a:rPr lang="en-US" altLang="en-US" smtClean="0"/>
              <a:t>Has opportunity to coach and counsel.</a:t>
            </a:r>
          </a:p>
          <a:p>
            <a:pPr eaLnBrk="1" hangingPunct="1"/>
            <a:r>
              <a:rPr lang="en-US" altLang="en-US" smtClean="0"/>
              <a:t>Has authority to carry out coaching.</a:t>
            </a:r>
          </a:p>
          <a:p>
            <a:pPr eaLnBrk="1" hangingPunct="1"/>
            <a:r>
              <a:rPr lang="en-US" altLang="en-US" smtClean="0"/>
              <a:t>Is responsible for unit’s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885898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122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B615243-65CD-4236-BA1B-C6169AD9F5EB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US" altLang="en-US" sz="1400"/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HRD Professional’s Coaching Role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Provides training for coaches.</a:t>
            </a:r>
          </a:p>
          <a:p>
            <a:pPr eaLnBrk="1" hangingPunct="1"/>
            <a:r>
              <a:rPr lang="en-US" altLang="en-US" smtClean="0"/>
              <a:t>Provides training to correct performance problems.</a:t>
            </a:r>
          </a:p>
          <a:p>
            <a:pPr eaLnBrk="1" hangingPunct="1"/>
            <a:r>
              <a:rPr lang="en-US" altLang="en-US" smtClean="0"/>
              <a:t>Provides organizational development support.</a:t>
            </a:r>
          </a:p>
          <a:p>
            <a:pPr eaLnBrk="1" hangingPunct="1"/>
            <a:r>
              <a:rPr lang="en-US" altLang="en-US" smtClean="0"/>
              <a:t>Coaching </a:t>
            </a:r>
            <a:r>
              <a:rPr lang="en-US" altLang="en-US" i="1" smtClean="0"/>
              <a:t>is</a:t>
            </a:r>
            <a:r>
              <a:rPr lang="en-US" altLang="en-US" smtClean="0"/>
              <a:t> an HRD intervention.</a:t>
            </a:r>
          </a:p>
        </p:txBody>
      </p:sp>
    </p:spTree>
    <p:extLst>
      <p:ext uri="{BB962C8B-B14F-4D97-AF65-F5344CB8AC3E}">
        <p14:creationId xmlns:p14="http://schemas.microsoft.com/office/powerpoint/2010/main" val="4253843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133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F9C8031-49FA-4E69-A5CA-848159477C58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US" altLang="en-US" sz="1400"/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Coaching to Improve Poor Performance</a:t>
            </a:r>
          </a:p>
        </p:txBody>
      </p:sp>
      <p:sp>
        <p:nvSpPr>
          <p:cNvPr id="1331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Defining poor performance</a:t>
            </a:r>
          </a:p>
          <a:p>
            <a:pPr eaLnBrk="1" hangingPunct="1"/>
            <a:r>
              <a:rPr lang="en-US" altLang="en-US" smtClean="0"/>
              <a:t>Responding to poor performance</a:t>
            </a:r>
          </a:p>
          <a:p>
            <a:pPr eaLnBrk="1" hangingPunct="1"/>
            <a:r>
              <a:rPr lang="en-US" altLang="en-US" smtClean="0"/>
              <a:t>Conducting a coaching analysis</a:t>
            </a:r>
          </a:p>
          <a:p>
            <a:pPr eaLnBrk="1" hangingPunct="1"/>
            <a:r>
              <a:rPr lang="en-US" altLang="en-US" smtClean="0"/>
              <a:t>Using the coaching discussion</a:t>
            </a:r>
          </a:p>
        </p:txBody>
      </p:sp>
    </p:spTree>
    <p:extLst>
      <p:ext uri="{BB962C8B-B14F-4D97-AF65-F5344CB8AC3E}">
        <p14:creationId xmlns:p14="http://schemas.microsoft.com/office/powerpoint/2010/main" val="2341685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smtClean="0"/>
          </a:p>
        </p:txBody>
      </p:sp>
      <p:sp>
        <p:nvSpPr>
          <p:cNvPr id="143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4977CA2-CB67-4388-A9C7-89939CF282F0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US" altLang="en-US" sz="1400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Defining Poor Performance</a:t>
            </a:r>
          </a:p>
        </p:txBody>
      </p:sp>
      <p:sp>
        <p:nvSpPr>
          <p:cNvPr id="143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Definition: “Specific, agreed upon deviations from expected behavior.”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Performance </a:t>
            </a:r>
            <a:r>
              <a:rPr lang="en-US" altLang="en-US" u="sng" smtClean="0"/>
              <a:t>must</a:t>
            </a:r>
            <a:r>
              <a:rPr lang="en-US" altLang="en-US" smtClean="0"/>
              <a:t> be evaluated against some standard or expected level of performance.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Standards and expected levels of performance must be known by the supervisor and the worker.</a:t>
            </a:r>
          </a:p>
        </p:txBody>
      </p:sp>
    </p:spTree>
    <p:extLst>
      <p:ext uri="{BB962C8B-B14F-4D97-AF65-F5344CB8AC3E}">
        <p14:creationId xmlns:p14="http://schemas.microsoft.com/office/powerpoint/2010/main" val="1557907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E93F23D-CB1D-4931-9D0E-13F712FCB7F8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US" altLang="en-US" sz="14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Types of Standards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Absolute</a:t>
            </a:r>
          </a:p>
          <a:p>
            <a:pPr lvl="1" eaLnBrk="1" hangingPunct="1"/>
            <a:r>
              <a:rPr lang="en-US" altLang="en-US" smtClean="0"/>
              <a:t>Same scale or standard is applied to all subordinates.</a:t>
            </a:r>
          </a:p>
          <a:p>
            <a:pPr eaLnBrk="1" hangingPunct="1"/>
            <a:r>
              <a:rPr lang="en-US" altLang="en-US" smtClean="0"/>
              <a:t>Relative</a:t>
            </a:r>
          </a:p>
          <a:p>
            <a:pPr lvl="1" eaLnBrk="1" hangingPunct="1"/>
            <a:r>
              <a:rPr lang="en-US" altLang="en-US" smtClean="0"/>
              <a:t>Performance is evaluated relative to the performance of others.</a:t>
            </a:r>
          </a:p>
        </p:txBody>
      </p:sp>
    </p:spTree>
    <p:extLst>
      <p:ext uri="{BB962C8B-B14F-4D97-AF65-F5344CB8AC3E}">
        <p14:creationId xmlns:p14="http://schemas.microsoft.com/office/powerpoint/2010/main" val="1831165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FB35D2B-31AF-4C8D-8582-7EFACA89CCB8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US" altLang="en-US" sz="14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Deviant Workplace Behavior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Production deviance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Working slowly, leaving early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Property deviance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Sabotage, lying about hours worked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Political deviance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Showing favoritism, gossiping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Personal aggression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Harassment, abuse, stealing, etc.</a:t>
            </a:r>
          </a:p>
        </p:txBody>
      </p:sp>
    </p:spTree>
    <p:extLst>
      <p:ext uri="{BB962C8B-B14F-4D97-AF65-F5344CB8AC3E}">
        <p14:creationId xmlns:p14="http://schemas.microsoft.com/office/powerpoint/2010/main" val="4098861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E2BA64C-BD60-42B6-96A3-A8589C01BEFA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400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Responding to Poor Performance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80312" cy="4114800"/>
          </a:xfrm>
        </p:spPr>
        <p:txBody>
          <a:bodyPr/>
          <a:lstStyle/>
          <a:p>
            <a:pPr eaLnBrk="1" hangingPunct="1"/>
            <a:r>
              <a:rPr lang="en-US" altLang="en-US" i="1" smtClean="0"/>
              <a:t>Causal Attribution Theory</a:t>
            </a:r>
          </a:p>
          <a:p>
            <a:pPr lvl="1" eaLnBrk="1" hangingPunct="1"/>
            <a:r>
              <a:rPr lang="en-US" altLang="en-US" smtClean="0"/>
              <a:t>People assign causes to behavior.</a:t>
            </a:r>
          </a:p>
          <a:p>
            <a:pPr lvl="1" eaLnBrk="1" hangingPunct="1"/>
            <a:r>
              <a:rPr lang="en-US" altLang="en-US" smtClean="0"/>
              <a:t>Different actions are likely based on internal versus external attributions.</a:t>
            </a:r>
          </a:p>
          <a:p>
            <a:pPr eaLnBrk="1" hangingPunct="1"/>
            <a:r>
              <a:rPr lang="en-US" altLang="en-US" i="1" smtClean="0"/>
              <a:t>Fundamental Attribution Error</a:t>
            </a:r>
          </a:p>
          <a:p>
            <a:pPr lvl="1" eaLnBrk="1" hangingPunct="1"/>
            <a:r>
              <a:rPr lang="en-US" altLang="en-US" smtClean="0"/>
              <a:t>Assumes or attributes behavior comes from a cause </a:t>
            </a:r>
            <a:r>
              <a:rPr lang="en-US" altLang="en-US" i="1" smtClean="0"/>
              <a:t>within</a:t>
            </a:r>
            <a:r>
              <a:rPr lang="en-US" altLang="en-US" smtClean="0"/>
              <a:t> a person.</a:t>
            </a:r>
          </a:p>
          <a:p>
            <a:pPr lvl="1" eaLnBrk="1" hangingPunct="1"/>
            <a:r>
              <a:rPr lang="en-US" altLang="en-US" smtClean="0"/>
              <a:t>Supervisor may overlook other causes.</a:t>
            </a:r>
          </a:p>
        </p:txBody>
      </p:sp>
    </p:spTree>
    <p:extLst>
      <p:ext uri="{BB962C8B-B14F-4D97-AF65-F5344CB8AC3E}">
        <p14:creationId xmlns:p14="http://schemas.microsoft.com/office/powerpoint/2010/main" val="2846407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C60A53D-0E0E-46D6-BB31-38D97E2B78D1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4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Coaching Analysis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The process of analyzing the factors that contribute to unsatisfactory performance.</a:t>
            </a:r>
          </a:p>
          <a:p>
            <a:pPr eaLnBrk="1" hangingPunct="1"/>
            <a:r>
              <a:rPr lang="en-US" altLang="en-US" smtClean="0"/>
              <a:t>Deciding on the appropriate response to improve performance.</a:t>
            </a:r>
          </a:p>
        </p:txBody>
      </p:sp>
    </p:spTree>
    <p:extLst>
      <p:ext uri="{BB962C8B-B14F-4D97-AF65-F5344CB8AC3E}">
        <p14:creationId xmlns:p14="http://schemas.microsoft.com/office/powerpoint/2010/main" val="1713473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5FBE2AD-BDDE-44EC-8ED2-60D8A79F47BD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US" altLang="en-US" sz="1400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Steps to Follow in Conducting a Coaching Analysis – 1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Identify the unsatisfactory performance.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Decide if it’s worth YOUR time and effort.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Find out if the worker knows that their work is not satisfactory.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Does the worker know what is to be done?</a:t>
            </a:r>
          </a:p>
        </p:txBody>
      </p:sp>
    </p:spTree>
    <p:extLst>
      <p:ext uri="{BB962C8B-B14F-4D97-AF65-F5344CB8AC3E}">
        <p14:creationId xmlns:p14="http://schemas.microsoft.com/office/powerpoint/2010/main" val="1156055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17CDBEC-0B9C-491B-934B-C661227AA35A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4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Steps to Follow in Conducting a Coaching Analysis – 2</a:t>
            </a:r>
          </a:p>
        </p:txBody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Are there obstacles beyond the worker’s control?</a:t>
            </a:r>
          </a:p>
          <a:p>
            <a:pPr eaLnBrk="1" hangingPunct="1"/>
            <a:r>
              <a:rPr lang="en-US" altLang="en-US" smtClean="0"/>
              <a:t>Does worker know HOW to do the job?</a:t>
            </a:r>
          </a:p>
          <a:p>
            <a:pPr eaLnBrk="1" hangingPunct="1"/>
            <a:r>
              <a:rPr lang="en-US" altLang="en-US" smtClean="0"/>
              <a:t>Does a negative consequence follow effective performance?</a:t>
            </a:r>
          </a:p>
        </p:txBody>
      </p:sp>
    </p:spTree>
    <p:extLst>
      <p:ext uri="{BB962C8B-B14F-4D97-AF65-F5344CB8AC3E}">
        <p14:creationId xmlns:p14="http://schemas.microsoft.com/office/powerpoint/2010/main" val="26405651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70EB80B-EEA8-4A5A-BDE9-EB3A24B32683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Steps to Follow in Conducting a Coaching Analysis – 3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Does a positive consequence follow nonperformance?</a:t>
            </a:r>
          </a:p>
          <a:p>
            <a:pPr eaLnBrk="1" hangingPunct="1"/>
            <a:r>
              <a:rPr lang="en-US" altLang="en-US" smtClean="0"/>
              <a:t>Can the worker do the job if he/she wants to?</a:t>
            </a:r>
          </a:p>
          <a:p>
            <a:pPr eaLnBrk="1" hangingPunct="1"/>
            <a:r>
              <a:rPr lang="en-US" altLang="en-US" smtClean="0"/>
              <a:t>Can the job or task be modified?</a:t>
            </a:r>
          </a:p>
          <a:p>
            <a:pPr eaLnBrk="1" hangingPunct="1"/>
            <a:r>
              <a:rPr lang="en-US" altLang="en-US" smtClean="0"/>
              <a:t>What if the problem persists?</a:t>
            </a:r>
          </a:p>
        </p:txBody>
      </p:sp>
    </p:spTree>
    <p:extLst>
      <p:ext uri="{BB962C8B-B14F-4D97-AF65-F5344CB8AC3E}">
        <p14:creationId xmlns:p14="http://schemas.microsoft.com/office/powerpoint/2010/main" val="69358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79B03CE-1A93-426C-A87E-CF924DAB77C7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1400"/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Coaching Discussion </a:t>
            </a:r>
            <a:r>
              <a:rPr lang="en-US" altLang="en-US" smtClean="0">
                <a:cs typeface="Tahoma" pitchFamily="34" charset="0"/>
              </a:rPr>
              <a:t>– 1</a:t>
            </a:r>
            <a:endParaRPr lang="en-US" altLang="en-US" smtClean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Kinlaw’s Approach: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Confronting or presenting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Using reactions to develop information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Resolving or resolution</a:t>
            </a:r>
          </a:p>
        </p:txBody>
      </p:sp>
    </p:spTree>
    <p:extLst>
      <p:ext uri="{BB962C8B-B14F-4D97-AF65-F5344CB8AC3E}">
        <p14:creationId xmlns:p14="http://schemas.microsoft.com/office/powerpoint/2010/main" val="1739106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C8FA9A9-C982-44B8-A52E-A5BA39424D54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US" altLang="en-US" sz="1400"/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Coaching Discussion </a:t>
            </a:r>
            <a:r>
              <a:rPr lang="en-US" altLang="en-US" smtClean="0">
                <a:cs typeface="Tahoma" pitchFamily="34" charset="0"/>
              </a:rPr>
              <a:t>– 2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803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Fournies’ Approach:</a:t>
            </a:r>
          </a:p>
          <a:p>
            <a:pPr lvl="1" eaLnBrk="1" hangingPunct="1"/>
            <a:r>
              <a:rPr lang="en-US" altLang="en-US" smtClean="0"/>
              <a:t>Get agreement with worker that a problem exists.</a:t>
            </a:r>
          </a:p>
          <a:p>
            <a:pPr lvl="1" eaLnBrk="1" hangingPunct="1"/>
            <a:r>
              <a:rPr lang="en-US" altLang="en-US" smtClean="0"/>
              <a:t>Mutually discuss alternative solutions to the problem.</a:t>
            </a:r>
          </a:p>
          <a:p>
            <a:pPr lvl="1" eaLnBrk="1" hangingPunct="1"/>
            <a:r>
              <a:rPr lang="en-US" altLang="en-US" smtClean="0"/>
              <a:t>Mutually agree on actions to be taken.</a:t>
            </a:r>
          </a:p>
          <a:p>
            <a:pPr lvl="1" eaLnBrk="1" hangingPunct="1"/>
            <a:r>
              <a:rPr lang="en-US" altLang="en-US" smtClean="0"/>
              <a:t>Follow-up to measure results.</a:t>
            </a:r>
          </a:p>
          <a:p>
            <a:pPr lvl="1" eaLnBrk="1" hangingPunct="1"/>
            <a:r>
              <a:rPr lang="en-US" altLang="en-US" smtClean="0"/>
              <a:t>Recognize achievement when it happens.</a:t>
            </a:r>
          </a:p>
        </p:txBody>
      </p:sp>
    </p:spTree>
    <p:extLst>
      <p:ext uri="{BB962C8B-B14F-4D97-AF65-F5344CB8AC3E}">
        <p14:creationId xmlns:p14="http://schemas.microsoft.com/office/powerpoint/2010/main" val="2171847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F69764B-C9B8-4C55-ABE0-7C294072F138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US" altLang="en-US" sz="1400"/>
          </a:p>
        </p:txBody>
      </p:sp>
      <p:sp>
        <p:nvSpPr>
          <p:cNvPr id="24579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Critical Points for Both</a:t>
            </a:r>
          </a:p>
        </p:txBody>
      </p:sp>
      <p:sp>
        <p:nvSpPr>
          <p:cNvPr id="24580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143000" y="2057400"/>
            <a:ext cx="7467600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You need specific objectives or goals.</a:t>
            </a:r>
          </a:p>
          <a:p>
            <a:pPr eaLnBrk="1" hangingPunct="1"/>
            <a:r>
              <a:rPr lang="en-US" altLang="en-US" smtClean="0"/>
              <a:t>Goals must be mutually understood and agreed upon.</a:t>
            </a:r>
          </a:p>
        </p:txBody>
      </p:sp>
    </p:spTree>
    <p:extLst>
      <p:ext uri="{BB962C8B-B14F-4D97-AF65-F5344CB8AC3E}">
        <p14:creationId xmlns:p14="http://schemas.microsoft.com/office/powerpoint/2010/main" val="2767641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D3DB6AE-1EE6-40C1-9031-87D3F6F00F07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21</a:t>
            </a:fld>
            <a:endParaRPr lang="en-US" altLang="en-US" sz="140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What if Coaching Fails?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803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Transfer the employee to work that the employee can do.</a:t>
            </a:r>
          </a:p>
          <a:p>
            <a:pPr eaLnBrk="1" hangingPunct="1"/>
            <a:r>
              <a:rPr lang="en-US" altLang="en-US" smtClean="0"/>
              <a:t>Terminate for sub-standard performance.</a:t>
            </a:r>
          </a:p>
          <a:p>
            <a:pPr eaLnBrk="1" hangingPunct="1"/>
            <a:r>
              <a:rPr lang="en-US" altLang="en-US" smtClean="0"/>
              <a:t>Have adequate documentation of coaching efforts to support termination!</a:t>
            </a:r>
          </a:p>
        </p:txBody>
      </p:sp>
    </p:spTree>
    <p:extLst>
      <p:ext uri="{BB962C8B-B14F-4D97-AF65-F5344CB8AC3E}">
        <p14:creationId xmlns:p14="http://schemas.microsoft.com/office/powerpoint/2010/main" val="449373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CCF6017-86E3-4441-968E-9FEB1542B729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US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Maintaining Effective Performance and Encouraging Superior Performance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Must reward good performance.</a:t>
            </a:r>
          </a:p>
          <a:p>
            <a:pPr eaLnBrk="1" hangingPunct="1"/>
            <a:r>
              <a:rPr lang="en-US" altLang="en-US" smtClean="0"/>
              <a:t>Use:</a:t>
            </a:r>
          </a:p>
          <a:p>
            <a:pPr lvl="1" eaLnBrk="1" hangingPunct="1"/>
            <a:r>
              <a:rPr lang="en-US" altLang="en-US" smtClean="0"/>
              <a:t>Goal Setting</a:t>
            </a:r>
          </a:p>
          <a:p>
            <a:pPr lvl="1" eaLnBrk="1" hangingPunct="1"/>
            <a:r>
              <a:rPr lang="en-US" altLang="en-US" smtClean="0"/>
              <a:t>Job redesign</a:t>
            </a:r>
          </a:p>
          <a:p>
            <a:pPr lvl="1" eaLnBrk="1" hangingPunct="1"/>
            <a:r>
              <a:rPr lang="en-US" altLang="en-US" smtClean="0"/>
              <a:t>Worker participation</a:t>
            </a:r>
          </a:p>
          <a:p>
            <a:pPr lvl="1" eaLnBrk="1" hangingPunct="1"/>
            <a:r>
              <a:rPr lang="en-US" altLang="en-US" smtClean="0"/>
              <a:t>Job ownership</a:t>
            </a:r>
          </a:p>
        </p:txBody>
      </p:sp>
    </p:spTree>
    <p:extLst>
      <p:ext uri="{BB962C8B-B14F-4D97-AF65-F5344CB8AC3E}">
        <p14:creationId xmlns:p14="http://schemas.microsoft.com/office/powerpoint/2010/main" val="18728912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E0C40456-E801-4047-A7B5-0A7042E134BB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US" altLang="en-US" sz="1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Manager-Coach Responsibilities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Provide evaluation</a:t>
            </a:r>
          </a:p>
          <a:p>
            <a:pPr lvl="1" eaLnBrk="1" hangingPunct="1"/>
            <a:r>
              <a:rPr lang="en-US" altLang="en-US" smtClean="0"/>
              <a:t>Self-evaluation can be difficult.</a:t>
            </a:r>
          </a:p>
          <a:p>
            <a:pPr lvl="1" eaLnBrk="1" hangingPunct="1"/>
            <a:r>
              <a:rPr lang="en-US" altLang="en-US" smtClean="0"/>
              <a:t>People often focus on their weaknesses.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mtClean="0"/>
              <a:t>Manager-coach can:</a:t>
            </a:r>
          </a:p>
          <a:p>
            <a:pPr lvl="1" eaLnBrk="1" hangingPunct="1"/>
            <a:r>
              <a:rPr lang="en-US" altLang="en-US" smtClean="0"/>
              <a:t> see the big picture.</a:t>
            </a:r>
          </a:p>
          <a:p>
            <a:pPr lvl="1" eaLnBrk="1" hangingPunct="1"/>
            <a:r>
              <a:rPr lang="en-US" altLang="en-US" smtClean="0"/>
              <a:t> make suggestions for improvement.</a:t>
            </a:r>
          </a:p>
          <a:p>
            <a:pPr lvl="1" eaLnBrk="1" hangingPunct="1"/>
            <a:r>
              <a:rPr lang="en-US" altLang="en-US" smtClean="0"/>
              <a:t> reinforce company values.</a:t>
            </a:r>
          </a:p>
        </p:txBody>
      </p:sp>
    </p:spTree>
    <p:extLst>
      <p:ext uri="{BB962C8B-B14F-4D97-AF65-F5344CB8AC3E}">
        <p14:creationId xmlns:p14="http://schemas.microsoft.com/office/powerpoint/2010/main" val="23679619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5F0DB92-DA32-4240-8673-9C71DEE21272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US" altLang="en-US" sz="1400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Skills Needed for Effective Coaching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Communication skills</a:t>
            </a:r>
          </a:p>
          <a:p>
            <a:pPr eaLnBrk="1" hangingPunct="1"/>
            <a:r>
              <a:rPr lang="en-US" altLang="en-US" smtClean="0"/>
              <a:t>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24467724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F0B27E6-029E-45F1-B1FE-ED5C0DBD76CE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25</a:t>
            </a:fld>
            <a:endParaRPr lang="en-US" altLang="en-US" sz="1400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Communication Skills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Writing</a:t>
            </a:r>
          </a:p>
          <a:p>
            <a:pPr eaLnBrk="1" hangingPunct="1"/>
            <a:r>
              <a:rPr lang="en-US" altLang="en-US" smtClean="0"/>
              <a:t>Speaking</a:t>
            </a:r>
          </a:p>
          <a:p>
            <a:pPr eaLnBrk="1" hangingPunct="1"/>
            <a:r>
              <a:rPr lang="en-US" altLang="en-US" smtClean="0"/>
              <a:t>Active listening</a:t>
            </a:r>
          </a:p>
        </p:txBody>
      </p:sp>
    </p:spTree>
    <p:extLst>
      <p:ext uri="{BB962C8B-B14F-4D97-AF65-F5344CB8AC3E}">
        <p14:creationId xmlns:p14="http://schemas.microsoft.com/office/powerpoint/2010/main" val="25161522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A315CA0-A377-4E3B-B2E4-709415EE2D66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US" altLang="en-US" sz="14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Writing Skills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Acceptable grammar and spelling.</a:t>
            </a:r>
          </a:p>
          <a:p>
            <a:pPr eaLnBrk="1" hangingPunct="1"/>
            <a:r>
              <a:rPr lang="en-US" altLang="en-US" smtClean="0"/>
              <a:t>Clear and concise style.</a:t>
            </a:r>
          </a:p>
          <a:p>
            <a:pPr eaLnBrk="1" hangingPunct="1"/>
            <a:r>
              <a:rPr lang="en-US" altLang="en-US" smtClean="0"/>
              <a:t>Example: Facts, Discussion, Recommendation (FDR).</a:t>
            </a:r>
          </a:p>
        </p:txBody>
      </p:sp>
    </p:spTree>
    <p:extLst>
      <p:ext uri="{BB962C8B-B14F-4D97-AF65-F5344CB8AC3E}">
        <p14:creationId xmlns:p14="http://schemas.microsoft.com/office/powerpoint/2010/main" val="42571686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5AF1507-69F1-4CB9-95BB-E4ACA44E99E4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27</a:t>
            </a:fld>
            <a:endParaRPr lang="en-US" altLang="en-US" sz="140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Speaking Skills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803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Specific and descriptive.</a:t>
            </a:r>
          </a:p>
          <a:p>
            <a:pPr eaLnBrk="1" hangingPunct="1"/>
            <a:r>
              <a:rPr lang="en-US" altLang="en-US" smtClean="0"/>
              <a:t>Focused on the issue at hand.</a:t>
            </a:r>
          </a:p>
          <a:p>
            <a:pPr eaLnBrk="1" hangingPunct="1"/>
            <a:r>
              <a:rPr lang="en-US" altLang="en-US" smtClean="0"/>
              <a:t>Polite and respectful.</a:t>
            </a:r>
          </a:p>
          <a:p>
            <a:pPr eaLnBrk="1" hangingPunct="1"/>
            <a:r>
              <a:rPr lang="en-US" altLang="en-US" smtClean="0"/>
              <a:t>Focused on the problem, not the person.</a:t>
            </a:r>
          </a:p>
          <a:p>
            <a:pPr eaLnBrk="1" hangingPunct="1"/>
            <a:r>
              <a:rPr lang="en-US" altLang="en-US" smtClean="0"/>
              <a:t>Objective, not based on feelings.</a:t>
            </a:r>
          </a:p>
        </p:txBody>
      </p:sp>
    </p:spTree>
    <p:extLst>
      <p:ext uri="{BB962C8B-B14F-4D97-AF65-F5344CB8AC3E}">
        <p14:creationId xmlns:p14="http://schemas.microsoft.com/office/powerpoint/2010/main" val="26353556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1E82E68-8004-4EC9-B7BA-DE251B4172D3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28</a:t>
            </a:fld>
            <a:endParaRPr lang="en-US" altLang="en-US" sz="140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Active Listening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More than, “I hear you.”</a:t>
            </a:r>
          </a:p>
          <a:p>
            <a:pPr eaLnBrk="1" hangingPunct="1"/>
            <a:r>
              <a:rPr lang="en-US" altLang="en-US" smtClean="0"/>
              <a:t>Must listen for what the other person is trying to say.</a:t>
            </a:r>
          </a:p>
          <a:p>
            <a:pPr eaLnBrk="1" hangingPunct="1"/>
            <a:r>
              <a:rPr lang="en-US" altLang="en-US" smtClean="0"/>
              <a:t>Specific techniques are needed.</a:t>
            </a:r>
          </a:p>
          <a:p>
            <a:pPr eaLnBrk="1" hangingPunct="1"/>
            <a:r>
              <a:rPr lang="en-US" altLang="en-US" smtClean="0"/>
              <a:t>It is NOT easy!</a:t>
            </a:r>
          </a:p>
        </p:txBody>
      </p:sp>
    </p:spTree>
    <p:extLst>
      <p:ext uri="{BB962C8B-B14F-4D97-AF65-F5344CB8AC3E}">
        <p14:creationId xmlns:p14="http://schemas.microsoft.com/office/powerpoint/2010/main" val="12043502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D0E0130-EBB1-403D-9450-CA08B27B60F0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29</a:t>
            </a:fld>
            <a:endParaRPr lang="en-US" altLang="en-US" sz="140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How to Listen Actively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Mirror back what the individual says:</a:t>
            </a:r>
          </a:p>
          <a:p>
            <a:pPr lvl="1" eaLnBrk="1" hangingPunct="1"/>
            <a:r>
              <a:rPr lang="en-US" altLang="en-US" smtClean="0"/>
              <a:t>“So you think that you are doing the right thing. Is there more?”</a:t>
            </a:r>
          </a:p>
          <a:p>
            <a:pPr eaLnBrk="1" hangingPunct="1"/>
            <a:r>
              <a:rPr lang="en-US" altLang="en-US" smtClean="0"/>
              <a:t>Paraphrase and summarize: </a:t>
            </a:r>
          </a:p>
          <a:p>
            <a:pPr lvl="1" eaLnBrk="1" hangingPunct="1"/>
            <a:r>
              <a:rPr lang="en-US" altLang="en-US" smtClean="0"/>
              <a:t>“So you feel you are doing the job the way you were taught to do it, and that any quality errors are not your fault. Is that right? Is there more?”</a:t>
            </a:r>
          </a:p>
        </p:txBody>
      </p:sp>
    </p:spTree>
    <p:extLst>
      <p:ext uri="{BB962C8B-B14F-4D97-AF65-F5344CB8AC3E}">
        <p14:creationId xmlns:p14="http://schemas.microsoft.com/office/powerpoint/2010/main" val="32350922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5A3274E-70BB-4709-B2F0-162DF722D099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30</a:t>
            </a:fld>
            <a:endParaRPr lang="en-US" altLang="en-US" sz="1400"/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How to Listen Actively – 2</a:t>
            </a:r>
          </a:p>
        </p:txBody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Use open-ended questions to get information:</a:t>
            </a:r>
          </a:p>
          <a:p>
            <a:pPr lvl="1" eaLnBrk="1" hangingPunct="1"/>
            <a:r>
              <a:rPr lang="en-US" altLang="en-US" smtClean="0"/>
              <a:t>Can’t be answered with simple yes or no.</a:t>
            </a:r>
          </a:p>
          <a:p>
            <a:pPr eaLnBrk="1" hangingPunct="1"/>
            <a:r>
              <a:rPr lang="en-US" altLang="en-US" smtClean="0"/>
              <a:t>Use closed questions to get a yes or no answer.</a:t>
            </a:r>
          </a:p>
          <a:p>
            <a:pPr eaLnBrk="1" hangingPunct="1"/>
            <a:r>
              <a:rPr lang="en-US" altLang="en-US" smtClean="0"/>
              <a:t>See Tables 10-2 and 10-3.</a:t>
            </a:r>
          </a:p>
          <a:p>
            <a:pPr eaLnBrk="1" hangingPunct="1"/>
            <a:r>
              <a:rPr lang="en-US" altLang="en-US" smtClean="0"/>
              <a:t>Active listening takes a lot of work!</a:t>
            </a:r>
          </a:p>
        </p:txBody>
      </p:sp>
    </p:spTree>
    <p:extLst>
      <p:ext uri="{BB962C8B-B14F-4D97-AF65-F5344CB8AC3E}">
        <p14:creationId xmlns:p14="http://schemas.microsoft.com/office/powerpoint/2010/main" val="4269612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AADFFE0-3C31-4F33-9717-2D471A66FBA4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31</a:t>
            </a:fld>
            <a:endParaRPr lang="en-US" altLang="en-US" sz="1400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Interpersonal Skills</a:t>
            </a:r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Show respect for the individual.</a:t>
            </a:r>
          </a:p>
          <a:p>
            <a:pPr eaLnBrk="1" hangingPunct="1"/>
            <a:r>
              <a:rPr lang="en-US" altLang="en-US" smtClean="0"/>
              <a:t>Focus on the present and future.</a:t>
            </a:r>
          </a:p>
          <a:p>
            <a:pPr lvl="1" eaLnBrk="1" hangingPunct="1"/>
            <a:r>
              <a:rPr lang="en-US" altLang="en-US" smtClean="0"/>
              <a:t>Not on the past!</a:t>
            </a:r>
          </a:p>
          <a:p>
            <a:pPr eaLnBrk="1" hangingPunct="1"/>
            <a:r>
              <a:rPr lang="en-US" altLang="en-US" smtClean="0"/>
              <a:t>Be objective.</a:t>
            </a:r>
          </a:p>
          <a:p>
            <a:pPr eaLnBrk="1" hangingPunct="1"/>
            <a:r>
              <a:rPr lang="en-US" altLang="en-US" smtClean="0"/>
              <a:t>Plan ahead.</a:t>
            </a:r>
          </a:p>
        </p:txBody>
      </p:sp>
    </p:spTree>
    <p:extLst>
      <p:ext uri="{BB962C8B-B14F-4D97-AF65-F5344CB8AC3E}">
        <p14:creationId xmlns:p14="http://schemas.microsoft.com/office/powerpoint/2010/main" val="16321060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C81716B-244D-4013-A9E1-AEEFAF8DF7EC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US" altLang="en-US" sz="1400"/>
          </a:p>
        </p:txBody>
      </p:sp>
      <p:sp>
        <p:nvSpPr>
          <p:cNvPr id="36867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Interpersonal Skills - 2</a:t>
            </a:r>
          </a:p>
        </p:txBody>
      </p:sp>
      <p:sp>
        <p:nvSpPr>
          <p:cNvPr id="36868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Affirm the efforts of others.</a:t>
            </a:r>
          </a:p>
          <a:p>
            <a:pPr eaLnBrk="1" hangingPunct="1"/>
            <a:r>
              <a:rPr lang="en-US" altLang="en-US" smtClean="0"/>
              <a:t>Be consistent</a:t>
            </a:r>
          </a:p>
          <a:p>
            <a:pPr eaLnBrk="1" hangingPunct="1"/>
            <a:r>
              <a:rPr lang="en-US" altLang="en-US" smtClean="0"/>
              <a:t>Build trust</a:t>
            </a:r>
          </a:p>
          <a:p>
            <a:pPr eaLnBrk="1" hangingPunct="1"/>
            <a:r>
              <a:rPr lang="en-US" altLang="en-US" smtClean="0"/>
              <a:t>Demonstrate commitment to and respect for others</a:t>
            </a:r>
          </a:p>
          <a:p>
            <a:pPr eaLnBrk="1" hangingPunct="1"/>
            <a:r>
              <a:rPr lang="en-US" altLang="en-US" smtClean="0"/>
              <a:t>Integrity, Integrity, Integrity!!!</a:t>
            </a:r>
          </a:p>
        </p:txBody>
      </p:sp>
    </p:spTree>
    <p:extLst>
      <p:ext uri="{BB962C8B-B14F-4D97-AF65-F5344CB8AC3E}">
        <p14:creationId xmlns:p14="http://schemas.microsoft.com/office/powerpoint/2010/main" val="36193664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63C4EE1-447B-4D5D-9FBE-1248A9F985F8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US" altLang="en-US" sz="1400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Effectiveness of Coaching</a:t>
            </a: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3517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Hard to measure objectively.</a:t>
            </a:r>
          </a:p>
          <a:p>
            <a:pPr eaLnBrk="1" hangingPunct="1"/>
            <a:r>
              <a:rPr lang="en-US" altLang="en-US" smtClean="0"/>
              <a:t>Can be measured in many ways.</a:t>
            </a:r>
          </a:p>
          <a:p>
            <a:pPr eaLnBrk="1" hangingPunct="1"/>
            <a:r>
              <a:rPr lang="en-US" altLang="en-US" smtClean="0"/>
              <a:t>Some coaches ARE better than others.</a:t>
            </a:r>
          </a:p>
          <a:p>
            <a:pPr eaLnBrk="1" hangingPunct="1"/>
            <a:r>
              <a:rPr lang="en-US" altLang="en-US" smtClean="0"/>
              <a:t>Others need to keep working to improve their coaching skills; good coaching skills </a:t>
            </a:r>
            <a:r>
              <a:rPr lang="en-US" altLang="en-US" i="1" smtClean="0"/>
              <a:t>can</a:t>
            </a:r>
            <a:r>
              <a:rPr lang="en-US" altLang="en-US" smtClean="0"/>
              <a:t> be learned.</a:t>
            </a:r>
          </a:p>
        </p:txBody>
      </p:sp>
    </p:spTree>
    <p:extLst>
      <p:ext uri="{BB962C8B-B14F-4D97-AF65-F5344CB8AC3E}">
        <p14:creationId xmlns:p14="http://schemas.microsoft.com/office/powerpoint/2010/main" val="183651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727A3E2-6270-495F-A744-279FD6648DD1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34</a:t>
            </a:fld>
            <a:endParaRPr lang="en-US" altLang="en-US" sz="1400"/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Performance Appraisal Interview - 1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US" altLang="en-US" sz="2800" smtClean="0"/>
              <a:t>Major source of employee feedback.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z="2800" smtClean="0"/>
              <a:t>Gives employee the chance for feedback and participation in the process.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z="2800" smtClean="0"/>
              <a:t>Allows the coach to affirm his/her support.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z="2800" smtClean="0"/>
              <a:t>Provides opportunity for constructive criticism </a:t>
            </a:r>
            <a:r>
              <a:rPr lang="en-US" altLang="en-US" sz="2800" smtClean="0">
                <a:cs typeface="Tahoma" pitchFamily="34" charset="0"/>
              </a:rPr>
              <a:t>–</a:t>
            </a:r>
            <a:r>
              <a:rPr lang="en-US" altLang="en-US" sz="2800" smtClean="0"/>
              <a:t> both ways.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400" smtClean="0"/>
              <a:t>Focus on the problem, not the “personality”</a:t>
            </a:r>
          </a:p>
        </p:txBody>
      </p:sp>
    </p:spTree>
    <p:extLst>
      <p:ext uri="{BB962C8B-B14F-4D97-AF65-F5344CB8AC3E}">
        <p14:creationId xmlns:p14="http://schemas.microsoft.com/office/powerpoint/2010/main" val="1131983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8A1B2F4-1EC8-44AB-B3A9-72CD7CB25A40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35</a:t>
            </a:fld>
            <a:endParaRPr lang="en-US" altLang="en-US" sz="1400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Performance Appraisal Interview –2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mtClean="0"/>
              <a:t>Time to mutually set next period’s goals and objectives.</a:t>
            </a:r>
          </a:p>
          <a:p>
            <a:pPr eaLnBrk="1" hangingPunct="1"/>
            <a:r>
              <a:rPr lang="en-US" altLang="en-US" smtClean="0"/>
              <a:t>Provides mutually understood basis for improvement.</a:t>
            </a:r>
          </a:p>
        </p:txBody>
      </p:sp>
    </p:spTree>
    <p:extLst>
      <p:ext uri="{BB962C8B-B14F-4D97-AF65-F5344CB8AC3E}">
        <p14:creationId xmlns:p14="http://schemas.microsoft.com/office/powerpoint/2010/main" val="30354458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F2847D1-79BE-4CFD-9F13-3ACF4573CD02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36</a:t>
            </a:fld>
            <a:endParaRPr lang="en-US" altLang="en-US" sz="1400"/>
          </a:p>
        </p:txBody>
      </p:sp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Training the Supervisor/Appraiser</a:t>
            </a:r>
          </a:p>
        </p:txBody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mtClean="0"/>
              <a:t>Effective training: </a:t>
            </a:r>
          </a:p>
          <a:p>
            <a:pPr eaLnBrk="1" hangingPunct="1"/>
            <a:r>
              <a:rPr lang="en-US" altLang="en-US" smtClean="0"/>
              <a:t>Helps the appraiser to be credible.</a:t>
            </a:r>
          </a:p>
          <a:p>
            <a:pPr eaLnBrk="1" hangingPunct="1"/>
            <a:r>
              <a:rPr lang="en-US" altLang="en-US" smtClean="0"/>
              <a:t>Promotes acceptance of appraisal.</a:t>
            </a:r>
          </a:p>
          <a:p>
            <a:pPr eaLnBrk="1" hangingPunct="1"/>
            <a:r>
              <a:rPr lang="en-US" altLang="en-US" smtClean="0"/>
              <a:t>Helps provide accurate feedback.</a:t>
            </a:r>
          </a:p>
          <a:p>
            <a:pPr eaLnBrk="1" hangingPunct="1"/>
            <a:r>
              <a:rPr lang="en-US" altLang="en-US" smtClean="0"/>
              <a:t>Assists the supervisor in demonstrating support for the employee.</a:t>
            </a:r>
          </a:p>
        </p:txBody>
      </p:sp>
    </p:spTree>
    <p:extLst>
      <p:ext uri="{BB962C8B-B14F-4D97-AF65-F5344CB8AC3E}">
        <p14:creationId xmlns:p14="http://schemas.microsoft.com/office/powerpoint/2010/main" val="1543187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C6C5257-8F15-42F3-9808-2293EF1B9038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US" altLang="en-US" sz="1400"/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Organizational Support </a:t>
            </a:r>
          </a:p>
        </p:txBody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803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Organization needs to support their coaching and performance management efforts.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Takes time, training and money.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Needs to be part of the corporate culture.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Needs to  be linked to compensation, rewards, and promotion systems.</a:t>
            </a:r>
          </a:p>
        </p:txBody>
      </p:sp>
    </p:spTree>
    <p:extLst>
      <p:ext uri="{BB962C8B-B14F-4D97-AF65-F5344CB8AC3E}">
        <p14:creationId xmlns:p14="http://schemas.microsoft.com/office/powerpoint/2010/main" val="13937546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6D89597-09EC-46DE-93B8-C1BCE52515D2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38</a:t>
            </a:fld>
            <a:endParaRPr lang="en-US" altLang="en-US" sz="1400"/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Coaching in a Nutshell</a:t>
            </a:r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Worker participates in discussions.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Worker helps set goals for improvement.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Feedback is specific and behavioral.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Coaches are supportive and helpful.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Supervisor needs to know the worker’s job.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Coaches need support and training.</a:t>
            </a:r>
          </a:p>
        </p:txBody>
      </p:sp>
    </p:spTree>
    <p:extLst>
      <p:ext uri="{BB962C8B-B14F-4D97-AF65-F5344CB8AC3E}">
        <p14:creationId xmlns:p14="http://schemas.microsoft.com/office/powerpoint/2010/main" val="30903479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D63784A-CDC0-4ABC-A0A2-920686C68EF5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39</a:t>
            </a:fld>
            <a:endParaRPr lang="en-US" altLang="en-US" sz="1400"/>
          </a:p>
        </p:txBody>
      </p:sp>
      <p:sp>
        <p:nvSpPr>
          <p:cNvPr id="440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Summary - 1</a:t>
            </a:r>
          </a:p>
        </p:txBody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6565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Managers must ensure effective employee performance.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Positive coaching provides a great opportunity for individual improvement.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Allows worker to: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accept responsibility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achieve superior performance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work towards organizational goals</a:t>
            </a:r>
          </a:p>
        </p:txBody>
      </p:sp>
    </p:spTree>
    <p:extLst>
      <p:ext uri="{BB962C8B-B14F-4D97-AF65-F5344CB8AC3E}">
        <p14:creationId xmlns:p14="http://schemas.microsoft.com/office/powerpoint/2010/main" val="16043807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110F91D-B192-4EAB-A00A-316E1A58D2DF}" type="slidenum">
              <a:rPr lang="en-US" altLang="en-US" sz="1400"/>
              <a:pPr>
                <a:spcBef>
                  <a:spcPct val="0"/>
                </a:spcBef>
                <a:buClrTx/>
                <a:buSzTx/>
                <a:buFontTx/>
                <a:buNone/>
              </a:pPr>
              <a:t>40</a:t>
            </a:fld>
            <a:endParaRPr lang="en-US" altLang="en-US" sz="1400"/>
          </a:p>
        </p:txBody>
      </p:sp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Summary – 2</a:t>
            </a:r>
          </a:p>
        </p:txBody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u="sng" smtClean="0"/>
              <a:t>Good</a:t>
            </a:r>
            <a:r>
              <a:rPr lang="en-US" altLang="en-US" smtClean="0"/>
              <a:t> coaches needs: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Effective communication skills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Effective interpersonal skills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Integrity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mtClean="0"/>
              <a:t>Effective performance appraisal skills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mtClean="0"/>
              <a:t>Is it any wonder that good coaches can be hard to find?</a:t>
            </a:r>
          </a:p>
        </p:txBody>
      </p:sp>
    </p:spTree>
    <p:extLst>
      <p:ext uri="{BB962C8B-B14F-4D97-AF65-F5344CB8AC3E}">
        <p14:creationId xmlns:p14="http://schemas.microsoft.com/office/powerpoint/2010/main" val="239916476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1505</TotalTime>
  <Words>1391</Words>
  <Application>Microsoft Office PowerPoint</Application>
  <PresentationFormat>On-screen Show (4:3)</PresentationFormat>
  <Paragraphs>263</Paragraphs>
  <Slides>40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20140311PresentationUWTSDTemplate</vt:lpstr>
      <vt:lpstr>Module Code: BMSK 5102</vt:lpstr>
      <vt:lpstr>Thoughts for Discussion</vt:lpstr>
      <vt:lpstr>The Need for Coaching</vt:lpstr>
      <vt:lpstr>Coaching – A Positive Approach</vt:lpstr>
      <vt:lpstr>Performance Management and Coaching</vt:lpstr>
      <vt:lpstr>Definitions of Coaching</vt:lpstr>
      <vt:lpstr>Supervisor’s Role in Coaching</vt:lpstr>
      <vt:lpstr>HRD Professional’s Coaching Role</vt:lpstr>
      <vt:lpstr>Coaching to Improve Poor Performance</vt:lpstr>
      <vt:lpstr>Defining Poor Performance</vt:lpstr>
      <vt:lpstr>Types of Standards</vt:lpstr>
      <vt:lpstr>Deviant Workplace Behavior</vt:lpstr>
      <vt:lpstr>Responding to Poor Performance</vt:lpstr>
      <vt:lpstr>Coaching Analysis</vt:lpstr>
      <vt:lpstr>Steps to Follow in Conducting a Coaching Analysis – 1</vt:lpstr>
      <vt:lpstr>Steps to Follow in Conducting a Coaching Analysis – 2</vt:lpstr>
      <vt:lpstr>Steps to Follow in Conducting a Coaching Analysis – 3</vt:lpstr>
      <vt:lpstr>The Coaching Discussion – 1</vt:lpstr>
      <vt:lpstr>The Coaching Discussion – 2</vt:lpstr>
      <vt:lpstr>Critical Points for Both</vt:lpstr>
      <vt:lpstr>What if Coaching Fails?</vt:lpstr>
      <vt:lpstr>Maintaining Effective Performance and Encouraging Superior Performance</vt:lpstr>
      <vt:lpstr>Manager-Coach Responsibilities</vt:lpstr>
      <vt:lpstr>Skills Needed for Effective Coaching</vt:lpstr>
      <vt:lpstr>Communication Skills</vt:lpstr>
      <vt:lpstr>Writing Skills</vt:lpstr>
      <vt:lpstr>Speaking Skills</vt:lpstr>
      <vt:lpstr>Active Listening</vt:lpstr>
      <vt:lpstr>How to Listen Actively</vt:lpstr>
      <vt:lpstr>How to Listen Actively – 2</vt:lpstr>
      <vt:lpstr>Interpersonal Skills</vt:lpstr>
      <vt:lpstr>Interpersonal Skills - 2</vt:lpstr>
      <vt:lpstr>Effectiveness of Coaching</vt:lpstr>
      <vt:lpstr>Performance Appraisal Interview - 1</vt:lpstr>
      <vt:lpstr>Performance Appraisal Interview –2</vt:lpstr>
      <vt:lpstr>Training the Supervisor/Appraiser</vt:lpstr>
      <vt:lpstr>Organizational Support </vt:lpstr>
      <vt:lpstr>Coaching in a Nutshell</vt:lpstr>
      <vt:lpstr>Summary - 1</vt:lpstr>
      <vt:lpstr>Summary – 2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76</cp:revision>
  <cp:lastPrinted>2018-07-09T15:27:01Z</cp:lastPrinted>
  <dcterms:created xsi:type="dcterms:W3CDTF">2002-10-07T19:43:58Z</dcterms:created>
  <dcterms:modified xsi:type="dcterms:W3CDTF">2020-06-09T00:49:44Z</dcterms:modified>
</cp:coreProperties>
</file>