
<file path=[Content_Types].xml><?xml version="1.0" encoding="utf-8"?>
<Types xmlns="http://schemas.openxmlformats.org/package/2006/content-types">
  <Override PartName="/ppt/slides/slide18.xml" ContentType="application/vnd.openxmlformats-officedocument.presentationml.slide+xml"/>
  <Override PartName="/ppt/slideLayouts/slideLayout15.xml" ContentType="application/vnd.openxmlformats-officedocument.presentationml.slideLayout+xml"/>
  <Override PartName="/ppt/notesSlides/notesSlide4.xml" ContentType="application/vnd.openxmlformats-officedocument.presentationml.notesSlide+xml"/>
  <Override PartName="/ppt/slides/slide9.xml" ContentType="application/vnd.openxmlformats-officedocument.presentationml.slide+xml"/>
  <Override PartName="/ppt/slides/slide14.xml" ContentType="application/vnd.openxmlformats-officedocument.presentationml.slide+xml"/>
  <Override PartName="/ppt/slideLayouts/slideLayout9.xml" ContentType="application/vnd.openxmlformats-officedocument.presentationml.slideLayout+xml"/>
  <Override PartName="/ppt/slideLayouts/slideLayout11.xml" ContentType="application/vnd.openxmlformats-officedocument.presentationml.slideLayout+xml"/>
  <Override PartName="/ppt/slides/slide5.xml" ContentType="application/vnd.openxmlformats-officedocument.presentationml.slide+xml"/>
  <Override PartName="/ppt/notesSlides/notesSlide9.xml" ContentType="application/vnd.openxmlformats-officedocument.presentationml.notesSlide+xml"/>
  <Override PartName="/ppt/notesSlides/notesSlide16.xml" ContentType="application/vnd.openxmlformats-officedocument.presentationml.notesSlide+xml"/>
  <Default Extension="rels" ContentType="application/vnd.openxmlformats-package.relationships+xml"/>
  <Default Extension="jpeg" ContentType="image/jpeg"/>
  <Override PartName="/ppt/slides/slide10.xml" ContentType="application/vnd.openxmlformats-officedocument.presentationml.slide+xml"/>
  <Override PartName="/ppt/notesMasters/notesMaster1.xml" ContentType="application/vnd.openxmlformats-officedocument.presentationml.notesMaster+xml"/>
  <Override PartName="/ppt/slides/slide1.xml" ContentType="application/vnd.openxmlformats-officedocument.presentationml.slide+xml"/>
  <Override PartName="/ppt/slideLayouts/slideLayout5.xml" ContentType="application/vnd.openxmlformats-officedocument.presentationml.slideLayout+xml"/>
  <Override PartName="/ppt/notesSlides/notesSlide12.xml" ContentType="application/vnd.openxmlformats-officedocument.presentationml.notesSlide+xml"/>
  <Override PartName="/docProps/app.xml" ContentType="application/vnd.openxmlformats-officedocument.extended-properties+xml"/>
  <Override PartName="/ppt/theme/theme2.xml" ContentType="application/vnd.openxmlformats-officedocument.theme+xml"/>
  <Override PartName="/ppt/slideLayouts/slideLayout1.xml" ContentType="application/vnd.openxmlformats-officedocument.presentationml.slideLayout+xml"/>
  <Override PartName="/ppt/slides/slide22.xml" ContentType="application/vnd.openxmlformats-officedocument.presentationml.slide+xml"/>
  <Default Extension="xml" ContentType="application/xml"/>
  <Override PartName="/ppt/slides/slide19.xml" ContentType="application/vnd.openxmlformats-officedocument.presentationml.slide+xml"/>
  <Override PartName="/ppt/slideLayouts/slideLayout16.xml" ContentType="application/vnd.openxmlformats-officedocument.presentationml.slideLayout+xml"/>
  <Override PartName="/ppt/tableStyles.xml" ContentType="application/vnd.openxmlformats-officedocument.presentationml.tableStyles+xml"/>
  <Override PartName="/ppt/notesSlides/notesSlide5.xml" ContentType="application/vnd.openxmlformats-officedocument.presentationml.notesSlide+xml"/>
  <Override PartName="/ppt/slides/slide15.xml" ContentType="application/vnd.openxmlformats-officedocument.presentationml.slide+xml"/>
  <Override PartName="/ppt/notesSlides/notesSlide1.xml" ContentType="application/vnd.openxmlformats-officedocument.presentationml.notesSlide+xml"/>
  <Override PartName="/ppt/slideLayouts/slideLayout12.xml" ContentType="application/vnd.openxmlformats-officedocument.presentationml.slideLayout+xml"/>
  <Override PartName="/ppt/slides/slide6.xml" ContentType="application/vnd.openxmlformats-officedocument.presentationml.slide+xml"/>
  <Override PartName="/docProps/core.xml" ContentType="application/vnd.openxmlformats-package.core-properties+xml"/>
  <Override PartName="/ppt/slides/slide11.xml" ContentType="application/vnd.openxmlformats-officedocument.presentationml.slide+xml"/>
  <Override PartName="/ppt/slideLayouts/slideLayout6.xml" ContentType="application/vnd.openxmlformats-officedocument.presentationml.slideLayout+xml"/>
  <Override PartName="/ppt/notesSlides/notesSlide13.xml" ContentType="application/vnd.openxmlformats-officedocument.presentationml.notesSlide+xml"/>
  <Override PartName="/ppt/slides/slide2.xml" ContentType="application/vnd.openxmlformats-officedocument.presentationml.slide+xml"/>
  <Default Extension="png" ContentType="image/png"/>
  <Override PartName="/ppt/slideLayouts/slideLayout2.xml" ContentType="application/vnd.openxmlformats-officedocument.presentationml.slideLayout+xml"/>
  <Default Extension="pdf" ContentType="application/pdf"/>
  <Override PartName="/ppt/notesSlides/notesSlide6.xml" ContentType="application/vnd.openxmlformats-officedocument.presentationml.notesSlide+xml"/>
  <Override PartName="/ppt/slides/slide16.xml" ContentType="application/vnd.openxmlformats-officedocument.presentationml.slide+xml"/>
  <Override PartName="/ppt/notesSlides/notesSlide2.xml" ContentType="application/vnd.openxmlformats-officedocument.presentationml.notesSlide+xml"/>
  <Override PartName="/ppt/slideLayouts/slideLayout13.xml" ContentType="application/vnd.openxmlformats-officedocument.presentationml.slideLayout+xml"/>
  <Override PartName="/ppt/slides/slide7.xml" ContentType="application/vnd.openxmlformats-officedocument.presentationml.slide+xml"/>
  <Override PartName="/ppt/presentation.xml" ContentType="application/vnd.openxmlformats-officedocument.presentationml.presentation.main+xml"/>
  <Override PartName="/ppt/slides/slide12.xml" ContentType="application/vnd.openxmlformats-officedocument.presentationml.slide+xml"/>
  <Override PartName="/ppt/slideLayouts/slideLayout7.xml" ContentType="application/vnd.openxmlformats-officedocument.presentationml.slideLayout+xml"/>
  <Override PartName="/ppt/notesSlides/notesSlide14.xml" ContentType="application/vnd.openxmlformats-officedocument.presentationml.notesSlide+xml"/>
  <Override PartName="/ppt/slides/slide3.xml" ContentType="application/vnd.openxmlformats-officedocument.presentationml.slide+xml"/>
  <Override PartName="/ppt/slideLayouts/slideLayout3.xml" ContentType="application/vnd.openxmlformats-officedocument.presentationml.slideLayout+xml"/>
  <Override PartName="/ppt/slides/slide20.xml" ContentType="application/vnd.openxmlformats-officedocument.presentationml.slide+xml"/>
  <Override PartName="/ppt/notesSlides/notesSlide7.xml" ContentType="application/vnd.openxmlformats-officedocument.presentationml.notesSlide+xml"/>
  <Override PartName="/ppt/slides/slide17.xml" ContentType="application/vnd.openxmlformats-officedocument.presentationml.slide+xml"/>
  <Override PartName="/ppt/notesSlides/notesSlide3.xml" ContentType="application/vnd.openxmlformats-officedocument.presentationml.notesSlide+xml"/>
  <Override PartName="/ppt/slideLayouts/slideLayout14.xml" ContentType="application/vnd.openxmlformats-officedocument.presentationml.slideLayout+xml"/>
  <Override PartName="/ppt/slides/slide8.xml" ContentType="application/vnd.openxmlformats-officedocument.presentationml.slide+xml"/>
  <Override PartName="/ppt/notesSlides/notesSlide10.xml" ContentType="application/vnd.openxmlformats-officedocument.presentationml.notesSlide+xml"/>
  <Override PartName="/ppt/presProps.xml" ContentType="application/vnd.openxmlformats-officedocument.presentationml.presProps+xml"/>
  <Override PartName="/ppt/slides/slide13.xml" ContentType="application/vnd.openxmlformats-officedocument.presentationml.slide+xml"/>
  <Override PartName="/ppt/slideLayouts/slideLayout8.xml" ContentType="application/vnd.openxmlformats-officedocument.presentationml.slideLayout+xml"/>
  <Override PartName="/ppt/slideLayouts/slideLayout10.xml" ContentType="application/vnd.openxmlformats-officedocument.presentationml.slideLayout+xml"/>
  <Override PartName="/ppt/slides/slide4.xml" ContentType="application/vnd.openxmlformats-officedocument.presentationml.slide+xml"/>
  <Override PartName="/ppt/notesSlides/notesSlide8.xml" ContentType="application/vnd.openxmlformats-officedocument.presentationml.notesSlide+xml"/>
  <Override PartName="/ppt/notesSlides/notesSlide15.xml" ContentType="application/vnd.openxmlformats-officedocument.presentationml.notesSlide+xml"/>
  <Override PartName="/ppt/notesSlides/notesSlide11.xml" ContentType="application/vnd.openxmlformats-officedocument.presentationml.notesSlide+xml"/>
  <Override PartName="/ppt/slideLayouts/slideLayout4.xml" ContentType="application/vnd.openxmlformats-officedocument.presentationml.slideLayout+xml"/>
  <Override PartName="/ppt/slideMasters/slideMaster1.xml" ContentType="application/vnd.openxmlformats-officedocument.presentationml.slideMaster+xml"/>
  <Override PartName="/ppt/theme/theme1.xml" ContentType="application/vnd.openxmlformats-officedocument.theme+xml"/>
  <Override PartName="/ppt/slides/slide21.xml" ContentType="application/vnd.openxmlformats-officedocument.presentationml.slide+xml"/>
  <Default Extension="bin" ContentType="application/vnd.openxmlformats-officedocument.presentationml.printerSettings"/>
  <Override PartName="/ppt/viewProps.xml" ContentType="application/vnd.openxmlformats-officedocument.presentationml.viewProp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autoCompressPictures="0">
  <p:sldMasterIdLst>
    <p:sldMasterId id="2147483672" r:id="rId1"/>
  </p:sldMasterIdLst>
  <p:notesMasterIdLst>
    <p:notesMasterId r:id="rId24"/>
  </p:notesMasterIdLst>
  <p:sldIdLst>
    <p:sldId id="256" r:id="rId2"/>
    <p:sldId id="257" r:id="rId3"/>
    <p:sldId id="295" r:id="rId4"/>
    <p:sldId id="265" r:id="rId5"/>
    <p:sldId id="270" r:id="rId6"/>
    <p:sldId id="267" r:id="rId7"/>
    <p:sldId id="296" r:id="rId8"/>
    <p:sldId id="268" r:id="rId9"/>
    <p:sldId id="269" r:id="rId10"/>
    <p:sldId id="293" r:id="rId11"/>
    <p:sldId id="264" r:id="rId12"/>
    <p:sldId id="299" r:id="rId13"/>
    <p:sldId id="281" r:id="rId14"/>
    <p:sldId id="285" r:id="rId15"/>
    <p:sldId id="282" r:id="rId16"/>
    <p:sldId id="283" r:id="rId17"/>
    <p:sldId id="284" r:id="rId18"/>
    <p:sldId id="291" r:id="rId19"/>
    <p:sldId id="297" r:id="rId20"/>
    <p:sldId id="298" r:id="rId21"/>
    <p:sldId id="277" r:id="rId22"/>
    <p:sldId id="278" r:id="rId2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normalViewPr>
    <p:restoredLeft sz="15620"/>
    <p:restoredTop sz="94660"/>
  </p:normalViewPr>
  <p:slideViewPr>
    <p:cSldViewPr snapToGrid="0" snapToObjects="1">
      <p:cViewPr varScale="1">
        <p:scale>
          <a:sx n="75" d="100"/>
          <a:sy n="75" d="100"/>
        </p:scale>
        <p:origin x="-824" y="-10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notesMaster" Target="notesMasters/notesMaster1.xml"/><Relationship Id="rId25" Type="http://schemas.openxmlformats.org/officeDocument/2006/relationships/printerSettings" Target="printerSettings/printerSettings1.bin"/><Relationship Id="rId26" Type="http://schemas.openxmlformats.org/officeDocument/2006/relationships/presProps" Target="presProps.xml"/><Relationship Id="rId27" Type="http://schemas.openxmlformats.org/officeDocument/2006/relationships/viewProps" Target="viewProps.xml"/><Relationship Id="rId28" Type="http://schemas.openxmlformats.org/officeDocument/2006/relationships/theme" Target="theme/theme1.xml"/><Relationship Id="rId29"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201B83D-B4C3-C74F-8309-F3E10CCCDE93}" type="datetimeFigureOut">
              <a:rPr lang="en-US" smtClean="0"/>
              <a:t>10/9/16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5D925E6-7B82-5A45-A500-5633189C2C99}"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What is Estyn?</a:t>
            </a:r>
          </a:p>
          <a:p>
            <a:r>
              <a:rPr lang="en-US" dirty="0" smtClean="0"/>
              <a:t>What do they do?</a:t>
            </a:r>
            <a:endParaRPr lang="en-US" dirty="0"/>
          </a:p>
        </p:txBody>
      </p:sp>
      <p:sp>
        <p:nvSpPr>
          <p:cNvPr id="4" name="Slide Number Placeholder 3"/>
          <p:cNvSpPr>
            <a:spLocks noGrp="1"/>
          </p:cNvSpPr>
          <p:nvPr>
            <p:ph type="sldNum" sz="quarter" idx="10"/>
          </p:nvPr>
        </p:nvSpPr>
        <p:spPr/>
        <p:txBody>
          <a:bodyPr/>
          <a:lstStyle/>
          <a:p>
            <a:fld id="{95D925E6-7B82-5A45-A500-5633189C2C99}"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Distribute copies</a:t>
            </a:r>
            <a:r>
              <a:rPr lang="en-US" baseline="0" dirty="0" smtClean="0"/>
              <a:t> of the annual reports – one year per table if possible (two copies of each available)</a:t>
            </a:r>
          </a:p>
          <a:p>
            <a:r>
              <a:rPr lang="en-US" baseline="0" dirty="0" smtClean="0"/>
              <a:t>Please DO NOT write on copies.</a:t>
            </a:r>
          </a:p>
          <a:p>
            <a:r>
              <a:rPr lang="en-US" baseline="0" dirty="0" smtClean="0"/>
              <a:t>Is there a pattern?</a:t>
            </a:r>
          </a:p>
          <a:p>
            <a:endParaRPr lang="en-US" dirty="0"/>
          </a:p>
        </p:txBody>
      </p:sp>
      <p:sp>
        <p:nvSpPr>
          <p:cNvPr id="4" name="Slide Number Placeholder 3"/>
          <p:cNvSpPr>
            <a:spLocks noGrp="1"/>
          </p:cNvSpPr>
          <p:nvPr>
            <p:ph type="sldNum" sz="quarter" idx="10"/>
          </p:nvPr>
        </p:nvSpPr>
        <p:spPr/>
        <p:txBody>
          <a:bodyPr/>
          <a:lstStyle/>
          <a:p>
            <a:fld id="{95D925E6-7B82-5A45-A500-5633189C2C99}"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On Estyn website – a number of case studies available on schools noted after inspection as being best practice</a:t>
            </a:r>
            <a:endParaRPr lang="en-US" dirty="0"/>
          </a:p>
        </p:txBody>
      </p:sp>
      <p:sp>
        <p:nvSpPr>
          <p:cNvPr id="4" name="Slide Number Placeholder 3"/>
          <p:cNvSpPr>
            <a:spLocks noGrp="1"/>
          </p:cNvSpPr>
          <p:nvPr>
            <p:ph type="sldNum" sz="quarter" idx="10"/>
          </p:nvPr>
        </p:nvSpPr>
        <p:spPr/>
        <p:txBody>
          <a:bodyPr/>
          <a:lstStyle/>
          <a:p>
            <a:fld id="{95D925E6-7B82-5A45-A500-5633189C2C99}"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From September 2010 (Updated 2016) </a:t>
            </a:r>
            <a:endParaRPr lang="en-US" dirty="0"/>
          </a:p>
        </p:txBody>
      </p:sp>
      <p:sp>
        <p:nvSpPr>
          <p:cNvPr id="4" name="Slide Number Placeholder 3"/>
          <p:cNvSpPr>
            <a:spLocks noGrp="1"/>
          </p:cNvSpPr>
          <p:nvPr>
            <p:ph type="sldNum" sz="quarter" idx="10"/>
          </p:nvPr>
        </p:nvSpPr>
        <p:spPr/>
        <p:txBody>
          <a:bodyPr/>
          <a:lstStyle/>
          <a:p>
            <a:fld id="{95D925E6-7B82-5A45-A500-5633189C2C99}" type="slidenum">
              <a:rPr lang="en-US" smtClean="0"/>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For example, pupils studying Welsh second language in a school with Welsh and English streams serving an area where Welsh is spoken by a significant proportion of the local community should achieve higher standards in Welsh than in an English-medium school serving an area where pupils have few opportunities to come into contact with Welsh other than at school. </a:t>
            </a:r>
            <a:endParaRPr lang="en-US" dirty="0"/>
          </a:p>
        </p:txBody>
      </p:sp>
      <p:sp>
        <p:nvSpPr>
          <p:cNvPr id="4" name="Slide Number Placeholder 3"/>
          <p:cNvSpPr>
            <a:spLocks noGrp="1"/>
          </p:cNvSpPr>
          <p:nvPr>
            <p:ph type="sldNum" sz="quarter" idx="10"/>
          </p:nvPr>
        </p:nvSpPr>
        <p:spPr/>
        <p:txBody>
          <a:bodyPr/>
          <a:lstStyle/>
          <a:p>
            <a:fld id="{95D925E6-7B82-5A45-A500-5633189C2C99}"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Point 4 - for example in other subjects, during registration periods, assemblies and in extra-curricular activities.</a:t>
            </a:r>
          </a:p>
          <a:p>
            <a:pPr marL="0" marR="0" indent="0" algn="l" defTabSz="457200" rtl="0" eaLnBrk="1" fontAlgn="auto" latinLnBrk="0" hangingPunct="1">
              <a:lnSpc>
                <a:spcPct val="100000"/>
              </a:lnSpc>
              <a:spcBef>
                <a:spcPts val="0"/>
              </a:spcBef>
              <a:spcAft>
                <a:spcPts val="0"/>
              </a:spcAft>
              <a:buClrTx/>
              <a:buSzTx/>
              <a:buFontTx/>
              <a:buNone/>
              <a:tabLst/>
              <a:defRPr/>
            </a:pPr>
            <a:endParaRPr lang="en-US" dirty="0" smtClean="0"/>
          </a:p>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In predominantly English-medium primary schools, inspectors should judge whether the school provides enough time to teach Welsh second language to all pupils. If the time allocation is </a:t>
            </a:r>
            <a:r>
              <a:rPr lang="en-US" b="1" dirty="0" smtClean="0"/>
              <a:t>well below one hour per week</a:t>
            </a:r>
            <a:r>
              <a:rPr lang="en-US" dirty="0" smtClean="0"/>
              <a:t>, it is unlikely that pupils are achieving well. Inspectors should comment on the arrangements to ensure that pupils learning Welsh reach appropriate standards. </a:t>
            </a:r>
          </a:p>
          <a:p>
            <a:endParaRPr lang="en-US" dirty="0"/>
          </a:p>
        </p:txBody>
      </p:sp>
      <p:sp>
        <p:nvSpPr>
          <p:cNvPr id="4" name="Slide Number Placeholder 3"/>
          <p:cNvSpPr>
            <a:spLocks noGrp="1"/>
          </p:cNvSpPr>
          <p:nvPr>
            <p:ph type="sldNum" sz="quarter" idx="10"/>
          </p:nvPr>
        </p:nvSpPr>
        <p:spPr/>
        <p:txBody>
          <a:bodyPr/>
          <a:lstStyle/>
          <a:p>
            <a:fld id="{95D925E6-7B82-5A45-A500-5633189C2C99}" type="slidenum">
              <a:rPr lang="en-US" smtClean="0"/>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Supplementary Guidance specifically for Welsh - September 2013 </a:t>
            </a:r>
            <a:endParaRPr lang="en-US" dirty="0" smtClean="0"/>
          </a:p>
          <a:p>
            <a:endParaRPr lang="en-US" dirty="0" smtClean="0"/>
          </a:p>
          <a:p>
            <a:r>
              <a:rPr lang="en-US" dirty="0" smtClean="0"/>
              <a:t>There are more than this in the document – I have selected the most</a:t>
            </a:r>
            <a:r>
              <a:rPr lang="en-US" baseline="0" dirty="0" smtClean="0"/>
              <a:t> useful</a:t>
            </a:r>
            <a:endParaRPr lang="en-US" dirty="0"/>
          </a:p>
        </p:txBody>
      </p:sp>
      <p:sp>
        <p:nvSpPr>
          <p:cNvPr id="4" name="Slide Number Placeholder 3"/>
          <p:cNvSpPr>
            <a:spLocks noGrp="1"/>
          </p:cNvSpPr>
          <p:nvPr>
            <p:ph type="sldNum" sz="quarter" idx="10"/>
          </p:nvPr>
        </p:nvSpPr>
        <p:spPr/>
        <p:txBody>
          <a:bodyPr/>
          <a:lstStyle/>
          <a:p>
            <a:fld id="{95D925E6-7B82-5A45-A500-5633189C2C99}" type="slidenum">
              <a:rPr lang="en-US" smtClean="0"/>
              <a:t>10</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Watch the video.  Use the questions in slide 18 to determine what Estyn might say about this lesson.</a:t>
            </a:r>
          </a:p>
          <a:p>
            <a:endParaRPr lang="en-US" dirty="0" smtClean="0"/>
          </a:p>
          <a:p>
            <a:r>
              <a:rPr lang="en-US" dirty="0" smtClean="0"/>
              <a:t>For info – in the school’s last inspection report:</a:t>
            </a:r>
          </a:p>
          <a:p>
            <a:pPr marL="0" marR="0" indent="0" algn="l" defTabSz="4572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“There are no pupils who receive support for English as an additional language and no pupils who use Welsh as a first language”.</a:t>
            </a:r>
          </a:p>
          <a:p>
            <a:pPr marL="0" marR="0" indent="0" algn="l" defTabSz="4572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 </a:t>
            </a:r>
          </a:p>
          <a:p>
            <a:pPr marL="0" marR="0" indent="0" algn="l" defTabSz="4572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“Most make good progress in developing their Welsh language skills. Results at the end of key stage 2 show that many pupils achieve the expected level in Welsh as a second language and around a quarter achieve the higher level 5”. </a:t>
            </a:r>
            <a:endParaRPr lang="en-US" dirty="0" smtClean="0"/>
          </a:p>
          <a:p>
            <a:pPr marL="0" marR="0" indent="0" algn="l" defTabSz="457200" rtl="0" eaLnBrk="1" fontAlgn="auto" latinLnBrk="0" hangingPunct="1">
              <a:lnSpc>
                <a:spcPct val="100000"/>
              </a:lnSpc>
              <a:spcBef>
                <a:spcPts val="0"/>
              </a:spcBef>
              <a:spcAft>
                <a:spcPts val="0"/>
              </a:spcAft>
              <a:buClrTx/>
              <a:buSzTx/>
              <a:buFontTx/>
              <a:buNone/>
              <a:tabLst/>
              <a:defRPr/>
            </a:pPr>
            <a:endParaRPr lang="en-US" dirty="0" smtClean="0"/>
          </a:p>
          <a:p>
            <a:endParaRPr lang="en-US" dirty="0"/>
          </a:p>
        </p:txBody>
      </p:sp>
      <p:sp>
        <p:nvSpPr>
          <p:cNvPr id="4" name="Slide Number Placeholder 3"/>
          <p:cNvSpPr>
            <a:spLocks noGrp="1"/>
          </p:cNvSpPr>
          <p:nvPr>
            <p:ph type="sldNum" sz="quarter" idx="10"/>
          </p:nvPr>
        </p:nvSpPr>
        <p:spPr/>
        <p:txBody>
          <a:bodyPr/>
          <a:lstStyle/>
          <a:p>
            <a:fld id="{95D925E6-7B82-5A45-A500-5633189C2C99}" type="slidenum">
              <a:rPr lang="en-US" smtClean="0"/>
              <a:t>11</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As well as Welsh lessons, schools</a:t>
            </a:r>
            <a:r>
              <a:rPr lang="en-US" baseline="0" dirty="0" smtClean="0"/>
              <a:t> must show that Welsh is used across the curriculum and in the wider school community.</a:t>
            </a:r>
            <a:endParaRPr lang="en-US" dirty="0"/>
          </a:p>
        </p:txBody>
      </p:sp>
      <p:sp>
        <p:nvSpPr>
          <p:cNvPr id="4" name="Slide Number Placeholder 3"/>
          <p:cNvSpPr>
            <a:spLocks noGrp="1"/>
          </p:cNvSpPr>
          <p:nvPr>
            <p:ph type="sldNum" sz="quarter" idx="10"/>
          </p:nvPr>
        </p:nvSpPr>
        <p:spPr/>
        <p:txBody>
          <a:bodyPr/>
          <a:lstStyle/>
          <a:p>
            <a:fld id="{95D925E6-7B82-5A45-A500-5633189C2C99}" type="slidenum">
              <a:rPr lang="en-US" smtClean="0"/>
              <a:t>12</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Report published January 2013</a:t>
            </a:r>
          </a:p>
          <a:p>
            <a:endParaRPr lang="en-US" dirty="0"/>
          </a:p>
        </p:txBody>
      </p:sp>
      <p:sp>
        <p:nvSpPr>
          <p:cNvPr id="4" name="Slide Number Placeholder 3"/>
          <p:cNvSpPr>
            <a:spLocks noGrp="1"/>
          </p:cNvSpPr>
          <p:nvPr>
            <p:ph type="sldNum" sz="quarter" idx="10"/>
          </p:nvPr>
        </p:nvSpPr>
        <p:spPr/>
        <p:txBody>
          <a:bodyPr/>
          <a:lstStyle/>
          <a:p>
            <a:fld id="{95D925E6-7B82-5A45-A500-5633189C2C99}" type="slidenum">
              <a:rPr lang="en-US" smtClean="0"/>
              <a:t>13</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The most effective schools and settings develop children’s Welsh by improving their confidence, self-belief and attitudes to learning Welsh. Practitioners (teachers and other support staff ) plan a range of opportunities for all children to learn Welsh in class and outdoors. The most effective work draws on opportunities to introduce Welsh in the other six areas of learning of the Foundation Phase curriculum. </a:t>
            </a:r>
            <a:endParaRPr lang="en-US" dirty="0"/>
          </a:p>
        </p:txBody>
      </p:sp>
      <p:sp>
        <p:nvSpPr>
          <p:cNvPr id="4" name="Slide Number Placeholder 3"/>
          <p:cNvSpPr>
            <a:spLocks noGrp="1"/>
          </p:cNvSpPr>
          <p:nvPr>
            <p:ph type="sldNum" sz="quarter" idx="10"/>
          </p:nvPr>
        </p:nvSpPr>
        <p:spPr/>
        <p:txBody>
          <a:bodyPr/>
          <a:lstStyle/>
          <a:p>
            <a:fld id="{95D925E6-7B82-5A45-A500-5633189C2C99}" type="slidenum">
              <a:rPr lang="en-US" smtClean="0"/>
              <a:t>14</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Practitioners do not </a:t>
            </a:r>
            <a:r>
              <a:rPr lang="en-US" dirty="0" err="1" smtClean="0"/>
              <a:t>practise</a:t>
            </a:r>
            <a:r>
              <a:rPr lang="en-US" dirty="0" smtClean="0"/>
              <a:t> and repeat new Welsh words regularly or offer children enough opportunities to </a:t>
            </a:r>
            <a:r>
              <a:rPr lang="en-US" dirty="0" err="1" smtClean="0"/>
              <a:t>practise</a:t>
            </a:r>
            <a:r>
              <a:rPr lang="en-US" dirty="0" smtClean="0"/>
              <a:t> their Welsh. In sessions where the quality of Welsh teaching is excellent, teachers re children’s imagination, activities are stimulating, and children respond enthusiastically, extend their vocabulary and become more confident in using Welsh. </a:t>
            </a:r>
            <a:endParaRPr lang="en-US" dirty="0"/>
          </a:p>
        </p:txBody>
      </p:sp>
      <p:sp>
        <p:nvSpPr>
          <p:cNvPr id="4" name="Slide Number Placeholder 3"/>
          <p:cNvSpPr>
            <a:spLocks noGrp="1"/>
          </p:cNvSpPr>
          <p:nvPr>
            <p:ph type="sldNum" sz="quarter" idx="10"/>
          </p:nvPr>
        </p:nvSpPr>
        <p:spPr/>
        <p:txBody>
          <a:bodyPr/>
          <a:lstStyle/>
          <a:p>
            <a:fld id="{95D925E6-7B82-5A45-A500-5633189C2C99}" type="slidenum">
              <a:rPr lang="en-US" smtClean="0"/>
              <a:t>16</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Point 1 - These practitioners use Welsh consistently across all areas of learning. Where there are no con dent Welsh-speaking practitioners in a school or setting, the use of Welsh by staff is usually more limited. This means that children hear less Welsh and have less opportunity to </a:t>
            </a:r>
            <a:r>
              <a:rPr lang="en-US" dirty="0" err="1" smtClean="0"/>
              <a:t>practise</a:t>
            </a:r>
            <a:r>
              <a:rPr lang="en-US" dirty="0" smtClean="0"/>
              <a:t> it.  Therefore it is important that ALL trainee teachers improve the standard of their Welsh…..</a:t>
            </a:r>
          </a:p>
          <a:p>
            <a:endParaRPr lang="en-US" dirty="0" smtClean="0"/>
          </a:p>
          <a:p>
            <a:r>
              <a:rPr lang="en-US" dirty="0" smtClean="0"/>
              <a:t>Point 2 – please discuss</a:t>
            </a:r>
            <a:r>
              <a:rPr lang="en-US" baseline="0" dirty="0" smtClean="0"/>
              <a:t> ‘incidental Welsh’ – including use of the term.</a:t>
            </a:r>
            <a:endParaRPr lang="en-US" dirty="0"/>
          </a:p>
        </p:txBody>
      </p:sp>
      <p:sp>
        <p:nvSpPr>
          <p:cNvPr id="4" name="Slide Number Placeholder 3"/>
          <p:cNvSpPr>
            <a:spLocks noGrp="1"/>
          </p:cNvSpPr>
          <p:nvPr>
            <p:ph type="sldNum" sz="quarter" idx="10"/>
          </p:nvPr>
        </p:nvSpPr>
        <p:spPr/>
        <p:txBody>
          <a:bodyPr/>
          <a:lstStyle/>
          <a:p>
            <a:fld id="{95D925E6-7B82-5A45-A500-5633189C2C99}" type="slidenum">
              <a:rPr lang="en-US" smtClean="0"/>
              <a:t>17</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As a result,</a:t>
            </a:r>
            <a:r>
              <a:rPr lang="en-US" baseline="0" dirty="0" smtClean="0"/>
              <a:t> these recommendations were made.</a:t>
            </a:r>
            <a:endParaRPr lang="en-US" dirty="0" smtClean="0"/>
          </a:p>
          <a:p>
            <a:endParaRPr lang="en-US" dirty="0" smtClean="0"/>
          </a:p>
          <a:p>
            <a:r>
              <a:rPr lang="en-US" dirty="0" smtClean="0"/>
              <a:t>Point</a:t>
            </a:r>
            <a:r>
              <a:rPr lang="en-US" baseline="0" dirty="0" smtClean="0"/>
              <a:t> 3 – this has been cut and pasted directly from the report.  The grammatical error is theirs, not mine!!!</a:t>
            </a:r>
            <a:endParaRPr lang="en-US" dirty="0"/>
          </a:p>
        </p:txBody>
      </p:sp>
      <p:sp>
        <p:nvSpPr>
          <p:cNvPr id="4" name="Slide Number Placeholder 3"/>
          <p:cNvSpPr>
            <a:spLocks noGrp="1"/>
          </p:cNvSpPr>
          <p:nvPr>
            <p:ph type="sldNum" sz="quarter" idx="10"/>
          </p:nvPr>
        </p:nvSpPr>
        <p:spPr/>
        <p:txBody>
          <a:bodyPr/>
          <a:lstStyle/>
          <a:p>
            <a:fld id="{95D925E6-7B82-5A45-A500-5633189C2C99}" type="slidenum">
              <a:rPr lang="en-US" smtClean="0"/>
              <a:t>18</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NB - I have removed the recommendation regarding the</a:t>
            </a:r>
            <a:r>
              <a:rPr lang="en-US" baseline="0" dirty="0" smtClean="0"/>
              <a:t> non-maintained sector</a:t>
            </a:r>
            <a:endParaRPr lang="en-US" dirty="0"/>
          </a:p>
        </p:txBody>
      </p:sp>
      <p:sp>
        <p:nvSpPr>
          <p:cNvPr id="4" name="Slide Number Placeholder 3"/>
          <p:cNvSpPr>
            <a:spLocks noGrp="1"/>
          </p:cNvSpPr>
          <p:nvPr>
            <p:ph type="sldNum" sz="quarter" idx="10"/>
          </p:nvPr>
        </p:nvSpPr>
        <p:spPr/>
        <p:txBody>
          <a:bodyPr/>
          <a:lstStyle/>
          <a:p>
            <a:fld id="{95D925E6-7B82-5A45-A500-5633189C2C99}" type="slidenum">
              <a:rPr lang="en-US" smtClean="0"/>
              <a:t>20</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Within other sectors</a:t>
            </a:r>
            <a:r>
              <a:rPr lang="en-US" baseline="0" dirty="0" smtClean="0"/>
              <a:t> of education, Estyn comment on, for example, GCSE short course. (more on this to follow in a subsequent lecture – link to </a:t>
            </a:r>
            <a:r>
              <a:rPr lang="en-US" baseline="0" dirty="0" err="1" smtClean="0"/>
              <a:t>Sioned</a:t>
            </a:r>
            <a:r>
              <a:rPr lang="en-US" baseline="0" dirty="0" smtClean="0"/>
              <a:t> Davies</a:t>
            </a:r>
            <a:r>
              <a:rPr lang="en-US" baseline="0" smtClean="0"/>
              <a:t>’ report)</a:t>
            </a:r>
            <a:endParaRPr lang="en-US" baseline="0" dirty="0" smtClean="0"/>
          </a:p>
          <a:p>
            <a:endParaRPr lang="en-US" baseline="0" dirty="0" smtClean="0"/>
          </a:p>
          <a:p>
            <a:r>
              <a:rPr lang="en-US" baseline="0" dirty="0" smtClean="0"/>
              <a:t>No need to click on the link – just a short discussion for information.  The PP will be on </a:t>
            </a:r>
            <a:r>
              <a:rPr lang="en-US" baseline="0" dirty="0" err="1" smtClean="0"/>
              <a:t>Moodle</a:t>
            </a:r>
            <a:r>
              <a:rPr lang="en-US" baseline="0" dirty="0" smtClean="0"/>
              <a:t> if anyone wants to link to the report.</a:t>
            </a:r>
            <a:endParaRPr lang="en-US" dirty="0"/>
          </a:p>
        </p:txBody>
      </p:sp>
      <p:sp>
        <p:nvSpPr>
          <p:cNvPr id="4" name="Slide Number Placeholder 3"/>
          <p:cNvSpPr>
            <a:spLocks noGrp="1"/>
          </p:cNvSpPr>
          <p:nvPr>
            <p:ph type="sldNum" sz="quarter" idx="10"/>
          </p:nvPr>
        </p:nvSpPr>
        <p:spPr/>
        <p:txBody>
          <a:bodyPr/>
          <a:lstStyle/>
          <a:p>
            <a:fld id="{95D925E6-7B82-5A45-A500-5633189C2C99}" type="slidenum">
              <a:rPr lang="en-US" smtClean="0"/>
              <a:t>21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jpe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jpe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jpe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jpe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6.jpe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7.jpeg"/></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bg>
      <p:bgRef idx="1003">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457199" y="1295400"/>
            <a:ext cx="8228013" cy="1927225"/>
          </a:xfrm>
        </p:spPr>
        <p:txBody>
          <a:bodyPr tIns="0" bIns="0" anchor="b" anchorCtr="0"/>
          <a:lstStyle>
            <a:lvl1pPr>
              <a:defRPr sz="6000">
                <a:solidFill>
                  <a:schemeClr val="bg1"/>
                </a:solidFill>
              </a:defRPr>
            </a:lvl1pPr>
          </a:lstStyle>
          <a:p>
            <a:r>
              <a:rPr lang="en-GB" smtClean="0"/>
              <a:t>Click to edit Master title style</a:t>
            </a:r>
            <a:endParaRPr/>
          </a:p>
        </p:txBody>
      </p:sp>
      <p:sp>
        <p:nvSpPr>
          <p:cNvPr id="3" name="Subtitle 2"/>
          <p:cNvSpPr>
            <a:spLocks noGrp="1"/>
          </p:cNvSpPr>
          <p:nvPr>
            <p:ph type="subTitle" idx="1"/>
          </p:nvPr>
        </p:nvSpPr>
        <p:spPr>
          <a:xfrm>
            <a:off x="457199" y="3307976"/>
            <a:ext cx="8228013" cy="1066800"/>
          </a:xfrm>
        </p:spPr>
        <p:txBody>
          <a:bodyPr tIns="0" bIns="0"/>
          <a:lstStyle>
            <a:lvl1pPr marL="0" indent="0" algn="ctr">
              <a:spcBef>
                <a:spcPts val="300"/>
              </a:spcBef>
              <a:buNone/>
              <a:defRPr sz="1800">
                <a:solidFill>
                  <a:schemeClr val="bg1"/>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p:txBody>
          <a:bodyPr/>
          <a:lstStyle/>
          <a:p>
            <a:fld id="{2453D4C4-BEAE-DC46-8964-03DC36A0C72E}" type="datetimeFigureOut">
              <a:rPr lang="en-US" smtClean="0"/>
              <a:pPr/>
              <a:t>10/9/16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C838159-B1F6-684D-8A4E-F9EC87055426}" type="slidenum">
              <a:rPr lang="en-US" smtClean="0"/>
              <a:pPr/>
              <a:t>‹#›</a:t>
            </a:fld>
            <a:endParaRPr lang="en-US"/>
          </a:p>
        </p:txBody>
      </p:sp>
      <p:sp>
        <p:nvSpPr>
          <p:cNvPr id="8" name="TextBox 7"/>
          <p:cNvSpPr txBox="1"/>
          <p:nvPr/>
        </p:nvSpPr>
        <p:spPr>
          <a:xfrm>
            <a:off x="8292818" y="5804647"/>
            <a:ext cx="367088" cy="677108"/>
          </a:xfrm>
          <a:prstGeom prst="rect">
            <a:avLst/>
          </a:prstGeom>
          <a:noFill/>
        </p:spPr>
        <p:txBody>
          <a:bodyPr wrap="none" lIns="0" tIns="0" rIns="0" bIns="0" rtlCol="0">
            <a:spAutoFit/>
          </a:bodyPr>
          <a:lstStyle/>
          <a:p>
            <a:r>
              <a:rPr sz="4400">
                <a:solidFill>
                  <a:schemeClr val="accent1"/>
                </a:solidFill>
                <a:latin typeface="Wingdings" pitchFamily="2" charset="2"/>
              </a:rPr>
              <a:t>S</a:t>
            </a:r>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fld id="{2453D4C4-BEAE-DC46-8964-03DC36A0C72E}" type="datetimeFigureOut">
              <a:rPr lang="en-US" smtClean="0"/>
              <a:pPr/>
              <a:t>10/9/16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C838159-B1F6-684D-8A4E-F9EC87055426}"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236694"/>
            <a:ext cx="6400800" cy="1362075"/>
          </a:xfrm>
        </p:spPr>
        <p:txBody>
          <a:bodyPr anchor="b" anchorCtr="0"/>
          <a:lstStyle>
            <a:lvl1pPr algn="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1676399" y="3609695"/>
            <a:ext cx="5181601" cy="1500187"/>
          </a:xfrm>
        </p:spPr>
        <p:txBody>
          <a:bodyPr anchor="t" anchorCtr="0"/>
          <a:lstStyle>
            <a:lvl1pPr marL="0" indent="0" algn="r">
              <a:spcBef>
                <a:spcPts val="300"/>
              </a:spcBef>
              <a:buNone/>
              <a:defRPr sz="1800" baseline="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2453D4C4-BEAE-DC46-8964-03DC36A0C72E}" type="datetimeFigureOut">
              <a:rPr lang="en-US" smtClean="0"/>
              <a:pPr/>
              <a:t>10/9/16</a:t>
            </a:fld>
            <a:endParaRPr lang="en-US"/>
          </a:p>
        </p:txBody>
      </p:sp>
      <p:sp>
        <p:nvSpPr>
          <p:cNvPr id="5" name="Footer Placeholder 4"/>
          <p:cNvSpPr>
            <a:spLocks noGrp="1"/>
          </p:cNvSpPr>
          <p:nvPr>
            <p:ph type="ftr" sz="quarter" idx="11"/>
          </p:nvPr>
        </p:nvSpPr>
        <p:spPr>
          <a:xfrm>
            <a:off x="7238999" y="6356350"/>
            <a:ext cx="1446213" cy="365125"/>
          </a:xfrm>
        </p:spPr>
        <p:txBody>
          <a:bodyPr/>
          <a:lstStyle/>
          <a:p>
            <a:endParaRPr lang="en-US"/>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BC838159-B1F6-684D-8A4E-F9EC87055426}" type="slidenum">
              <a:rPr lang="en-US" smtClean="0"/>
              <a:pPr/>
              <a:t>‹#›</a:t>
            </a:fld>
            <a:endParaRPr lang="en-US"/>
          </a:p>
        </p:txBody>
      </p:sp>
      <p:sp>
        <p:nvSpPr>
          <p:cNvPr id="8" name="TextBox 7"/>
          <p:cNvSpPr txBox="1"/>
          <p:nvPr/>
        </p:nvSpPr>
        <p:spPr>
          <a:xfrm>
            <a:off x="8292818" y="5804647"/>
            <a:ext cx="367088" cy="677108"/>
          </a:xfrm>
          <a:prstGeom prst="rect">
            <a:avLst/>
          </a:prstGeom>
          <a:noFill/>
        </p:spPr>
        <p:txBody>
          <a:bodyPr wrap="none" lIns="0" tIns="0" rIns="0" bIns="0" rtlCol="0">
            <a:spAutoFit/>
          </a:bodyPr>
          <a:lstStyle/>
          <a:p>
            <a:r>
              <a:rPr sz="4400">
                <a:solidFill>
                  <a:schemeClr val="accent1"/>
                </a:solidFill>
                <a:latin typeface="Wingdings" pitchFamily="2" charset="2"/>
              </a:rPr>
              <a:t>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740664" y="2784475"/>
            <a:ext cx="3767328" cy="3252788"/>
          </a:xfrm>
        </p:spPr>
        <p:txBody>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Content Placeholder 3"/>
          <p:cNvSpPr>
            <a:spLocks noGrp="1"/>
          </p:cNvSpPr>
          <p:nvPr>
            <p:ph sz="half" idx="2"/>
          </p:nvPr>
        </p:nvSpPr>
        <p:spPr>
          <a:xfrm>
            <a:off x="4634753" y="2784475"/>
            <a:ext cx="3767328" cy="3252788"/>
          </a:xfrm>
        </p:spPr>
        <p:txBody>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5" name="Date Placeholder 4"/>
          <p:cNvSpPr>
            <a:spLocks noGrp="1"/>
          </p:cNvSpPr>
          <p:nvPr>
            <p:ph type="dt" sz="half" idx="10"/>
          </p:nvPr>
        </p:nvSpPr>
        <p:spPr/>
        <p:txBody>
          <a:bodyPr/>
          <a:lstStyle/>
          <a:p>
            <a:fld id="{2453D4C4-BEAE-DC46-8964-03DC36A0C72E}" type="datetimeFigureOut">
              <a:rPr lang="en-US" smtClean="0"/>
              <a:pPr/>
              <a:t>10/9/16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C838159-B1F6-684D-8A4E-F9EC87055426}"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740664" y="2232211"/>
            <a:ext cx="3767328" cy="762000"/>
          </a:xfrm>
        </p:spPr>
        <p:txBody>
          <a:bodyPr anchor="b">
            <a:noAutofit/>
          </a:bodyPr>
          <a:lstStyle>
            <a:lvl1pPr marL="0" indent="0" algn="ctr">
              <a:lnSpc>
                <a:spcPts val="2600"/>
              </a:lnSpc>
              <a:spcBef>
                <a:spcPts val="0"/>
              </a:spcBef>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740664" y="3160059"/>
            <a:ext cx="3767328" cy="2891491"/>
          </a:xfrm>
        </p:spPr>
        <p:txBody>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5" name="Text Placeholder 4"/>
          <p:cNvSpPr>
            <a:spLocks noGrp="1"/>
          </p:cNvSpPr>
          <p:nvPr>
            <p:ph type="body" sz="quarter" idx="3"/>
          </p:nvPr>
        </p:nvSpPr>
        <p:spPr>
          <a:xfrm>
            <a:off x="4631578" y="2232211"/>
            <a:ext cx="3767328" cy="762000"/>
          </a:xfrm>
        </p:spPr>
        <p:txBody>
          <a:bodyPr anchor="b">
            <a:noAutofit/>
          </a:bodyPr>
          <a:lstStyle>
            <a:lvl1pPr marL="0" indent="0" algn="ctr">
              <a:lnSpc>
                <a:spcPts val="2600"/>
              </a:lnSpc>
              <a:spcBef>
                <a:spcPts val="0"/>
              </a:spcBef>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31578" y="3160059"/>
            <a:ext cx="3767328" cy="2891491"/>
          </a:xfrm>
        </p:spPr>
        <p:txBody>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7" name="Date Placeholder 6"/>
          <p:cNvSpPr>
            <a:spLocks noGrp="1"/>
          </p:cNvSpPr>
          <p:nvPr>
            <p:ph type="dt" sz="half" idx="10"/>
          </p:nvPr>
        </p:nvSpPr>
        <p:spPr/>
        <p:txBody>
          <a:bodyPr/>
          <a:lstStyle/>
          <a:p>
            <a:fld id="{2453D4C4-BEAE-DC46-8964-03DC36A0C72E}" type="datetimeFigureOut">
              <a:rPr lang="en-US" smtClean="0"/>
              <a:pPr/>
              <a:t>10/9/16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C838159-B1F6-684D-8A4E-F9EC87055426}"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2 Content, Top and Bottom">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762000" y="2784475"/>
            <a:ext cx="7656512" cy="1554480"/>
          </a:xfrm>
        </p:spPr>
        <p:txBody>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5" name="Date Placeholder 4"/>
          <p:cNvSpPr>
            <a:spLocks noGrp="1"/>
          </p:cNvSpPr>
          <p:nvPr>
            <p:ph type="dt" sz="half" idx="10"/>
          </p:nvPr>
        </p:nvSpPr>
        <p:spPr/>
        <p:txBody>
          <a:bodyPr/>
          <a:lstStyle/>
          <a:p>
            <a:fld id="{2453D4C4-BEAE-DC46-8964-03DC36A0C72E}" type="datetimeFigureOut">
              <a:rPr lang="en-US" smtClean="0"/>
              <a:pPr/>
              <a:t>10/9/16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C838159-B1F6-684D-8A4E-F9EC87055426}" type="slidenum">
              <a:rPr lang="en-US" smtClean="0"/>
              <a:pPr/>
              <a:t>‹#›</a:t>
            </a:fld>
            <a:endParaRPr lang="en-US"/>
          </a:p>
        </p:txBody>
      </p:sp>
      <p:sp>
        <p:nvSpPr>
          <p:cNvPr id="8" name="Content Placeholder 2"/>
          <p:cNvSpPr>
            <a:spLocks noGrp="1"/>
          </p:cNvSpPr>
          <p:nvPr>
            <p:ph sz="half" idx="13"/>
          </p:nvPr>
        </p:nvSpPr>
        <p:spPr>
          <a:xfrm>
            <a:off x="762000" y="4497070"/>
            <a:ext cx="7656512" cy="1554480"/>
          </a:xfrm>
        </p:spPr>
        <p:txBody>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3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4636008" y="2784475"/>
            <a:ext cx="3767328" cy="1554480"/>
          </a:xfrm>
        </p:spPr>
        <p:txBody>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5" name="Date Placeholder 4"/>
          <p:cNvSpPr>
            <a:spLocks noGrp="1"/>
          </p:cNvSpPr>
          <p:nvPr>
            <p:ph type="dt" sz="half" idx="10"/>
          </p:nvPr>
        </p:nvSpPr>
        <p:spPr/>
        <p:txBody>
          <a:bodyPr/>
          <a:lstStyle/>
          <a:p>
            <a:fld id="{2453D4C4-BEAE-DC46-8964-03DC36A0C72E}" type="datetimeFigureOut">
              <a:rPr lang="en-US" smtClean="0"/>
              <a:pPr/>
              <a:t>10/9/16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C838159-B1F6-684D-8A4E-F9EC87055426}" type="slidenum">
              <a:rPr lang="en-US" smtClean="0"/>
              <a:pPr/>
              <a:t>‹#›</a:t>
            </a:fld>
            <a:endParaRPr lang="en-US"/>
          </a:p>
        </p:txBody>
      </p:sp>
      <p:sp>
        <p:nvSpPr>
          <p:cNvPr id="8" name="Content Placeholder 2"/>
          <p:cNvSpPr>
            <a:spLocks noGrp="1"/>
          </p:cNvSpPr>
          <p:nvPr>
            <p:ph sz="half" idx="13"/>
          </p:nvPr>
        </p:nvSpPr>
        <p:spPr>
          <a:xfrm>
            <a:off x="4636008" y="4497070"/>
            <a:ext cx="3767328" cy="1554480"/>
          </a:xfrm>
        </p:spPr>
        <p:txBody>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9" name="Content Placeholder 2"/>
          <p:cNvSpPr>
            <a:spLocks noGrp="1"/>
          </p:cNvSpPr>
          <p:nvPr>
            <p:ph sz="half" idx="14"/>
          </p:nvPr>
        </p:nvSpPr>
        <p:spPr>
          <a:xfrm>
            <a:off x="740664" y="2784475"/>
            <a:ext cx="3767328" cy="3252788"/>
          </a:xfrm>
        </p:spPr>
        <p:txBody>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4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4636008" y="2784475"/>
            <a:ext cx="3767328" cy="1554480"/>
          </a:xfrm>
        </p:spPr>
        <p:txBody>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5" name="Date Placeholder 4"/>
          <p:cNvSpPr>
            <a:spLocks noGrp="1"/>
          </p:cNvSpPr>
          <p:nvPr>
            <p:ph type="dt" sz="half" idx="10"/>
          </p:nvPr>
        </p:nvSpPr>
        <p:spPr/>
        <p:txBody>
          <a:bodyPr/>
          <a:lstStyle/>
          <a:p>
            <a:fld id="{2453D4C4-BEAE-DC46-8964-03DC36A0C72E}" type="datetimeFigureOut">
              <a:rPr lang="en-US" smtClean="0"/>
              <a:pPr/>
              <a:t>10/9/16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C838159-B1F6-684D-8A4E-F9EC87055426}" type="slidenum">
              <a:rPr lang="en-US" smtClean="0"/>
              <a:pPr/>
              <a:t>‹#›</a:t>
            </a:fld>
            <a:endParaRPr lang="en-US"/>
          </a:p>
        </p:txBody>
      </p:sp>
      <p:sp>
        <p:nvSpPr>
          <p:cNvPr id="8" name="Content Placeholder 2"/>
          <p:cNvSpPr>
            <a:spLocks noGrp="1"/>
          </p:cNvSpPr>
          <p:nvPr>
            <p:ph sz="half" idx="13"/>
          </p:nvPr>
        </p:nvSpPr>
        <p:spPr>
          <a:xfrm>
            <a:off x="4636008" y="4497070"/>
            <a:ext cx="3767328" cy="1554480"/>
          </a:xfrm>
        </p:spPr>
        <p:txBody>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10" name="Content Placeholder 2"/>
          <p:cNvSpPr>
            <a:spLocks noGrp="1"/>
          </p:cNvSpPr>
          <p:nvPr>
            <p:ph sz="half" idx="14"/>
          </p:nvPr>
        </p:nvSpPr>
        <p:spPr>
          <a:xfrm>
            <a:off x="739775" y="2784475"/>
            <a:ext cx="3767328" cy="1554480"/>
          </a:xfrm>
        </p:spPr>
        <p:txBody>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11" name="Content Placeholder 2"/>
          <p:cNvSpPr>
            <a:spLocks noGrp="1"/>
          </p:cNvSpPr>
          <p:nvPr>
            <p:ph sz="half" idx="15"/>
          </p:nvPr>
        </p:nvSpPr>
        <p:spPr>
          <a:xfrm>
            <a:off x="739775" y="4497070"/>
            <a:ext cx="3767328" cy="1554480"/>
          </a:xfrm>
        </p:spPr>
        <p:txBody>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453D4C4-BEAE-DC46-8964-03DC36A0C72E}" type="datetimeFigureOut">
              <a:rPr lang="en-US" smtClean="0"/>
              <a:pPr/>
              <a:t>10/9/16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C838159-B1F6-684D-8A4E-F9EC87055426}"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bg>
      <p:bgRef idx="1001">
        <a:schemeClr val="bg1"/>
      </p:bgRef>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453D4C4-BEAE-DC46-8964-03DC36A0C72E}" type="datetimeFigureOut">
              <a:rPr lang="en-US" smtClean="0"/>
              <a:pPr/>
              <a:t>10/9/16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C838159-B1F6-684D-8A4E-F9EC87055426}"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199" y="381001"/>
            <a:ext cx="3509683" cy="2209800"/>
          </a:xfrm>
        </p:spPr>
        <p:txBody>
          <a:bodyPr anchor="b"/>
          <a:lstStyle>
            <a:lvl1pPr algn="l">
              <a:defRPr sz="4400" b="0"/>
            </a:lvl1pPr>
          </a:lstStyle>
          <a:p>
            <a:r>
              <a:rPr lang="en-GB" smtClean="0"/>
              <a:t>Click to edit Master title style</a:t>
            </a:r>
            <a:endParaRPr/>
          </a:p>
        </p:txBody>
      </p:sp>
      <p:sp>
        <p:nvSpPr>
          <p:cNvPr id="3" name="Content Placeholder 2"/>
          <p:cNvSpPr>
            <a:spLocks noGrp="1"/>
          </p:cNvSpPr>
          <p:nvPr>
            <p:ph idx="1"/>
          </p:nvPr>
        </p:nvSpPr>
        <p:spPr>
          <a:xfrm>
            <a:off x="5029200" y="273050"/>
            <a:ext cx="3657600" cy="5853113"/>
          </a:xfrm>
        </p:spPr>
        <p:txBody>
          <a:bodyPr>
            <a:normAutofit/>
          </a:bodyPr>
          <a:lstStyle>
            <a:lvl1pPr>
              <a:defRPr sz="2200"/>
            </a:lvl1pPr>
            <a:lvl2pPr>
              <a:defRPr sz="20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Text Placeholder 3"/>
          <p:cNvSpPr>
            <a:spLocks noGrp="1"/>
          </p:cNvSpPr>
          <p:nvPr>
            <p:ph type="body" sz="half" idx="2"/>
          </p:nvPr>
        </p:nvSpPr>
        <p:spPr>
          <a:xfrm>
            <a:off x="457199" y="2649071"/>
            <a:ext cx="3509683" cy="3388192"/>
          </a:xfrm>
        </p:spPr>
        <p:txBody>
          <a:bodyPr>
            <a:normAutofit/>
          </a:bodyPr>
          <a:lstStyle>
            <a:lvl1pPr marL="0" indent="0">
              <a:buNone/>
              <a:defRPr sz="20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lvl1pPr>
              <a:defRPr>
                <a:solidFill>
                  <a:schemeClr val="bg1"/>
                </a:solidFill>
              </a:defRPr>
            </a:lvl1pPr>
          </a:lstStyle>
          <a:p>
            <a:fld id="{2453D4C4-BEAE-DC46-8964-03DC36A0C72E}" type="datetimeFigureOut">
              <a:rPr lang="en-US" smtClean="0"/>
              <a:pPr/>
              <a:t>10/9/16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C838159-B1F6-684D-8A4E-F9EC87055426}"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051425" y="381001"/>
            <a:ext cx="3635375" cy="2209800"/>
          </a:xfrm>
        </p:spPr>
        <p:txBody>
          <a:bodyPr anchor="b"/>
          <a:lstStyle>
            <a:lvl1pPr algn="l">
              <a:defRPr sz="4400" b="0">
                <a:solidFill>
                  <a:schemeClr val="tx1"/>
                </a:solidFill>
              </a:defRPr>
            </a:lvl1pPr>
          </a:lstStyle>
          <a:p>
            <a:r>
              <a:rPr lang="en-GB" smtClean="0"/>
              <a:t>Click to edit Master title style</a:t>
            </a:r>
            <a:endParaRPr/>
          </a:p>
        </p:txBody>
      </p:sp>
      <p:sp>
        <p:nvSpPr>
          <p:cNvPr id="4" name="Text Placeholder 3"/>
          <p:cNvSpPr>
            <a:spLocks noGrp="1"/>
          </p:cNvSpPr>
          <p:nvPr>
            <p:ph type="body" sz="half" idx="2"/>
          </p:nvPr>
        </p:nvSpPr>
        <p:spPr>
          <a:xfrm>
            <a:off x="5051425" y="2649070"/>
            <a:ext cx="3635375" cy="3505667"/>
          </a:xfrm>
        </p:spPr>
        <p:txBody>
          <a:bodyPr>
            <a:normAutofit/>
          </a:bodyPr>
          <a:lstStyle>
            <a:lvl1pPr marL="0" indent="0">
              <a:buNone/>
              <a:defRPr sz="2000">
                <a:solidFill>
                  <a:schemeClr val="tx1">
                    <a:lumMod val="65000"/>
                    <a:lumOff val="3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lvl1pPr>
              <a:defRPr>
                <a:solidFill>
                  <a:schemeClr val="bg1"/>
                </a:solidFill>
              </a:defRPr>
            </a:lvl1pPr>
          </a:lstStyle>
          <a:p>
            <a:fld id="{2453D4C4-BEAE-DC46-8964-03DC36A0C72E}" type="datetimeFigureOut">
              <a:rPr lang="en-US" smtClean="0"/>
              <a:pPr/>
              <a:t>10/9/16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C838159-B1F6-684D-8A4E-F9EC87055426}" type="slidenum">
              <a:rPr lang="en-US" smtClean="0"/>
              <a:pPr/>
              <a:t>‹#›</a:t>
            </a:fld>
            <a:endParaRPr lang="en-US"/>
          </a:p>
        </p:txBody>
      </p:sp>
      <p:sp>
        <p:nvSpPr>
          <p:cNvPr id="9" name="Picture Placeholder 8"/>
          <p:cNvSpPr>
            <a:spLocks noGrp="1"/>
          </p:cNvSpPr>
          <p:nvPr>
            <p:ph type="pic" sz="quarter" idx="13"/>
          </p:nvPr>
        </p:nvSpPr>
        <p:spPr>
          <a:xfrm>
            <a:off x="228600" y="1143000"/>
            <a:ext cx="4267200" cy="4267200"/>
          </a:xfrm>
          <a:prstGeom prst="ellipse">
            <a:avLst/>
          </a:prstGeom>
          <a:ln w="28575">
            <a:solidFill>
              <a:schemeClr val="accent1"/>
            </a:solidFill>
          </a:ln>
        </p:spPr>
        <p:txBody>
          <a:bodyPr/>
          <a:lstStyle>
            <a:lvl1pPr marL="0" indent="0">
              <a:buNone/>
              <a:defRPr>
                <a:solidFill>
                  <a:schemeClr val="bg1"/>
                </a:solidFill>
              </a:defRPr>
            </a:lvl1pPr>
          </a:lstStyle>
          <a:p>
            <a:r>
              <a:rPr lang="en-GB" smtClean="0"/>
              <a:t>Click icon to add picture</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3 Pictures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051425" y="381001"/>
            <a:ext cx="3635375" cy="2209800"/>
          </a:xfrm>
        </p:spPr>
        <p:txBody>
          <a:bodyPr anchor="b"/>
          <a:lstStyle>
            <a:lvl1pPr algn="l">
              <a:defRPr sz="4400" b="0">
                <a:solidFill>
                  <a:schemeClr val="tx1"/>
                </a:solidFill>
              </a:defRPr>
            </a:lvl1pPr>
          </a:lstStyle>
          <a:p>
            <a:r>
              <a:rPr lang="en-GB" smtClean="0"/>
              <a:t>Click to edit Master title style</a:t>
            </a:r>
            <a:endParaRPr/>
          </a:p>
        </p:txBody>
      </p:sp>
      <p:sp>
        <p:nvSpPr>
          <p:cNvPr id="4" name="Text Placeholder 3"/>
          <p:cNvSpPr>
            <a:spLocks noGrp="1"/>
          </p:cNvSpPr>
          <p:nvPr>
            <p:ph type="body" sz="half" idx="2"/>
          </p:nvPr>
        </p:nvSpPr>
        <p:spPr>
          <a:xfrm>
            <a:off x="5051425" y="2649070"/>
            <a:ext cx="3635375" cy="3505667"/>
          </a:xfrm>
        </p:spPr>
        <p:txBody>
          <a:bodyPr>
            <a:normAutofit/>
          </a:bodyPr>
          <a:lstStyle>
            <a:lvl1pPr marL="0" indent="0">
              <a:buNone/>
              <a:defRPr sz="2000">
                <a:solidFill>
                  <a:schemeClr val="tx1">
                    <a:lumMod val="65000"/>
                    <a:lumOff val="3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lvl1pPr>
              <a:defRPr>
                <a:solidFill>
                  <a:schemeClr val="bg1"/>
                </a:solidFill>
              </a:defRPr>
            </a:lvl1pPr>
          </a:lstStyle>
          <a:p>
            <a:fld id="{2453D4C4-BEAE-DC46-8964-03DC36A0C72E}" type="datetimeFigureOut">
              <a:rPr lang="en-US" smtClean="0"/>
              <a:pPr/>
              <a:t>10/9/16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C838159-B1F6-684D-8A4E-F9EC87055426}" type="slidenum">
              <a:rPr lang="en-US" smtClean="0"/>
              <a:pPr/>
              <a:t>‹#›</a:t>
            </a:fld>
            <a:endParaRPr lang="en-US"/>
          </a:p>
        </p:txBody>
      </p:sp>
      <p:sp>
        <p:nvSpPr>
          <p:cNvPr id="9" name="Picture Placeholder 8"/>
          <p:cNvSpPr>
            <a:spLocks noGrp="1"/>
          </p:cNvSpPr>
          <p:nvPr>
            <p:ph type="pic" sz="quarter" idx="13"/>
          </p:nvPr>
        </p:nvSpPr>
        <p:spPr>
          <a:xfrm>
            <a:off x="990600" y="2590800"/>
            <a:ext cx="3505200" cy="3505200"/>
          </a:xfrm>
          <a:prstGeom prst="ellipse">
            <a:avLst/>
          </a:prstGeom>
          <a:ln w="28575">
            <a:solidFill>
              <a:schemeClr val="accent1"/>
            </a:solidFill>
          </a:ln>
        </p:spPr>
        <p:txBody>
          <a:bodyPr/>
          <a:lstStyle>
            <a:lvl1pPr marL="0" indent="0">
              <a:buNone/>
              <a:defRPr>
                <a:solidFill>
                  <a:schemeClr val="bg1"/>
                </a:solidFill>
              </a:defRPr>
            </a:lvl1pPr>
          </a:lstStyle>
          <a:p>
            <a:r>
              <a:rPr lang="en-GB" smtClean="0"/>
              <a:t>Click icon to add picture</a:t>
            </a:r>
            <a:endParaRPr/>
          </a:p>
        </p:txBody>
      </p:sp>
      <p:sp>
        <p:nvSpPr>
          <p:cNvPr id="8" name="Picture Placeholder 8"/>
          <p:cNvSpPr>
            <a:spLocks noGrp="1"/>
          </p:cNvSpPr>
          <p:nvPr>
            <p:ph type="pic" sz="quarter" idx="14"/>
          </p:nvPr>
        </p:nvSpPr>
        <p:spPr>
          <a:xfrm>
            <a:off x="2479675" y="1260475"/>
            <a:ext cx="1254125" cy="1254125"/>
          </a:xfrm>
          <a:prstGeom prst="ellipse">
            <a:avLst/>
          </a:prstGeom>
          <a:ln w="28575">
            <a:solidFill>
              <a:schemeClr val="accent1"/>
            </a:solidFill>
          </a:ln>
        </p:spPr>
        <p:txBody>
          <a:bodyPr>
            <a:normAutofit/>
          </a:bodyPr>
          <a:lstStyle>
            <a:lvl1pPr marL="0" indent="0">
              <a:buNone/>
              <a:defRPr sz="1400">
                <a:solidFill>
                  <a:schemeClr val="bg1"/>
                </a:solidFill>
              </a:defRPr>
            </a:lvl1pPr>
          </a:lstStyle>
          <a:p>
            <a:r>
              <a:rPr lang="en-GB" smtClean="0"/>
              <a:t>Click icon to add picture</a:t>
            </a:r>
            <a:endParaRPr/>
          </a:p>
        </p:txBody>
      </p:sp>
      <p:sp>
        <p:nvSpPr>
          <p:cNvPr id="10" name="Picture Placeholder 8"/>
          <p:cNvSpPr>
            <a:spLocks noGrp="1"/>
          </p:cNvSpPr>
          <p:nvPr>
            <p:ph type="pic" sz="quarter" idx="15"/>
          </p:nvPr>
        </p:nvSpPr>
        <p:spPr>
          <a:xfrm>
            <a:off x="269875" y="762000"/>
            <a:ext cx="2092325" cy="2092325"/>
          </a:xfrm>
          <a:prstGeom prst="ellipse">
            <a:avLst/>
          </a:prstGeom>
          <a:ln w="28575">
            <a:solidFill>
              <a:schemeClr val="accent1"/>
            </a:solidFill>
          </a:ln>
        </p:spPr>
        <p:txBody>
          <a:bodyPr>
            <a:normAutofit/>
          </a:bodyPr>
          <a:lstStyle>
            <a:lvl1pPr marL="0" indent="0">
              <a:buNone/>
              <a:defRPr sz="1800">
                <a:solidFill>
                  <a:schemeClr val="bg1"/>
                </a:solidFill>
              </a:defRPr>
            </a:lvl1pPr>
          </a:lstStyle>
          <a:p>
            <a:r>
              <a:rPr lang="en-GB" smtClean="0"/>
              <a:t>Click icon to add picture</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a:xfrm>
            <a:off x="457200" y="2568388"/>
            <a:ext cx="8228013" cy="346887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fld id="{2453D4C4-BEAE-DC46-8964-03DC36A0C72E}" type="datetimeFigureOut">
              <a:rPr lang="en-US" smtClean="0"/>
              <a:pPr/>
              <a:t>10/9/16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C838159-B1F6-684D-8A4E-F9EC87055426}" type="slidenum">
              <a:rPr lang="en-US" smtClean="0"/>
              <a:pPr/>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86600" y="274638"/>
            <a:ext cx="1524000" cy="5851525"/>
          </a:xfrm>
        </p:spPr>
        <p:txBody>
          <a:bodyPr vert="eaVert" anchor="t" anchorCtr="0"/>
          <a:lstStyle/>
          <a:p>
            <a:r>
              <a:rPr lang="en-GB" smtClean="0"/>
              <a:t>Click to edit Master title style</a:t>
            </a:r>
            <a:endParaRPr/>
          </a:p>
        </p:txBody>
      </p:sp>
      <p:sp>
        <p:nvSpPr>
          <p:cNvPr id="3" name="Vertical Text Placeholder 2"/>
          <p:cNvSpPr>
            <a:spLocks noGrp="1"/>
          </p:cNvSpPr>
          <p:nvPr>
            <p:ph type="body" orient="vert" idx="1"/>
          </p:nvPr>
        </p:nvSpPr>
        <p:spPr>
          <a:xfrm>
            <a:off x="457200" y="416859"/>
            <a:ext cx="6019800" cy="5615642"/>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fld id="{2453D4C4-BEAE-DC46-8964-03DC36A0C72E}" type="datetimeFigureOut">
              <a:rPr lang="en-US" smtClean="0"/>
              <a:pPr/>
              <a:t>10/9/16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C838159-B1F6-684D-8A4E-F9EC87055426}" type="slidenum">
              <a:rPr lang="en-US" smtClean="0"/>
              <a:pPr/>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Closing">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453D4C4-BEAE-DC46-8964-03DC36A0C72E}" type="datetimeFigureOut">
              <a:rPr lang="en-US" smtClean="0"/>
              <a:pPr/>
              <a:t>10/9/16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C838159-B1F6-684D-8A4E-F9EC87055426}"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345141"/>
            <a:ext cx="8229600" cy="1143000"/>
          </a:xfrm>
          <a:prstGeom prst="rect">
            <a:avLst/>
          </a:prstGeom>
        </p:spPr>
        <p:txBody>
          <a:bodyPr vert="horz" lIns="91440" tIns="45720" rIns="91440" bIns="45720" rtlCol="0" anchor="ctr">
            <a:noAutofit/>
          </a:bodyPr>
          <a:lstStyle/>
          <a:p>
            <a:r>
              <a:rPr lang="en-GB" smtClean="0"/>
              <a:t>Click to edit Master title style</a:t>
            </a:r>
            <a:endParaRPr/>
          </a:p>
        </p:txBody>
      </p:sp>
      <p:sp>
        <p:nvSpPr>
          <p:cNvPr id="3" name="Text Placeholder 2"/>
          <p:cNvSpPr>
            <a:spLocks noGrp="1"/>
          </p:cNvSpPr>
          <p:nvPr>
            <p:ph type="body" idx="1"/>
          </p:nvPr>
        </p:nvSpPr>
        <p:spPr>
          <a:xfrm>
            <a:off x="739775" y="2770094"/>
            <a:ext cx="7662864" cy="3267169"/>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100" b="1">
                <a:solidFill>
                  <a:schemeClr val="tx1">
                    <a:lumMod val="50000"/>
                    <a:lumOff val="50000"/>
                  </a:schemeClr>
                </a:solidFill>
              </a:defRPr>
            </a:lvl1pPr>
          </a:lstStyle>
          <a:p>
            <a:fld id="{2453D4C4-BEAE-DC46-8964-03DC36A0C72E}" type="datetimeFigureOut">
              <a:rPr lang="en-US" smtClean="0"/>
              <a:pPr/>
              <a:t>10/9/16</a:t>
            </a:fld>
            <a:endParaRPr lang="en-US"/>
          </a:p>
        </p:txBody>
      </p:sp>
      <p:sp>
        <p:nvSpPr>
          <p:cNvPr id="5" name="Footer Placeholder 4"/>
          <p:cNvSpPr>
            <a:spLocks noGrp="1"/>
          </p:cNvSpPr>
          <p:nvPr>
            <p:ph type="ftr" sz="quarter" idx="3"/>
          </p:nvPr>
        </p:nvSpPr>
        <p:spPr>
          <a:xfrm>
            <a:off x="5789613" y="6356350"/>
            <a:ext cx="2895600" cy="365125"/>
          </a:xfrm>
          <a:prstGeom prst="rect">
            <a:avLst/>
          </a:prstGeom>
        </p:spPr>
        <p:txBody>
          <a:bodyPr vert="horz" lIns="91440" tIns="45720" rIns="91440" bIns="45720" rtlCol="0" anchor="ctr"/>
          <a:lstStyle>
            <a:lvl1pPr algn="r">
              <a:defRPr sz="1100" b="1">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4305300" y="6356350"/>
            <a:ext cx="533400" cy="365125"/>
          </a:xfrm>
          <a:prstGeom prst="rect">
            <a:avLst/>
          </a:prstGeom>
        </p:spPr>
        <p:txBody>
          <a:bodyPr vert="horz" lIns="91440" tIns="45720" rIns="91440" bIns="45720" rtlCol="0" anchor="ctr"/>
          <a:lstStyle>
            <a:lvl1pPr algn="ctr">
              <a:defRPr sz="1100" b="1">
                <a:solidFill>
                  <a:schemeClr val="tx1">
                    <a:lumMod val="50000"/>
                    <a:lumOff val="50000"/>
                  </a:schemeClr>
                </a:solidFill>
              </a:defRPr>
            </a:lvl1pPr>
          </a:lstStyle>
          <a:p>
            <a:fld id="{BC838159-B1F6-684D-8A4E-F9EC87055426}"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ctr" defTabSz="914400" rtl="0" eaLnBrk="1" latinLnBrk="0" hangingPunct="1">
        <a:spcBef>
          <a:spcPct val="0"/>
        </a:spcBef>
        <a:buNone/>
        <a:defRPr sz="4600" kern="1200">
          <a:solidFill>
            <a:schemeClr val="bg1"/>
          </a:solidFill>
          <a:latin typeface="+mj-lt"/>
          <a:ea typeface="+mj-ea"/>
          <a:cs typeface="+mj-cs"/>
        </a:defRPr>
      </a:lvl1pPr>
    </p:titleStyle>
    <p:bodyStyle>
      <a:lvl1pPr marL="342900" indent="-342900" algn="l" defTabSz="914400" rtl="0" eaLnBrk="1" latinLnBrk="0" hangingPunct="1">
        <a:spcBef>
          <a:spcPts val="2000"/>
        </a:spcBef>
        <a:buClr>
          <a:schemeClr val="accent1"/>
        </a:buClr>
        <a:buSzPct val="90000"/>
        <a:buFont typeface="Wingdings" pitchFamily="2" charset="2"/>
        <a:buChar char="S"/>
        <a:defRPr sz="22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60000"/>
            <a:lumOff val="40000"/>
          </a:schemeClr>
        </a:buClr>
        <a:buSzPct val="90000"/>
        <a:buFont typeface="Wingdings" pitchFamily="2" charset="2"/>
        <a:buChar char="S"/>
        <a:defRPr sz="2000" kern="1200">
          <a:solidFill>
            <a:schemeClr val="tx1">
              <a:lumMod val="65000"/>
              <a:lumOff val="35000"/>
            </a:schemeClr>
          </a:solidFill>
          <a:latin typeface="+mn-lt"/>
          <a:ea typeface="+mn-ea"/>
          <a:cs typeface="+mn-cs"/>
        </a:defRPr>
      </a:lvl2pPr>
      <a:lvl3pPr marL="1035050" indent="-349250" algn="l" defTabSz="914400" rtl="0" eaLnBrk="1" latinLnBrk="0" hangingPunct="1">
        <a:spcBef>
          <a:spcPts val="600"/>
        </a:spcBef>
        <a:buClr>
          <a:schemeClr val="accent1"/>
        </a:buClr>
        <a:buSzPct val="90000"/>
        <a:buFont typeface="Wingdings" pitchFamily="2" charset="2"/>
        <a:buChar char="S"/>
        <a:defRPr sz="1800" kern="1200">
          <a:solidFill>
            <a:schemeClr val="tx1">
              <a:lumMod val="65000"/>
              <a:lumOff val="35000"/>
            </a:schemeClr>
          </a:solidFill>
          <a:latin typeface="+mn-lt"/>
          <a:ea typeface="+mn-ea"/>
          <a:cs typeface="+mn-cs"/>
        </a:defRPr>
      </a:lvl3pPr>
      <a:lvl4pPr marL="1371600" indent="-336550" algn="l" defTabSz="914400" rtl="0" eaLnBrk="1" latinLnBrk="0" hangingPunct="1">
        <a:spcBef>
          <a:spcPts val="600"/>
        </a:spcBef>
        <a:buClr>
          <a:schemeClr val="accent1">
            <a:lumMod val="60000"/>
            <a:lumOff val="40000"/>
          </a:schemeClr>
        </a:buClr>
        <a:buSzPct val="90000"/>
        <a:buFont typeface="Wingdings" pitchFamily="2" charset="2"/>
        <a:buChar char="S"/>
        <a:defRPr sz="1800" kern="1200">
          <a:solidFill>
            <a:schemeClr val="tx1">
              <a:lumMod val="65000"/>
              <a:lumOff val="35000"/>
            </a:schemeClr>
          </a:solidFill>
          <a:latin typeface="+mn-lt"/>
          <a:ea typeface="+mn-ea"/>
          <a:cs typeface="+mn-cs"/>
        </a:defRPr>
      </a:lvl4pPr>
      <a:lvl5pPr marL="1720850" indent="-349250" algn="l" defTabSz="914400" rtl="0" eaLnBrk="1" latinLnBrk="0" hangingPunct="1">
        <a:spcBef>
          <a:spcPts val="600"/>
        </a:spcBef>
        <a:buClr>
          <a:schemeClr val="accent1"/>
        </a:buClr>
        <a:buSzPct val="90000"/>
        <a:buFont typeface="Wingdings" pitchFamily="2" charset="2"/>
        <a:buChar char="S"/>
        <a:defRPr sz="1800" kern="1200">
          <a:solidFill>
            <a:schemeClr val="tx1">
              <a:lumMod val="65000"/>
              <a:lumOff val="3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hyperlink" Target="https://www.estyn.gov.wales/best-practice/welsh-second-language-comes-first"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estyn.gov.wales/sites/default/files/documents/Guidance%20for%20the%20inspection%20of%20primary%20schools%20-%202016%20handbook_0.pdf" TargetMode="External"/><Relationship Id="rId4" Type="http://schemas.openxmlformats.org/officeDocument/2006/relationships/image" Target="../media/image9.pdf"/><Relationship Id="rId5" Type="http://schemas.openxmlformats.org/officeDocument/2006/relationships/image" Target="../media/image10.png"/><Relationship Id="rId1" Type="http://schemas.openxmlformats.org/officeDocument/2006/relationships/slideLayout" Target="../slideLayouts/slideLayout4.xml"/><Relationship Id="rId2"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hyperlink" Target="http://resource.download.wjec.co.uk.s3.amazonaws.com/vtc/2015-16/Tim%20Cefnogi/Symud%20dysgwyr%20o%20lefel%203%20i%20lefel%204/Rhan%201/Deunyddiau%20fideo%20-%20Video%20materials1/Lefel%203/9%20Rogiet%20Cardiau%20Enwogion.mov"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3.xml.rels><?xml version="1.0" encoding="UTF-8" standalone="yes"?>
<Relationships xmlns="http://schemas.openxmlformats.org/package/2006/relationships"><Relationship Id="rId3" Type="http://schemas.openxmlformats.org/officeDocument/2006/relationships/hyperlink" Target="https://www.estyn.gov.wales/sites/default/files/documents/Welsh%20Language%20Development%20in%20the%20Foundation%20Phase%20-%20January%202013.pdf" TargetMode="External"/><Relationship Id="rId4" Type="http://schemas.openxmlformats.org/officeDocument/2006/relationships/image" Target="../media/image11.jpeg"/><Relationship Id="rId1" Type="http://schemas.openxmlformats.org/officeDocument/2006/relationships/slideLayout" Target="../slideLayouts/slideLayout4.xml"/><Relationship Id="rId2" Type="http://schemas.openxmlformats.org/officeDocument/2006/relationships/notesSlide" Target="../notesSlides/notesSlide1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 Id="rId3" Type="http://schemas.openxmlformats.org/officeDocument/2006/relationships/hyperlink" Target="https://www.estyn.gov.wales/thematic-reports/evaluation-gcse-welsh-second-language-short-course-october-2007"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8000" dirty="0" smtClean="0">
                <a:latin typeface="Comic Sans MS"/>
                <a:cs typeface="Comic Sans MS"/>
              </a:rPr>
              <a:t>Estyn</a:t>
            </a:r>
            <a:endParaRPr lang="en-US" sz="8000" dirty="0">
              <a:latin typeface="Comic Sans MS"/>
              <a:cs typeface="Comic Sans MS"/>
            </a:endParaRPr>
          </a:p>
        </p:txBody>
      </p:sp>
      <p:sp>
        <p:nvSpPr>
          <p:cNvPr id="3" name="Subtitle 2"/>
          <p:cNvSpPr>
            <a:spLocks noGrp="1"/>
          </p:cNvSpPr>
          <p:nvPr>
            <p:ph type="subTitle" idx="1"/>
          </p:nvPr>
        </p:nvSpPr>
        <p:spPr/>
        <p:txBody>
          <a:bodyPr/>
          <a:lstStyle/>
          <a:p>
            <a:pPr algn="r"/>
            <a:endParaRPr lang="en-US" dirty="0">
              <a:latin typeface="Comic Sans MS"/>
              <a:cs typeface="Comic Sans MS"/>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howMasterPhAnim="0">
  <p:cSld>
    <p:spTree>
      <p:nvGrpSpPr>
        <p:cNvPr id="1" name=""/>
        <p:cNvGrpSpPr/>
        <p:nvPr/>
      </p:nvGrpSpPr>
      <p:grpSpPr>
        <a:xfrm>
          <a:off x="0" y="0"/>
          <a:ext cx="0" cy="0"/>
          <a:chOff x="0" y="0"/>
          <a:chExt cx="0" cy="0"/>
        </a:xfrm>
      </p:grpSpPr>
      <p:sp>
        <p:nvSpPr>
          <p:cNvPr id="6146" name="Rectangle 2"/>
          <p:cNvSpPr>
            <a:spLocks noGrp="1" noRot="1" noChangeArrowheads="1"/>
          </p:cNvSpPr>
          <p:nvPr>
            <p:ph type="title"/>
          </p:nvPr>
        </p:nvSpPr>
        <p:spPr/>
        <p:txBody>
          <a:bodyPr/>
          <a:lstStyle/>
          <a:p>
            <a:r>
              <a:rPr lang="en-GB" dirty="0" smtClean="0"/>
              <a:t>Estyn</a:t>
            </a:r>
            <a:endParaRPr lang="en-GB" dirty="0"/>
          </a:p>
        </p:txBody>
      </p:sp>
      <p:pic>
        <p:nvPicPr>
          <p:cNvPr id="9" name="Content Placeholder 8" descr="33 - Strategic objectives carousel-2.jpg"/>
          <p:cNvPicPr>
            <a:picLocks noGrp="1" noChangeAspect="1"/>
          </p:cNvPicPr>
          <p:nvPr>
            <p:ph idx="1"/>
          </p:nvPr>
        </p:nvPicPr>
        <p:blipFill>
          <a:blip r:embed="rId2"/>
          <a:srcRect l="-14703" r="-14703"/>
          <a:stretch>
            <a:fillRect/>
          </a:stretch>
        </p:blipFill>
        <p:spPr>
          <a:xfrm>
            <a:off x="0" y="1821558"/>
            <a:ext cx="9417227" cy="4215706"/>
          </a:xfrm>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does Estyn </a:t>
            </a:r>
            <a:br>
              <a:rPr lang="en-GB" dirty="0" smtClean="0"/>
            </a:br>
            <a:r>
              <a:rPr lang="en-GB" dirty="0" smtClean="0"/>
              <a:t>say about W2L?</a:t>
            </a:r>
            <a:endParaRPr lang="en-US" dirty="0"/>
          </a:p>
        </p:txBody>
      </p:sp>
      <p:sp>
        <p:nvSpPr>
          <p:cNvPr id="3" name="Content Placeholder 2"/>
          <p:cNvSpPr>
            <a:spLocks noGrp="1"/>
          </p:cNvSpPr>
          <p:nvPr>
            <p:ph idx="1"/>
          </p:nvPr>
        </p:nvSpPr>
        <p:spPr/>
        <p:txBody>
          <a:bodyPr/>
          <a:lstStyle/>
          <a:p>
            <a:pPr>
              <a:buNone/>
            </a:pPr>
            <a:r>
              <a:rPr lang="en-US" dirty="0" smtClean="0"/>
              <a:t>Note:</a:t>
            </a:r>
          </a:p>
          <a:p>
            <a:endParaRPr lang="en-US" dirty="0" smtClean="0"/>
          </a:p>
          <a:p>
            <a:r>
              <a:rPr lang="en-US" dirty="0" smtClean="0"/>
              <a:t>t</a:t>
            </a:r>
            <a:r>
              <a:rPr lang="en-US" dirty="0" smtClean="0"/>
              <a:t>he positives</a:t>
            </a:r>
          </a:p>
          <a:p>
            <a:r>
              <a:rPr lang="en-US" dirty="0" smtClean="0"/>
              <a:t>t</a:t>
            </a:r>
            <a:r>
              <a:rPr lang="en-US" dirty="0" smtClean="0"/>
              <a:t>he negatives</a:t>
            </a:r>
            <a:endParaRPr lang="en-US"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Best Practice Case Study</a:t>
            </a:r>
            <a:endParaRPr lang="en-US" dirty="0"/>
          </a:p>
        </p:txBody>
      </p:sp>
      <p:sp>
        <p:nvSpPr>
          <p:cNvPr id="3" name="Content Placeholder 2"/>
          <p:cNvSpPr>
            <a:spLocks noGrp="1"/>
          </p:cNvSpPr>
          <p:nvPr>
            <p:ph idx="1"/>
          </p:nvPr>
        </p:nvSpPr>
        <p:spPr/>
        <p:txBody>
          <a:bodyPr/>
          <a:lstStyle/>
          <a:p>
            <a:r>
              <a:rPr lang="en-US" dirty="0" smtClean="0">
                <a:hlinkClick r:id="rId3"/>
              </a:rPr>
              <a:t>https://www.estyn.gov.wales/best-practice/welsh-second-language-comes-</a:t>
            </a:r>
            <a:r>
              <a:rPr lang="en-US" dirty="0" smtClean="0">
                <a:hlinkClick r:id="rId3"/>
              </a:rPr>
              <a:t>first</a:t>
            </a:r>
            <a:endParaRPr lang="en-US" dirty="0" smtClean="0"/>
          </a:p>
          <a:p>
            <a:endParaRPr lang="en-US" dirty="0" smtClean="0"/>
          </a:p>
          <a:p>
            <a:endParaRPr lang="en-US"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Guidance for the inspection of primary </a:t>
            </a:r>
            <a:r>
              <a:rPr lang="en-US" dirty="0" smtClean="0"/>
              <a:t>schools</a:t>
            </a:r>
            <a:endParaRPr lang="en-US" dirty="0"/>
          </a:p>
        </p:txBody>
      </p:sp>
      <p:sp>
        <p:nvSpPr>
          <p:cNvPr id="3" name="Content Placeholder 2"/>
          <p:cNvSpPr>
            <a:spLocks noGrp="1"/>
          </p:cNvSpPr>
          <p:nvPr>
            <p:ph sz="half" idx="1"/>
          </p:nvPr>
        </p:nvSpPr>
        <p:spPr/>
        <p:txBody>
          <a:bodyPr/>
          <a:lstStyle/>
          <a:p>
            <a:r>
              <a:rPr lang="en-US" dirty="0" smtClean="0">
                <a:hlinkClick r:id="rId3"/>
              </a:rPr>
              <a:t>https://www.estyn.gov.wales/sites/default/files/documents/Guidance%20for%20the%20inspection%20of%20primary%20schools%20-%202016%20handbook_0.</a:t>
            </a:r>
            <a:r>
              <a:rPr lang="en-US" dirty="0" smtClean="0">
                <a:hlinkClick r:id="rId3"/>
              </a:rPr>
              <a:t>pdf</a:t>
            </a:r>
            <a:endParaRPr lang="en-US" dirty="0" smtClean="0"/>
          </a:p>
          <a:p>
            <a:endParaRPr lang="en-US" dirty="0" smtClean="0"/>
          </a:p>
          <a:p>
            <a:endParaRPr lang="en-US" dirty="0"/>
          </a:p>
        </p:txBody>
      </p:sp>
      <p:pic>
        <p:nvPicPr>
          <p:cNvPr id="9" name="Content Placeholder 8" descr="estyn insp.pdf"/>
          <p:cNvPicPr>
            <a:picLocks noGrp="1" noChangeAspect="1"/>
          </p:cNvPicPr>
          <p:nvPr>
            <p:ph sz="half" idx="2"/>
          </p:nvPr>
        </p:nvPicPr>
        <mc:AlternateContent>
          <mc:Choice xmlns:ma="http://schemas.microsoft.com/office/mac/drawingml/2008/main" Requires="ma">
            <p:blipFill>
              <a:blip r:embed="rId4"/>
              <a:srcRect l="-31945" r="-31945"/>
              <a:stretch>
                <a:fillRect/>
              </a:stretch>
            </p:blipFill>
          </mc:Choice>
          <mc:Fallback>
            <p:blipFill>
              <a:blip r:embed="rId5"/>
              <a:srcRect l="-31945" r="-31945"/>
              <a:stretch>
                <a:fillRect/>
              </a:stretch>
            </p:blipFill>
          </mc:Fallback>
        </mc:AlternateContent>
        <p:spPr>
          <a:xfrm rot="5400000">
            <a:off x="3858523" y="1508301"/>
            <a:ext cx="5240556" cy="4524803"/>
          </a:xfrm>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Guidance for the inspection of primary </a:t>
            </a:r>
            <a:r>
              <a:rPr lang="en-US" dirty="0" smtClean="0"/>
              <a:t>schools</a:t>
            </a:r>
            <a:endParaRPr lang="en-US" dirty="0"/>
          </a:p>
        </p:txBody>
      </p:sp>
      <p:sp>
        <p:nvSpPr>
          <p:cNvPr id="3" name="Content Placeholder 2"/>
          <p:cNvSpPr>
            <a:spLocks noGrp="1"/>
          </p:cNvSpPr>
          <p:nvPr>
            <p:ph idx="1"/>
          </p:nvPr>
        </p:nvSpPr>
        <p:spPr/>
        <p:txBody>
          <a:bodyPr>
            <a:normAutofit/>
          </a:bodyPr>
          <a:lstStyle/>
          <a:p>
            <a:pPr>
              <a:buNone/>
            </a:pPr>
            <a:r>
              <a:rPr lang="en-US" dirty="0" smtClean="0"/>
              <a:t>“In </a:t>
            </a:r>
            <a:r>
              <a:rPr lang="en-US" dirty="0" smtClean="0"/>
              <a:t>coming to an overall judgement on pupils’ </a:t>
            </a:r>
            <a:r>
              <a:rPr lang="en-US" dirty="0" smtClean="0"/>
              <a:t>Welsh</a:t>
            </a:r>
          </a:p>
          <a:p>
            <a:pPr>
              <a:buNone/>
            </a:pPr>
            <a:r>
              <a:rPr lang="en-US" dirty="0" smtClean="0"/>
              <a:t> </a:t>
            </a:r>
            <a:r>
              <a:rPr lang="en-US" dirty="0" smtClean="0"/>
              <a:t>language development, inspectors should consider what it </a:t>
            </a:r>
            <a:r>
              <a:rPr lang="en-US" dirty="0" smtClean="0"/>
              <a:t>is</a:t>
            </a:r>
          </a:p>
          <a:p>
            <a:pPr>
              <a:buNone/>
            </a:pPr>
            <a:r>
              <a:rPr lang="en-US" dirty="0" smtClean="0"/>
              <a:t>reasonable </a:t>
            </a:r>
            <a:r>
              <a:rPr lang="en-US" dirty="0" smtClean="0"/>
              <a:t>to expect taking into account the </a:t>
            </a:r>
            <a:r>
              <a:rPr lang="en-US" dirty="0" smtClean="0"/>
              <a:t>linguistic</a:t>
            </a:r>
          </a:p>
          <a:p>
            <a:pPr>
              <a:buNone/>
            </a:pPr>
            <a:r>
              <a:rPr lang="en-US" dirty="0" smtClean="0"/>
              <a:t>background</a:t>
            </a:r>
            <a:r>
              <a:rPr lang="en-US" dirty="0" smtClean="0"/>
              <a:t>, the context of the school and the area it </a:t>
            </a:r>
            <a:r>
              <a:rPr lang="en-US" dirty="0" smtClean="0"/>
              <a:t>serves</a:t>
            </a:r>
          </a:p>
          <a:p>
            <a:pPr>
              <a:buNone/>
            </a:pPr>
            <a:r>
              <a:rPr lang="en-US" dirty="0" smtClean="0"/>
              <a:t>and </a:t>
            </a:r>
            <a:r>
              <a:rPr lang="en-US" dirty="0" smtClean="0"/>
              <a:t>the local</a:t>
            </a:r>
            <a:r>
              <a:rPr lang="en-US" dirty="0" smtClean="0"/>
              <a:t> authority’s </a:t>
            </a:r>
            <a:r>
              <a:rPr lang="en-US" dirty="0" smtClean="0"/>
              <a:t>Welsh language </a:t>
            </a:r>
            <a:r>
              <a:rPr lang="en-US" dirty="0" smtClean="0"/>
              <a:t>policy”. </a:t>
            </a:r>
          </a:p>
          <a:p>
            <a:endParaRPr lang="en-US"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Guidance for the inspection of primary schools</a:t>
            </a:r>
            <a:endParaRPr lang="en-US" dirty="0"/>
          </a:p>
        </p:txBody>
      </p:sp>
      <p:sp>
        <p:nvSpPr>
          <p:cNvPr id="3" name="Content Placeholder 2"/>
          <p:cNvSpPr>
            <a:spLocks noGrp="1"/>
          </p:cNvSpPr>
          <p:nvPr>
            <p:ph idx="1"/>
          </p:nvPr>
        </p:nvSpPr>
        <p:spPr>
          <a:xfrm>
            <a:off x="739775" y="2252134"/>
            <a:ext cx="7662864" cy="3785130"/>
          </a:xfrm>
        </p:spPr>
        <p:txBody>
          <a:bodyPr>
            <a:normAutofit fontScale="92500" lnSpcReduction="10000"/>
          </a:bodyPr>
          <a:lstStyle/>
          <a:p>
            <a:pPr>
              <a:buNone/>
            </a:pPr>
            <a:r>
              <a:rPr lang="en-US" dirty="0" smtClean="0"/>
              <a:t>Inspectors should consider: </a:t>
            </a:r>
            <a:endParaRPr lang="en-US" dirty="0" smtClean="0"/>
          </a:p>
          <a:p>
            <a:r>
              <a:rPr lang="en-US" dirty="0" smtClean="0"/>
              <a:t>pupils</a:t>
            </a:r>
            <a:r>
              <a:rPr lang="en-US" dirty="0" smtClean="0"/>
              <a:t>’ attainment in Welsh or Welsh second language, as applicable, when compared with similar schools and previous </a:t>
            </a:r>
            <a:r>
              <a:rPr lang="en-US" dirty="0" smtClean="0"/>
              <a:t>attainment; </a:t>
            </a:r>
          </a:p>
          <a:p>
            <a:r>
              <a:rPr lang="en-US" dirty="0" smtClean="0"/>
              <a:t>continuity </a:t>
            </a:r>
            <a:r>
              <a:rPr lang="en-US" dirty="0" smtClean="0"/>
              <a:t>between the end of Foundation Phase and key stage 2</a:t>
            </a:r>
            <a:r>
              <a:rPr lang="en-US" dirty="0" smtClean="0"/>
              <a:t>;</a:t>
            </a:r>
          </a:p>
          <a:p>
            <a:r>
              <a:rPr lang="en-US" dirty="0" smtClean="0"/>
              <a:t>the </a:t>
            </a:r>
            <a:r>
              <a:rPr lang="en-US" dirty="0" smtClean="0"/>
              <a:t>progress pupils make in Welsh </a:t>
            </a:r>
            <a:r>
              <a:rPr lang="en-US" dirty="0" smtClean="0"/>
              <a:t>lessons; </a:t>
            </a:r>
          </a:p>
          <a:p>
            <a:r>
              <a:rPr lang="en-US" dirty="0" smtClean="0"/>
              <a:t>in </a:t>
            </a:r>
            <a:r>
              <a:rPr lang="en-US" dirty="0" smtClean="0"/>
              <a:t>the English-medium sector in particular, pupils’ progress in using Welsh both passively and actively in different contexts beyond their Welsh </a:t>
            </a:r>
            <a:r>
              <a:rPr lang="en-US" dirty="0" smtClean="0"/>
              <a:t>lessons</a:t>
            </a:r>
            <a:r>
              <a:rPr lang="en-US" dirty="0" smtClean="0"/>
              <a:t>.</a:t>
            </a:r>
            <a:endParaRPr lang="en-US" dirty="0" smtClean="0"/>
          </a:p>
          <a:p>
            <a:endParaRPr lang="en-US"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Guidance for the inspection of primary schools</a:t>
            </a:r>
            <a:endParaRPr lang="en-US" dirty="0"/>
          </a:p>
        </p:txBody>
      </p:sp>
      <p:sp>
        <p:nvSpPr>
          <p:cNvPr id="3" name="Content Placeholder 2"/>
          <p:cNvSpPr>
            <a:spLocks noGrp="1"/>
          </p:cNvSpPr>
          <p:nvPr>
            <p:ph idx="1"/>
          </p:nvPr>
        </p:nvSpPr>
        <p:spPr/>
        <p:txBody>
          <a:bodyPr/>
          <a:lstStyle/>
          <a:p>
            <a:pPr>
              <a:buNone/>
            </a:pPr>
            <a:r>
              <a:rPr lang="en-US" b="1" dirty="0" smtClean="0"/>
              <a:t>Good standards </a:t>
            </a:r>
            <a:endParaRPr lang="en-US" dirty="0" smtClean="0"/>
          </a:p>
          <a:p>
            <a:r>
              <a:rPr lang="en-US" dirty="0" smtClean="0"/>
              <a:t>Most pupils make good progress in gaining skills in Welsh language. </a:t>
            </a:r>
          </a:p>
          <a:p>
            <a:endParaRPr lang="en-US"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Guidance for the inspection of primary schools</a:t>
            </a:r>
            <a:endParaRPr lang="en-US" dirty="0"/>
          </a:p>
        </p:txBody>
      </p:sp>
      <p:sp>
        <p:nvSpPr>
          <p:cNvPr id="3" name="Content Placeholder 2"/>
          <p:cNvSpPr>
            <a:spLocks noGrp="1"/>
          </p:cNvSpPr>
          <p:nvPr>
            <p:ph idx="1"/>
          </p:nvPr>
        </p:nvSpPr>
        <p:spPr/>
        <p:txBody>
          <a:bodyPr/>
          <a:lstStyle/>
          <a:p>
            <a:pPr>
              <a:buNone/>
            </a:pPr>
            <a:r>
              <a:rPr lang="en-US" b="1" dirty="0" smtClean="0"/>
              <a:t>Unsatisfactory standards </a:t>
            </a:r>
            <a:endParaRPr lang="en-US" dirty="0" smtClean="0"/>
          </a:p>
          <a:p>
            <a:r>
              <a:rPr lang="en-US" dirty="0" smtClean="0"/>
              <a:t>Pupils do not make enough progress in gaining skills in the Welsh language. </a:t>
            </a:r>
          </a:p>
          <a:p>
            <a:endParaRPr lang="en-US"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45140"/>
            <a:ext cx="8229600" cy="2424953"/>
          </a:xfrm>
        </p:spPr>
        <p:txBody>
          <a:bodyPr/>
          <a:lstStyle/>
          <a:p>
            <a:r>
              <a:rPr lang="en-US" dirty="0" smtClean="0"/>
              <a:t> Supplementary Guidance: </a:t>
            </a:r>
            <a:br>
              <a:rPr lang="en-US" dirty="0" smtClean="0"/>
            </a:br>
            <a:r>
              <a:rPr lang="en-US" dirty="0" smtClean="0"/>
              <a:t>for Welsh lessons </a:t>
            </a:r>
            <a:br>
              <a:rPr lang="en-US" dirty="0" smtClean="0"/>
            </a:br>
            <a:r>
              <a:rPr lang="en-US" dirty="0" smtClean="0"/>
              <a:t/>
            </a:r>
            <a:br>
              <a:rPr lang="en-US" dirty="0" smtClean="0"/>
            </a:br>
            <a:endParaRPr lang="en-US" dirty="0"/>
          </a:p>
        </p:txBody>
      </p:sp>
      <p:sp>
        <p:nvSpPr>
          <p:cNvPr id="3" name="Content Placeholder 2"/>
          <p:cNvSpPr>
            <a:spLocks noGrp="1"/>
          </p:cNvSpPr>
          <p:nvPr>
            <p:ph idx="1"/>
          </p:nvPr>
        </p:nvSpPr>
        <p:spPr>
          <a:xfrm>
            <a:off x="739775" y="2421468"/>
            <a:ext cx="7662864" cy="3615796"/>
          </a:xfrm>
        </p:spPr>
        <p:txBody>
          <a:bodyPr>
            <a:normAutofit lnSpcReduction="10000"/>
          </a:bodyPr>
          <a:lstStyle/>
          <a:p>
            <a:r>
              <a:rPr lang="en-US" dirty="0" smtClean="0"/>
              <a:t>Are </a:t>
            </a:r>
            <a:r>
              <a:rPr lang="en-US" dirty="0" smtClean="0"/>
              <a:t>pupils making good progress in Welsh lessons</a:t>
            </a:r>
            <a:r>
              <a:rPr lang="en-US" dirty="0" smtClean="0"/>
              <a:t>?</a:t>
            </a:r>
          </a:p>
          <a:p>
            <a:r>
              <a:rPr lang="en-US" dirty="0" smtClean="0"/>
              <a:t>Is there a sequence of learning activities that reinforces pupils’ skills in speaking and listening, reading and writing Welsh and their inter-dependency? </a:t>
            </a:r>
          </a:p>
          <a:p>
            <a:r>
              <a:rPr lang="en-US" dirty="0" smtClean="0"/>
              <a:t>Is there sufficient consolidation of new vocabulary and sentence patterns to ensure pupils are able to use them with increasing independence? </a:t>
            </a:r>
          </a:p>
          <a:p>
            <a:r>
              <a:rPr lang="en-US" dirty="0" smtClean="0"/>
              <a:t>Is there sufficient teacher intervention to improve quality and accuracy of pupils’ oral competence in Welsh?</a:t>
            </a:r>
            <a:r>
              <a:rPr lang="en-US" dirty="0" smtClean="0"/>
              <a:t>  </a:t>
            </a:r>
          </a:p>
          <a:p>
            <a:endParaRPr lang="en-US" dirty="0" smtClean="0"/>
          </a:p>
          <a:p>
            <a:endParaRPr lang="en-US"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Gwers</a:t>
            </a:r>
            <a:r>
              <a:rPr lang="en-US" dirty="0" smtClean="0"/>
              <a:t> / Lesson</a:t>
            </a:r>
            <a:endParaRPr lang="en-US" dirty="0"/>
          </a:p>
        </p:txBody>
      </p:sp>
      <p:sp>
        <p:nvSpPr>
          <p:cNvPr id="3" name="Content Placeholder 2"/>
          <p:cNvSpPr>
            <a:spLocks noGrp="1"/>
          </p:cNvSpPr>
          <p:nvPr>
            <p:ph idx="1"/>
          </p:nvPr>
        </p:nvSpPr>
        <p:spPr/>
        <p:txBody>
          <a:bodyPr/>
          <a:lstStyle/>
          <a:p>
            <a:r>
              <a:rPr lang="en-US" dirty="0" smtClean="0">
                <a:hlinkClick r:id="rId3"/>
              </a:rPr>
              <a:t>http://resource.download.wjec.co.uk.s3.amazonaws.com/vtc/2015-16/Tim%20Cefnogi/Symud%20dysgwyr%20o%20lefel%203%20i%20lefel%204/Rhan%201/Deunyddiau%20fideo%20-%20Video%20materials1/Lefel%203/9%20Rogiet%20Cardiau%</a:t>
            </a:r>
            <a:r>
              <a:rPr lang="en-US" dirty="0" smtClean="0">
                <a:hlinkClick r:id="rId3"/>
              </a:rPr>
              <a:t>20Enwogion.mov</a:t>
            </a:r>
            <a:endParaRPr lang="en-US" dirty="0" smtClean="0"/>
          </a:p>
          <a:p>
            <a:endParaRPr lang="en-US" dirty="0" smtClean="0"/>
          </a:p>
          <a:p>
            <a:endParaRPr lang="en-US"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0" y="345141"/>
            <a:ext cx="9144000" cy="1143000"/>
          </a:xfrm>
        </p:spPr>
        <p:txBody>
          <a:bodyPr/>
          <a:lstStyle/>
          <a:p>
            <a:r>
              <a:rPr lang="en-US" dirty="0" smtClean="0"/>
              <a:t>Supplementary Guidance: </a:t>
            </a:r>
            <a:br>
              <a:rPr lang="en-US" dirty="0" smtClean="0"/>
            </a:br>
            <a:r>
              <a:rPr lang="en-US" dirty="0" smtClean="0"/>
              <a:t>Welsh in the wider school community </a:t>
            </a:r>
            <a:endParaRPr lang="en-US" dirty="0"/>
          </a:p>
        </p:txBody>
      </p:sp>
      <p:sp>
        <p:nvSpPr>
          <p:cNvPr id="3" name="Content Placeholder 2"/>
          <p:cNvSpPr>
            <a:spLocks noGrp="1"/>
          </p:cNvSpPr>
          <p:nvPr>
            <p:ph idx="1"/>
          </p:nvPr>
        </p:nvSpPr>
        <p:spPr>
          <a:xfrm>
            <a:off x="739775" y="2184400"/>
            <a:ext cx="7662864" cy="3852863"/>
          </a:xfrm>
        </p:spPr>
        <p:txBody>
          <a:bodyPr>
            <a:normAutofit lnSpcReduction="10000"/>
          </a:bodyPr>
          <a:lstStyle/>
          <a:p>
            <a:r>
              <a:rPr lang="en-US" dirty="0" smtClean="0"/>
              <a:t>…do </a:t>
            </a:r>
            <a:r>
              <a:rPr lang="en-US" dirty="0" smtClean="0"/>
              <a:t>pupils have a good grasp of subject terminology in Welsh</a:t>
            </a:r>
            <a:r>
              <a:rPr lang="en-US" dirty="0" smtClean="0"/>
              <a:t> in </a:t>
            </a:r>
            <a:r>
              <a:rPr lang="en-US" dirty="0" smtClean="0"/>
              <a:t>subjects across the curriculum? </a:t>
            </a:r>
            <a:endParaRPr lang="en-US" dirty="0" smtClean="0"/>
          </a:p>
          <a:p>
            <a:r>
              <a:rPr lang="en-US" dirty="0" smtClean="0"/>
              <a:t>…are </a:t>
            </a:r>
            <a:r>
              <a:rPr lang="en-US" dirty="0" smtClean="0"/>
              <a:t>pupils confident and competent in using Welsh in a range of</a:t>
            </a:r>
            <a:r>
              <a:rPr lang="en-US" dirty="0" smtClean="0"/>
              <a:t> situations </a:t>
            </a:r>
            <a:r>
              <a:rPr lang="en-US" dirty="0" smtClean="0"/>
              <a:t>beyond their Welsh lessons?</a:t>
            </a:r>
            <a:r>
              <a:rPr lang="en-US" dirty="0" smtClean="0"/>
              <a:t> </a:t>
            </a:r>
          </a:p>
          <a:p>
            <a:r>
              <a:rPr lang="en-US" dirty="0" smtClean="0"/>
              <a:t>Do...teachers </a:t>
            </a:r>
            <a:r>
              <a:rPr lang="en-US" dirty="0" smtClean="0"/>
              <a:t>make increasing use of Welsh as a medium of communication, both in lessons and in other situations? </a:t>
            </a:r>
          </a:p>
          <a:p>
            <a:r>
              <a:rPr lang="en-US" dirty="0" smtClean="0"/>
              <a:t>Does the school encourage pupils and staff to make increasing use of </a:t>
            </a:r>
            <a:r>
              <a:rPr lang="en-US" dirty="0" smtClean="0"/>
              <a:t>Welsh…as </a:t>
            </a:r>
            <a:r>
              <a:rPr lang="en-US" dirty="0" smtClean="0"/>
              <a:t>a medium of informal communication? </a:t>
            </a:r>
          </a:p>
          <a:p>
            <a:endParaRPr lang="en-US" dirty="0" smtClean="0"/>
          </a:p>
          <a:p>
            <a:endParaRPr lang="en-US"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45141"/>
            <a:ext cx="8229600" cy="1669926"/>
          </a:xfrm>
        </p:spPr>
        <p:txBody>
          <a:bodyPr/>
          <a:lstStyle/>
          <a:p>
            <a:r>
              <a:rPr lang="en-US" dirty="0" smtClean="0"/>
              <a:t>Welsh Language Development </a:t>
            </a:r>
            <a:br>
              <a:rPr lang="en-US" dirty="0" smtClean="0"/>
            </a:br>
            <a:r>
              <a:rPr lang="en-US" dirty="0" smtClean="0"/>
              <a:t>in the Foundation Phase </a:t>
            </a:r>
            <a:br>
              <a:rPr lang="en-US" dirty="0" smtClean="0"/>
            </a:br>
            <a:endParaRPr lang="en-US" dirty="0"/>
          </a:p>
        </p:txBody>
      </p:sp>
      <p:sp>
        <p:nvSpPr>
          <p:cNvPr id="3" name="Content Placeholder 2"/>
          <p:cNvSpPr>
            <a:spLocks noGrp="1"/>
          </p:cNvSpPr>
          <p:nvPr>
            <p:ph sz="half" idx="1"/>
          </p:nvPr>
        </p:nvSpPr>
        <p:spPr/>
        <p:txBody>
          <a:bodyPr/>
          <a:lstStyle/>
          <a:p>
            <a:r>
              <a:rPr lang="en-US" dirty="0" smtClean="0">
                <a:hlinkClick r:id="rId3"/>
              </a:rPr>
              <a:t>https://www.estyn.gov.wales/sites/default/files/documents/Welsh%20Language%20Development%20in%20the%20Foundation%20Phase%20-%20January%202013.</a:t>
            </a:r>
            <a:r>
              <a:rPr lang="en-US" dirty="0" smtClean="0">
                <a:hlinkClick r:id="rId3"/>
              </a:rPr>
              <a:t>pdf</a:t>
            </a:r>
            <a:endParaRPr lang="en-US" dirty="0" smtClean="0"/>
          </a:p>
          <a:p>
            <a:endParaRPr lang="en-US" dirty="0"/>
          </a:p>
        </p:txBody>
      </p:sp>
      <p:pic>
        <p:nvPicPr>
          <p:cNvPr id="5" name="Content Placeholder 4" descr="WLD FP.jpg"/>
          <p:cNvPicPr>
            <a:picLocks noGrp="1" noChangeAspect="1"/>
          </p:cNvPicPr>
          <p:nvPr>
            <p:ph sz="half" idx="2"/>
          </p:nvPr>
        </p:nvPicPr>
        <p:blipFill>
          <a:blip r:embed="rId4"/>
          <a:srcRect l="-24938" r="-24938"/>
          <a:stretch>
            <a:fillRect/>
          </a:stretch>
        </p:blipFill>
        <p:spPr>
          <a:xfrm>
            <a:off x="4078478" y="2015067"/>
            <a:ext cx="5268722" cy="4549122"/>
          </a:xfrm>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Main findings</a:t>
            </a:r>
            <a:endParaRPr lang="en-US" dirty="0"/>
          </a:p>
        </p:txBody>
      </p:sp>
      <p:sp>
        <p:nvSpPr>
          <p:cNvPr id="3" name="Content Placeholder 2"/>
          <p:cNvSpPr>
            <a:spLocks noGrp="1"/>
          </p:cNvSpPr>
          <p:nvPr>
            <p:ph idx="1"/>
          </p:nvPr>
        </p:nvSpPr>
        <p:spPr/>
        <p:txBody>
          <a:bodyPr>
            <a:normAutofit/>
          </a:bodyPr>
          <a:lstStyle/>
          <a:p>
            <a:pPr>
              <a:buNone/>
            </a:pPr>
            <a:r>
              <a:rPr lang="en-US" dirty="0" smtClean="0"/>
              <a:t>“Welsh </a:t>
            </a:r>
            <a:r>
              <a:rPr lang="en-US" dirty="0" smtClean="0"/>
              <a:t>Language Development is good in the majority of the schools and settings </a:t>
            </a:r>
            <a:r>
              <a:rPr lang="en-US" dirty="0" smtClean="0"/>
              <a:t>visited…” </a:t>
            </a:r>
          </a:p>
          <a:p>
            <a:pPr>
              <a:buNone/>
            </a:pPr>
            <a:r>
              <a:rPr lang="en-US" dirty="0" smtClean="0"/>
              <a:t>In </a:t>
            </a:r>
            <a:r>
              <a:rPr lang="en-US" dirty="0" smtClean="0"/>
              <a:t>most of these schools and </a:t>
            </a:r>
            <a:r>
              <a:rPr lang="en-US" dirty="0" smtClean="0"/>
              <a:t>settings</a:t>
            </a:r>
            <a:r>
              <a:rPr lang="en-US" dirty="0" smtClean="0"/>
              <a:t>:</a:t>
            </a:r>
            <a:endParaRPr lang="en-US" dirty="0" smtClean="0"/>
          </a:p>
          <a:p>
            <a:r>
              <a:rPr lang="en-US" dirty="0" smtClean="0"/>
              <a:t>Welsh </a:t>
            </a:r>
            <a:r>
              <a:rPr lang="en-US" dirty="0" smtClean="0"/>
              <a:t>is an integral part of daily </a:t>
            </a:r>
            <a:r>
              <a:rPr lang="en-US" dirty="0" smtClean="0"/>
              <a:t>routines </a:t>
            </a:r>
          </a:p>
          <a:p>
            <a:r>
              <a:rPr lang="en-US" dirty="0" smtClean="0"/>
              <a:t>Nearly </a:t>
            </a:r>
            <a:r>
              <a:rPr lang="en-US" dirty="0" smtClean="0"/>
              <a:t>all children enjoy learning </a:t>
            </a:r>
            <a:r>
              <a:rPr lang="en-US" dirty="0" smtClean="0"/>
              <a:t>Welsh</a:t>
            </a:r>
          </a:p>
          <a:p>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Main findings</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Most </a:t>
            </a:r>
            <a:r>
              <a:rPr lang="en-US" dirty="0" smtClean="0"/>
              <a:t>children make suitable progress in speaking and listening to Welsh </a:t>
            </a:r>
            <a:endParaRPr lang="en-US" dirty="0" smtClean="0"/>
          </a:p>
          <a:p>
            <a:r>
              <a:rPr lang="en-US" dirty="0" smtClean="0"/>
              <a:t>Their speaking and listening skills are developing well but reading and writing are generally underdeveloped </a:t>
            </a:r>
            <a:endParaRPr lang="en-US" dirty="0" smtClean="0"/>
          </a:p>
          <a:p>
            <a:r>
              <a:rPr lang="en-US" dirty="0" smtClean="0"/>
              <a:t>In one-in-ten schools, children make excellent progress in acquiring Welsh language skills. In these few schools, nearly all children have a good understanding of their Welsh work across the curriculum. They use a wide range of words and sentence patterns correctly and by the end of key stage 2 can read accurately and with expression. </a:t>
            </a:r>
          </a:p>
          <a:p>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Main findings</a:t>
            </a:r>
            <a:endParaRPr lang="en-US" dirty="0"/>
          </a:p>
        </p:txBody>
      </p:sp>
      <p:sp>
        <p:nvSpPr>
          <p:cNvPr id="3" name="Content Placeholder 2"/>
          <p:cNvSpPr>
            <a:spLocks noGrp="1"/>
          </p:cNvSpPr>
          <p:nvPr>
            <p:ph idx="1"/>
          </p:nvPr>
        </p:nvSpPr>
        <p:spPr/>
        <p:txBody>
          <a:bodyPr>
            <a:normAutofit/>
          </a:bodyPr>
          <a:lstStyle/>
          <a:p>
            <a:pPr>
              <a:buNone/>
            </a:pPr>
            <a:r>
              <a:rPr lang="en-US" dirty="0" smtClean="0"/>
              <a:t>In </a:t>
            </a:r>
            <a:r>
              <a:rPr lang="en-US" dirty="0" smtClean="0"/>
              <a:t>a minority of schools </a:t>
            </a:r>
            <a:r>
              <a:rPr lang="en-US" dirty="0" smtClean="0"/>
              <a:t>staff do not </a:t>
            </a:r>
            <a:r>
              <a:rPr lang="en-US" dirty="0" smtClean="0"/>
              <a:t>devote enough time to teaching Welsh.</a:t>
            </a:r>
            <a:r>
              <a:rPr lang="en-US" dirty="0" smtClean="0"/>
              <a:t> </a:t>
            </a:r>
          </a:p>
          <a:p>
            <a:pPr>
              <a:buNone/>
            </a:pPr>
            <a:endParaRPr lang="en-US" dirty="0" smtClean="0"/>
          </a:p>
          <a:p>
            <a:pPr>
              <a:buNone/>
            </a:pPr>
            <a:r>
              <a:rPr lang="en-US" dirty="0" smtClean="0"/>
              <a:t>In </a:t>
            </a:r>
            <a:r>
              <a:rPr lang="en-US" dirty="0" smtClean="0"/>
              <a:t>a few of schools and settings visited, </a:t>
            </a:r>
            <a:r>
              <a:rPr lang="en-US" dirty="0" smtClean="0"/>
              <a:t>staff </a:t>
            </a:r>
            <a:r>
              <a:rPr lang="en-US" dirty="0" smtClean="0"/>
              <a:t>are not devoting enough direct teaching time to deliver Welsh Language Development </a:t>
            </a:r>
            <a:r>
              <a:rPr lang="en-US" dirty="0" smtClean="0"/>
              <a:t>effectively</a:t>
            </a:r>
            <a:r>
              <a:rPr lang="en-US" dirty="0" smtClean="0"/>
              <a:t>.</a:t>
            </a:r>
            <a:r>
              <a:rPr lang="en-US" dirty="0" smtClean="0"/>
              <a:t> </a:t>
            </a:r>
          </a:p>
          <a:p>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Main findings</a:t>
            </a:r>
            <a:endParaRPr lang="en-US" dirty="0"/>
          </a:p>
        </p:txBody>
      </p:sp>
      <p:sp>
        <p:nvSpPr>
          <p:cNvPr id="3" name="Content Placeholder 2"/>
          <p:cNvSpPr>
            <a:spLocks noGrp="1"/>
          </p:cNvSpPr>
          <p:nvPr>
            <p:ph idx="1"/>
          </p:nvPr>
        </p:nvSpPr>
        <p:spPr/>
        <p:txBody>
          <a:bodyPr>
            <a:normAutofit/>
          </a:bodyPr>
          <a:lstStyle/>
          <a:p>
            <a:pPr>
              <a:buNone/>
            </a:pPr>
            <a:r>
              <a:rPr lang="en-US" dirty="0" smtClean="0"/>
              <a:t>Generally, when practitioners’ own Welsh is</a:t>
            </a:r>
            <a:r>
              <a:rPr lang="en-US" dirty="0" smtClean="0"/>
              <a:t> fluent</a:t>
            </a:r>
            <a:r>
              <a:rPr lang="en-US" dirty="0" smtClean="0"/>
              <a:t>, children’s progress in learning Welsh is better.</a:t>
            </a:r>
            <a:r>
              <a:rPr lang="en-US" dirty="0" smtClean="0"/>
              <a:t> </a:t>
            </a:r>
          </a:p>
          <a:p>
            <a:pPr>
              <a:buNone/>
            </a:pPr>
            <a:endParaRPr lang="en-US" dirty="0" smtClean="0"/>
          </a:p>
          <a:p>
            <a:pPr>
              <a:buNone/>
            </a:pPr>
            <a:r>
              <a:rPr lang="en-US" dirty="0" smtClean="0"/>
              <a:t>In </a:t>
            </a:r>
            <a:r>
              <a:rPr lang="en-US" dirty="0" smtClean="0"/>
              <a:t>a few cases, practitioners cannot sustain using Welsh long enough and use a very limited amount of incidental </a:t>
            </a:r>
            <a:r>
              <a:rPr lang="en-US" dirty="0" smtClean="0"/>
              <a:t>Welsh </a:t>
            </a:r>
            <a:r>
              <a:rPr lang="en-US" dirty="0" smtClean="0"/>
              <a:t>with the children. </a:t>
            </a:r>
          </a:p>
          <a:p>
            <a:endParaRPr lang="en-US" dirty="0" smtClean="0"/>
          </a:p>
          <a:p>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Recommendations</a:t>
            </a:r>
            <a:endParaRPr lang="en-US" dirty="0"/>
          </a:p>
        </p:txBody>
      </p:sp>
      <p:sp>
        <p:nvSpPr>
          <p:cNvPr id="3" name="Content Placeholder 2"/>
          <p:cNvSpPr>
            <a:spLocks noGrp="1"/>
          </p:cNvSpPr>
          <p:nvPr>
            <p:ph idx="1"/>
          </p:nvPr>
        </p:nvSpPr>
        <p:spPr>
          <a:xfrm>
            <a:off x="739775" y="2099734"/>
            <a:ext cx="7662864" cy="3937530"/>
          </a:xfrm>
        </p:spPr>
        <p:txBody>
          <a:bodyPr>
            <a:normAutofit fontScale="92500" lnSpcReduction="20000"/>
          </a:bodyPr>
          <a:lstStyle/>
          <a:p>
            <a:pPr>
              <a:buNone/>
            </a:pPr>
            <a:r>
              <a:rPr lang="en-US" dirty="0" smtClean="0"/>
              <a:t>Schools </a:t>
            </a:r>
            <a:r>
              <a:rPr lang="en-US" dirty="0" smtClean="0"/>
              <a:t>and settings should</a:t>
            </a:r>
            <a:r>
              <a:rPr lang="en-US" dirty="0" smtClean="0"/>
              <a:t>:</a:t>
            </a:r>
          </a:p>
          <a:p>
            <a:r>
              <a:rPr lang="en-US" dirty="0" smtClean="0"/>
              <a:t>ensure </a:t>
            </a:r>
            <a:r>
              <a:rPr lang="en-US" dirty="0" smtClean="0"/>
              <a:t>that enough time is devoted to the direct teaching of Welsh</a:t>
            </a:r>
            <a:r>
              <a:rPr lang="en-US" dirty="0" smtClean="0"/>
              <a:t>;</a:t>
            </a:r>
          </a:p>
          <a:p>
            <a:r>
              <a:rPr lang="en-US" dirty="0" smtClean="0"/>
              <a:t>plan </a:t>
            </a:r>
            <a:r>
              <a:rPr lang="en-US" dirty="0" smtClean="0"/>
              <a:t>good opportunities for pupils to use Welsh in other areas of learning and in outdoor activities</a:t>
            </a:r>
            <a:r>
              <a:rPr lang="en-US" dirty="0" smtClean="0"/>
              <a:t>;</a:t>
            </a:r>
          </a:p>
          <a:p>
            <a:r>
              <a:rPr lang="en-US" dirty="0" smtClean="0"/>
              <a:t>increase </a:t>
            </a:r>
            <a:r>
              <a:rPr lang="en-US" dirty="0" smtClean="0"/>
              <a:t>the level of skills input to develop pupil’s writing in Welsh</a:t>
            </a:r>
            <a:r>
              <a:rPr lang="en-US" dirty="0" smtClean="0"/>
              <a:t>;</a:t>
            </a:r>
          </a:p>
          <a:p>
            <a:r>
              <a:rPr lang="en-US" dirty="0" smtClean="0"/>
              <a:t>monitor </a:t>
            </a:r>
            <a:r>
              <a:rPr lang="en-US" dirty="0" smtClean="0"/>
              <a:t>provision and progress in Welsh Language Development</a:t>
            </a:r>
            <a:r>
              <a:rPr lang="en-US" dirty="0" smtClean="0"/>
              <a:t>;</a:t>
            </a:r>
            <a:endParaRPr lang="en-US" dirty="0" smtClean="0"/>
          </a:p>
          <a:p>
            <a:r>
              <a:rPr lang="en-US" dirty="0" smtClean="0"/>
              <a:t>provide </a:t>
            </a:r>
            <a:r>
              <a:rPr lang="en-US" dirty="0" smtClean="0"/>
              <a:t>practitioners with opportunities to improve their Welsh language skills and language teaching skills</a:t>
            </a:r>
            <a:r>
              <a:rPr lang="en-US" dirty="0" smtClean="0"/>
              <a:t>.</a:t>
            </a: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Recommendations</a:t>
            </a:r>
            <a:endParaRPr lang="en-US" dirty="0"/>
          </a:p>
        </p:txBody>
      </p:sp>
      <p:sp>
        <p:nvSpPr>
          <p:cNvPr id="3" name="Content Placeholder 2"/>
          <p:cNvSpPr>
            <a:spLocks noGrp="1"/>
          </p:cNvSpPr>
          <p:nvPr>
            <p:ph idx="1"/>
          </p:nvPr>
        </p:nvSpPr>
        <p:spPr>
          <a:xfrm>
            <a:off x="739775" y="2387600"/>
            <a:ext cx="7662864" cy="3649663"/>
          </a:xfrm>
        </p:spPr>
        <p:txBody>
          <a:bodyPr/>
          <a:lstStyle/>
          <a:p>
            <a:pPr>
              <a:buNone/>
            </a:pPr>
            <a:r>
              <a:rPr lang="en-US" dirty="0" smtClean="0"/>
              <a:t>Local authorities should</a:t>
            </a:r>
            <a:r>
              <a:rPr lang="en-US" dirty="0" smtClean="0"/>
              <a:t>:</a:t>
            </a:r>
          </a:p>
          <a:p>
            <a:r>
              <a:rPr lang="en-US" dirty="0" smtClean="0"/>
              <a:t>provide </a:t>
            </a:r>
            <a:r>
              <a:rPr lang="en-US" dirty="0" smtClean="0"/>
              <a:t>support and training in Welsh Language Development for headteachers, Foundation Phase leaders and lead practitioners</a:t>
            </a:r>
            <a:r>
              <a:rPr lang="en-US" dirty="0" smtClean="0"/>
              <a:t>;</a:t>
            </a:r>
          </a:p>
          <a:p>
            <a:r>
              <a:rPr lang="en-US" dirty="0" smtClean="0"/>
              <a:t>provide </a:t>
            </a:r>
            <a:r>
              <a:rPr lang="en-US" dirty="0" smtClean="0"/>
              <a:t>better access to Welsh language support and training for </a:t>
            </a:r>
            <a:r>
              <a:rPr lang="en-US" dirty="0" smtClean="0"/>
              <a:t>practitioners…;</a:t>
            </a:r>
          </a:p>
          <a:p>
            <a:r>
              <a:rPr lang="en-US" dirty="0" smtClean="0"/>
              <a:t>share </a:t>
            </a:r>
            <a:r>
              <a:rPr lang="en-US" dirty="0" smtClean="0"/>
              <a:t>good practice in Welsh Language Development.</a:t>
            </a:r>
          </a:p>
          <a:p>
            <a:endParaRPr lang="en-US" dirty="0"/>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Recommendations</a:t>
            </a:r>
            <a:endParaRPr lang="en-US" dirty="0"/>
          </a:p>
        </p:txBody>
      </p:sp>
      <p:sp>
        <p:nvSpPr>
          <p:cNvPr id="3" name="Content Placeholder 2"/>
          <p:cNvSpPr>
            <a:spLocks noGrp="1"/>
          </p:cNvSpPr>
          <p:nvPr>
            <p:ph idx="1"/>
          </p:nvPr>
        </p:nvSpPr>
        <p:spPr>
          <a:xfrm>
            <a:off x="739775" y="2218268"/>
            <a:ext cx="7662864" cy="3818996"/>
          </a:xfrm>
        </p:spPr>
        <p:txBody>
          <a:bodyPr>
            <a:normAutofit/>
          </a:bodyPr>
          <a:lstStyle/>
          <a:p>
            <a:pPr>
              <a:buNone/>
            </a:pPr>
            <a:r>
              <a:rPr lang="en-US" dirty="0" smtClean="0"/>
              <a:t>The Welsh Government should</a:t>
            </a:r>
            <a:r>
              <a:rPr lang="en-US" dirty="0" smtClean="0"/>
              <a:t>:</a:t>
            </a:r>
          </a:p>
          <a:p>
            <a:r>
              <a:rPr lang="en-US" dirty="0" smtClean="0"/>
              <a:t>review </a:t>
            </a:r>
            <a:r>
              <a:rPr lang="en-US" dirty="0" smtClean="0"/>
              <a:t>whether the Foundation Phase Outcomes Indicator should capture children’s progress in Welsh Language Development</a:t>
            </a:r>
            <a:r>
              <a:rPr lang="en-US" dirty="0" smtClean="0"/>
              <a:t>;</a:t>
            </a:r>
          </a:p>
          <a:p>
            <a:r>
              <a:rPr lang="en-US" dirty="0" smtClean="0"/>
              <a:t>provide </a:t>
            </a:r>
            <a:r>
              <a:rPr lang="en-US" dirty="0" smtClean="0"/>
              <a:t>more exemplar materials of good practice in Welsh Language Development.</a:t>
            </a:r>
          </a:p>
          <a:p>
            <a:endParaRPr lang="en-US" dirty="0"/>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GCSE Short Course</a:t>
            </a:r>
            <a:endParaRPr lang="en-US" dirty="0"/>
          </a:p>
        </p:txBody>
      </p:sp>
      <p:sp>
        <p:nvSpPr>
          <p:cNvPr id="3" name="Content Placeholder 2"/>
          <p:cNvSpPr>
            <a:spLocks noGrp="1"/>
          </p:cNvSpPr>
          <p:nvPr>
            <p:ph idx="1"/>
          </p:nvPr>
        </p:nvSpPr>
        <p:spPr/>
        <p:txBody>
          <a:bodyPr/>
          <a:lstStyle/>
          <a:p>
            <a:r>
              <a:rPr lang="en-US" dirty="0" smtClean="0">
                <a:hlinkClick r:id="rId3"/>
              </a:rPr>
              <a:t>https://www.estyn.gov.wales/thematic-reports/evaluation-gcse-welsh-second-language-short-course-october-</a:t>
            </a:r>
            <a:r>
              <a:rPr lang="en-US" dirty="0" smtClean="0">
                <a:hlinkClick r:id="rId3"/>
              </a:rPr>
              <a:t>2007</a:t>
            </a:r>
            <a:endParaRPr lang="en-US" dirty="0" smtClean="0"/>
          </a:p>
          <a:p>
            <a:endParaRPr lang="en-US" dirty="0"/>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Recommendations</a:t>
            </a:r>
            <a:endParaRPr lang="en-US" dirty="0"/>
          </a:p>
        </p:txBody>
      </p:sp>
      <p:sp>
        <p:nvSpPr>
          <p:cNvPr id="3" name="Content Placeholder 2"/>
          <p:cNvSpPr>
            <a:spLocks noGrp="1"/>
          </p:cNvSpPr>
          <p:nvPr>
            <p:ph idx="1"/>
          </p:nvPr>
        </p:nvSpPr>
        <p:spPr>
          <a:xfrm>
            <a:off x="739775" y="2455333"/>
            <a:ext cx="7662864" cy="4182533"/>
          </a:xfrm>
        </p:spPr>
        <p:txBody>
          <a:bodyPr>
            <a:normAutofit fontScale="62500" lnSpcReduction="20000"/>
          </a:bodyPr>
          <a:lstStyle/>
          <a:p>
            <a:pPr>
              <a:buNone/>
            </a:pPr>
            <a:r>
              <a:rPr lang="en-US" dirty="0" smtClean="0"/>
              <a:t>The </a:t>
            </a:r>
            <a:r>
              <a:rPr lang="en-US" dirty="0" smtClean="0"/>
              <a:t>Welsh Assembly Government should</a:t>
            </a:r>
            <a:r>
              <a:rPr lang="en-US" dirty="0" smtClean="0"/>
              <a:t>:</a:t>
            </a:r>
          </a:p>
          <a:p>
            <a:r>
              <a:rPr lang="en-US" dirty="0" smtClean="0"/>
              <a:t>consider </a:t>
            </a:r>
            <a:r>
              <a:rPr lang="en-US" dirty="0" smtClean="0"/>
              <a:t>phasing out the short GCSE course when the staffing capacity and quality of teaching are good enough to sustain delivery of the full GCSE course to increased numbers of pupils;</a:t>
            </a:r>
            <a:r>
              <a:rPr lang="en-US" dirty="0" smtClean="0"/>
              <a:t> </a:t>
            </a:r>
          </a:p>
          <a:p>
            <a:r>
              <a:rPr lang="en-US" dirty="0" smtClean="0"/>
              <a:t>increase </a:t>
            </a:r>
            <a:r>
              <a:rPr lang="en-US" dirty="0" smtClean="0"/>
              <a:t>the number of specialist Welsh second language teachers to meet demand</a:t>
            </a:r>
            <a:r>
              <a:rPr lang="en-US" dirty="0" smtClean="0"/>
              <a:t>.</a:t>
            </a:r>
          </a:p>
          <a:p>
            <a:pPr>
              <a:buNone/>
            </a:pPr>
            <a:r>
              <a:rPr lang="en-US" dirty="0" smtClean="0"/>
              <a:t>Local </a:t>
            </a:r>
            <a:r>
              <a:rPr lang="en-US" dirty="0" smtClean="0"/>
              <a:t>education authorities should</a:t>
            </a:r>
            <a:r>
              <a:rPr lang="en-US" dirty="0" smtClean="0"/>
              <a:t>:</a:t>
            </a:r>
          </a:p>
          <a:p>
            <a:r>
              <a:rPr lang="en-US" dirty="0" smtClean="0"/>
              <a:t>identify </a:t>
            </a:r>
            <a:r>
              <a:rPr lang="en-US" dirty="0" smtClean="0"/>
              <a:t>and support the schools that allocate too little time to Welsh second language in key stage 4;</a:t>
            </a:r>
            <a:r>
              <a:rPr lang="en-US" dirty="0" smtClean="0"/>
              <a:t> </a:t>
            </a:r>
          </a:p>
          <a:p>
            <a:pPr>
              <a:buNone/>
            </a:pPr>
            <a:r>
              <a:rPr lang="en-US" dirty="0" smtClean="0"/>
              <a:t>Schools should:</a:t>
            </a:r>
          </a:p>
          <a:p>
            <a:r>
              <a:rPr lang="en-US" dirty="0" smtClean="0"/>
              <a:t>ensure </a:t>
            </a:r>
            <a:r>
              <a:rPr lang="en-US" dirty="0" smtClean="0"/>
              <a:t>that enough time is allocated to all their Welsh second language courses in key stage 4;</a:t>
            </a:r>
            <a:r>
              <a:rPr lang="en-US" dirty="0" smtClean="0"/>
              <a:t> </a:t>
            </a:r>
            <a:endParaRPr lang="en-US" dirty="0" smtClean="0"/>
          </a:p>
          <a:p>
            <a:r>
              <a:rPr lang="en-US" dirty="0" smtClean="0"/>
              <a:t>offer </a:t>
            </a:r>
            <a:r>
              <a:rPr lang="en-US" dirty="0" smtClean="0"/>
              <a:t>pupils a range of opportunities to hear and </a:t>
            </a:r>
            <a:r>
              <a:rPr lang="en-US" dirty="0" err="1" smtClean="0"/>
              <a:t>practise</a:t>
            </a:r>
            <a:r>
              <a:rPr lang="en-US" dirty="0" smtClean="0"/>
              <a:t> using Welsh beyond formal Welsh lessons.</a:t>
            </a:r>
            <a:endParaRPr lang="en-US"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jpeg"/><Relationship Id="rId3" Type="http://schemas.openxmlformats.org/officeDocument/2006/relationships/image" Target="../media/image3.jpeg"/></Relationships>
</file>

<file path=ppt/theme/theme1.xml><?xml version="1.0" encoding="utf-8"?>
<a:theme xmlns:a="http://schemas.openxmlformats.org/drawingml/2006/main" name="Genesis">
  <a:themeElements>
    <a:clrScheme name="Genesis">
      <a:dk1>
        <a:sysClr val="windowText" lastClr="000000"/>
      </a:dk1>
      <a:lt1>
        <a:sysClr val="window" lastClr="FFFFFF"/>
      </a:lt1>
      <a:dk2>
        <a:srgbClr val="465466"/>
      </a:dk2>
      <a:lt2>
        <a:srgbClr val="BBD7F8"/>
      </a:lt2>
      <a:accent1>
        <a:srgbClr val="80B606"/>
      </a:accent1>
      <a:accent2>
        <a:srgbClr val="E29F1D"/>
      </a:accent2>
      <a:accent3>
        <a:srgbClr val="2397E2"/>
      </a:accent3>
      <a:accent4>
        <a:srgbClr val="35ACA2"/>
      </a:accent4>
      <a:accent5>
        <a:srgbClr val="5430BB"/>
      </a:accent5>
      <a:accent6>
        <a:srgbClr val="8D34E0"/>
      </a:accent6>
      <a:hlink>
        <a:srgbClr val="00B0F0"/>
      </a:hlink>
      <a:folHlink>
        <a:srgbClr val="0070C0"/>
      </a:folHlink>
    </a:clrScheme>
    <a:fontScheme name="Genesis">
      <a:majorFont>
        <a:latin typeface="Calisto MT"/>
        <a:ea typeface=""/>
        <a:cs typeface=""/>
        <a:font script="Jpan" typeface="ＭＳ 明朝"/>
      </a:majorFont>
      <a:minorFont>
        <a:latin typeface="Calisto MT"/>
        <a:ea typeface=""/>
        <a:cs typeface=""/>
        <a:font script="Jpan" typeface="ＭＳ 明朝"/>
      </a:minorFont>
    </a:fontScheme>
    <a:fmtScheme name="Genesis">
      <a:fillStyleLst>
        <a:solidFill>
          <a:schemeClr val="phClr"/>
        </a:solidFill>
        <a:gradFill rotWithShape="1">
          <a:gsLst>
            <a:gs pos="0">
              <a:schemeClr val="phClr">
                <a:tint val="100000"/>
                <a:shade val="70000"/>
                <a:satMod val="100000"/>
                <a:greenMod val="110000"/>
              </a:schemeClr>
            </a:gs>
            <a:gs pos="75000">
              <a:schemeClr val="phClr">
                <a:tint val="40000"/>
                <a:satMod val="150000"/>
                <a:redMod val="100000"/>
                <a:blueMod val="100000"/>
              </a:schemeClr>
            </a:gs>
            <a:gs pos="100000">
              <a:schemeClr val="phClr">
                <a:tint val="60000"/>
                <a:satMod val="120000"/>
                <a:redMod val="100000"/>
                <a:blueMod val="100000"/>
              </a:schemeClr>
            </a:gs>
          </a:gsLst>
          <a:path path="circle">
            <a:fillToRect l="25000" t="25000" r="5000" b="5000"/>
          </a:path>
        </a:gradFill>
        <a:gradFill rotWithShape="1">
          <a:gsLst>
            <a:gs pos="0">
              <a:schemeClr val="phClr">
                <a:tint val="50000"/>
                <a:shade val="100000"/>
                <a:alpha val="100000"/>
                <a:satMod val="150000"/>
              </a:schemeClr>
            </a:gs>
            <a:gs pos="40000">
              <a:schemeClr val="phClr">
                <a:tint val="70000"/>
                <a:shade val="100000"/>
                <a:alpha val="100000"/>
                <a:satMod val="150000"/>
              </a:schemeClr>
            </a:gs>
            <a:gs pos="100000">
              <a:schemeClr val="phClr">
                <a:shade val="90000"/>
                <a:satMod val="110000"/>
              </a:schemeClr>
            </a:gs>
          </a:gsLst>
          <a:lin ang="5400000" scaled="0"/>
        </a:gradFill>
      </a:fillStyleLst>
      <a:lnStyleLst>
        <a:ln w="12700" cap="flat" cmpd="sng" algn="ctr">
          <a:solidFill>
            <a:schemeClr val="phClr">
              <a:shade val="95000"/>
              <a:satMod val="105000"/>
            </a:schemeClr>
          </a:solidFill>
          <a:prstDash val="solid"/>
        </a:ln>
        <a:ln w="3175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outerShdw blurRad="88900" dist="50800" dir="11400000" sx="102000" sy="101000" algn="tl" rotWithShape="0">
              <a:srgbClr val="000000">
                <a:alpha val="35000"/>
              </a:srgbClr>
            </a:outerShdw>
          </a:effectLst>
          <a:scene3d>
            <a:camera prst="perspectiveFront" fov="4800000"/>
            <a:lightRig rig="morning" dir="tl"/>
          </a:scene3d>
          <a:sp3d prstMaterial="softmetal">
            <a:bevelT w="0" h="0"/>
          </a:sp3d>
        </a:effectStyle>
        <a:effectStyle>
          <a:effectLst>
            <a:innerShdw blurRad="50800" dist="25400" dir="13500000">
              <a:srgbClr val="000000">
                <a:alpha val="75000"/>
              </a:srgbClr>
            </a:innerShdw>
            <a:reflection blurRad="101600" stA="40000" endPos="50000" dist="63500" dir="5400000" fadeDir="7200000" sy="-100000" kx="300000" rotWithShape="0"/>
          </a:effectLst>
          <a:scene3d>
            <a:camera prst="orthographicFront">
              <a:rot lat="0" lon="0" rev="0"/>
            </a:camera>
            <a:lightRig rig="chilly" dir="tr">
              <a:rot lat="0" lon="0" rev="1200000"/>
            </a:lightRig>
          </a:scene3d>
          <a:sp3d prstMaterial="plastic">
            <a:bevelT w="0" h="0"/>
          </a:sp3d>
        </a:effectStyle>
      </a:effectStyleLst>
      <a:bgFillStyleLst>
        <a:blipFill rotWithShape="1">
          <a:blip xmlns:r="http://schemas.openxmlformats.org/officeDocument/2006/relationships" r:embed="rId1"/>
          <a:stretch/>
        </a:blipFill>
        <a:blipFill rotWithShape="1">
          <a:blip xmlns:r="http://schemas.openxmlformats.org/officeDocument/2006/relationships" r:embed="rId2"/>
          <a:stretch/>
        </a:blipFill>
        <a:blipFill rotWithShape="1">
          <a:blip xmlns:r="http://schemas.openxmlformats.org/officeDocument/2006/relationships" r:embed="rId3"/>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Genesis.thmx</Template>
  <TotalTime>3973</TotalTime>
  <Words>1773</Words>
  <Application>Microsoft Macintosh PowerPoint</Application>
  <PresentationFormat>On-screen Show (4:3)</PresentationFormat>
  <Paragraphs>137</Paragraphs>
  <Slides>22</Slides>
  <Notes>16</Notes>
  <HiddenSlides>0</HiddenSlides>
  <MMClips>0</MMClips>
  <ScaleCrop>false</ScaleCrop>
  <HeadingPairs>
    <vt:vector size="4" baseType="variant">
      <vt:variant>
        <vt:lpstr>Design Template</vt:lpstr>
      </vt:variant>
      <vt:variant>
        <vt:i4>1</vt:i4>
      </vt:variant>
      <vt:variant>
        <vt:lpstr>Slide Titles</vt:lpstr>
      </vt:variant>
      <vt:variant>
        <vt:i4>22</vt:i4>
      </vt:variant>
    </vt:vector>
  </HeadingPairs>
  <TitlesOfParts>
    <vt:vector size="23" baseType="lpstr">
      <vt:lpstr>Genesis</vt:lpstr>
      <vt:lpstr>Estyn</vt:lpstr>
      <vt:lpstr>Estyn</vt:lpstr>
      <vt:lpstr>What does Estyn  say about W2L?</vt:lpstr>
      <vt:lpstr>Best Practice Case Study</vt:lpstr>
      <vt:lpstr>Guidance for the inspection of primary schools</vt:lpstr>
      <vt:lpstr>Guidance for the inspection of primary schools</vt:lpstr>
      <vt:lpstr>Guidance for the inspection of primary schools</vt:lpstr>
      <vt:lpstr>Guidance for the inspection of primary schools</vt:lpstr>
      <vt:lpstr>Guidance for the inspection of primary schools</vt:lpstr>
      <vt:lpstr> Supplementary Guidance:  for Welsh lessons   </vt:lpstr>
      <vt:lpstr>Gwers / Lesson</vt:lpstr>
      <vt:lpstr>Supplementary Guidance:  Welsh in the wider school community </vt:lpstr>
      <vt:lpstr>Welsh Language Development  in the Foundation Phase  </vt:lpstr>
      <vt:lpstr>Main findings</vt:lpstr>
      <vt:lpstr>Main findings</vt:lpstr>
      <vt:lpstr>Main findings</vt:lpstr>
      <vt:lpstr>Main findings</vt:lpstr>
      <vt:lpstr>Recommendations</vt:lpstr>
      <vt:lpstr>Recommendations</vt:lpstr>
      <vt:lpstr>Recommendations</vt:lpstr>
      <vt:lpstr>GCSE Short Course</vt:lpstr>
      <vt:lpstr>Recommendations</vt:lpstr>
    </vt:vector>
  </TitlesOfParts>
  <Company>Trinity Saint David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swwcte10</dc:creator>
  <cp:lastModifiedBy>swwcte10</cp:lastModifiedBy>
  <cp:revision>37</cp:revision>
  <dcterms:created xsi:type="dcterms:W3CDTF">2016-10-09T15:33:16Z</dcterms:created>
  <dcterms:modified xsi:type="dcterms:W3CDTF">2016-10-12T09:33:51Z</dcterms:modified>
</cp:coreProperties>
</file>