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53" r:id="rId2"/>
    <p:sldMasterId id="2147483766" r:id="rId3"/>
  </p:sldMasterIdLst>
  <p:notesMasterIdLst>
    <p:notesMasterId r:id="rId42"/>
  </p:notesMasterIdLst>
  <p:sldIdLst>
    <p:sldId id="260" r:id="rId4"/>
    <p:sldId id="288" r:id="rId5"/>
    <p:sldId id="4845" r:id="rId6"/>
    <p:sldId id="4838" r:id="rId7"/>
    <p:sldId id="4846" r:id="rId8"/>
    <p:sldId id="4847" r:id="rId9"/>
    <p:sldId id="297" r:id="rId10"/>
    <p:sldId id="298" r:id="rId11"/>
    <p:sldId id="4840" r:id="rId12"/>
    <p:sldId id="933" r:id="rId13"/>
    <p:sldId id="262" r:id="rId14"/>
    <p:sldId id="267" r:id="rId15"/>
    <p:sldId id="306" r:id="rId16"/>
    <p:sldId id="4831" r:id="rId17"/>
    <p:sldId id="272" r:id="rId18"/>
    <p:sldId id="273" r:id="rId19"/>
    <p:sldId id="274" r:id="rId20"/>
    <p:sldId id="4841" r:id="rId21"/>
    <p:sldId id="275" r:id="rId22"/>
    <p:sldId id="276" r:id="rId23"/>
    <p:sldId id="279" r:id="rId24"/>
    <p:sldId id="4844" r:id="rId25"/>
    <p:sldId id="277" r:id="rId26"/>
    <p:sldId id="4837" r:id="rId27"/>
    <p:sldId id="283" r:id="rId28"/>
    <p:sldId id="310" r:id="rId29"/>
    <p:sldId id="258" r:id="rId30"/>
    <p:sldId id="296" r:id="rId31"/>
    <p:sldId id="4842" r:id="rId32"/>
    <p:sldId id="301" r:id="rId33"/>
    <p:sldId id="4843" r:id="rId34"/>
    <p:sldId id="312" r:id="rId35"/>
    <p:sldId id="289" r:id="rId36"/>
    <p:sldId id="292" r:id="rId37"/>
    <p:sldId id="4834" r:id="rId38"/>
    <p:sldId id="924" r:id="rId39"/>
    <p:sldId id="4839" r:id="rId40"/>
    <p:sldId id="316" r:id="rId41"/>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3F206-5452-4266-A3BE-1296E4E43DF3}" v="8" dt="2026-02-09T12:51:44.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95272" autoAdjust="0"/>
  </p:normalViewPr>
  <p:slideViewPr>
    <p:cSldViewPr snapToGrid="0">
      <p:cViewPr varScale="1">
        <p:scale>
          <a:sx n="118" d="100"/>
          <a:sy n="118" d="100"/>
        </p:scale>
        <p:origin x="1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gs" Target="tags/tag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62912DD0-F69B-404B-9F03-3D9501D39358}"/>
    <pc:docChg chg="undo custSel addSld delSld modSld sldOrd">
      <pc:chgData name="Jemma Smith" userId="c43517b7-c020-487a-a609-e5dcac601652" providerId="ADAL" clId="{62912DD0-F69B-404B-9F03-3D9501D39358}" dt="2026-02-09T12:52:44.627" v="249"/>
      <pc:docMkLst>
        <pc:docMk/>
      </pc:docMkLst>
      <pc:sldChg chg="add del setBg">
        <pc:chgData name="Jemma Smith" userId="c43517b7-c020-487a-a609-e5dcac601652" providerId="ADAL" clId="{62912DD0-F69B-404B-9F03-3D9501D39358}" dt="2026-02-09T12:42:30.165" v="5" actId="47"/>
        <pc:sldMkLst>
          <pc:docMk/>
          <pc:sldMk cId="931301183" sldId="256"/>
        </pc:sldMkLst>
      </pc:sldChg>
      <pc:sldChg chg="addSp modSp mod">
        <pc:chgData name="Jemma Smith" userId="c43517b7-c020-487a-a609-e5dcac601652" providerId="ADAL" clId="{62912DD0-F69B-404B-9F03-3D9501D39358}" dt="2026-02-09T12:43:03.537" v="27" actId="20577"/>
        <pc:sldMkLst>
          <pc:docMk/>
          <pc:sldMk cId="522070710" sldId="260"/>
        </pc:sldMkLst>
        <pc:spChg chg="mod">
          <ac:chgData name="Jemma Smith" userId="c43517b7-c020-487a-a609-e5dcac601652" providerId="ADAL" clId="{62912DD0-F69B-404B-9F03-3D9501D39358}" dt="2026-02-09T12:43:03.537" v="27" actId="20577"/>
          <ac:spMkLst>
            <pc:docMk/>
            <pc:sldMk cId="522070710" sldId="260"/>
            <ac:spMk id="6" creationId="{2DDBD4A8-0007-5EFA-628C-3A9FCA50BB6B}"/>
          </ac:spMkLst>
        </pc:spChg>
        <pc:picChg chg="add mod">
          <ac:chgData name="Jemma Smith" userId="c43517b7-c020-487a-a609-e5dcac601652" providerId="ADAL" clId="{62912DD0-F69B-404B-9F03-3D9501D39358}" dt="2026-02-09T12:42:41.018" v="9" actId="1076"/>
          <ac:picMkLst>
            <pc:docMk/>
            <pc:sldMk cId="522070710" sldId="260"/>
            <ac:picMk id="2" creationId="{F44BCC10-878F-3B67-C573-D98888F7647E}"/>
          </ac:picMkLst>
        </pc:picChg>
      </pc:sldChg>
      <pc:sldChg chg="addSp delSp modSp mod">
        <pc:chgData name="Jemma Smith" userId="c43517b7-c020-487a-a609-e5dcac601652" providerId="ADAL" clId="{62912DD0-F69B-404B-9F03-3D9501D39358}" dt="2026-02-09T12:47:47.018" v="210" actId="1076"/>
        <pc:sldMkLst>
          <pc:docMk/>
          <pc:sldMk cId="1131935523" sldId="288"/>
        </pc:sldMkLst>
        <pc:spChg chg="del">
          <ac:chgData name="Jemma Smith" userId="c43517b7-c020-487a-a609-e5dcac601652" providerId="ADAL" clId="{62912DD0-F69B-404B-9F03-3D9501D39358}" dt="2026-02-09T12:43:58.432" v="28" actId="21"/>
          <ac:spMkLst>
            <pc:docMk/>
            <pc:sldMk cId="1131935523" sldId="288"/>
            <ac:spMk id="2" creationId="{39450539-3BEF-46BA-A10B-07B76B7996A5}"/>
          </ac:spMkLst>
        </pc:spChg>
        <pc:spChg chg="add del mod">
          <ac:chgData name="Jemma Smith" userId="c43517b7-c020-487a-a609-e5dcac601652" providerId="ADAL" clId="{62912DD0-F69B-404B-9F03-3D9501D39358}" dt="2026-02-09T12:44:02.437" v="29" actId="21"/>
          <ac:spMkLst>
            <pc:docMk/>
            <pc:sldMk cId="1131935523" sldId="288"/>
            <ac:spMk id="5" creationId="{0AC08D78-6081-1EE1-A314-EC54E5DA098E}"/>
          </ac:spMkLst>
        </pc:spChg>
        <pc:spChg chg="add mod">
          <ac:chgData name="Jemma Smith" userId="c43517b7-c020-487a-a609-e5dcac601652" providerId="ADAL" clId="{62912DD0-F69B-404B-9F03-3D9501D39358}" dt="2026-02-09T12:47:41.085" v="207" actId="14100"/>
          <ac:spMkLst>
            <pc:docMk/>
            <pc:sldMk cId="1131935523" sldId="288"/>
            <ac:spMk id="7" creationId="{0EC6658B-E547-8CFC-81C7-F46AC027F651}"/>
          </ac:spMkLst>
        </pc:spChg>
        <pc:picChg chg="add del mod">
          <ac:chgData name="Jemma Smith" userId="c43517b7-c020-487a-a609-e5dcac601652" providerId="ADAL" clId="{62912DD0-F69B-404B-9F03-3D9501D39358}" dt="2026-02-09T12:46:44.536" v="197" actId="478"/>
          <ac:picMkLst>
            <pc:docMk/>
            <pc:sldMk cId="1131935523" sldId="288"/>
            <ac:picMk id="9" creationId="{40888E71-5BE7-4E28-A99A-D9779AFE2D42}"/>
          </ac:picMkLst>
        </pc:picChg>
        <pc:picChg chg="add mod modCrop">
          <ac:chgData name="Jemma Smith" userId="c43517b7-c020-487a-a609-e5dcac601652" providerId="ADAL" clId="{62912DD0-F69B-404B-9F03-3D9501D39358}" dt="2026-02-09T12:47:47.018" v="210" actId="1076"/>
          <ac:picMkLst>
            <pc:docMk/>
            <pc:sldMk cId="1131935523" sldId="288"/>
            <ac:picMk id="11" creationId="{294C30F2-B4B6-98FB-EBCB-4A7BF0943DB3}"/>
          </ac:picMkLst>
        </pc:picChg>
        <pc:picChg chg="mod">
          <ac:chgData name="Jemma Smith" userId="c43517b7-c020-487a-a609-e5dcac601652" providerId="ADAL" clId="{62912DD0-F69B-404B-9F03-3D9501D39358}" dt="2026-02-09T12:47:36.103" v="206" actId="1076"/>
          <ac:picMkLst>
            <pc:docMk/>
            <pc:sldMk cId="1131935523" sldId="288"/>
            <ac:picMk id="3074" creationId="{3647697D-55F0-91C9-2A91-B97586FFB7CD}"/>
          </ac:picMkLst>
        </pc:picChg>
      </pc:sldChg>
      <pc:sldChg chg="ord">
        <pc:chgData name="Jemma Smith" userId="c43517b7-c020-487a-a609-e5dcac601652" providerId="ADAL" clId="{62912DD0-F69B-404B-9F03-3D9501D39358}" dt="2026-02-09T12:52:44.627" v="249"/>
        <pc:sldMkLst>
          <pc:docMk/>
          <pc:sldMk cId="3551229203" sldId="4838"/>
        </pc:sldMkLst>
      </pc:sldChg>
      <pc:sldChg chg="delSp modSp mod">
        <pc:chgData name="Jemma Smith" userId="c43517b7-c020-487a-a609-e5dcac601652" providerId="ADAL" clId="{62912DD0-F69B-404B-9F03-3D9501D39358}" dt="2026-02-09T12:51:52.955" v="247" actId="20577"/>
        <pc:sldMkLst>
          <pc:docMk/>
          <pc:sldMk cId="2726934415" sldId="4844"/>
        </pc:sldMkLst>
        <pc:spChg chg="mod">
          <ac:chgData name="Jemma Smith" userId="c43517b7-c020-487a-a609-e5dcac601652" providerId="ADAL" clId="{62912DD0-F69B-404B-9F03-3D9501D39358}" dt="2026-02-09T12:51:52.955" v="247" actId="20577"/>
          <ac:spMkLst>
            <pc:docMk/>
            <pc:sldMk cId="2726934415" sldId="4844"/>
            <ac:spMk id="5" creationId="{BAAE2F06-8A4A-8152-8C68-C6D0F83893A7}"/>
          </ac:spMkLst>
        </pc:spChg>
        <pc:grpChg chg="del mod">
          <ac:chgData name="Jemma Smith" userId="c43517b7-c020-487a-a609-e5dcac601652" providerId="ADAL" clId="{62912DD0-F69B-404B-9F03-3D9501D39358}" dt="2026-02-09T12:51:44.669" v="244" actId="478"/>
          <ac:grpSpMkLst>
            <pc:docMk/>
            <pc:sldMk cId="2726934415" sldId="4844"/>
            <ac:grpSpMk id="4" creationId="{EF1D8A23-BC56-B827-B500-FF3DF1DDE03D}"/>
          </ac:grpSpMkLst>
        </pc:grpChg>
        <pc:picChg chg="del mod">
          <ac:chgData name="Jemma Smith" userId="c43517b7-c020-487a-a609-e5dcac601652" providerId="ADAL" clId="{62912DD0-F69B-404B-9F03-3D9501D39358}" dt="2026-02-09T12:51:44.669" v="244" actId="478"/>
          <ac:picMkLst>
            <pc:docMk/>
            <pc:sldMk cId="2726934415" sldId="4844"/>
            <ac:picMk id="6" creationId="{417060CF-9821-E11E-B3E6-5CE214647A2A}"/>
          </ac:picMkLst>
        </pc:picChg>
      </pc:sldChg>
      <pc:sldChg chg="addSp delSp modSp mod">
        <pc:chgData name="Jemma Smith" userId="c43517b7-c020-487a-a609-e5dcac601652" providerId="ADAL" clId="{62912DD0-F69B-404B-9F03-3D9501D39358}" dt="2026-02-09T12:49:41.448" v="240" actId="1076"/>
        <pc:sldMkLst>
          <pc:docMk/>
          <pc:sldMk cId="2899189177" sldId="4845"/>
        </pc:sldMkLst>
        <pc:spChg chg="add del mod">
          <ac:chgData name="Jemma Smith" userId="c43517b7-c020-487a-a609-e5dcac601652" providerId="ADAL" clId="{62912DD0-F69B-404B-9F03-3D9501D39358}" dt="2026-02-09T12:49:35.937" v="239" actId="20577"/>
          <ac:spMkLst>
            <pc:docMk/>
            <pc:sldMk cId="2899189177" sldId="4845"/>
            <ac:spMk id="2" creationId="{39450539-3BEF-46BA-A10B-07B76B7996A5}"/>
          </ac:spMkLst>
        </pc:spChg>
        <pc:spChg chg="add del mod">
          <ac:chgData name="Jemma Smith" userId="c43517b7-c020-487a-a609-e5dcac601652" providerId="ADAL" clId="{62912DD0-F69B-404B-9F03-3D9501D39358}" dt="2026-02-09T12:48:35.289" v="219" actId="21"/>
          <ac:spMkLst>
            <pc:docMk/>
            <pc:sldMk cId="2899189177" sldId="4845"/>
            <ac:spMk id="5" creationId="{C6EDFF52-B0BA-5817-C26A-DC0024A50195}"/>
          </ac:spMkLst>
        </pc:spChg>
        <pc:picChg chg="add mod">
          <ac:chgData name="Jemma Smith" userId="c43517b7-c020-487a-a609-e5dcac601652" providerId="ADAL" clId="{62912DD0-F69B-404B-9F03-3D9501D39358}" dt="2026-02-09T12:49:41.448" v="240" actId="1076"/>
          <ac:picMkLst>
            <pc:docMk/>
            <pc:sldMk cId="2899189177" sldId="4845"/>
            <ac:picMk id="7" creationId="{A25E7D67-DC79-BDE0-0154-951D199B25CF}"/>
          </ac:picMkLst>
        </pc:picChg>
      </pc:sldChg>
      <pc:sldChg chg="modSp mod">
        <pc:chgData name="Jemma Smith" userId="c43517b7-c020-487a-a609-e5dcac601652" providerId="ADAL" clId="{62912DD0-F69B-404B-9F03-3D9501D39358}" dt="2026-02-09T12:49:59.898" v="242" actId="1076"/>
        <pc:sldMkLst>
          <pc:docMk/>
          <pc:sldMk cId="2700153602" sldId="4847"/>
        </pc:sldMkLst>
        <pc:spChg chg="mod">
          <ac:chgData name="Jemma Smith" userId="c43517b7-c020-487a-a609-e5dcac601652" providerId="ADAL" clId="{62912DD0-F69B-404B-9F03-3D9501D39358}" dt="2026-02-09T12:49:56.444" v="241" actId="20577"/>
          <ac:spMkLst>
            <pc:docMk/>
            <pc:sldMk cId="2700153602" sldId="4847"/>
            <ac:spMk id="3" creationId="{9DAA331D-E4A0-FD73-61BB-5351AE5AE519}"/>
          </ac:spMkLst>
        </pc:spChg>
        <pc:picChg chg="mod">
          <ac:chgData name="Jemma Smith" userId="c43517b7-c020-487a-a609-e5dcac601652" providerId="ADAL" clId="{62912DD0-F69B-404B-9F03-3D9501D39358}" dt="2026-02-09T12:49:59.898" v="242" actId="1076"/>
          <ac:picMkLst>
            <pc:docMk/>
            <pc:sldMk cId="2700153602" sldId="4847"/>
            <ac:picMk id="5" creationId="{91365EC1-0678-37F5-94DF-7BC3A79D202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dmaps.app/"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a:t>
            </a:fld>
            <a:endParaRPr lang="en-GB"/>
          </a:p>
        </p:txBody>
      </p:sp>
    </p:spTree>
    <p:extLst>
      <p:ext uri="{BB962C8B-B14F-4D97-AF65-F5344CB8AC3E}">
        <p14:creationId xmlns:p14="http://schemas.microsoft.com/office/powerpoint/2010/main" val="3655268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tools do we use to actually recruit?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11</a:t>
            </a:fld>
            <a:endParaRPr lang="en-GB"/>
          </a:p>
        </p:txBody>
      </p:sp>
    </p:spTree>
    <p:extLst>
      <p:ext uri="{BB962C8B-B14F-4D97-AF65-F5344CB8AC3E}">
        <p14:creationId xmlns:p14="http://schemas.microsoft.com/office/powerpoint/2010/main" val="1075585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85C645A-72BA-40D2-9197-EF771F2FA1D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25825F1-6DBA-4B08-808D-4F64760EE5A2}" type="slidenum">
              <a:rPr lang="en-US" altLang="en-US"/>
              <a:pPr/>
              <a:t>18</a:t>
            </a:fld>
            <a:endParaRPr lang="en-US" altLang="en-US"/>
          </a:p>
        </p:txBody>
      </p:sp>
      <p:sp>
        <p:nvSpPr>
          <p:cNvPr id="16387" name="Slide Image Placeholder 1">
            <a:extLst>
              <a:ext uri="{FF2B5EF4-FFF2-40B4-BE49-F238E27FC236}">
                <a16:creationId xmlns:a16="http://schemas.microsoft.com/office/drawing/2014/main" id="{E68BA324-64A0-4F86-8CE2-FF1D05861183}"/>
              </a:ext>
            </a:extLst>
          </p:cNvPr>
          <p:cNvSpPr>
            <a:spLocks noGrp="1" noRot="1" noChangeAspect="1" noChangeArrowheads="1" noTextEdit="1"/>
          </p:cNvSpPr>
          <p:nvPr>
            <p:ph type="sldImg"/>
          </p:nvPr>
        </p:nvSpPr>
        <p:spPr>
          <a:ln/>
        </p:spPr>
      </p:sp>
      <p:sp>
        <p:nvSpPr>
          <p:cNvPr id="16388" name="Notes Placeholder 2">
            <a:extLst>
              <a:ext uri="{FF2B5EF4-FFF2-40B4-BE49-F238E27FC236}">
                <a16:creationId xmlns:a16="http://schemas.microsoft.com/office/drawing/2014/main" id="{44AC5E3B-DE73-42FB-871E-9B51822C8AE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GB" altLang="en-US"/>
          </a:p>
        </p:txBody>
      </p:sp>
      <p:sp>
        <p:nvSpPr>
          <p:cNvPr id="16389" name="Slide Number Placeholder 3">
            <a:extLst>
              <a:ext uri="{FF2B5EF4-FFF2-40B4-BE49-F238E27FC236}">
                <a16:creationId xmlns:a16="http://schemas.microsoft.com/office/drawing/2014/main" id="{A7410226-73AE-4748-B6E2-AD45311CBE0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8EF37E4-8A2C-461D-9107-E24A623D9B4D}" type="slidenum">
              <a:rPr lang="en-GB" altLang="en-US" sz="1200">
                <a:latin typeface="Calibri" panose="020F0502020204030204" pitchFamily="34" charset="0"/>
                <a:cs typeface="Arial" panose="020B0604020202020204" pitchFamily="34" charset="0"/>
              </a:rPr>
              <a:pPr algn="r" eaLnBrk="1" hangingPunct="1"/>
              <a:t>18</a:t>
            </a:fld>
            <a:endParaRPr lang="en-GB" altLang="en-US" sz="1200">
              <a:latin typeface="Calibri" panose="020F050202020403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89499CC-0F7E-4334-BD82-23BD18B96D9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9FCDF8-07CC-4E7E-A6D6-5E442155AEE0}" type="slidenum">
              <a:rPr lang="en-US" altLang="en-US"/>
              <a:pPr/>
              <a:t>21</a:t>
            </a:fld>
            <a:endParaRPr lang="en-US" altLang="en-US"/>
          </a:p>
        </p:txBody>
      </p:sp>
      <p:sp>
        <p:nvSpPr>
          <p:cNvPr id="19459" name="Slide Image Placeholder 1">
            <a:extLst>
              <a:ext uri="{FF2B5EF4-FFF2-40B4-BE49-F238E27FC236}">
                <a16:creationId xmlns:a16="http://schemas.microsoft.com/office/drawing/2014/main" id="{3F73AAD8-41E9-4AA0-AE18-9DD8D44613D3}"/>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A0ED0657-F963-4BE0-845B-69A13EEC3E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a:t>Again variety of person specs can be used</a:t>
            </a:r>
          </a:p>
        </p:txBody>
      </p:sp>
      <p:sp>
        <p:nvSpPr>
          <p:cNvPr id="19461" name="Slide Number Placeholder 3">
            <a:extLst>
              <a:ext uri="{FF2B5EF4-FFF2-40B4-BE49-F238E27FC236}">
                <a16:creationId xmlns:a16="http://schemas.microsoft.com/office/drawing/2014/main" id="{E37318AA-3E89-4F5E-88C0-8CD4131DBD5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6EBE81E-6871-4C5B-9577-4A0632EB7EFD}" type="slidenum">
              <a:rPr lang="en-GB" altLang="en-US" sz="1200">
                <a:latin typeface="Calibri" panose="020F0502020204030204" pitchFamily="34" charset="0"/>
                <a:cs typeface="Arial" panose="020B0604020202020204" pitchFamily="34" charset="0"/>
              </a:rPr>
              <a:pPr algn="r" eaLnBrk="1" hangingPunct="1"/>
              <a:t>21</a:t>
            </a:fld>
            <a:endParaRPr lang="en-GB" altLang="en-US" sz="1200">
              <a:latin typeface="Calibri" panose="020F050202020403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89499CC-0F7E-4334-BD82-23BD18B96D9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9FCDF8-07CC-4E7E-A6D6-5E442155AEE0}" type="slidenum">
              <a:rPr lang="en-US" altLang="en-US"/>
              <a:pPr/>
              <a:t>22</a:t>
            </a:fld>
            <a:endParaRPr lang="en-US" altLang="en-US"/>
          </a:p>
        </p:txBody>
      </p:sp>
      <p:sp>
        <p:nvSpPr>
          <p:cNvPr id="19459" name="Slide Image Placeholder 1">
            <a:extLst>
              <a:ext uri="{FF2B5EF4-FFF2-40B4-BE49-F238E27FC236}">
                <a16:creationId xmlns:a16="http://schemas.microsoft.com/office/drawing/2014/main" id="{3F73AAD8-41E9-4AA0-AE18-9DD8D44613D3}"/>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A0ED0657-F963-4BE0-845B-69A13EEC3E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dirty="0"/>
              <a:t>Again variety of person specs can be used</a:t>
            </a:r>
          </a:p>
          <a:p>
            <a:pPr eaLnBrk="1" hangingPunct="1">
              <a:spcBef>
                <a:spcPct val="0"/>
              </a:spcBef>
            </a:pPr>
            <a:r>
              <a:rPr lang="en-GB" dirty="0" err="1">
                <a:hlinkClick r:id="rId3"/>
              </a:rPr>
              <a:t>mindmaps</a:t>
            </a:r>
            <a:endParaRPr lang="en-GB" altLang="en-US" dirty="0"/>
          </a:p>
        </p:txBody>
      </p:sp>
      <p:sp>
        <p:nvSpPr>
          <p:cNvPr id="19461" name="Slide Number Placeholder 3">
            <a:extLst>
              <a:ext uri="{FF2B5EF4-FFF2-40B4-BE49-F238E27FC236}">
                <a16:creationId xmlns:a16="http://schemas.microsoft.com/office/drawing/2014/main" id="{E37318AA-3E89-4F5E-88C0-8CD4131DBD5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6EBE81E-6871-4C5B-9577-4A0632EB7EFD}" type="slidenum">
              <a:rPr lang="en-GB" altLang="en-US" sz="1200">
                <a:latin typeface="Calibri" panose="020F0502020204030204" pitchFamily="34" charset="0"/>
                <a:cs typeface="Arial" panose="020B0604020202020204" pitchFamily="34" charset="0"/>
              </a:rPr>
              <a:pPr algn="r" eaLnBrk="1" hangingPunct="1"/>
              <a:t>22</a:t>
            </a:fld>
            <a:endParaRPr lang="en-GB" altLang="en-US" sz="120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35843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https://www.youtube.com/watch?v=2lPz6dIRJpo</a:t>
            </a:r>
          </a:p>
        </p:txBody>
      </p:sp>
      <p:sp>
        <p:nvSpPr>
          <p:cNvPr id="4" name="Slide Number Placeholder 3"/>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3528924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B0581C0B-2CD8-4CFE-A19D-2C987CABB60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297EEF9-D136-4943-9C32-E09C4C57C938}" type="slidenum">
              <a:rPr lang="en-US" altLang="en-US"/>
              <a:pPr/>
              <a:t>25</a:t>
            </a:fld>
            <a:endParaRPr lang="en-US" altLang="en-US"/>
          </a:p>
        </p:txBody>
      </p:sp>
      <p:sp>
        <p:nvSpPr>
          <p:cNvPr id="23555" name="Slide Image Placeholder 1">
            <a:extLst>
              <a:ext uri="{FF2B5EF4-FFF2-40B4-BE49-F238E27FC236}">
                <a16:creationId xmlns:a16="http://schemas.microsoft.com/office/drawing/2014/main" id="{9D0405E2-ADA0-4F45-909F-7264C6A39755}"/>
              </a:ext>
            </a:extLst>
          </p:cNvPr>
          <p:cNvSpPr>
            <a:spLocks noGrp="1" noRot="1" noChangeAspect="1" noChangeArrowheads="1" noTextEdit="1"/>
          </p:cNvSpPr>
          <p:nvPr>
            <p:ph type="sldImg"/>
          </p:nvPr>
        </p:nvSpPr>
        <p:spPr>
          <a:ln/>
        </p:spPr>
      </p:sp>
      <p:sp>
        <p:nvSpPr>
          <p:cNvPr id="23556" name="Notes Placeholder 2">
            <a:extLst>
              <a:ext uri="{FF2B5EF4-FFF2-40B4-BE49-F238E27FC236}">
                <a16:creationId xmlns:a16="http://schemas.microsoft.com/office/drawing/2014/main" id="{50F5CE04-E8C2-4AA6-9876-879B0D17CBB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t>No best number! No single best way to attract candidates – use of recruitment consultants can be beneficial (depends on the relationship).</a:t>
            </a:r>
          </a:p>
        </p:txBody>
      </p:sp>
      <p:sp>
        <p:nvSpPr>
          <p:cNvPr id="23557" name="Slide Number Placeholder 3">
            <a:extLst>
              <a:ext uri="{FF2B5EF4-FFF2-40B4-BE49-F238E27FC236}">
                <a16:creationId xmlns:a16="http://schemas.microsoft.com/office/drawing/2014/main" id="{44806CE1-012D-4A57-8D9D-5F5820FDAA8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C0F4DD4-FDF3-4C8F-A54A-9C1C5B132469}" type="slidenum">
              <a:rPr lang="en-GB" altLang="en-US" sz="1200">
                <a:latin typeface="Calibri" panose="020F0502020204030204" pitchFamily="34" charset="0"/>
                <a:cs typeface="Arial" panose="020B0604020202020204" pitchFamily="34" charset="0"/>
              </a:rPr>
              <a:pPr algn="r" eaLnBrk="1" hangingPunct="1"/>
              <a:t>25</a:t>
            </a:fld>
            <a:endParaRPr lang="en-GB" altLang="en-US" sz="1200">
              <a:latin typeface="Calibri" panose="020F050202020403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44D604C4-7B7D-4FCA-8F56-5A8CA69D493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B33086-3A4F-4E1E-8FD4-30FECCA48D42}" type="slidenum">
              <a:rPr lang="en-US" altLang="en-US"/>
              <a:pPr/>
              <a:t>27</a:t>
            </a:fld>
            <a:endParaRPr lang="en-US" altLang="en-US"/>
          </a:p>
        </p:txBody>
      </p:sp>
      <p:sp>
        <p:nvSpPr>
          <p:cNvPr id="29699" name="Rectangle 7">
            <a:extLst>
              <a:ext uri="{FF2B5EF4-FFF2-40B4-BE49-F238E27FC236}">
                <a16:creationId xmlns:a16="http://schemas.microsoft.com/office/drawing/2014/main" id="{4CA017BD-C035-4D84-A74E-81C481E03FEF}"/>
              </a:ext>
            </a:extLst>
          </p:cNvPr>
          <p:cNvSpPr txBox="1">
            <a:spLocks noGrp="1"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1C92641-1AE5-4456-8D0A-633F22F23E0F}" type="slidenum">
              <a:rPr lang="en-GB" altLang="en-US" sz="1200">
                <a:latin typeface="Times New Roman" panose="02020603050405020304" pitchFamily="18" charset="0"/>
                <a:ea typeface="MS PGothic" panose="020B0600070205080204" pitchFamily="34" charset="-128"/>
              </a:rPr>
              <a:pPr algn="r" eaLnBrk="1" hangingPunct="1"/>
              <a:t>27</a:t>
            </a:fld>
            <a:endParaRPr lang="en-GB" altLang="en-US" sz="1200">
              <a:latin typeface="Times New Roman" panose="02020603050405020304" pitchFamily="18" charset="0"/>
              <a:ea typeface="MS PGothic" panose="020B0600070205080204" pitchFamily="34" charset="-128"/>
            </a:endParaRPr>
          </a:p>
        </p:txBody>
      </p:sp>
      <p:sp>
        <p:nvSpPr>
          <p:cNvPr id="29700" name="Rectangle 2">
            <a:extLst>
              <a:ext uri="{FF2B5EF4-FFF2-40B4-BE49-F238E27FC236}">
                <a16:creationId xmlns:a16="http://schemas.microsoft.com/office/drawing/2014/main" id="{FCCD275E-ABC7-444E-B072-5FE72EDF120A}"/>
              </a:ext>
            </a:extLst>
          </p:cNvPr>
          <p:cNvSpPr>
            <a:spLocks noGrp="1" noRot="1" noChangeAspect="1" noChangeArrowheads="1" noTextEdit="1"/>
          </p:cNvSpPr>
          <p:nvPr>
            <p:ph type="sldImg"/>
          </p:nvPr>
        </p:nvSpPr>
        <p:spPr>
          <a:xfrm>
            <a:off x="685800" y="1143000"/>
            <a:ext cx="5486400" cy="3086100"/>
          </a:xfrm>
          <a:ln/>
        </p:spPr>
      </p:sp>
      <p:sp>
        <p:nvSpPr>
          <p:cNvPr id="29701" name="Rectangle 3">
            <a:extLst>
              <a:ext uri="{FF2B5EF4-FFF2-40B4-BE49-F238E27FC236}">
                <a16:creationId xmlns:a16="http://schemas.microsoft.com/office/drawing/2014/main" id="{4C2C16B9-890E-4A2E-BE56-2C5AF157334B}"/>
              </a:ext>
            </a:extLst>
          </p:cNvPr>
          <p:cNvSpPr>
            <a:spLocks noGrp="1" noChangeArrowheads="1"/>
          </p:cNvSpPr>
          <p:nvPr>
            <p:ph type="body" idx="1"/>
          </p:nvPr>
        </p:nvSpPr>
        <p:spPr>
          <a:xfrm>
            <a:off x="685800" y="4400550"/>
            <a:ext cx="5486400" cy="360045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Sell and support</a:t>
            </a:r>
          </a:p>
        </p:txBody>
      </p:sp>
      <p:sp>
        <p:nvSpPr>
          <p:cNvPr id="4" name="Slide Number Placeholder 3"/>
          <p:cNvSpPr>
            <a:spLocks noGrp="1"/>
          </p:cNvSpPr>
          <p:nvPr>
            <p:ph type="sldNum" sz="quarter" idx="5"/>
          </p:nvPr>
        </p:nvSpPr>
        <p:spPr/>
        <p:txBody>
          <a:bodyPr/>
          <a:lstStyle/>
          <a:p>
            <a:fld id="{D83208A4-53B3-40E4-97DA-C1C29D83F2C5}" type="slidenum">
              <a:rPr lang="en-GB" smtClean="0"/>
              <a:t>33</a:t>
            </a:fld>
            <a:endParaRPr lang="en-GB"/>
          </a:p>
        </p:txBody>
      </p:sp>
    </p:spTree>
    <p:extLst>
      <p:ext uri="{BB962C8B-B14F-4D97-AF65-F5344CB8AC3E}">
        <p14:creationId xmlns:p14="http://schemas.microsoft.com/office/powerpoint/2010/main" val="2114487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https://nationalcareers.service.gov.uk/skills-assessment</a:t>
            </a:r>
          </a:p>
        </p:txBody>
      </p:sp>
      <p:sp>
        <p:nvSpPr>
          <p:cNvPr id="4" name="Slide Number Placeholder 3"/>
          <p:cNvSpPr>
            <a:spLocks noGrp="1"/>
          </p:cNvSpPr>
          <p:nvPr>
            <p:ph type="sldNum" sz="quarter" idx="5"/>
          </p:nvPr>
        </p:nvSpPr>
        <p:spPr/>
        <p:txBody>
          <a:bodyPr/>
          <a:lstStyle/>
          <a:p>
            <a:fld id="{D83208A4-53B3-40E4-97DA-C1C29D83F2C5}" type="slidenum">
              <a:rPr lang="en-GB" smtClean="0"/>
              <a:t>34</a:t>
            </a:fld>
            <a:endParaRPr lang="en-GB"/>
          </a:p>
        </p:txBody>
      </p:sp>
    </p:spTree>
    <p:extLst>
      <p:ext uri="{BB962C8B-B14F-4D97-AF65-F5344CB8AC3E}">
        <p14:creationId xmlns:p14="http://schemas.microsoft.com/office/powerpoint/2010/main" val="23594803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https://www.youtube.com/watch?v=sxjgL64czRY</a:t>
            </a:r>
          </a:p>
        </p:txBody>
      </p:sp>
      <p:sp>
        <p:nvSpPr>
          <p:cNvPr id="4" name="Slide Number Placeholder 3"/>
          <p:cNvSpPr>
            <a:spLocks noGrp="1"/>
          </p:cNvSpPr>
          <p:nvPr>
            <p:ph type="sldNum" sz="quarter" idx="5"/>
          </p:nvPr>
        </p:nvSpPr>
        <p:spPr/>
        <p:txBody>
          <a:bodyPr/>
          <a:lstStyle/>
          <a:p>
            <a:fld id="{AC1AE680-CCF8-44A4-99B7-5694A4EA13A5}" type="slidenum">
              <a:rPr lang="en-GB" smtClean="0"/>
              <a:t>35</a:t>
            </a:fld>
            <a:endParaRPr lang="en-GB"/>
          </a:p>
        </p:txBody>
      </p:sp>
    </p:spTree>
    <p:extLst>
      <p:ext uri="{BB962C8B-B14F-4D97-AF65-F5344CB8AC3E}">
        <p14:creationId xmlns:p14="http://schemas.microsoft.com/office/powerpoint/2010/main" val="3734446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2732256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1742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3786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07554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092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97175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422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45657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0119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052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2717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9652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09/02/2026</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50913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0580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42412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73687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2478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16104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80344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22392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66187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80550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2/9/2026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598157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41362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172912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0485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449152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829340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7757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85572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855833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78265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044435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4717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625253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42333627"/>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image" Target="../media/image2.jpg"/><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theme" Target="../theme/theme2.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jp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09885205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81" r:id="rId12"/>
    <p:sldLayoutId id="2147483782" r:id="rId13"/>
    <p:sldLayoutId id="2147483783" r:id="rId14"/>
    <p:sldLayoutId id="2147483784" r:id="rId15"/>
    <p:sldLayoutId id="2147483785" r:id="rId16"/>
    <p:sldLayoutId id="2147483786" r:id="rId17"/>
    <p:sldLayoutId id="2147483787" r:id="rId18"/>
    <p:sldLayoutId id="2147483788" r:id="rId19"/>
    <p:sldLayoutId id="2147483789" r:id="rId20"/>
    <p:sldLayoutId id="2147483790" r:id="rId21"/>
    <p:sldLayoutId id="2147483791"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09377186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5.xml"/><Relationship Id="rId6" Type="http://schemas.openxmlformats.org/officeDocument/2006/relationships/image" Target="../media/image7.png"/><Relationship Id="rId5" Type="http://schemas.openxmlformats.org/officeDocument/2006/relationships/image" Target="../media/image6.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5.xml"/><Relationship Id="rId6" Type="http://schemas.openxmlformats.org/officeDocument/2006/relationships/image" Target="../media/image8.png"/><Relationship Id="rId5" Type="http://schemas.openxmlformats.org/officeDocument/2006/relationships/image" Target="../media/image6.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hrmagazine.co.uk/content/features/recruitment-and-assessment-what-will-the-future-look-like-post-coronaviru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hyperlink" Target="https://www.mindmaps.app/" TargetMode="Externa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5.jpg"/><Relationship Id="rId7" Type="http://schemas.openxmlformats.org/officeDocument/2006/relationships/image" Target="../media/image29.jp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video" Target="https://www.youtube.com/embed/2lPz6dIRJpo?feature=oembed" TargetMode="External"/><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hyperlink" Target="http://www.cipd.co.uk/research/_resourcing-talent-planning" TargetMode="External"/><Relationship Id="rId2" Type="http://schemas.openxmlformats.org/officeDocument/2006/relationships/image" Target="../media/image40.png"/><Relationship Id="rId1" Type="http://schemas.openxmlformats.org/officeDocument/2006/relationships/slideLayout" Target="../slideLayouts/slideLayout3.xml"/><Relationship Id="rId4" Type="http://schemas.openxmlformats.org/officeDocument/2006/relationships/hyperlink" Target="http://www.cipd.co.uk/research/_labour-market-outlook/"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government/organisations/department-for-business-energy-and-industrial-strategy" TargetMode="External"/><Relationship Id="rId7"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cipd.co.uk/knowledge/work/trends/labour-market-outlook" TargetMode="External"/><Relationship Id="rId5" Type="http://schemas.openxmlformats.org/officeDocument/2006/relationships/hyperlink" Target="https://www.britishchambers.org.uk/" TargetMode="External"/><Relationship Id="rId4" Type="http://schemas.openxmlformats.org/officeDocument/2006/relationships/hyperlink" Target="https://www.ons.gov.uk/"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video" Target="https://www.youtube.com/embed/sxjgL64czRY?feature=oembed" TargetMode="External"/><Relationship Id="rId4" Type="http://schemas.openxmlformats.org/officeDocument/2006/relationships/image" Target="../media/image44.jpeg"/></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84033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Professional Services</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BMGM5005</a:t>
            </a:r>
          </a:p>
        </p:txBody>
      </p:sp>
      <p:sp>
        <p:nvSpPr>
          <p:cNvPr id="6" name="TextBox 5">
            <a:extLst>
              <a:ext uri="{FF2B5EF4-FFF2-40B4-BE49-F238E27FC236}">
                <a16:creationId xmlns:a16="http://schemas.microsoft.com/office/drawing/2014/main" id="{2DDBD4A8-0007-5EFA-628C-3A9FCA50BB6B}"/>
              </a:ext>
            </a:extLst>
          </p:cNvPr>
          <p:cNvSpPr txBox="1"/>
          <p:nvPr/>
        </p:nvSpPr>
        <p:spPr>
          <a:xfrm>
            <a:off x="175154" y="2707838"/>
            <a:ext cx="10773370"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Week 3 Employment and Recruitment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Jemma Smith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International Gastronomy Management  </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2" name="Picture 1">
            <a:extLst>
              <a:ext uri="{FF2B5EF4-FFF2-40B4-BE49-F238E27FC236}">
                <a16:creationId xmlns:a16="http://schemas.microsoft.com/office/drawing/2014/main" id="{F44BCC10-878F-3B67-C573-D98888F7647E}"/>
              </a:ext>
            </a:extLst>
          </p:cNvPr>
          <p:cNvPicPr>
            <a:picLocks noChangeAspect="1"/>
          </p:cNvPicPr>
          <p:nvPr/>
        </p:nvPicPr>
        <p:blipFill>
          <a:blip r:embed="rId3"/>
          <a:stretch>
            <a:fillRect/>
          </a:stretch>
        </p:blipFill>
        <p:spPr>
          <a:xfrm>
            <a:off x="7111945" y="545606"/>
            <a:ext cx="4828459" cy="3216961"/>
          </a:xfrm>
          <a:prstGeom prst="rect">
            <a:avLst/>
          </a:prstGeom>
        </p:spPr>
      </p:pic>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7276282" y="14514"/>
            <a:ext cx="4915718" cy="565372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sp>
        <p:nvSpPr>
          <p:cNvPr id="7" name="TextBox 6">
            <a:extLst>
              <a:ext uri="{FF2B5EF4-FFF2-40B4-BE49-F238E27FC236}">
                <a16:creationId xmlns:a16="http://schemas.microsoft.com/office/drawing/2014/main" id="{0EC6658B-E547-8CFC-81C7-F46AC027F651}"/>
              </a:ext>
            </a:extLst>
          </p:cNvPr>
          <p:cNvSpPr txBox="1"/>
          <p:nvPr/>
        </p:nvSpPr>
        <p:spPr>
          <a:xfrm>
            <a:off x="258944" y="238296"/>
            <a:ext cx="7485134" cy="1200329"/>
          </a:xfrm>
          <a:prstGeom prst="rect">
            <a:avLst/>
          </a:prstGeom>
          <a:noFill/>
        </p:spPr>
        <p:txBody>
          <a:bodyPr wrap="square">
            <a:spAutoFit/>
          </a:bodyPr>
          <a:lstStyle/>
          <a:p>
            <a:r>
              <a:rPr lang="en-US" sz="1800" b="1" dirty="0">
                <a:solidFill>
                  <a:schemeClr val="tx1"/>
                </a:solidFill>
                <a:latin typeface="+mj-lt"/>
                <a:cs typeface="+mj-cs"/>
              </a:rPr>
              <a:t>Assessment recap</a:t>
            </a:r>
            <a:br>
              <a:rPr lang="en-US" sz="1800" b="1" dirty="0">
                <a:solidFill>
                  <a:schemeClr val="tx1"/>
                </a:solidFill>
                <a:latin typeface="+mj-lt"/>
                <a:cs typeface="+mj-cs"/>
              </a:rPr>
            </a:br>
            <a:r>
              <a:rPr lang="en-US" sz="1800" b="1" dirty="0">
                <a:solidFill>
                  <a:schemeClr val="tx1"/>
                </a:solidFill>
                <a:latin typeface="+mj-lt"/>
                <a:cs typeface="+mj-cs"/>
              </a:rPr>
              <a:t>Due: </a:t>
            </a:r>
            <a:r>
              <a:rPr lang="en-US" b="1" dirty="0">
                <a:solidFill>
                  <a:srgbClr val="FF0000"/>
                </a:solidFill>
                <a:highlight>
                  <a:srgbClr val="FFFF00"/>
                </a:highlight>
                <a:latin typeface="+mj-lt"/>
                <a:cs typeface="+mj-cs"/>
              </a:rPr>
              <a:t>Essay – Case Study – How to Engage Employees (Gen Z) Throughout the Employee Life Cycle</a:t>
            </a:r>
            <a:br>
              <a:rPr lang="en-US" sz="1800" b="1" dirty="0">
                <a:solidFill>
                  <a:schemeClr val="tx1"/>
                </a:solidFill>
                <a:latin typeface="+mj-lt"/>
                <a:cs typeface="+mj-cs"/>
              </a:rPr>
            </a:br>
            <a:r>
              <a:rPr lang="en-US" sz="1800" b="1" dirty="0">
                <a:solidFill>
                  <a:schemeClr val="tx1"/>
                </a:solidFill>
                <a:latin typeface="+mj-lt"/>
                <a:cs typeface="+mj-cs"/>
              </a:rPr>
              <a:t>2000 words -/+ 10%</a:t>
            </a:r>
            <a:endParaRPr lang="en-GB" dirty="0"/>
          </a:p>
        </p:txBody>
      </p:sp>
      <p:pic>
        <p:nvPicPr>
          <p:cNvPr id="11" name="Picture 10">
            <a:extLst>
              <a:ext uri="{FF2B5EF4-FFF2-40B4-BE49-F238E27FC236}">
                <a16:creationId xmlns:a16="http://schemas.microsoft.com/office/drawing/2014/main" id="{294C30F2-B4B6-98FB-EBCB-4A7BF0943DB3}"/>
              </a:ext>
            </a:extLst>
          </p:cNvPr>
          <p:cNvPicPr>
            <a:picLocks noChangeAspect="1"/>
          </p:cNvPicPr>
          <p:nvPr/>
        </p:nvPicPr>
        <p:blipFill>
          <a:blip r:embed="rId6"/>
          <a:srcRect l="7128" t="1" r="7694" b="-212"/>
          <a:stretch>
            <a:fillRect/>
          </a:stretch>
        </p:blipFill>
        <p:spPr>
          <a:xfrm>
            <a:off x="2518044" y="921071"/>
            <a:ext cx="3777560" cy="4747168"/>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30490" y="1367553"/>
            <a:ext cx="5412554" cy="898217"/>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recap</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dirty="0">
                <a:solidFill>
                  <a:srgbClr val="FF0000"/>
                </a:solidFill>
                <a:highlight>
                  <a:srgbClr val="FFFF00"/>
                </a:highlight>
                <a:latin typeface="+mj-lt"/>
                <a:cs typeface="+mj-cs"/>
              </a:rPr>
              <a:t>Submit Slides 23:59 Friday, 8th May</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GB" sz="1800" dirty="0">
                <a:solidFill>
                  <a:schemeClr val="tx1"/>
                </a:solidFill>
                <a:latin typeface="+mj-lt"/>
                <a:cs typeface="+mj-cs"/>
              </a:rPr>
            </a:br>
            <a:r>
              <a:rPr lang="en-GB" sz="1800" b="1" dirty="0">
                <a:solidFill>
                  <a:schemeClr val="tx1"/>
                </a:solidFill>
                <a:latin typeface="+mj-lt"/>
                <a:cs typeface="+mj-cs"/>
              </a:rPr>
              <a:t>Part 2 -</a:t>
            </a:r>
            <a:r>
              <a:rPr lang="en-GB" sz="1800" dirty="0">
                <a:solidFill>
                  <a:schemeClr val="tx1"/>
                </a:solidFill>
                <a:latin typeface="+mj-lt"/>
                <a:cs typeface="+mj-cs"/>
              </a:rPr>
              <a:t>In-Class Presentation</a:t>
            </a:r>
            <a:br>
              <a:rPr lang="en-GB" sz="1800" dirty="0">
                <a:solidFill>
                  <a:schemeClr val="tx1"/>
                </a:solidFill>
                <a:latin typeface="+mj-lt"/>
                <a:cs typeface="+mj-cs"/>
              </a:rPr>
            </a:br>
            <a:br>
              <a:rPr lang="en-GB" sz="1300" dirty="0">
                <a:solidFill>
                  <a:schemeClr val="tx1"/>
                </a:solidFill>
                <a:latin typeface="+mj-lt"/>
                <a:cs typeface="+mj-cs"/>
              </a:rPr>
            </a:b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pic>
        <p:nvPicPr>
          <p:cNvPr id="7" name="Picture 6">
            <a:extLst>
              <a:ext uri="{FF2B5EF4-FFF2-40B4-BE49-F238E27FC236}">
                <a16:creationId xmlns:a16="http://schemas.microsoft.com/office/drawing/2014/main" id="{A25E7D67-DC79-BDE0-0154-951D199B25CF}"/>
              </a:ext>
            </a:extLst>
          </p:cNvPr>
          <p:cNvPicPr>
            <a:picLocks noChangeAspect="1"/>
          </p:cNvPicPr>
          <p:nvPr/>
        </p:nvPicPr>
        <p:blipFill>
          <a:blip r:embed="rId6"/>
          <a:stretch>
            <a:fillRect/>
          </a:stretch>
        </p:blipFill>
        <p:spPr>
          <a:xfrm>
            <a:off x="205355" y="1618407"/>
            <a:ext cx="5262823" cy="4061076"/>
          </a:xfrm>
          <a:prstGeom prst="rect">
            <a:avLst/>
          </a:prstGeom>
        </p:spPr>
      </p:pic>
    </p:spTree>
    <p:extLst>
      <p:ext uri="{BB962C8B-B14F-4D97-AF65-F5344CB8AC3E}">
        <p14:creationId xmlns:p14="http://schemas.microsoft.com/office/powerpoint/2010/main" val="2899189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4E36C-130F-5C3F-F2FA-A286073499F5}"/>
              </a:ext>
            </a:extLst>
          </p:cNvPr>
          <p:cNvSpPr>
            <a:spLocks noGrp="1"/>
          </p:cNvSpPr>
          <p:nvPr>
            <p:ph type="title"/>
          </p:nvPr>
        </p:nvSpPr>
        <p:spPr/>
        <p:txBody>
          <a:bodyPr/>
          <a:lstStyle/>
          <a:p>
            <a:r>
              <a:rPr lang="en-GB" dirty="0"/>
              <a:t>Activity – PESTEL Presentation</a:t>
            </a:r>
          </a:p>
        </p:txBody>
      </p:sp>
      <p:pic>
        <p:nvPicPr>
          <p:cNvPr id="17410" name="Picture 2" descr="Your Turn Images – Browse 6,808 Stock Photos, Vectors, and Video | Adobe  Stock">
            <a:extLst>
              <a:ext uri="{FF2B5EF4-FFF2-40B4-BE49-F238E27FC236}">
                <a16:creationId xmlns:a16="http://schemas.microsoft.com/office/drawing/2014/main" id="{F46500D2-4EB6-6C48-332C-82EE232B97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58748" y="2038725"/>
            <a:ext cx="5074504" cy="278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229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64A76-9B1D-3C9D-643E-D4128DAE1996}"/>
              </a:ext>
            </a:extLst>
          </p:cNvPr>
          <p:cNvSpPr>
            <a:spLocks noGrp="1"/>
          </p:cNvSpPr>
          <p:nvPr>
            <p:ph type="title"/>
          </p:nvPr>
        </p:nvSpPr>
        <p:spPr/>
        <p:txBody>
          <a:bodyPr/>
          <a:lstStyle/>
          <a:p>
            <a:pPr algn="ctr"/>
            <a:r>
              <a:rPr lang="en-GB" dirty="0"/>
              <a:t>Week 3 Employment and Recruitment</a:t>
            </a:r>
            <a:br>
              <a:rPr lang="en-GB" dirty="0"/>
            </a:br>
            <a:endParaRPr lang="en-GB" dirty="0"/>
          </a:p>
        </p:txBody>
      </p:sp>
      <p:pic>
        <p:nvPicPr>
          <p:cNvPr id="2050" name="Picture 2" descr="Should I use a Recruitment Agency to seek employment? What should I expect?  - Venus Recruitment">
            <a:extLst>
              <a:ext uri="{FF2B5EF4-FFF2-40B4-BE49-F238E27FC236}">
                <a16:creationId xmlns:a16="http://schemas.microsoft.com/office/drawing/2014/main" id="{29EC17B4-32B2-5F0C-0598-F0EED2562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9491" y="1145365"/>
            <a:ext cx="6853018" cy="4567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774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A331D-E4A0-FD73-61BB-5351AE5AE519}"/>
              </a:ext>
            </a:extLst>
          </p:cNvPr>
          <p:cNvSpPr>
            <a:spLocks noGrp="1"/>
          </p:cNvSpPr>
          <p:nvPr>
            <p:ph idx="1"/>
          </p:nvPr>
        </p:nvSpPr>
        <p:spPr>
          <a:xfrm>
            <a:off x="454958" y="336544"/>
            <a:ext cx="10515600" cy="4351338"/>
          </a:xfrm>
        </p:spPr>
        <p:txBody>
          <a:bodyPr/>
          <a:lstStyle/>
          <a:p>
            <a:pPr marL="0" indent="0">
              <a:buNone/>
            </a:pPr>
            <a:r>
              <a:rPr lang="en-GB" dirty="0"/>
              <a:t>How many types of employment can you name??</a:t>
            </a:r>
          </a:p>
        </p:txBody>
      </p:sp>
      <p:pic>
        <p:nvPicPr>
          <p:cNvPr id="5" name="Picture 4">
            <a:extLst>
              <a:ext uri="{FF2B5EF4-FFF2-40B4-BE49-F238E27FC236}">
                <a16:creationId xmlns:a16="http://schemas.microsoft.com/office/drawing/2014/main" id="{91365EC1-0678-37F5-94DF-7BC3A79D202B}"/>
              </a:ext>
            </a:extLst>
          </p:cNvPr>
          <p:cNvPicPr>
            <a:picLocks noChangeAspect="1"/>
          </p:cNvPicPr>
          <p:nvPr/>
        </p:nvPicPr>
        <p:blipFill>
          <a:blip r:embed="rId2"/>
          <a:stretch>
            <a:fillRect/>
          </a:stretch>
        </p:blipFill>
        <p:spPr>
          <a:xfrm>
            <a:off x="1658024" y="1003664"/>
            <a:ext cx="8309509" cy="4154755"/>
          </a:xfrm>
          <a:prstGeom prst="rect">
            <a:avLst/>
          </a:prstGeom>
        </p:spPr>
      </p:pic>
    </p:spTree>
    <p:extLst>
      <p:ext uri="{BB962C8B-B14F-4D97-AF65-F5344CB8AC3E}">
        <p14:creationId xmlns:p14="http://schemas.microsoft.com/office/powerpoint/2010/main" val="2700153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ED72-ECCB-4876-B676-BFFE0A8ABA3B}"/>
              </a:ext>
            </a:extLst>
          </p:cNvPr>
          <p:cNvSpPr>
            <a:spLocks noGrp="1"/>
          </p:cNvSpPr>
          <p:nvPr>
            <p:ph type="title"/>
          </p:nvPr>
        </p:nvSpPr>
        <p:spPr>
          <a:xfrm>
            <a:off x="61652" y="-2674"/>
            <a:ext cx="4926230" cy="1100282"/>
          </a:xfrm>
        </p:spPr>
        <p:txBody>
          <a:bodyPr>
            <a:normAutofit/>
          </a:bodyPr>
          <a:lstStyle/>
          <a:p>
            <a:r>
              <a:rPr lang="en-GB" sz="4800" dirty="0"/>
              <a:t>Employment Types</a:t>
            </a:r>
          </a:p>
        </p:txBody>
      </p:sp>
      <p:sp>
        <p:nvSpPr>
          <p:cNvPr id="3" name="Content Placeholder 2">
            <a:extLst>
              <a:ext uri="{FF2B5EF4-FFF2-40B4-BE49-F238E27FC236}">
                <a16:creationId xmlns:a16="http://schemas.microsoft.com/office/drawing/2014/main" id="{0D5A359E-D200-411D-95E7-2AA571383FEE}"/>
              </a:ext>
            </a:extLst>
          </p:cNvPr>
          <p:cNvSpPr>
            <a:spLocks noGrp="1"/>
          </p:cNvSpPr>
          <p:nvPr>
            <p:ph idx="1"/>
          </p:nvPr>
        </p:nvSpPr>
        <p:spPr>
          <a:xfrm>
            <a:off x="461817" y="839536"/>
            <a:ext cx="5634183" cy="4230255"/>
          </a:xfrm>
        </p:spPr>
        <p:txBody>
          <a:bodyPr>
            <a:noAutofit/>
          </a:bodyPr>
          <a:lstStyle/>
          <a:p>
            <a:pPr algn="just">
              <a:lnSpc>
                <a:spcPct val="170000"/>
              </a:lnSpc>
            </a:pPr>
            <a:r>
              <a:rPr lang="en-GB" sz="2400" dirty="0"/>
              <a:t>Full Time </a:t>
            </a:r>
          </a:p>
          <a:p>
            <a:pPr algn="just">
              <a:lnSpc>
                <a:spcPct val="170000"/>
              </a:lnSpc>
            </a:pPr>
            <a:r>
              <a:rPr lang="en-GB" sz="2400" dirty="0"/>
              <a:t>Part-Time</a:t>
            </a:r>
          </a:p>
          <a:p>
            <a:pPr algn="just">
              <a:lnSpc>
                <a:spcPct val="170000"/>
              </a:lnSpc>
            </a:pPr>
            <a:r>
              <a:rPr lang="en-GB" sz="2400" dirty="0"/>
              <a:t>Temporary Staff</a:t>
            </a:r>
          </a:p>
          <a:p>
            <a:pPr algn="just">
              <a:lnSpc>
                <a:spcPct val="170000"/>
              </a:lnSpc>
            </a:pPr>
            <a:r>
              <a:rPr lang="en-GB" sz="2400" dirty="0"/>
              <a:t>Agency Staff</a:t>
            </a:r>
          </a:p>
          <a:p>
            <a:pPr algn="just">
              <a:lnSpc>
                <a:spcPct val="170000"/>
              </a:lnSpc>
            </a:pPr>
            <a:r>
              <a:rPr lang="en-GB" sz="2400" dirty="0"/>
              <a:t>Zero Hour Contract </a:t>
            </a:r>
          </a:p>
          <a:p>
            <a:pPr algn="just">
              <a:lnSpc>
                <a:spcPct val="170000"/>
              </a:lnSpc>
            </a:pPr>
            <a:r>
              <a:rPr lang="en-GB" sz="2400" dirty="0"/>
              <a:t>Internship</a:t>
            </a:r>
          </a:p>
        </p:txBody>
      </p:sp>
      <p:sp>
        <p:nvSpPr>
          <p:cNvPr id="4" name="Content Placeholder 2">
            <a:extLst>
              <a:ext uri="{FF2B5EF4-FFF2-40B4-BE49-F238E27FC236}">
                <a16:creationId xmlns:a16="http://schemas.microsoft.com/office/drawing/2014/main" id="{01B327B6-F0A7-DF49-F492-D40354EC812D}"/>
              </a:ext>
            </a:extLst>
          </p:cNvPr>
          <p:cNvSpPr txBox="1">
            <a:spLocks/>
          </p:cNvSpPr>
          <p:nvPr/>
        </p:nvSpPr>
        <p:spPr>
          <a:xfrm>
            <a:off x="5772726" y="760845"/>
            <a:ext cx="5634183" cy="385040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60000"/>
              </a:lnSpc>
            </a:pPr>
            <a:r>
              <a:rPr lang="en-GB" sz="2400" dirty="0"/>
              <a:t>Apprenticeship</a:t>
            </a:r>
          </a:p>
          <a:p>
            <a:pPr algn="just">
              <a:lnSpc>
                <a:spcPct val="160000"/>
              </a:lnSpc>
            </a:pPr>
            <a:r>
              <a:rPr lang="en-GB" sz="2400" dirty="0"/>
              <a:t>Freelancer</a:t>
            </a:r>
          </a:p>
          <a:p>
            <a:pPr algn="just">
              <a:lnSpc>
                <a:spcPct val="160000"/>
              </a:lnSpc>
            </a:pPr>
            <a:r>
              <a:rPr lang="en-GB" sz="2400" dirty="0"/>
              <a:t>Contracting</a:t>
            </a:r>
          </a:p>
          <a:p>
            <a:pPr algn="just">
              <a:lnSpc>
                <a:spcPct val="160000"/>
              </a:lnSpc>
            </a:pPr>
            <a:r>
              <a:rPr lang="en-GB" sz="2400" dirty="0"/>
              <a:t>Seasonal Employees</a:t>
            </a:r>
          </a:p>
          <a:p>
            <a:pPr algn="just">
              <a:lnSpc>
                <a:spcPct val="160000"/>
              </a:lnSpc>
            </a:pPr>
            <a:r>
              <a:rPr lang="en-GB" sz="2400" dirty="0"/>
              <a:t>Casual Employment</a:t>
            </a:r>
          </a:p>
          <a:p>
            <a:pPr algn="just">
              <a:lnSpc>
                <a:spcPct val="160000"/>
              </a:lnSpc>
            </a:pPr>
            <a:r>
              <a:rPr lang="en-GB" sz="2400" dirty="0"/>
              <a:t>Trainee</a:t>
            </a:r>
          </a:p>
          <a:p>
            <a:pPr algn="just">
              <a:lnSpc>
                <a:spcPct val="160000"/>
              </a:lnSpc>
            </a:pPr>
            <a:r>
              <a:rPr lang="en-GB" sz="2400" dirty="0"/>
              <a:t>Employment on Commission</a:t>
            </a:r>
          </a:p>
        </p:txBody>
      </p:sp>
    </p:spTree>
    <p:extLst>
      <p:ext uri="{BB962C8B-B14F-4D97-AF65-F5344CB8AC3E}">
        <p14:creationId xmlns:p14="http://schemas.microsoft.com/office/powerpoint/2010/main" val="2811273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fade">
                                      <p:cBhvr>
                                        <p:cTn id="25" dur="500"/>
                                        <p:tgtEl>
                                          <p:spTgt spid="4">
                                            <p:txEl>
                                              <p:pRg st="0" end="0"/>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500"/>
                                        <p:tgtEl>
                                          <p:spTgt spid="4">
                                            <p:txEl>
                                              <p:pRg st="1" end="1"/>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500"/>
                                        <p:tgtEl>
                                          <p:spTgt spid="4">
                                            <p:txEl>
                                              <p:pRg st="2" end="2"/>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500"/>
                                        <p:tgtEl>
                                          <p:spTgt spid="4">
                                            <p:txEl>
                                              <p:pRg st="3" end="3"/>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Effect transition="in" filter="fade">
                                      <p:cBhvr>
                                        <p:cTn id="37" dur="500"/>
                                        <p:tgtEl>
                                          <p:spTgt spid="4">
                                            <p:txEl>
                                              <p:pRg st="4" end="4"/>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500"/>
                                        <p:tgtEl>
                                          <p:spTgt spid="4">
                                            <p:txEl>
                                              <p:pRg st="5" end="5"/>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ED72-ECCB-4876-B676-BFFE0A8ABA3B}"/>
              </a:ext>
            </a:extLst>
          </p:cNvPr>
          <p:cNvSpPr>
            <a:spLocks noGrp="1"/>
          </p:cNvSpPr>
          <p:nvPr>
            <p:ph type="title"/>
          </p:nvPr>
        </p:nvSpPr>
        <p:spPr>
          <a:xfrm>
            <a:off x="189042" y="0"/>
            <a:ext cx="10018713" cy="1176481"/>
          </a:xfrm>
        </p:spPr>
        <p:txBody>
          <a:bodyPr/>
          <a:lstStyle/>
          <a:p>
            <a:r>
              <a:rPr lang="en-GB" dirty="0"/>
              <a:t>Full-Time Versus Part-Time Workers</a:t>
            </a:r>
          </a:p>
        </p:txBody>
      </p:sp>
      <p:sp>
        <p:nvSpPr>
          <p:cNvPr id="5" name="Content Placeholder 4">
            <a:extLst>
              <a:ext uri="{FF2B5EF4-FFF2-40B4-BE49-F238E27FC236}">
                <a16:creationId xmlns:a16="http://schemas.microsoft.com/office/drawing/2014/main" id="{6B6F660D-0E63-434A-99C6-39469A1979CE}"/>
              </a:ext>
            </a:extLst>
          </p:cNvPr>
          <p:cNvSpPr>
            <a:spLocks noGrp="1"/>
          </p:cNvSpPr>
          <p:nvPr>
            <p:ph idx="1"/>
          </p:nvPr>
        </p:nvSpPr>
        <p:spPr>
          <a:xfrm>
            <a:off x="7770204" y="871516"/>
            <a:ext cx="3493910" cy="4258834"/>
          </a:xfrm>
        </p:spPr>
        <p:txBody>
          <a:bodyPr>
            <a:noAutofit/>
          </a:bodyPr>
          <a:lstStyle/>
          <a:p>
            <a:pPr algn="just">
              <a:lnSpc>
                <a:spcPct val="160000"/>
              </a:lnSpc>
            </a:pPr>
            <a:r>
              <a:rPr lang="en-GB" sz="2000" dirty="0"/>
              <a:t>Full-time workers are typically employed for </a:t>
            </a:r>
            <a:r>
              <a:rPr lang="en-GB" sz="2000" b="1" dirty="0"/>
              <a:t>35 hours </a:t>
            </a:r>
            <a:r>
              <a:rPr lang="en-GB" sz="2000" dirty="0"/>
              <a:t>or more per week</a:t>
            </a:r>
          </a:p>
          <a:p>
            <a:pPr algn="just">
              <a:lnSpc>
                <a:spcPct val="160000"/>
              </a:lnSpc>
            </a:pPr>
            <a:r>
              <a:rPr lang="en-GB" sz="2000" dirty="0"/>
              <a:t>Part-time worker is an employee who works less than the full-time members</a:t>
            </a:r>
          </a:p>
          <a:p>
            <a:pPr algn="just">
              <a:lnSpc>
                <a:spcPct val="160000"/>
              </a:lnSpc>
            </a:pPr>
            <a:r>
              <a:rPr lang="en-GB" sz="2000" dirty="0"/>
              <a:t>Both full-time and part-time workers are permanent members</a:t>
            </a:r>
          </a:p>
          <a:p>
            <a:endParaRPr lang="en-GB" sz="2400" dirty="0"/>
          </a:p>
        </p:txBody>
      </p:sp>
      <p:sp>
        <p:nvSpPr>
          <p:cNvPr id="4" name="Content Placeholder 4">
            <a:extLst>
              <a:ext uri="{FF2B5EF4-FFF2-40B4-BE49-F238E27FC236}">
                <a16:creationId xmlns:a16="http://schemas.microsoft.com/office/drawing/2014/main" id="{EE434584-7EFB-1428-3A32-6FD23522CFA7}"/>
              </a:ext>
            </a:extLst>
          </p:cNvPr>
          <p:cNvSpPr txBox="1">
            <a:spLocks/>
          </p:cNvSpPr>
          <p:nvPr/>
        </p:nvSpPr>
        <p:spPr>
          <a:xfrm>
            <a:off x="1" y="871516"/>
            <a:ext cx="4191673" cy="42588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60000"/>
              </a:lnSpc>
            </a:pPr>
            <a:r>
              <a:rPr lang="en-GB" sz="2000" dirty="0"/>
              <a:t>Part-time workers have the same employment rights and should receive the same benefits (pro-rata basis) as their full-time counterparts</a:t>
            </a:r>
          </a:p>
          <a:p>
            <a:pPr lvl="1" algn="just">
              <a:lnSpc>
                <a:spcPct val="160000"/>
              </a:lnSpc>
              <a:buFont typeface="Wingdings" panose="05000000000000000000" pitchFamily="2" charset="2"/>
              <a:buChar char="Ø"/>
            </a:pPr>
            <a:r>
              <a:rPr lang="en-GB" sz="2000" b="1" dirty="0"/>
              <a:t>Pay rates</a:t>
            </a:r>
          </a:p>
          <a:p>
            <a:pPr lvl="1" algn="just">
              <a:lnSpc>
                <a:spcPct val="160000"/>
              </a:lnSpc>
              <a:buFont typeface="Wingdings" panose="05000000000000000000" pitchFamily="2" charset="2"/>
              <a:buChar char="Ø"/>
            </a:pPr>
            <a:r>
              <a:rPr lang="en-GB" sz="2000" b="1" dirty="0"/>
              <a:t>Holiday and sickness allowance</a:t>
            </a:r>
          </a:p>
          <a:p>
            <a:pPr lvl="1" algn="just">
              <a:lnSpc>
                <a:spcPct val="160000"/>
              </a:lnSpc>
              <a:buFont typeface="Wingdings" panose="05000000000000000000" pitchFamily="2" charset="2"/>
              <a:buChar char="Ø"/>
            </a:pPr>
            <a:r>
              <a:rPr lang="en-GB" sz="2000" b="1" dirty="0"/>
              <a:t>Opportunities for promotion*, pension, and career breaks etc. </a:t>
            </a:r>
          </a:p>
          <a:p>
            <a:endParaRPr lang="en-GB" sz="2400" dirty="0"/>
          </a:p>
        </p:txBody>
      </p:sp>
      <p:pic>
        <p:nvPicPr>
          <p:cNvPr id="6" name="Picture 5">
            <a:extLst>
              <a:ext uri="{FF2B5EF4-FFF2-40B4-BE49-F238E27FC236}">
                <a16:creationId xmlns:a16="http://schemas.microsoft.com/office/drawing/2014/main" id="{C13D2A6B-1D7C-7BAE-406D-7C22055D8053}"/>
              </a:ext>
            </a:extLst>
          </p:cNvPr>
          <p:cNvPicPr>
            <a:picLocks noChangeAspect="1"/>
          </p:cNvPicPr>
          <p:nvPr/>
        </p:nvPicPr>
        <p:blipFill>
          <a:blip r:embed="rId2"/>
          <a:stretch>
            <a:fillRect/>
          </a:stretch>
        </p:blipFill>
        <p:spPr>
          <a:xfrm>
            <a:off x="4567237" y="2681287"/>
            <a:ext cx="3057525" cy="1495425"/>
          </a:xfrm>
          <a:prstGeom prst="rect">
            <a:avLst/>
          </a:prstGeom>
        </p:spPr>
      </p:pic>
    </p:spTree>
    <p:extLst>
      <p:ext uri="{BB962C8B-B14F-4D97-AF65-F5344CB8AC3E}">
        <p14:creationId xmlns:p14="http://schemas.microsoft.com/office/powerpoint/2010/main" val="2621622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ED72-ECCB-4876-B676-BFFE0A8ABA3B}"/>
              </a:ext>
            </a:extLst>
          </p:cNvPr>
          <p:cNvSpPr>
            <a:spLocks noGrp="1"/>
          </p:cNvSpPr>
          <p:nvPr>
            <p:ph type="title"/>
          </p:nvPr>
        </p:nvSpPr>
        <p:spPr>
          <a:xfrm>
            <a:off x="258326" y="137280"/>
            <a:ext cx="10018713" cy="1247775"/>
          </a:xfrm>
        </p:spPr>
        <p:txBody>
          <a:bodyPr>
            <a:normAutofit/>
          </a:bodyPr>
          <a:lstStyle/>
          <a:p>
            <a:r>
              <a:rPr lang="en-GB" sz="4800" b="1" u="sng" dirty="0"/>
              <a:t>Zero Hours Contracts</a:t>
            </a:r>
          </a:p>
        </p:txBody>
      </p:sp>
      <p:sp>
        <p:nvSpPr>
          <p:cNvPr id="5" name="Content Placeholder 4">
            <a:extLst>
              <a:ext uri="{FF2B5EF4-FFF2-40B4-BE49-F238E27FC236}">
                <a16:creationId xmlns:a16="http://schemas.microsoft.com/office/drawing/2014/main" id="{6B6F660D-0E63-434A-99C6-39469A1979CE}"/>
              </a:ext>
            </a:extLst>
          </p:cNvPr>
          <p:cNvSpPr>
            <a:spLocks noGrp="1"/>
          </p:cNvSpPr>
          <p:nvPr>
            <p:ph idx="1"/>
          </p:nvPr>
        </p:nvSpPr>
        <p:spPr>
          <a:xfrm>
            <a:off x="364749" y="1197385"/>
            <a:ext cx="5161756" cy="3441701"/>
          </a:xfrm>
        </p:spPr>
        <p:txBody>
          <a:bodyPr>
            <a:normAutofit/>
          </a:bodyPr>
          <a:lstStyle/>
          <a:p>
            <a:pPr algn="just">
              <a:lnSpc>
                <a:spcPct val="150000"/>
              </a:lnSpc>
            </a:pPr>
            <a:r>
              <a:rPr lang="en-GB" sz="2000" dirty="0"/>
              <a:t>Not guaranteed any hours and the business has no legal obligation to give them work</a:t>
            </a:r>
          </a:p>
          <a:p>
            <a:r>
              <a:rPr lang="en-GB" sz="2000" dirty="0"/>
              <a:t>Legally entitled to statutory annual leave and the national minimum wage</a:t>
            </a:r>
          </a:p>
          <a:p>
            <a:r>
              <a:rPr lang="en-GB" sz="2000" dirty="0"/>
              <a:t>Flexibility</a:t>
            </a:r>
          </a:p>
          <a:p>
            <a:r>
              <a:rPr lang="en-GB" sz="2000" dirty="0"/>
              <a:t>Decreased levels of employee motivation and loyalty </a:t>
            </a:r>
          </a:p>
        </p:txBody>
      </p:sp>
      <p:sp>
        <p:nvSpPr>
          <p:cNvPr id="6" name="Title 1">
            <a:extLst>
              <a:ext uri="{FF2B5EF4-FFF2-40B4-BE49-F238E27FC236}">
                <a16:creationId xmlns:a16="http://schemas.microsoft.com/office/drawing/2014/main" id="{CB33BBED-1A9F-46AC-1B6C-9B806CEEB8F5}"/>
              </a:ext>
            </a:extLst>
          </p:cNvPr>
          <p:cNvSpPr txBox="1">
            <a:spLocks/>
          </p:cNvSpPr>
          <p:nvPr/>
        </p:nvSpPr>
        <p:spPr>
          <a:xfrm>
            <a:off x="6665497" y="44217"/>
            <a:ext cx="8713462" cy="14338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Agency Staff</a:t>
            </a:r>
          </a:p>
        </p:txBody>
      </p:sp>
      <p:sp>
        <p:nvSpPr>
          <p:cNvPr id="7" name="Content Placeholder 4">
            <a:extLst>
              <a:ext uri="{FF2B5EF4-FFF2-40B4-BE49-F238E27FC236}">
                <a16:creationId xmlns:a16="http://schemas.microsoft.com/office/drawing/2014/main" id="{BCA71DD1-E106-C705-BC38-C17DD0203DEC}"/>
              </a:ext>
            </a:extLst>
          </p:cNvPr>
          <p:cNvSpPr txBox="1">
            <a:spLocks/>
          </p:cNvSpPr>
          <p:nvPr/>
        </p:nvSpPr>
        <p:spPr>
          <a:xfrm>
            <a:off x="6383809" y="1197385"/>
            <a:ext cx="5754481" cy="36991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000" dirty="0"/>
              <a:t>External agency </a:t>
            </a:r>
          </a:p>
          <a:p>
            <a:pPr>
              <a:lnSpc>
                <a:spcPct val="150000"/>
              </a:lnSpc>
            </a:pPr>
            <a:r>
              <a:rPr lang="en-GB" sz="2000" dirty="0"/>
              <a:t>Without the additional workload and costs of advertising the job vacancy, shortlisting candidates, and conducting interviews</a:t>
            </a:r>
          </a:p>
          <a:p>
            <a:pPr>
              <a:lnSpc>
                <a:spcPct val="150000"/>
              </a:lnSpc>
            </a:pPr>
            <a:r>
              <a:rPr lang="en-GB" sz="2000" dirty="0"/>
              <a:t>Convenience but expensive</a:t>
            </a:r>
          </a:p>
        </p:txBody>
      </p:sp>
    </p:spTree>
    <p:extLst>
      <p:ext uri="{BB962C8B-B14F-4D97-AF65-F5344CB8AC3E}">
        <p14:creationId xmlns:p14="http://schemas.microsoft.com/office/powerpoint/2010/main" val="1531796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350188C-58EB-951C-C152-0870ECC159DA}"/>
              </a:ext>
            </a:extLst>
          </p:cNvPr>
          <p:cNvSpPr txBox="1">
            <a:spLocks/>
          </p:cNvSpPr>
          <p:nvPr/>
        </p:nvSpPr>
        <p:spPr>
          <a:xfrm>
            <a:off x="6216600" y="110698"/>
            <a:ext cx="4601227" cy="13638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u="sng" dirty="0"/>
              <a:t>Temporary Staff</a:t>
            </a:r>
          </a:p>
        </p:txBody>
      </p:sp>
      <p:sp>
        <p:nvSpPr>
          <p:cNvPr id="4" name="Content Placeholder 4">
            <a:extLst>
              <a:ext uri="{FF2B5EF4-FFF2-40B4-BE49-F238E27FC236}">
                <a16:creationId xmlns:a16="http://schemas.microsoft.com/office/drawing/2014/main" id="{E0D8BFEA-3D1A-6067-A47F-B1ECEAE0E5D5}"/>
              </a:ext>
            </a:extLst>
          </p:cNvPr>
          <p:cNvSpPr txBox="1">
            <a:spLocks/>
          </p:cNvSpPr>
          <p:nvPr/>
        </p:nvSpPr>
        <p:spPr>
          <a:xfrm>
            <a:off x="6280485" y="1121444"/>
            <a:ext cx="5817946" cy="4082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70000"/>
              </a:lnSpc>
            </a:pPr>
            <a:r>
              <a:rPr lang="en-GB" sz="2000" dirty="0"/>
              <a:t>Cover the permanent staffs</a:t>
            </a:r>
          </a:p>
          <a:p>
            <a:pPr algn="just">
              <a:lnSpc>
                <a:spcPct val="170000"/>
              </a:lnSpc>
            </a:pPr>
            <a:r>
              <a:rPr lang="en-GB" sz="2000" dirty="0"/>
              <a:t>Project</a:t>
            </a:r>
          </a:p>
          <a:p>
            <a:pPr algn="just">
              <a:lnSpc>
                <a:spcPct val="170000"/>
              </a:lnSpc>
            </a:pPr>
            <a:r>
              <a:rPr lang="en-GB" sz="2000" dirty="0"/>
              <a:t>Non-permanent basis</a:t>
            </a:r>
          </a:p>
          <a:p>
            <a:pPr algn="just">
              <a:lnSpc>
                <a:spcPct val="170000"/>
              </a:lnSpc>
            </a:pPr>
            <a:r>
              <a:rPr lang="en-GB" sz="2000" dirty="0"/>
              <a:t>To evaluate the potential employee</a:t>
            </a:r>
          </a:p>
          <a:p>
            <a:pPr algn="just">
              <a:lnSpc>
                <a:spcPct val="170000"/>
              </a:lnSpc>
            </a:pPr>
            <a:r>
              <a:rPr lang="en-GB" sz="2000" dirty="0"/>
              <a:t>Highly skilled or experienced person for a specific period of time without the long-term commitment and cost implications of permanent members of staff</a:t>
            </a:r>
          </a:p>
        </p:txBody>
      </p:sp>
      <p:sp>
        <p:nvSpPr>
          <p:cNvPr id="10" name="Title 1">
            <a:extLst>
              <a:ext uri="{FF2B5EF4-FFF2-40B4-BE49-F238E27FC236}">
                <a16:creationId xmlns:a16="http://schemas.microsoft.com/office/drawing/2014/main" id="{EEE5A72B-0734-2DDE-871C-82EE85E6B52E}"/>
              </a:ext>
            </a:extLst>
          </p:cNvPr>
          <p:cNvSpPr>
            <a:spLocks noGrp="1"/>
          </p:cNvSpPr>
          <p:nvPr>
            <p:ph type="title"/>
          </p:nvPr>
        </p:nvSpPr>
        <p:spPr>
          <a:xfrm>
            <a:off x="93569" y="-88670"/>
            <a:ext cx="10018713" cy="1666874"/>
          </a:xfrm>
        </p:spPr>
        <p:txBody>
          <a:bodyPr>
            <a:normAutofit/>
          </a:bodyPr>
          <a:lstStyle/>
          <a:p>
            <a:r>
              <a:rPr lang="en-GB" sz="4800" b="1" u="sng" dirty="0"/>
              <a:t>Sub-Contracting</a:t>
            </a:r>
          </a:p>
        </p:txBody>
      </p:sp>
      <p:sp>
        <p:nvSpPr>
          <p:cNvPr id="11" name="Content Placeholder 4">
            <a:extLst>
              <a:ext uri="{FF2B5EF4-FFF2-40B4-BE49-F238E27FC236}">
                <a16:creationId xmlns:a16="http://schemas.microsoft.com/office/drawing/2014/main" id="{B943DB03-2362-8F05-872B-DC612498EDB8}"/>
              </a:ext>
            </a:extLst>
          </p:cNvPr>
          <p:cNvSpPr>
            <a:spLocks noGrp="1"/>
          </p:cNvSpPr>
          <p:nvPr>
            <p:ph idx="1"/>
          </p:nvPr>
        </p:nvSpPr>
        <p:spPr>
          <a:xfrm>
            <a:off x="93569" y="1397667"/>
            <a:ext cx="10018713" cy="3048001"/>
          </a:xfrm>
        </p:spPr>
        <p:txBody>
          <a:bodyPr>
            <a:normAutofit/>
          </a:bodyPr>
          <a:lstStyle/>
          <a:p>
            <a:r>
              <a:rPr lang="en-GB" sz="2000" dirty="0"/>
              <a:t>Overtime pay</a:t>
            </a:r>
          </a:p>
          <a:p>
            <a:r>
              <a:rPr lang="en-GB" sz="2000" dirty="0"/>
              <a:t>Pays an external individual or business</a:t>
            </a:r>
          </a:p>
          <a:p>
            <a:r>
              <a:rPr lang="en-GB" sz="2000" dirty="0"/>
              <a:t>Effective but expensive</a:t>
            </a:r>
          </a:p>
        </p:txBody>
      </p:sp>
    </p:spTree>
    <p:extLst>
      <p:ext uri="{BB962C8B-B14F-4D97-AF65-F5344CB8AC3E}">
        <p14:creationId xmlns:p14="http://schemas.microsoft.com/office/powerpoint/2010/main" val="2551091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3267" y="3429000"/>
            <a:ext cx="3584450" cy="2452687"/>
          </a:xfrm>
        </p:spPr>
        <p:txBody>
          <a:bodyPr anchor="ctr">
            <a:normAutofit/>
          </a:bodyPr>
          <a:lstStyle/>
          <a:p>
            <a:pPr algn="ctr">
              <a:lnSpc>
                <a:spcPct val="150000"/>
              </a:lnSpc>
            </a:pPr>
            <a:r>
              <a:rPr lang="en-GB" sz="3200" b="1" dirty="0"/>
              <a:t>How do we recruit?</a:t>
            </a:r>
          </a:p>
        </p:txBody>
      </p:sp>
      <p:pic>
        <p:nvPicPr>
          <p:cNvPr id="6" name="Picture 5">
            <a:extLst>
              <a:ext uri="{FF2B5EF4-FFF2-40B4-BE49-F238E27FC236}">
                <a16:creationId xmlns:a16="http://schemas.microsoft.com/office/drawing/2014/main" id="{5C669149-59B3-4A8C-9379-0E0169C197C2}"/>
              </a:ext>
            </a:extLst>
          </p:cNvPr>
          <p:cNvPicPr>
            <a:picLocks noChangeAspect="1"/>
          </p:cNvPicPr>
          <p:nvPr/>
        </p:nvPicPr>
        <p:blipFill rotWithShape="1">
          <a:blip r:embed="rId3"/>
          <a:srcRect t="17508" b="21240"/>
          <a:stretch/>
        </p:blipFill>
        <p:spPr>
          <a:xfrm>
            <a:off x="1173502" y="404549"/>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554546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B467E86-32A4-48B6-BA39-843D265EE490}"/>
              </a:ext>
            </a:extLst>
          </p:cNvPr>
          <p:cNvSpPr>
            <a:spLocks noGrp="1" noChangeArrowheads="1"/>
          </p:cNvSpPr>
          <p:nvPr>
            <p:ph type="title"/>
          </p:nvPr>
        </p:nvSpPr>
        <p:spPr>
          <a:xfrm>
            <a:off x="516395" y="3850"/>
            <a:ext cx="10058400" cy="1609344"/>
          </a:xfrm>
        </p:spPr>
        <p:txBody>
          <a:bodyPr>
            <a:normAutofit/>
          </a:bodyPr>
          <a:lstStyle/>
          <a:p>
            <a:pPr eaLnBrk="1" hangingPunct="1"/>
            <a:r>
              <a:rPr lang="en-GB" altLang="en-US" dirty="0"/>
              <a:t>Recruitment  – CIPD Viewpoint</a:t>
            </a:r>
            <a:endParaRPr lang="en-US" altLang="en-US" dirty="0"/>
          </a:p>
        </p:txBody>
      </p:sp>
      <p:sp>
        <p:nvSpPr>
          <p:cNvPr id="7171" name="Rectangle 3">
            <a:extLst>
              <a:ext uri="{FF2B5EF4-FFF2-40B4-BE49-F238E27FC236}">
                <a16:creationId xmlns:a16="http://schemas.microsoft.com/office/drawing/2014/main" id="{A0379900-B018-4107-8776-BF2025766711}"/>
              </a:ext>
            </a:extLst>
          </p:cNvPr>
          <p:cNvSpPr>
            <a:spLocks noGrp="1" noChangeArrowheads="1"/>
          </p:cNvSpPr>
          <p:nvPr>
            <p:ph type="body" idx="1"/>
          </p:nvPr>
        </p:nvSpPr>
        <p:spPr>
          <a:xfrm>
            <a:off x="572543" y="1752439"/>
            <a:ext cx="4773168" cy="4050792"/>
          </a:xfrm>
        </p:spPr>
        <p:txBody>
          <a:bodyPr>
            <a:normAutofit fontScale="77500" lnSpcReduction="20000"/>
          </a:bodyPr>
          <a:lstStyle/>
          <a:p>
            <a:pPr eaLnBrk="1" hangingPunct="1"/>
            <a:r>
              <a:rPr lang="en-US" altLang="en-US" dirty="0"/>
              <a:t>Recruitment is the process of having the right person, in the right place, at the right time. </a:t>
            </a:r>
          </a:p>
          <a:p>
            <a:pPr eaLnBrk="1" hangingPunct="1"/>
            <a:r>
              <a:rPr lang="en-US" altLang="en-US" dirty="0"/>
              <a:t>It's crucial to </a:t>
            </a:r>
            <a:r>
              <a:rPr lang="en-US" altLang="en-US" dirty="0" err="1"/>
              <a:t>organisational</a:t>
            </a:r>
            <a:r>
              <a:rPr lang="en-US" altLang="en-US" dirty="0"/>
              <a:t> performance. </a:t>
            </a:r>
          </a:p>
          <a:p>
            <a:pPr eaLnBrk="1" hangingPunct="1"/>
            <a:r>
              <a:rPr lang="en-US" altLang="en-US" dirty="0"/>
              <a:t>Recruitment is a critical activity, not just for the HR team but also for line managers who are increasingly involved in the selection process. </a:t>
            </a:r>
          </a:p>
          <a:p>
            <a:pPr eaLnBrk="1" hangingPunct="1"/>
            <a:r>
              <a:rPr lang="en-US" altLang="en-US" dirty="0"/>
              <a:t>All those involved in recruitment activities should be equipped with the appropriate knowledge and skills </a:t>
            </a:r>
          </a:p>
        </p:txBody>
      </p:sp>
      <p:pic>
        <p:nvPicPr>
          <p:cNvPr id="8197" name="Picture 5" descr="Image result for cipd logo">
            <a:extLst>
              <a:ext uri="{FF2B5EF4-FFF2-40B4-BE49-F238E27FC236}">
                <a16:creationId xmlns:a16="http://schemas.microsoft.com/office/drawing/2014/main" id="{17F3C623-89EA-4E29-9A0B-E6889B6031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87164" y="2357222"/>
            <a:ext cx="4773168" cy="23368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6940A3-F17B-436B-BD88-C1D20406D65B}"/>
              </a:ext>
            </a:extLst>
          </p:cNvPr>
          <p:cNvPicPr>
            <a:picLocks noChangeAspect="1"/>
          </p:cNvPicPr>
          <p:nvPr/>
        </p:nvPicPr>
        <p:blipFill rotWithShape="1">
          <a:blip r:embed="rId2"/>
          <a:srcRect l="22182" r="33588"/>
          <a:stretch/>
        </p:blipFill>
        <p:spPr>
          <a:xfrm>
            <a:off x="1" y="10"/>
            <a:ext cx="5109410" cy="5776027"/>
          </a:xfrm>
          <a:prstGeom prst="rect">
            <a:avLst/>
          </a:prstGeom>
        </p:spPr>
      </p:pic>
      <p:sp>
        <p:nvSpPr>
          <p:cNvPr id="9218" name="Title 1">
            <a:extLst>
              <a:ext uri="{FF2B5EF4-FFF2-40B4-BE49-F238E27FC236}">
                <a16:creationId xmlns:a16="http://schemas.microsoft.com/office/drawing/2014/main" id="{791B63DE-9F11-49BF-B48B-30662C183354}"/>
              </a:ext>
            </a:extLst>
          </p:cNvPr>
          <p:cNvSpPr>
            <a:spLocks noGrp="1" noChangeArrowheads="1"/>
          </p:cNvSpPr>
          <p:nvPr>
            <p:ph type="title" idx="4294967295"/>
          </p:nvPr>
        </p:nvSpPr>
        <p:spPr>
          <a:xfrm>
            <a:off x="5702969" y="272555"/>
            <a:ext cx="5299586" cy="1609344"/>
          </a:xfrm>
          <a:ln>
            <a:noFill/>
          </a:ln>
        </p:spPr>
        <p:txBody>
          <a:bodyPr vert="horz" lIns="91440" tIns="45720" rIns="91440" bIns="45720" rtlCol="0" anchor="ctr">
            <a:normAutofit/>
          </a:bodyPr>
          <a:lstStyle/>
          <a:p>
            <a:r>
              <a:rPr lang="en-US" altLang="en-US" sz="3400" dirty="0"/>
              <a:t>Overall purpose of recruitment</a:t>
            </a:r>
            <a:br>
              <a:rPr lang="en-US" altLang="en-US" sz="3400" dirty="0"/>
            </a:br>
            <a:endParaRPr lang="en-US" altLang="en-US" sz="3400" dirty="0"/>
          </a:p>
        </p:txBody>
      </p:sp>
      <p:sp>
        <p:nvSpPr>
          <p:cNvPr id="8195" name="Content Placeholder 2">
            <a:extLst>
              <a:ext uri="{FF2B5EF4-FFF2-40B4-BE49-F238E27FC236}">
                <a16:creationId xmlns:a16="http://schemas.microsoft.com/office/drawing/2014/main" id="{56F00D27-726F-42F3-BC0A-3B7D439C8428}"/>
              </a:ext>
            </a:extLst>
          </p:cNvPr>
          <p:cNvSpPr>
            <a:spLocks noGrp="1" noChangeArrowheads="1"/>
          </p:cNvSpPr>
          <p:nvPr>
            <p:ph idx="4294967295"/>
          </p:nvPr>
        </p:nvSpPr>
        <p:spPr>
          <a:xfrm>
            <a:off x="6400799" y="2121408"/>
            <a:ext cx="5299585" cy="4050792"/>
          </a:xfrm>
        </p:spPr>
        <p:txBody>
          <a:bodyPr vert="horz" lIns="91440" tIns="45720" rIns="91440" bIns="45720" rtlCol="0">
            <a:normAutofit/>
          </a:bodyPr>
          <a:lstStyle/>
          <a:p>
            <a:pPr marL="273050"/>
            <a:r>
              <a:rPr lang="en-US" altLang="en-US" sz="1800" dirty="0"/>
              <a:t>Increase size of applicant pool at minimum cost</a:t>
            </a:r>
          </a:p>
          <a:p>
            <a:pPr marL="273050"/>
            <a:r>
              <a:rPr lang="en-US" altLang="en-US" sz="1800" dirty="0"/>
              <a:t>Identify &amp; prepare potential job applicants</a:t>
            </a:r>
          </a:p>
          <a:p>
            <a:pPr marL="273050"/>
            <a:r>
              <a:rPr lang="en-US" altLang="en-US" sz="1800" dirty="0"/>
              <a:t>Increase success rate of selection process by reducing over/under qualified applicants</a:t>
            </a:r>
          </a:p>
          <a:p>
            <a:pPr marL="273050"/>
            <a:r>
              <a:rPr lang="en-US" altLang="en-US" sz="1800" dirty="0"/>
              <a:t>Decrease early turnover of new hires</a:t>
            </a:r>
          </a:p>
          <a:p>
            <a:pPr marL="273050"/>
            <a:r>
              <a:rPr lang="en-US" altLang="en-US" sz="1800" dirty="0"/>
              <a:t>Increase individual/</a:t>
            </a:r>
            <a:r>
              <a:rPr lang="en-US" altLang="en-US" sz="1800" dirty="0" err="1"/>
              <a:t>organisational</a:t>
            </a:r>
            <a:r>
              <a:rPr lang="en-US" altLang="en-US" sz="1800" dirty="0"/>
              <a:t> effectiveness</a:t>
            </a:r>
          </a:p>
          <a:p>
            <a:pPr marL="273050"/>
            <a:r>
              <a:rPr lang="en-US" altLang="en-US" sz="1800" dirty="0"/>
              <a:t>Evaluate effectiveness of recruitment activities</a:t>
            </a:r>
          </a:p>
          <a:p>
            <a:pPr marL="273050"/>
            <a:endParaRPr lang="en-US" altLang="en-US" sz="1800" dirty="0"/>
          </a:p>
        </p:txBody>
      </p:sp>
      <p:sp>
        <p:nvSpPr>
          <p:cNvPr id="9220" name="Rectangle 2">
            <a:extLst>
              <a:ext uri="{FF2B5EF4-FFF2-40B4-BE49-F238E27FC236}">
                <a16:creationId xmlns:a16="http://schemas.microsoft.com/office/drawing/2014/main" id="{A642EF9B-4645-43AC-AE99-1CCCDA3B4D35}"/>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9221" name="Rectangle 3">
            <a:extLst>
              <a:ext uri="{FF2B5EF4-FFF2-40B4-BE49-F238E27FC236}">
                <a16:creationId xmlns:a16="http://schemas.microsoft.com/office/drawing/2014/main" id="{EDD21ED6-3E9B-42F0-8EC0-3FF0F3D5E688}"/>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6" name="Rectangle 4">
            <a:extLst>
              <a:ext uri="{FF2B5EF4-FFF2-40B4-BE49-F238E27FC236}">
                <a16:creationId xmlns:a16="http://schemas.microsoft.com/office/drawing/2014/main" id="{92A788C6-AED9-48F6-A806-12106292E8F5}"/>
              </a:ext>
            </a:extLst>
          </p:cNvPr>
          <p:cNvSpPr txBox="1">
            <a:spLocks noChangeArrowheads="1"/>
          </p:cNvSpPr>
          <p:nvPr/>
        </p:nvSpPr>
        <p:spPr>
          <a:xfrm>
            <a:off x="2209800" y="228600"/>
            <a:ext cx="7772400" cy="876300"/>
          </a:xfrm>
          <a:prstGeom prst="rect">
            <a:avLst/>
          </a:prstGeom>
        </p:spPr>
        <p:txBody>
          <a:bodyPr lIns="90488" tIns="44450" rIns="90488" bIns="44450" anchor="ctr">
            <a:normAutofit/>
            <a:scene3d>
              <a:camera prst="orthographicFront"/>
              <a:lightRig rig="soft" dir="t">
                <a:rot lat="0" lon="0" rev="16800000"/>
              </a:lightRig>
            </a:scene3d>
            <a:sp3d prstMaterial="softEdge">
              <a:bevelT w="38100" h="38100"/>
            </a:sp3d>
          </a:bodyPr>
          <a:lst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a:lstStyle>
          <a:p>
            <a:pPr fontAlgn="auto">
              <a:spcAft>
                <a:spcPts val="0"/>
              </a:spcAft>
              <a:defRPr/>
            </a:pPr>
            <a:endParaRPr lang="en-AU"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399D9A5-CC9B-6AC0-17C7-B5AF8941A6AE}"/>
              </a:ext>
            </a:extLst>
          </p:cNvPr>
          <p:cNvSpPr txBox="1">
            <a:spLocks noGrp="1"/>
          </p:cNvSpPr>
          <p:nvPr>
            <p:ph sz="half" idx="1"/>
          </p:nvPr>
        </p:nvSpPr>
        <p:spPr>
          <a:xfrm>
            <a:off x="0" y="3134216"/>
            <a:ext cx="12192000" cy="1605568"/>
          </a:xfrm>
          <a:prstGeom prst="rect">
            <a:avLst/>
          </a:prstGeom>
          <a:noFill/>
        </p:spPr>
        <p:txBody>
          <a:bodyPr wrap="square" rtlCol="0">
            <a:spAutoFit/>
          </a:bodyPr>
          <a:lstStyle/>
          <a:p>
            <a:pPr marL="0" indent="0" algn="ctr">
              <a:lnSpc>
                <a:spcPct val="150000"/>
              </a:lnSpc>
              <a:buNone/>
            </a:pPr>
            <a:r>
              <a:rPr lang="en-GB" sz="2400" dirty="0"/>
              <a:t>The quality of a company’s </a:t>
            </a:r>
            <a:r>
              <a:rPr lang="en-GB" sz="2400" u="sng" dirty="0">
                <a:solidFill>
                  <a:srgbClr val="FF0000"/>
                </a:solidFill>
                <a:hlinkClick r:id="rId2">
                  <a:extLst>
                    <a:ext uri="{A12FA001-AC4F-418D-AE19-62706E023703}">
                      <ahyp:hlinkClr xmlns:ahyp="http://schemas.microsoft.com/office/drawing/2018/hyperlinkcolor" val="tx"/>
                    </a:ext>
                  </a:extLst>
                </a:hlinkClick>
              </a:rPr>
              <a:t>recruitment process</a:t>
            </a:r>
            <a:r>
              <a:rPr lang="en-GB" sz="2400" dirty="0">
                <a:solidFill>
                  <a:srgbClr val="FF0000"/>
                </a:solidFill>
              </a:rPr>
              <a:t> </a:t>
            </a:r>
            <a:r>
              <a:rPr lang="en-GB" sz="2400" dirty="0"/>
              <a:t>was also found to directly affect the </a:t>
            </a:r>
            <a:r>
              <a:rPr lang="en-GB" sz="2400" u="sng" dirty="0">
                <a:solidFill>
                  <a:srgbClr val="FF0000"/>
                </a:solidFill>
              </a:rPr>
              <a:t>perception of the business </a:t>
            </a:r>
            <a:r>
              <a:rPr lang="en-GB" sz="2400" dirty="0"/>
              <a:t>as well as possible future engagement.</a:t>
            </a:r>
          </a:p>
          <a:p>
            <a:pPr algn="ctr"/>
            <a:endParaRPr lang="en-GB" sz="2000" dirty="0"/>
          </a:p>
        </p:txBody>
      </p:sp>
      <p:pic>
        <p:nvPicPr>
          <p:cNvPr id="11268" name="Picture 4" descr="Quality vs. Quantity in Recruiting - HR Daily Advisor">
            <a:extLst>
              <a:ext uri="{FF2B5EF4-FFF2-40B4-BE49-F238E27FC236}">
                <a16:creationId xmlns:a16="http://schemas.microsoft.com/office/drawing/2014/main" id="{FB756374-1F23-394A-349C-BB8DCA8711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1627" y="517236"/>
            <a:ext cx="3348745" cy="2233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575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54BB9FC-E68A-44AE-B8DE-43C5164C2C31}"/>
              </a:ext>
            </a:extLst>
          </p:cNvPr>
          <p:cNvSpPr>
            <a:spLocks noGrp="1" noChangeArrowheads="1"/>
          </p:cNvSpPr>
          <p:nvPr>
            <p:ph type="title"/>
          </p:nvPr>
        </p:nvSpPr>
        <p:spPr>
          <a:xfrm>
            <a:off x="643468" y="643466"/>
            <a:ext cx="3686312" cy="5528734"/>
          </a:xfrm>
        </p:spPr>
        <p:txBody>
          <a:bodyPr>
            <a:normAutofit/>
          </a:bodyPr>
          <a:lstStyle/>
          <a:p>
            <a:pPr algn="r" eaLnBrk="1" hangingPunct="1"/>
            <a:r>
              <a:rPr lang="en-GB" altLang="en-US" b="1" dirty="0">
                <a:solidFill>
                  <a:schemeClr val="accent1"/>
                </a:solidFill>
              </a:rPr>
              <a:t>Stages to follow....</a:t>
            </a:r>
            <a:endParaRPr lang="en-US" altLang="en-US" b="1" dirty="0">
              <a:solidFill>
                <a:schemeClr val="accent1"/>
              </a:solidFill>
            </a:endParaRPr>
          </a:p>
        </p:txBody>
      </p:sp>
      <p:sp>
        <p:nvSpPr>
          <p:cNvPr id="9219" name="Rectangle 3">
            <a:extLst>
              <a:ext uri="{FF2B5EF4-FFF2-40B4-BE49-F238E27FC236}">
                <a16:creationId xmlns:a16="http://schemas.microsoft.com/office/drawing/2014/main" id="{332C277B-08C2-4BF9-B1EA-11D17FE7D02C}"/>
              </a:ext>
            </a:extLst>
          </p:cNvPr>
          <p:cNvSpPr>
            <a:spLocks noGrp="1" noChangeArrowheads="1"/>
          </p:cNvSpPr>
          <p:nvPr>
            <p:ph type="body" idx="1"/>
          </p:nvPr>
        </p:nvSpPr>
        <p:spPr>
          <a:xfrm>
            <a:off x="5053780" y="599768"/>
            <a:ext cx="6074467" cy="5572432"/>
          </a:xfrm>
        </p:spPr>
        <p:txBody>
          <a:bodyPr anchor="ctr">
            <a:normAutofit/>
          </a:bodyPr>
          <a:lstStyle/>
          <a:p>
            <a:pPr eaLnBrk="1" hangingPunct="1">
              <a:buFontTx/>
              <a:buNone/>
            </a:pPr>
            <a:r>
              <a:rPr lang="en-US" altLang="en-US" dirty="0"/>
              <a:t>The recruitment and selection process involves </a:t>
            </a:r>
          </a:p>
          <a:p>
            <a:pPr eaLnBrk="1" hangingPunct="1"/>
            <a:r>
              <a:rPr lang="en-US" altLang="en-US" dirty="0"/>
              <a:t>defining the role</a:t>
            </a:r>
          </a:p>
          <a:p>
            <a:pPr eaLnBrk="1" hangingPunct="1"/>
            <a:r>
              <a:rPr lang="en-US" altLang="en-US" dirty="0"/>
              <a:t>attracting applications</a:t>
            </a:r>
          </a:p>
          <a:p>
            <a:pPr eaLnBrk="1" hangingPunct="1"/>
            <a:r>
              <a:rPr lang="en-US" altLang="en-US" dirty="0"/>
              <a:t>managing the application and selection process</a:t>
            </a:r>
          </a:p>
          <a:p>
            <a:pPr eaLnBrk="1" hangingPunct="1"/>
            <a:r>
              <a:rPr lang="en-US" altLang="en-US" dirty="0"/>
              <a:t>making the appointment.</a:t>
            </a:r>
          </a:p>
          <a:p>
            <a:pPr eaLnBrk="1" hangingPunct="1"/>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a:extLst>
              <a:ext uri="{FF2B5EF4-FFF2-40B4-BE49-F238E27FC236}">
                <a16:creationId xmlns:a16="http://schemas.microsoft.com/office/drawing/2014/main" id="{F7255DBB-5E61-4910-892A-D4B3696D2FC1}"/>
              </a:ext>
            </a:extLst>
          </p:cNvPr>
          <p:cNvSpPr>
            <a:spLocks noGrp="1" noChangeArrowheads="1"/>
          </p:cNvSpPr>
          <p:nvPr>
            <p:ph type="title"/>
          </p:nvPr>
        </p:nvSpPr>
        <p:spPr>
          <a:xfrm>
            <a:off x="8200102" y="1432223"/>
            <a:ext cx="2818417" cy="3357976"/>
          </a:xfrm>
        </p:spPr>
        <p:txBody>
          <a:bodyPr vert="horz" lIns="91440" tIns="45720" rIns="91440" bIns="45720" rtlCol="0" anchor="ctr">
            <a:normAutofit/>
          </a:bodyPr>
          <a:lstStyle/>
          <a:p>
            <a:pPr>
              <a:lnSpc>
                <a:spcPct val="85000"/>
              </a:lnSpc>
            </a:pPr>
            <a:r>
              <a:rPr lang="en-US" altLang="en-US" sz="4200" dirty="0">
                <a:blipFill dpi="0" rotWithShape="1">
                  <a:blip r:embed="rId2"/>
                  <a:srcRect/>
                  <a:tile tx="6350" ty="-127000" sx="65000" sy="64000" flip="none" algn="tl"/>
                </a:blipFill>
              </a:rPr>
              <a:t>Defining the role</a:t>
            </a:r>
          </a:p>
        </p:txBody>
      </p:sp>
      <p:pic>
        <p:nvPicPr>
          <p:cNvPr id="2" name="Picture 1">
            <a:extLst>
              <a:ext uri="{FF2B5EF4-FFF2-40B4-BE49-F238E27FC236}">
                <a16:creationId xmlns:a16="http://schemas.microsoft.com/office/drawing/2014/main" id="{6223DE01-7212-4E9C-8D31-4F8F5559BA36}"/>
              </a:ext>
            </a:extLst>
          </p:cNvPr>
          <p:cNvPicPr>
            <a:picLocks noChangeAspect="1"/>
          </p:cNvPicPr>
          <p:nvPr/>
        </p:nvPicPr>
        <p:blipFill>
          <a:blip r:embed="rId3"/>
          <a:stretch>
            <a:fillRect/>
          </a:stretch>
        </p:blipFill>
        <p:spPr>
          <a:xfrm>
            <a:off x="1014584" y="1388911"/>
            <a:ext cx="6444243" cy="401154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3F6C1D0-AC8F-498C-9DFC-4CFAFF2D73B5}"/>
              </a:ext>
            </a:extLst>
          </p:cNvPr>
          <p:cNvSpPr>
            <a:spLocks noGrp="1" noChangeArrowheads="1"/>
          </p:cNvSpPr>
          <p:nvPr>
            <p:ph type="title"/>
          </p:nvPr>
        </p:nvSpPr>
        <p:spPr>
          <a:xfrm>
            <a:off x="333315" y="-301912"/>
            <a:ext cx="10058400" cy="1609344"/>
          </a:xfrm>
        </p:spPr>
        <p:txBody>
          <a:bodyPr/>
          <a:lstStyle/>
          <a:p>
            <a:pPr eaLnBrk="1" hangingPunct="1"/>
            <a:r>
              <a:rPr lang="en-GB" altLang="en-US" b="1" dirty="0"/>
              <a:t>Job Analysis</a:t>
            </a:r>
            <a:endParaRPr lang="en-US" altLang="en-US" b="1" dirty="0"/>
          </a:p>
        </p:txBody>
      </p:sp>
      <p:sp>
        <p:nvSpPr>
          <p:cNvPr id="47107" name="Rectangle 3">
            <a:extLst>
              <a:ext uri="{FF2B5EF4-FFF2-40B4-BE49-F238E27FC236}">
                <a16:creationId xmlns:a16="http://schemas.microsoft.com/office/drawing/2014/main" id="{A67349C8-97EF-4BDA-B1D3-319DAF070B17}"/>
              </a:ext>
            </a:extLst>
          </p:cNvPr>
          <p:cNvSpPr>
            <a:spLocks noGrp="1" noChangeArrowheads="1"/>
          </p:cNvSpPr>
          <p:nvPr>
            <p:ph type="body" idx="1"/>
          </p:nvPr>
        </p:nvSpPr>
        <p:spPr>
          <a:xfrm>
            <a:off x="413658" y="1469577"/>
            <a:ext cx="7430932" cy="4080991"/>
          </a:xfrm>
        </p:spPr>
        <p:txBody>
          <a:bodyPr>
            <a:normAutofit fontScale="92500" lnSpcReduction="10000"/>
          </a:bodyPr>
          <a:lstStyle/>
          <a:p>
            <a:pPr eaLnBrk="1" hangingPunct="1">
              <a:lnSpc>
                <a:spcPct val="80000"/>
              </a:lnSpc>
            </a:pPr>
            <a:r>
              <a:rPr lang="en-US" altLang="en-US" dirty="0"/>
              <a:t>Before recruiting for a new or existing position, it's important to invest time in gathering information about the job.</a:t>
            </a:r>
          </a:p>
          <a:p>
            <a:pPr eaLnBrk="1" hangingPunct="1">
              <a:lnSpc>
                <a:spcPct val="80000"/>
              </a:lnSpc>
              <a:buFontTx/>
              <a:buNone/>
            </a:pPr>
            <a:endParaRPr lang="en-US" altLang="en-US" dirty="0"/>
          </a:p>
          <a:p>
            <a:pPr eaLnBrk="1" hangingPunct="1">
              <a:lnSpc>
                <a:spcPct val="80000"/>
              </a:lnSpc>
            </a:pPr>
            <a:r>
              <a:rPr lang="en-US" altLang="en-US" dirty="0"/>
              <a:t>This means thinking not only about the content such as the tasks making up the job, but also the job’s purpose, the outputs required by the job holder and how it fits into the </a:t>
            </a:r>
            <a:r>
              <a:rPr lang="en-US" altLang="en-US" dirty="0" err="1"/>
              <a:t>organisation’s</a:t>
            </a:r>
            <a:r>
              <a:rPr lang="en-US" altLang="en-US" dirty="0"/>
              <a:t> structure.</a:t>
            </a:r>
          </a:p>
          <a:p>
            <a:pPr eaLnBrk="1" hangingPunct="1">
              <a:lnSpc>
                <a:spcPct val="80000"/>
              </a:lnSpc>
              <a:buFontTx/>
              <a:buNone/>
            </a:pPr>
            <a:endParaRPr lang="en-US" altLang="en-US" dirty="0"/>
          </a:p>
          <a:p>
            <a:pPr eaLnBrk="1" hangingPunct="1">
              <a:lnSpc>
                <a:spcPct val="80000"/>
              </a:lnSpc>
            </a:pPr>
            <a:r>
              <a:rPr lang="en-US" altLang="en-US" dirty="0"/>
              <a:t>This analysis should form the basis of a job description and person specification/job profile.</a:t>
            </a:r>
            <a:endParaRPr lang="en-US" altLang="en-US" b="1" dirty="0"/>
          </a:p>
        </p:txBody>
      </p:sp>
      <p:pic>
        <p:nvPicPr>
          <p:cNvPr id="2" name="Picture 1">
            <a:extLst>
              <a:ext uri="{FF2B5EF4-FFF2-40B4-BE49-F238E27FC236}">
                <a16:creationId xmlns:a16="http://schemas.microsoft.com/office/drawing/2014/main" id="{BCA961B6-D4AE-4F02-9CC6-FD73C2F0A21B}"/>
              </a:ext>
            </a:extLst>
          </p:cNvPr>
          <p:cNvPicPr>
            <a:picLocks noChangeAspect="1"/>
          </p:cNvPicPr>
          <p:nvPr/>
        </p:nvPicPr>
        <p:blipFill>
          <a:blip r:embed="rId2"/>
          <a:stretch>
            <a:fillRect/>
          </a:stretch>
        </p:blipFill>
        <p:spPr>
          <a:xfrm>
            <a:off x="8079392" y="2147941"/>
            <a:ext cx="3581908" cy="1915459"/>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1F08567-6E53-4549-932D-1C7763FEB757}"/>
              </a:ext>
            </a:extLst>
          </p:cNvPr>
          <p:cNvSpPr>
            <a:spLocks noGrp="1" noChangeArrowheads="1"/>
          </p:cNvSpPr>
          <p:nvPr>
            <p:ph type="title" idx="4294967295"/>
          </p:nvPr>
        </p:nvSpPr>
        <p:spPr>
          <a:xfrm>
            <a:off x="6400800" y="484632"/>
            <a:ext cx="5299586" cy="1609344"/>
          </a:xfrm>
          <a:ln>
            <a:noFill/>
          </a:ln>
        </p:spPr>
        <p:txBody>
          <a:bodyPr vert="horz" lIns="91440" tIns="45720" rIns="91440" bIns="45720" rtlCol="0" anchor="ctr">
            <a:normAutofit/>
          </a:bodyPr>
          <a:lstStyle/>
          <a:p>
            <a:r>
              <a:rPr lang="en-US" altLang="en-US" sz="4000"/>
              <a:t>Job description</a:t>
            </a:r>
          </a:p>
        </p:txBody>
      </p:sp>
      <p:pic>
        <p:nvPicPr>
          <p:cNvPr id="32770" name="Picture 2" descr="Index of /wp-content/uploads/2019/01">
            <a:extLst>
              <a:ext uri="{FF2B5EF4-FFF2-40B4-BE49-F238E27FC236}">
                <a16:creationId xmlns:a16="http://schemas.microsoft.com/office/drawing/2014/main" id="{3A6F43B3-B624-47DD-9146-A0A7A65C1B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9409" y="391615"/>
            <a:ext cx="5112461" cy="50102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B935A95-BB93-4F22-809E-E3DB255E9784}"/>
              </a:ext>
            </a:extLst>
          </p:cNvPr>
          <p:cNvSpPr>
            <a:spLocks noGrp="1" noChangeArrowheads="1"/>
          </p:cNvSpPr>
          <p:nvPr>
            <p:ph idx="4294967295"/>
          </p:nvPr>
        </p:nvSpPr>
        <p:spPr>
          <a:xfrm>
            <a:off x="6400799" y="2121408"/>
            <a:ext cx="5299585" cy="4050792"/>
          </a:xfrm>
        </p:spPr>
        <p:txBody>
          <a:bodyPr vert="horz" lIns="91440" tIns="45720" rIns="91440" bIns="45720" rtlCol="0">
            <a:normAutofit/>
          </a:bodyPr>
          <a:lstStyle/>
          <a:p>
            <a:pPr marL="273050" fontAlgn="t">
              <a:defRPr/>
            </a:pPr>
            <a:r>
              <a:rPr lang="en-US" altLang="en-US" sz="1800" dirty="0"/>
              <a:t>Job Title</a:t>
            </a:r>
          </a:p>
          <a:p>
            <a:pPr marL="273050" fontAlgn="t">
              <a:defRPr/>
            </a:pPr>
            <a:r>
              <a:rPr lang="en-US" altLang="en-US" sz="1800" dirty="0"/>
              <a:t>Responsible To</a:t>
            </a:r>
          </a:p>
          <a:p>
            <a:pPr marL="273050" fontAlgn="t">
              <a:defRPr/>
            </a:pPr>
            <a:r>
              <a:rPr lang="en-US" altLang="en-US" sz="1800" dirty="0"/>
              <a:t>In Charge of</a:t>
            </a:r>
          </a:p>
          <a:p>
            <a:pPr marL="273050" fontAlgn="t">
              <a:defRPr/>
            </a:pPr>
            <a:r>
              <a:rPr lang="en-US" altLang="en-US" sz="1800" dirty="0"/>
              <a:t>Duties – work that needs to be achieved</a:t>
            </a:r>
          </a:p>
          <a:p>
            <a:pPr marL="273050" fontAlgn="t">
              <a:defRPr/>
            </a:pPr>
            <a:r>
              <a:rPr lang="en-US" altLang="en-US" sz="1800" dirty="0"/>
              <a:t>Variety of formats from simple to comprehensive to structured </a:t>
            </a:r>
          </a:p>
          <a:p>
            <a:pPr marL="273050">
              <a:defRPr/>
            </a:pPr>
            <a:endParaRPr lang="en-US" altLang="en-US" sz="1800" dirty="0"/>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75CA34A-8835-4E4D-978B-0327408F72D5}"/>
              </a:ext>
            </a:extLst>
          </p:cNvPr>
          <p:cNvSpPr>
            <a:spLocks noGrp="1" noChangeArrowheads="1"/>
          </p:cNvSpPr>
          <p:nvPr>
            <p:ph type="title"/>
          </p:nvPr>
        </p:nvSpPr>
        <p:spPr>
          <a:xfrm>
            <a:off x="80211" y="-263617"/>
            <a:ext cx="10058400" cy="1609344"/>
          </a:xfrm>
        </p:spPr>
        <p:txBody>
          <a:bodyPr/>
          <a:lstStyle/>
          <a:p>
            <a:pPr eaLnBrk="1" hangingPunct="1"/>
            <a:r>
              <a:rPr lang="en-GB" altLang="en-US" b="1" dirty="0"/>
              <a:t>Job description</a:t>
            </a:r>
            <a:endParaRPr lang="en-US" altLang="en-US" b="1" dirty="0"/>
          </a:p>
        </p:txBody>
      </p:sp>
      <p:sp>
        <p:nvSpPr>
          <p:cNvPr id="48131" name="Rectangle 3">
            <a:extLst>
              <a:ext uri="{FF2B5EF4-FFF2-40B4-BE49-F238E27FC236}">
                <a16:creationId xmlns:a16="http://schemas.microsoft.com/office/drawing/2014/main" id="{98DB0210-C028-42A6-ADA5-274987F83039}"/>
              </a:ext>
            </a:extLst>
          </p:cNvPr>
          <p:cNvSpPr>
            <a:spLocks noGrp="1" noChangeArrowheads="1"/>
          </p:cNvSpPr>
          <p:nvPr>
            <p:ph type="body" idx="1"/>
          </p:nvPr>
        </p:nvSpPr>
        <p:spPr>
          <a:xfrm>
            <a:off x="-1" y="870285"/>
            <a:ext cx="9520989" cy="4997450"/>
          </a:xfrm>
        </p:spPr>
        <p:txBody>
          <a:bodyPr>
            <a:normAutofit/>
          </a:bodyPr>
          <a:lstStyle/>
          <a:p>
            <a:pPr eaLnBrk="1" hangingPunct="1">
              <a:lnSpc>
                <a:spcPct val="80000"/>
              </a:lnSpc>
            </a:pPr>
            <a:r>
              <a:rPr lang="en-US" altLang="en-US" sz="2400" dirty="0"/>
              <a:t>The job analysis leads to writing a job description. </a:t>
            </a:r>
          </a:p>
          <a:p>
            <a:pPr eaLnBrk="1" hangingPunct="1">
              <a:lnSpc>
                <a:spcPct val="80000"/>
              </a:lnSpc>
            </a:pPr>
            <a:endParaRPr lang="en-US" altLang="en-US" sz="2400" dirty="0"/>
          </a:p>
          <a:p>
            <a:pPr eaLnBrk="1" hangingPunct="1">
              <a:lnSpc>
                <a:spcPct val="80000"/>
              </a:lnSpc>
            </a:pPr>
            <a:r>
              <a:rPr lang="en-US" altLang="en-US" sz="2400" dirty="0"/>
              <a:t>This explains the job to candidates and helps the recruitment process by providing a </a:t>
            </a:r>
            <a:r>
              <a:rPr lang="en-US" altLang="en-US" sz="2400" u="sng" dirty="0"/>
              <a:t>clear guide to all</a:t>
            </a:r>
            <a:r>
              <a:rPr lang="en-US" altLang="en-US" sz="2400" dirty="0"/>
              <a:t> involved about the </a:t>
            </a:r>
            <a:r>
              <a:rPr lang="en-US" altLang="en-US" sz="2400" u="sng" dirty="0"/>
              <a:t>requirements of the job</a:t>
            </a:r>
            <a:r>
              <a:rPr lang="en-US" altLang="en-US" sz="2400" dirty="0"/>
              <a:t>. </a:t>
            </a:r>
          </a:p>
          <a:p>
            <a:pPr eaLnBrk="1" hangingPunct="1">
              <a:lnSpc>
                <a:spcPct val="80000"/>
              </a:lnSpc>
            </a:pPr>
            <a:endParaRPr lang="en-US" altLang="en-US" sz="2400" dirty="0"/>
          </a:p>
          <a:p>
            <a:pPr eaLnBrk="1" hangingPunct="1">
              <a:lnSpc>
                <a:spcPct val="80000"/>
              </a:lnSpc>
            </a:pPr>
            <a:r>
              <a:rPr lang="en-US" altLang="en-US" sz="2400" dirty="0"/>
              <a:t>It can also be used to </a:t>
            </a:r>
            <a:r>
              <a:rPr lang="en-US" altLang="en-US" sz="2400" u="sng" dirty="0"/>
              <a:t>communicate expectations</a:t>
            </a:r>
            <a:r>
              <a:rPr lang="en-US" altLang="en-US" sz="2400" dirty="0"/>
              <a:t> </a:t>
            </a:r>
            <a:r>
              <a:rPr lang="en-US" altLang="en-US" sz="2400" u="sng" dirty="0"/>
              <a:t>about performance</a:t>
            </a:r>
            <a:r>
              <a:rPr lang="en-US" altLang="en-US" sz="2400" dirty="0"/>
              <a:t> to employees and managers to help ensure effective performance in the job. </a:t>
            </a:r>
          </a:p>
          <a:p>
            <a:pPr eaLnBrk="1" hangingPunct="1">
              <a:lnSpc>
                <a:spcPct val="80000"/>
              </a:lnSpc>
            </a:pPr>
            <a:endParaRPr lang="en-US" altLang="en-US" sz="2400" dirty="0"/>
          </a:p>
          <a:p>
            <a:pPr eaLnBrk="1" hangingPunct="1">
              <a:lnSpc>
                <a:spcPct val="80000"/>
              </a:lnSpc>
            </a:pPr>
            <a:r>
              <a:rPr lang="en-US" altLang="en-US" sz="2400" dirty="0"/>
              <a:t>Latest thinking suggests that job descriptions </a:t>
            </a:r>
            <a:r>
              <a:rPr lang="en-US" altLang="en-US" sz="2400" u="sng" dirty="0"/>
              <a:t>should focus on the work someone needs to achieve rather than the skills and experience</a:t>
            </a:r>
            <a:r>
              <a:rPr lang="en-US" altLang="en-US" sz="2400" dirty="0"/>
              <a:t>, as this is more likely to result in choosing someone with the right abilities.</a:t>
            </a:r>
            <a:endParaRPr lang="en-US" altLang="en-US" sz="2400" b="1" dirty="0"/>
          </a:p>
          <a:p>
            <a:pPr eaLnBrk="1" hangingPunct="1">
              <a:lnSpc>
                <a:spcPct val="80000"/>
              </a:lnSpc>
            </a:pPr>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D0FDE0-AC46-4FBE-A332-249B26438F41}"/>
              </a:ext>
            </a:extLst>
          </p:cNvPr>
          <p:cNvSpPr>
            <a:spLocks noGrp="1" noChangeArrowheads="1"/>
          </p:cNvSpPr>
          <p:nvPr>
            <p:ph type="title"/>
          </p:nvPr>
        </p:nvSpPr>
        <p:spPr>
          <a:xfrm>
            <a:off x="140369" y="-124159"/>
            <a:ext cx="10515600" cy="1325563"/>
          </a:xfrm>
        </p:spPr>
        <p:txBody>
          <a:bodyPr/>
          <a:lstStyle/>
          <a:p>
            <a:pPr eaLnBrk="1" hangingPunct="1"/>
            <a:r>
              <a:rPr lang="en-US" altLang="en-US" b="1" dirty="0"/>
              <a:t>Person specification</a:t>
            </a:r>
          </a:p>
        </p:txBody>
      </p:sp>
      <p:sp>
        <p:nvSpPr>
          <p:cNvPr id="49155" name="Rectangle 3">
            <a:extLst>
              <a:ext uri="{FF2B5EF4-FFF2-40B4-BE49-F238E27FC236}">
                <a16:creationId xmlns:a16="http://schemas.microsoft.com/office/drawing/2014/main" id="{23523124-0155-4BA3-AB9F-476AFB99ECB4}"/>
              </a:ext>
            </a:extLst>
          </p:cNvPr>
          <p:cNvSpPr>
            <a:spLocks noGrp="1" noChangeArrowheads="1"/>
          </p:cNvSpPr>
          <p:nvPr>
            <p:ph type="body" idx="1"/>
          </p:nvPr>
        </p:nvSpPr>
        <p:spPr>
          <a:xfrm>
            <a:off x="147643" y="1435432"/>
            <a:ext cx="7225066" cy="3794200"/>
          </a:xfrm>
        </p:spPr>
        <p:txBody>
          <a:bodyPr>
            <a:normAutofit fontScale="92500"/>
          </a:bodyPr>
          <a:lstStyle/>
          <a:p>
            <a:pPr eaLnBrk="1" hangingPunct="1">
              <a:lnSpc>
                <a:spcPct val="90000"/>
              </a:lnSpc>
            </a:pPr>
            <a:r>
              <a:rPr lang="en-US" altLang="en-US" sz="2400" dirty="0"/>
              <a:t>A person specification (or job profile) states the necessary and desirable criteria for selection.</a:t>
            </a:r>
          </a:p>
          <a:p>
            <a:pPr eaLnBrk="1" hangingPunct="1">
              <a:lnSpc>
                <a:spcPct val="90000"/>
              </a:lnSpc>
            </a:pPr>
            <a:endParaRPr lang="en-US" altLang="en-US" sz="2400" dirty="0"/>
          </a:p>
          <a:p>
            <a:pPr eaLnBrk="1" hangingPunct="1">
              <a:lnSpc>
                <a:spcPct val="90000"/>
              </a:lnSpc>
            </a:pPr>
            <a:r>
              <a:rPr lang="en-US" altLang="en-US" sz="2400" dirty="0"/>
              <a:t>Increasingly such specifications are based on a set</a:t>
            </a:r>
          </a:p>
          <a:p>
            <a:pPr eaLnBrk="1" hangingPunct="1">
              <a:lnSpc>
                <a:spcPct val="90000"/>
              </a:lnSpc>
              <a:buFontTx/>
              <a:buNone/>
            </a:pPr>
            <a:r>
              <a:rPr lang="en-US" altLang="en-US" sz="2400" dirty="0"/>
              <a:t>	of competencies identified as necessary for the performance of the job. </a:t>
            </a:r>
            <a:br>
              <a:rPr lang="en-US" altLang="en-US" sz="2400" dirty="0"/>
            </a:br>
            <a:endParaRPr lang="en-US" altLang="en-US" sz="2400" dirty="0"/>
          </a:p>
          <a:p>
            <a:pPr eaLnBrk="1" hangingPunct="1">
              <a:lnSpc>
                <a:spcPct val="90000"/>
              </a:lnSpc>
            </a:pPr>
            <a:r>
              <a:rPr lang="en-US" altLang="en-US" sz="2400" dirty="0"/>
              <a:t>Competency frameworks (Core/technical/Behavior)  may be substituted for job or person specifications but these should include an indication of roles and responsibilities.</a:t>
            </a:r>
          </a:p>
          <a:p>
            <a:pPr eaLnBrk="1" hangingPunct="1">
              <a:lnSpc>
                <a:spcPct val="90000"/>
              </a:lnSpc>
              <a:buFontTx/>
              <a:buNone/>
            </a:pPr>
            <a:endParaRPr lang="en-US" altLang="en-US" sz="2400" dirty="0"/>
          </a:p>
        </p:txBody>
      </p:sp>
      <p:pic>
        <p:nvPicPr>
          <p:cNvPr id="2" name="Picture 1">
            <a:extLst>
              <a:ext uri="{FF2B5EF4-FFF2-40B4-BE49-F238E27FC236}">
                <a16:creationId xmlns:a16="http://schemas.microsoft.com/office/drawing/2014/main" id="{45910C5F-B1D0-4E67-A63E-EFA2B4D55153}"/>
              </a:ext>
            </a:extLst>
          </p:cNvPr>
          <p:cNvPicPr>
            <a:picLocks noChangeAspect="1"/>
          </p:cNvPicPr>
          <p:nvPr/>
        </p:nvPicPr>
        <p:blipFill rotWithShape="1">
          <a:blip r:embed="rId2"/>
          <a:srcRect l="16030" r="6937"/>
          <a:stretch/>
        </p:blipFill>
        <p:spPr>
          <a:xfrm>
            <a:off x="7372709" y="1573723"/>
            <a:ext cx="4618654" cy="33576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716BABA-B962-4E8F-9A17-15597750B224}"/>
              </a:ext>
            </a:extLst>
          </p:cNvPr>
          <p:cNvSpPr>
            <a:spLocks noGrp="1" noChangeArrowheads="1"/>
          </p:cNvSpPr>
          <p:nvPr>
            <p:ph type="title" idx="4294967295"/>
          </p:nvPr>
        </p:nvSpPr>
        <p:spPr>
          <a:xfrm>
            <a:off x="115342" y="-120396"/>
            <a:ext cx="10058400" cy="1609344"/>
          </a:xfrm>
        </p:spPr>
        <p:txBody>
          <a:bodyPr vert="horz" lIns="91440" tIns="45720" rIns="91440" bIns="45720" rtlCol="0" anchor="ctr">
            <a:normAutofit/>
          </a:bodyPr>
          <a:lstStyle/>
          <a:p>
            <a:r>
              <a:rPr lang="en-US" altLang="en-US" dirty="0"/>
              <a:t>Person Specification</a:t>
            </a:r>
          </a:p>
        </p:txBody>
      </p:sp>
      <p:sp>
        <p:nvSpPr>
          <p:cNvPr id="3" name="Content Placeholder 2">
            <a:extLst>
              <a:ext uri="{FF2B5EF4-FFF2-40B4-BE49-F238E27FC236}">
                <a16:creationId xmlns:a16="http://schemas.microsoft.com/office/drawing/2014/main" id="{F0CAE3FE-59B1-4805-8677-349A081B7ED4}"/>
              </a:ext>
            </a:extLst>
          </p:cNvPr>
          <p:cNvSpPr>
            <a:spLocks noGrp="1" noChangeArrowheads="1"/>
          </p:cNvSpPr>
          <p:nvPr>
            <p:ph idx="4294967295"/>
          </p:nvPr>
        </p:nvSpPr>
        <p:spPr>
          <a:xfrm>
            <a:off x="115342" y="1163053"/>
            <a:ext cx="5395147" cy="4343400"/>
          </a:xfrm>
        </p:spPr>
        <p:txBody>
          <a:bodyPr vert="horz" lIns="91440" tIns="45720" rIns="91440" bIns="45720" rtlCol="0">
            <a:normAutofit lnSpcReduction="10000"/>
          </a:bodyPr>
          <a:lstStyle/>
          <a:p>
            <a:pPr marL="273050" fontAlgn="t"/>
            <a:r>
              <a:rPr lang="en-US" altLang="en-US" b="1" dirty="0"/>
              <a:t>Highlights the ideal candidate for vacancy.</a:t>
            </a:r>
          </a:p>
          <a:p>
            <a:pPr marL="273050" fontAlgn="t"/>
            <a:endParaRPr lang="en-US" altLang="en-US" b="1" dirty="0"/>
          </a:p>
          <a:p>
            <a:pPr marL="273050" fontAlgn="t"/>
            <a:r>
              <a:rPr lang="en-US" altLang="en-US" b="1" dirty="0"/>
              <a:t>Includes: </a:t>
            </a:r>
            <a:endParaRPr lang="en-US" altLang="en-US" dirty="0"/>
          </a:p>
          <a:p>
            <a:pPr marL="273050" fontAlgn="t"/>
            <a:r>
              <a:rPr lang="en-US" altLang="en-US" dirty="0"/>
              <a:t>Qualifications Needed/Desired</a:t>
            </a:r>
          </a:p>
          <a:p>
            <a:pPr marL="273050" fontAlgn="t"/>
            <a:r>
              <a:rPr lang="en-US" altLang="en-US" dirty="0"/>
              <a:t>Previous Experience</a:t>
            </a:r>
          </a:p>
          <a:p>
            <a:pPr marL="273050" fontAlgn="t"/>
            <a:r>
              <a:rPr lang="en-US" altLang="en-US" dirty="0"/>
              <a:t>Special Skills (foreign language. etc.)</a:t>
            </a:r>
          </a:p>
          <a:p>
            <a:pPr marL="273050" fontAlgn="t"/>
            <a:r>
              <a:rPr lang="en-US" altLang="en-US" dirty="0"/>
              <a:t>Personality/</a:t>
            </a:r>
            <a:r>
              <a:rPr lang="en-US" altLang="en-US" dirty="0" err="1"/>
              <a:t>Behaviours</a:t>
            </a:r>
            <a:r>
              <a:rPr lang="en-US" altLang="en-US" dirty="0"/>
              <a:t> Needed  (e.g. Good phone manner.)</a:t>
            </a:r>
          </a:p>
          <a:p>
            <a:pPr marL="273050"/>
            <a:endParaRPr lang="en-US" altLang="en-US" dirty="0"/>
          </a:p>
        </p:txBody>
      </p:sp>
      <p:pic>
        <p:nvPicPr>
          <p:cNvPr id="2" name="Picture 2" descr="Study In UK – Knowledge Key">
            <a:extLst>
              <a:ext uri="{FF2B5EF4-FFF2-40B4-BE49-F238E27FC236}">
                <a16:creationId xmlns:a16="http://schemas.microsoft.com/office/drawing/2014/main" id="{EE9D5D13-8648-9ECF-B7D2-8383A5D53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1287" y="856650"/>
            <a:ext cx="6254957" cy="45323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716BABA-B962-4E8F-9A17-15597750B224}"/>
              </a:ext>
            </a:extLst>
          </p:cNvPr>
          <p:cNvSpPr>
            <a:spLocks noGrp="1" noChangeArrowheads="1"/>
          </p:cNvSpPr>
          <p:nvPr>
            <p:ph type="title" idx="4294967295"/>
          </p:nvPr>
        </p:nvSpPr>
        <p:spPr>
          <a:xfrm>
            <a:off x="115342" y="-120396"/>
            <a:ext cx="10058400" cy="1609344"/>
          </a:xfrm>
        </p:spPr>
        <p:txBody>
          <a:bodyPr vert="horz" lIns="91440" tIns="45720" rIns="91440" bIns="45720" rtlCol="0" anchor="ctr">
            <a:normAutofit/>
          </a:bodyPr>
          <a:lstStyle/>
          <a:p>
            <a:r>
              <a:rPr lang="en-US" altLang="en-US" dirty="0"/>
              <a:t>Person Specification</a:t>
            </a:r>
          </a:p>
        </p:txBody>
      </p:sp>
      <p:sp>
        <p:nvSpPr>
          <p:cNvPr id="5" name="TextBox 4">
            <a:extLst>
              <a:ext uri="{FF2B5EF4-FFF2-40B4-BE49-F238E27FC236}">
                <a16:creationId xmlns:a16="http://schemas.microsoft.com/office/drawing/2014/main" id="{BAAE2F06-8A4A-8152-8C68-C6D0F83893A7}"/>
              </a:ext>
            </a:extLst>
          </p:cNvPr>
          <p:cNvSpPr txBox="1"/>
          <p:nvPr/>
        </p:nvSpPr>
        <p:spPr>
          <a:xfrm>
            <a:off x="6096000" y="527225"/>
            <a:ext cx="4520686" cy="129586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Draw a Mind map of both the job description and the personal specifications for your placement role</a:t>
            </a:r>
          </a:p>
        </p:txBody>
      </p:sp>
      <p:pic>
        <p:nvPicPr>
          <p:cNvPr id="7" name="Picture 2" descr="Index of /wp-content/uploads/2019/01">
            <a:extLst>
              <a:ext uri="{FF2B5EF4-FFF2-40B4-BE49-F238E27FC236}">
                <a16:creationId xmlns:a16="http://schemas.microsoft.com/office/drawing/2014/main" id="{CC28A271-5B8E-9E83-BF60-9E4D21C264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6733" y="2631925"/>
            <a:ext cx="2916594" cy="285826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qr code with a white background&#10;&#10;Description automatically generated">
            <a:extLst>
              <a:ext uri="{FF2B5EF4-FFF2-40B4-BE49-F238E27FC236}">
                <a16:creationId xmlns:a16="http://schemas.microsoft.com/office/drawing/2014/main" id="{3FBCA22F-4AFB-1113-D46F-674D72E4CB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2" y="923544"/>
            <a:ext cx="4736592" cy="4736592"/>
          </a:xfrm>
          <a:prstGeom prst="rect">
            <a:avLst/>
          </a:prstGeom>
        </p:spPr>
      </p:pic>
      <p:sp>
        <p:nvSpPr>
          <p:cNvPr id="11" name="TextBox 10">
            <a:extLst>
              <a:ext uri="{FF2B5EF4-FFF2-40B4-BE49-F238E27FC236}">
                <a16:creationId xmlns:a16="http://schemas.microsoft.com/office/drawing/2014/main" id="{851FEB24-C4CB-DAA8-8D1D-847E2A566683}"/>
              </a:ext>
            </a:extLst>
          </p:cNvPr>
          <p:cNvSpPr txBox="1"/>
          <p:nvPr/>
        </p:nvSpPr>
        <p:spPr>
          <a:xfrm>
            <a:off x="8419338" y="2679042"/>
            <a:ext cx="3879342" cy="3998018"/>
          </a:xfrm>
          <a:prstGeom prst="rect">
            <a:avLst/>
          </a:prstGeom>
          <a:noFill/>
        </p:spPr>
        <p:txBody>
          <a:bodyPr wrap="square">
            <a:spAutoFit/>
          </a:bodyPr>
          <a:lstStyle/>
          <a:p>
            <a:pPr eaLnBrk="1" hangingPunct="1">
              <a:lnSpc>
                <a:spcPct val="90000"/>
              </a:lnSpc>
            </a:pPr>
            <a:r>
              <a:rPr lang="en-US" altLang="en-US" sz="1800" dirty="0"/>
              <a:t>Personal specifications are based on a set of competencies identified as necessary for the performance of the job.  What unique skills are needed for your role?</a:t>
            </a:r>
          </a:p>
          <a:p>
            <a:pPr marL="273050" fontAlgn="t"/>
            <a:r>
              <a:rPr lang="en-US" altLang="en-US" dirty="0"/>
              <a:t>Qualifications Needed/Desired/useful</a:t>
            </a:r>
          </a:p>
          <a:p>
            <a:pPr marL="273050" fontAlgn="t"/>
            <a:r>
              <a:rPr lang="en-US" altLang="en-US" dirty="0"/>
              <a:t>Previous Experience</a:t>
            </a:r>
          </a:p>
          <a:p>
            <a:pPr marL="273050" fontAlgn="t"/>
            <a:r>
              <a:rPr lang="en-US" altLang="en-US" dirty="0"/>
              <a:t>Special Skills (foreign language. etc.)</a:t>
            </a:r>
          </a:p>
          <a:p>
            <a:pPr marL="273050" fontAlgn="t"/>
            <a:r>
              <a:rPr lang="en-US" altLang="en-US" dirty="0"/>
              <a:t>Personality/</a:t>
            </a:r>
            <a:r>
              <a:rPr lang="en-US" altLang="en-US" dirty="0" err="1"/>
              <a:t>Behaviours</a:t>
            </a:r>
            <a:r>
              <a:rPr lang="en-US" altLang="en-US" dirty="0"/>
              <a:t> Needed  (e.g. Good phone manner.)</a:t>
            </a:r>
          </a:p>
          <a:p>
            <a:pPr eaLnBrk="1" hangingPunct="1">
              <a:lnSpc>
                <a:spcPct val="90000"/>
              </a:lnSpc>
            </a:pPr>
            <a:endParaRPr lang="en-US" altLang="en-US" sz="1800" dirty="0"/>
          </a:p>
          <a:p>
            <a:pPr eaLnBrk="1" hangingPunct="1">
              <a:lnSpc>
                <a:spcPct val="90000"/>
              </a:lnSpc>
            </a:pPr>
            <a:endParaRPr lang="en-US" altLang="en-US" dirty="0"/>
          </a:p>
          <a:p>
            <a:pPr eaLnBrk="1" hangingPunct="1">
              <a:lnSpc>
                <a:spcPct val="90000"/>
              </a:lnSpc>
            </a:pPr>
            <a:br>
              <a:rPr lang="en-US" altLang="en-US" sz="1800" dirty="0"/>
            </a:br>
            <a:endParaRPr lang="en-US" altLang="en-US" sz="1800" dirty="0"/>
          </a:p>
        </p:txBody>
      </p:sp>
      <p:sp>
        <p:nvSpPr>
          <p:cNvPr id="13" name="TextBox 12">
            <a:extLst>
              <a:ext uri="{FF2B5EF4-FFF2-40B4-BE49-F238E27FC236}">
                <a16:creationId xmlns:a16="http://schemas.microsoft.com/office/drawing/2014/main" id="{A3ADBDA1-0349-945B-FEC7-8C1C574819D3}"/>
              </a:ext>
            </a:extLst>
          </p:cNvPr>
          <p:cNvSpPr txBox="1"/>
          <p:nvPr/>
        </p:nvSpPr>
        <p:spPr>
          <a:xfrm>
            <a:off x="363017" y="5434331"/>
            <a:ext cx="6213348" cy="369332"/>
          </a:xfrm>
          <a:prstGeom prst="rect">
            <a:avLst/>
          </a:prstGeom>
          <a:noFill/>
        </p:spPr>
        <p:txBody>
          <a:bodyPr wrap="square">
            <a:spAutoFit/>
          </a:bodyPr>
          <a:lstStyle/>
          <a:p>
            <a:r>
              <a:rPr lang="en-GB" dirty="0" err="1">
                <a:hlinkClick r:id="rId5"/>
              </a:rPr>
              <a:t>mindmaps</a:t>
            </a:r>
            <a:endParaRPr lang="en-GB" dirty="0"/>
          </a:p>
        </p:txBody>
      </p:sp>
    </p:spTree>
    <p:extLst>
      <p:ext uri="{BB962C8B-B14F-4D97-AF65-F5344CB8AC3E}">
        <p14:creationId xmlns:p14="http://schemas.microsoft.com/office/powerpoint/2010/main" val="272693441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a:extLst>
              <a:ext uri="{FF2B5EF4-FFF2-40B4-BE49-F238E27FC236}">
                <a16:creationId xmlns:a16="http://schemas.microsoft.com/office/drawing/2014/main" id="{2337E1F9-BD1B-435A-9F99-16B673E70221}"/>
              </a:ext>
            </a:extLst>
          </p:cNvPr>
          <p:cNvSpPr>
            <a:spLocks noGrp="1" noChangeArrowheads="1"/>
          </p:cNvSpPr>
          <p:nvPr>
            <p:ph type="title"/>
          </p:nvPr>
        </p:nvSpPr>
        <p:spPr>
          <a:xfrm>
            <a:off x="3376374" y="184065"/>
            <a:ext cx="4035136" cy="1521797"/>
          </a:xfrm>
        </p:spPr>
        <p:txBody>
          <a:bodyPr vert="horz" lIns="91440" tIns="45720" rIns="91440" bIns="45720" rtlCol="0" anchor="ctr">
            <a:normAutofit/>
          </a:bodyPr>
          <a:lstStyle/>
          <a:p>
            <a:pPr algn="ctr">
              <a:lnSpc>
                <a:spcPct val="80000"/>
              </a:lnSpc>
            </a:pPr>
            <a:r>
              <a:rPr lang="en-US" altLang="en-US" sz="4200" b="1" u="sng" cap="all" dirty="0"/>
              <a:t>Attracting applications</a:t>
            </a:r>
          </a:p>
        </p:txBody>
      </p:sp>
      <p:sp>
        <p:nvSpPr>
          <p:cNvPr id="15" name="Rectangle 3">
            <a:extLst>
              <a:ext uri="{FF2B5EF4-FFF2-40B4-BE49-F238E27FC236}">
                <a16:creationId xmlns:a16="http://schemas.microsoft.com/office/drawing/2014/main" id="{494BBC61-7F97-480C-B36C-955FCD98ED44}"/>
              </a:ext>
            </a:extLst>
          </p:cNvPr>
          <p:cNvSpPr txBox="1">
            <a:spLocks noChangeArrowheads="1"/>
          </p:cNvSpPr>
          <p:nvPr/>
        </p:nvSpPr>
        <p:spPr>
          <a:xfrm>
            <a:off x="4219978" y="1790632"/>
            <a:ext cx="4035136" cy="3276730"/>
          </a:xfrm>
          <a:prstGeom prst="rect">
            <a:avLst/>
          </a:prstGeom>
        </p:spPr>
        <p:txBody>
          <a:bodyPr>
            <a:normAutofit fontScale="70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fontAlgn="t">
              <a:buFontTx/>
              <a:buNone/>
            </a:pPr>
            <a:r>
              <a:rPr lang="en-GB" altLang="en-US" sz="2800" b="1" dirty="0"/>
              <a:t>Alerts potential employees to a job vacancy</a:t>
            </a:r>
          </a:p>
          <a:p>
            <a:pPr fontAlgn="t">
              <a:buFontTx/>
              <a:buNone/>
            </a:pPr>
            <a:endParaRPr lang="en-GB" altLang="en-US" sz="2800" dirty="0"/>
          </a:p>
          <a:p>
            <a:pPr fontAlgn="t"/>
            <a:r>
              <a:rPr lang="en-GB" altLang="en-US" sz="2800" dirty="0"/>
              <a:t>Combines key information from both the </a:t>
            </a:r>
            <a:r>
              <a:rPr lang="en-GB" altLang="en-US" sz="2800" b="1" dirty="0"/>
              <a:t>Job Description </a:t>
            </a:r>
            <a:r>
              <a:rPr lang="en-GB" altLang="en-US" sz="2800" dirty="0"/>
              <a:t>&amp; </a:t>
            </a:r>
            <a:r>
              <a:rPr lang="en-GB" altLang="en-US" sz="2800" b="1" dirty="0"/>
              <a:t>Person Specification. </a:t>
            </a:r>
          </a:p>
          <a:p>
            <a:pPr fontAlgn="t">
              <a:buFontTx/>
              <a:buNone/>
            </a:pPr>
            <a:endParaRPr lang="en-GB" altLang="en-US" sz="2800" b="1" dirty="0"/>
          </a:p>
          <a:p>
            <a:pPr fontAlgn="t">
              <a:buFontTx/>
              <a:buNone/>
            </a:pPr>
            <a:r>
              <a:rPr lang="en-GB" altLang="en-US" sz="2800" dirty="0"/>
              <a:t>NB: This must conform to legal </a:t>
            </a:r>
          </a:p>
          <a:p>
            <a:pPr fontAlgn="t">
              <a:buFontTx/>
              <a:buNone/>
            </a:pPr>
            <a:r>
              <a:rPr lang="en-GB" altLang="en-US" sz="2800" dirty="0"/>
              <a:t>requirements…Equality Act 2010, </a:t>
            </a:r>
          </a:p>
          <a:p>
            <a:pPr fontAlgn="t">
              <a:buFontTx/>
              <a:buNone/>
            </a:pPr>
            <a:r>
              <a:rPr lang="en-GB" altLang="en-US" sz="2800" dirty="0"/>
              <a:t>Health &amp; Safety Laws etc.,</a:t>
            </a:r>
          </a:p>
          <a:p>
            <a:endParaRPr lang="en-US" altLang="en-US" sz="2800" dirty="0"/>
          </a:p>
        </p:txBody>
      </p:sp>
      <p:pic>
        <p:nvPicPr>
          <p:cNvPr id="16" name="Picture 5">
            <a:extLst>
              <a:ext uri="{FF2B5EF4-FFF2-40B4-BE49-F238E27FC236}">
                <a16:creationId xmlns:a16="http://schemas.microsoft.com/office/drawing/2014/main" id="{1A2FF07F-9394-4B75-8AF3-084783937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87" y="152578"/>
            <a:ext cx="1931478" cy="1920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1E60EB13-94A1-89EA-E04A-8CA8F3CAF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701" y="2324790"/>
            <a:ext cx="1543050" cy="1331574"/>
          </a:xfrm>
          <a:prstGeom prst="rect">
            <a:avLst/>
          </a:prstGeom>
        </p:spPr>
      </p:pic>
      <p:pic>
        <p:nvPicPr>
          <p:cNvPr id="4" name="Picture 3">
            <a:extLst>
              <a:ext uri="{FF2B5EF4-FFF2-40B4-BE49-F238E27FC236}">
                <a16:creationId xmlns:a16="http://schemas.microsoft.com/office/drawing/2014/main" id="{D6BCF5DA-16DA-77CF-87ED-5355496CEA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20751" y="4194083"/>
            <a:ext cx="2161358" cy="1521797"/>
          </a:xfrm>
          <a:prstGeom prst="rect">
            <a:avLst/>
          </a:prstGeom>
        </p:spPr>
      </p:pic>
      <p:pic>
        <p:nvPicPr>
          <p:cNvPr id="5" name="Picture 4">
            <a:extLst>
              <a:ext uri="{FF2B5EF4-FFF2-40B4-BE49-F238E27FC236}">
                <a16:creationId xmlns:a16="http://schemas.microsoft.com/office/drawing/2014/main" id="{654F8D8E-E2D9-DFB0-FC22-FD86DA169AB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65913" y="2696337"/>
            <a:ext cx="1686015" cy="1108089"/>
          </a:xfrm>
          <a:prstGeom prst="rect">
            <a:avLst/>
          </a:prstGeom>
        </p:spPr>
      </p:pic>
      <p:pic>
        <p:nvPicPr>
          <p:cNvPr id="6" name="Picture 5">
            <a:extLst>
              <a:ext uri="{FF2B5EF4-FFF2-40B4-BE49-F238E27FC236}">
                <a16:creationId xmlns:a16="http://schemas.microsoft.com/office/drawing/2014/main" id="{5A8E59BD-5C16-948D-47B3-292A389FB4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486" y="3908453"/>
            <a:ext cx="1520022" cy="1825416"/>
          </a:xfrm>
          <a:prstGeom prst="rect">
            <a:avLst/>
          </a:prstGeom>
        </p:spPr>
      </p:pic>
      <p:pic>
        <p:nvPicPr>
          <p:cNvPr id="7" name="Picture 6">
            <a:extLst>
              <a:ext uri="{FF2B5EF4-FFF2-40B4-BE49-F238E27FC236}">
                <a16:creationId xmlns:a16="http://schemas.microsoft.com/office/drawing/2014/main" id="{AB86093B-8093-153A-6D9D-17F7CC21AC8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62391" y="84231"/>
            <a:ext cx="2543175" cy="1621631"/>
          </a:xfrm>
          <a:prstGeom prst="rect">
            <a:avLst/>
          </a:prstGeom>
        </p:spPr>
      </p:pic>
      <p:pic>
        <p:nvPicPr>
          <p:cNvPr id="8" name="Picture 7">
            <a:extLst>
              <a:ext uri="{FF2B5EF4-FFF2-40B4-BE49-F238E27FC236}">
                <a16:creationId xmlns:a16="http://schemas.microsoft.com/office/drawing/2014/main" id="{FA210DA3-37A4-90A1-D9DD-464B1A86392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094627" y="4400856"/>
            <a:ext cx="2013887" cy="133301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st AI Recruiting Tools you need to use in 2023">
            <a:hlinkClick r:id="" action="ppaction://media"/>
            <a:extLst>
              <a:ext uri="{FF2B5EF4-FFF2-40B4-BE49-F238E27FC236}">
                <a16:creationId xmlns:a16="http://schemas.microsoft.com/office/drawing/2014/main" id="{0FAE0742-6A9C-3E64-8A2E-CDFC99391D20}"/>
              </a:ext>
            </a:extLst>
          </p:cNvPr>
          <p:cNvPicPr>
            <a:picLocks noGrp="1" noRot="1" noChangeAspect="1"/>
          </p:cNvPicPr>
          <p:nvPr>
            <p:ph idx="1"/>
            <a:videoFile r:link="rId1"/>
          </p:nvPr>
        </p:nvPicPr>
        <p:blipFill>
          <a:blip r:embed="rId4"/>
          <a:stretch>
            <a:fillRect/>
          </a:stretch>
        </p:blipFill>
        <p:spPr>
          <a:xfrm>
            <a:off x="0" y="0"/>
            <a:ext cx="12192000" cy="6888946"/>
          </a:xfrm>
          <a:prstGeom prst="rect">
            <a:avLst/>
          </a:prstGeom>
        </p:spPr>
      </p:pic>
    </p:spTree>
    <p:extLst>
      <p:ext uri="{BB962C8B-B14F-4D97-AF65-F5344CB8AC3E}">
        <p14:creationId xmlns:p14="http://schemas.microsoft.com/office/powerpoint/2010/main" val="415117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itle 2">
            <a:extLst>
              <a:ext uri="{FF2B5EF4-FFF2-40B4-BE49-F238E27FC236}">
                <a16:creationId xmlns:a16="http://schemas.microsoft.com/office/drawing/2014/main" id="{D30912EC-0276-418E-8497-033F2696938E}"/>
              </a:ext>
            </a:extLst>
          </p:cNvPr>
          <p:cNvSpPr>
            <a:spLocks noGrp="1" noChangeArrowheads="1"/>
          </p:cNvSpPr>
          <p:nvPr>
            <p:ph type="title"/>
          </p:nvPr>
        </p:nvSpPr>
        <p:spPr>
          <a:xfrm>
            <a:off x="838200" y="365125"/>
            <a:ext cx="10515600" cy="1325563"/>
          </a:xfrm>
        </p:spPr>
        <p:txBody>
          <a:bodyPr vert="horz" lIns="91440" tIns="45720" rIns="91440" bIns="45720" rtlCol="0" anchor="ctr">
            <a:normAutofit/>
          </a:bodyPr>
          <a:lstStyle/>
          <a:p>
            <a:r>
              <a:rPr lang="en-US" altLang="en-US"/>
              <a:t>Attracting Candidates – things to consider</a:t>
            </a:r>
          </a:p>
        </p:txBody>
      </p:sp>
      <p:pic>
        <p:nvPicPr>
          <p:cNvPr id="2" name="Picture 1">
            <a:extLst>
              <a:ext uri="{FF2B5EF4-FFF2-40B4-BE49-F238E27FC236}">
                <a16:creationId xmlns:a16="http://schemas.microsoft.com/office/drawing/2014/main" id="{736B697B-1899-4D6A-B067-918153C94ACA}"/>
              </a:ext>
            </a:extLst>
          </p:cNvPr>
          <p:cNvPicPr>
            <a:picLocks noChangeAspect="1"/>
          </p:cNvPicPr>
          <p:nvPr/>
        </p:nvPicPr>
        <p:blipFill rotWithShape="1">
          <a:blip r:embed="rId3"/>
          <a:srcRect l="10829" r="282"/>
          <a:stretch/>
        </p:blipFill>
        <p:spPr>
          <a:xfrm>
            <a:off x="438150" y="1971677"/>
            <a:ext cx="5181600" cy="2914646"/>
          </a:xfrm>
          <a:prstGeom prst="rect">
            <a:avLst/>
          </a:prstGeom>
          <a:noFill/>
        </p:spPr>
      </p:pic>
      <p:sp>
        <p:nvSpPr>
          <p:cNvPr id="21506" name="Content Placeholder 1">
            <a:extLst>
              <a:ext uri="{FF2B5EF4-FFF2-40B4-BE49-F238E27FC236}">
                <a16:creationId xmlns:a16="http://schemas.microsoft.com/office/drawing/2014/main" id="{2341E656-6915-419F-B236-9969EBCB596E}"/>
              </a:ext>
            </a:extLst>
          </p:cNvPr>
          <p:cNvSpPr>
            <a:spLocks noGrp="1" noChangeArrowheads="1"/>
          </p:cNvSpPr>
          <p:nvPr>
            <p:ph sz="half" idx="2"/>
          </p:nvPr>
        </p:nvSpPr>
        <p:spPr>
          <a:xfrm>
            <a:off x="6372225" y="1377950"/>
            <a:ext cx="5181600" cy="4351338"/>
          </a:xfrm>
        </p:spPr>
        <p:txBody>
          <a:bodyPr vert="horz" lIns="91440" tIns="45720" rIns="91440" bIns="45720" rtlCol="0">
            <a:normAutofit/>
          </a:bodyPr>
          <a:lstStyle/>
          <a:p>
            <a:pPr marL="273050"/>
            <a:endParaRPr lang="en-US" altLang="en-US" dirty="0"/>
          </a:p>
          <a:p>
            <a:pPr marL="273050"/>
            <a:r>
              <a:rPr lang="en-US" altLang="en-US" dirty="0"/>
              <a:t>What is the best number of candidates to attract?</a:t>
            </a:r>
          </a:p>
          <a:p>
            <a:pPr marL="273050"/>
            <a:endParaRPr lang="en-US" altLang="en-US" dirty="0"/>
          </a:p>
          <a:p>
            <a:pPr marL="273050"/>
            <a:r>
              <a:rPr lang="en-US" altLang="en-US" dirty="0"/>
              <a:t>What is the best way to attract candidates?</a:t>
            </a:r>
          </a:p>
          <a:p>
            <a:pPr marL="273050"/>
            <a:endParaRPr lang="en-US" altLang="en-US" dirty="0"/>
          </a:p>
          <a:p>
            <a:pPr marL="273050"/>
            <a:r>
              <a:rPr lang="en-US" altLang="en-US" dirty="0"/>
              <a:t>Shortage vs surplus of candidates?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010A5F-13D0-4304-8FF0-A2A0A0AB482E}"/>
              </a:ext>
            </a:extLst>
          </p:cNvPr>
          <p:cNvPicPr>
            <a:picLocks noChangeAspect="1"/>
          </p:cNvPicPr>
          <p:nvPr/>
        </p:nvPicPr>
        <p:blipFill rotWithShape="1">
          <a:blip r:embed="rId2"/>
          <a:srcRect l="10358" r="16166" b="-1"/>
          <a:stretch/>
        </p:blipFill>
        <p:spPr>
          <a:xfrm>
            <a:off x="3343" y="10"/>
            <a:ext cx="7548923" cy="6857990"/>
          </a:xfrm>
          <a:prstGeom prst="rect">
            <a:avLst/>
          </a:prstGeom>
        </p:spPr>
      </p:pic>
      <p:sp>
        <p:nvSpPr>
          <p:cNvPr id="24579" name="Content Placeholder 2">
            <a:extLst>
              <a:ext uri="{FF2B5EF4-FFF2-40B4-BE49-F238E27FC236}">
                <a16:creationId xmlns:a16="http://schemas.microsoft.com/office/drawing/2014/main" id="{27675A27-38C2-4984-87B4-C059BD0A97DD}"/>
              </a:ext>
            </a:extLst>
          </p:cNvPr>
          <p:cNvSpPr>
            <a:spLocks noGrp="1" noChangeArrowheads="1"/>
          </p:cNvSpPr>
          <p:nvPr>
            <p:ph idx="1"/>
          </p:nvPr>
        </p:nvSpPr>
        <p:spPr>
          <a:xfrm>
            <a:off x="7693110" y="721791"/>
            <a:ext cx="4428871" cy="5585868"/>
          </a:xfrm>
        </p:spPr>
        <p:txBody>
          <a:bodyPr>
            <a:normAutofit fontScale="85000" lnSpcReduction="10000"/>
          </a:bodyPr>
          <a:lstStyle/>
          <a:p>
            <a:pPr marL="0" indent="0">
              <a:buNone/>
            </a:pPr>
            <a:r>
              <a:rPr lang="en-GB" altLang="en-US" dirty="0"/>
              <a:t>Considerations to make when recruiting</a:t>
            </a:r>
          </a:p>
          <a:p>
            <a:pPr marL="0" indent="0">
              <a:buNone/>
            </a:pPr>
            <a:endParaRPr lang="en-GB" altLang="en-US" dirty="0"/>
          </a:p>
          <a:p>
            <a:r>
              <a:rPr lang="en-GB" altLang="en-US" dirty="0"/>
              <a:t>It is important to consider whether there is a need to recruit outside the organisation. </a:t>
            </a:r>
          </a:p>
          <a:p>
            <a:r>
              <a:rPr lang="en-GB" altLang="en-US" dirty="0"/>
              <a:t>Can duties be redistributed among existing staff, or could an internal candidate be suitable?</a:t>
            </a:r>
          </a:p>
          <a:p>
            <a:r>
              <a:rPr lang="en-GB" altLang="en-US" dirty="0"/>
              <a:t>The significance (in terms of cost, management time and organisational success) of recruitment in comparison with selection will vary according to the state of the labour</a:t>
            </a:r>
          </a:p>
          <a:p>
            <a:pPr marL="0" indent="0">
              <a:buNone/>
            </a:pPr>
            <a:endParaRPr lang="en-GB" alt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Internal Recruitment | theindependentbd.com">
            <a:extLst>
              <a:ext uri="{FF2B5EF4-FFF2-40B4-BE49-F238E27FC236}">
                <a16:creationId xmlns:a16="http://schemas.microsoft.com/office/drawing/2014/main" id="{9CB07BB4-359A-4858-8FE7-DECDDF3DF8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5110" y="481857"/>
            <a:ext cx="6882269" cy="3871276"/>
          </a:xfrm>
          <a:prstGeom prst="rect">
            <a:avLst/>
          </a:prstGeom>
          <a:noFill/>
          <a:extLst>
            <a:ext uri="{909E8E84-426E-40DD-AFC4-6F175D3DCCD1}">
              <a14:hiddenFill xmlns:a14="http://schemas.microsoft.com/office/drawing/2010/main">
                <a:solidFill>
                  <a:srgbClr val="FFFFFF"/>
                </a:solidFill>
              </a14:hiddenFill>
            </a:ext>
          </a:extLst>
        </p:spPr>
      </p:pic>
      <p:sp>
        <p:nvSpPr>
          <p:cNvPr id="26627" name="Text Box 3">
            <a:extLst>
              <a:ext uri="{FF2B5EF4-FFF2-40B4-BE49-F238E27FC236}">
                <a16:creationId xmlns:a16="http://schemas.microsoft.com/office/drawing/2014/main" id="{8CCFA695-E502-4E67-A90B-073DED62F489}"/>
              </a:ext>
            </a:extLst>
          </p:cNvPr>
          <p:cNvSpPr txBox="1">
            <a:spLocks noChangeArrowheads="1"/>
          </p:cNvSpPr>
          <p:nvPr/>
        </p:nvSpPr>
        <p:spPr bwMode="auto">
          <a:xfrm>
            <a:off x="8156351" y="715617"/>
            <a:ext cx="3854674" cy="545658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914400">
              <a:lnSpc>
                <a:spcPct val="90000"/>
              </a:lnSpc>
              <a:spcBef>
                <a:spcPct val="50000"/>
              </a:spcBef>
              <a:buClr>
                <a:schemeClr val="accent1">
                  <a:lumMod val="75000"/>
                </a:schemeClr>
              </a:buClr>
              <a:buSzPct val="85000"/>
              <a:buNone/>
            </a:pPr>
            <a:r>
              <a:rPr lang="en-US" altLang="en-US" sz="2800" dirty="0">
                <a:latin typeface="+mn-lt"/>
              </a:rPr>
              <a:t>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28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28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2800" dirty="0">
                <a:latin typeface="+mn-lt"/>
              </a:rPr>
              <a:t> Rehiring former employees. (Gig)</a:t>
            </a:r>
          </a:p>
          <a:p>
            <a:pPr indent="-182880" defTabSz="914400">
              <a:lnSpc>
                <a:spcPct val="90000"/>
              </a:lnSpc>
              <a:spcBef>
                <a:spcPct val="50000"/>
              </a:spcBef>
              <a:buClr>
                <a:schemeClr val="accent1">
                  <a:lumMod val="75000"/>
                </a:schemeClr>
              </a:buClr>
              <a:buSzPct val="85000"/>
              <a:buFont typeface="Wingdings" pitchFamily="2" charset="2"/>
              <a:buChar char="§"/>
            </a:pPr>
            <a:endParaRPr lang="en-US" altLang="en-US" sz="1600" dirty="0">
              <a:latin typeface="+mn-lt"/>
            </a:endParaRPr>
          </a:p>
        </p:txBody>
      </p:sp>
      <p:sp>
        <p:nvSpPr>
          <p:cNvPr id="28674" name="Text Box 2">
            <a:extLst>
              <a:ext uri="{FF2B5EF4-FFF2-40B4-BE49-F238E27FC236}">
                <a16:creationId xmlns:a16="http://schemas.microsoft.com/office/drawing/2014/main" id="{8847A3AB-9E1C-4E9D-8ECD-D5848A078142}"/>
              </a:ext>
            </a:extLst>
          </p:cNvPr>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US" altLang="en-US" sz="2400">
              <a:latin typeface="Times New Roman" panose="02020603050405020304" pitchFamily="18" charset="0"/>
              <a:ea typeface="MS PGothic" panose="020B0600070205080204" pitchFamily="34" charset="-128"/>
            </a:endParaRPr>
          </a:p>
        </p:txBody>
      </p:sp>
      <p:sp>
        <p:nvSpPr>
          <p:cNvPr id="2" name="TextBox 1">
            <a:extLst>
              <a:ext uri="{FF2B5EF4-FFF2-40B4-BE49-F238E27FC236}">
                <a16:creationId xmlns:a16="http://schemas.microsoft.com/office/drawing/2014/main" id="{F639C207-DEFB-E4AF-7366-4D3FD71B755F}"/>
              </a:ext>
            </a:extLst>
          </p:cNvPr>
          <p:cNvSpPr txBox="1"/>
          <p:nvPr/>
        </p:nvSpPr>
        <p:spPr>
          <a:xfrm>
            <a:off x="2656693" y="4640913"/>
            <a:ext cx="4520686"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ctr">
              <a:lnSpc>
                <a:spcPct val="150000"/>
              </a:lnSpc>
            </a:pPr>
            <a:r>
              <a:rPr lang="en-GB" dirty="0"/>
              <a:t>What are the advantages to internal recruitment?</a:t>
            </a:r>
          </a:p>
        </p:txBody>
      </p:sp>
      <p:pic>
        <p:nvPicPr>
          <p:cNvPr id="3" name="Picture 2" descr="Amazon.co.uk: Question of the Day : Alexa Skills">
            <a:extLst>
              <a:ext uri="{FF2B5EF4-FFF2-40B4-BE49-F238E27FC236}">
                <a16:creationId xmlns:a16="http://schemas.microsoft.com/office/drawing/2014/main" id="{E9DD5B8F-8C19-DC10-A645-FCB1C87F78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66549" y="5162018"/>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6386" name="Picture 2" descr="Disadvantages Related To Internal Recruitment |">
            <a:extLst>
              <a:ext uri="{FF2B5EF4-FFF2-40B4-BE49-F238E27FC236}">
                <a16:creationId xmlns:a16="http://schemas.microsoft.com/office/drawing/2014/main" id="{B425A9E0-DEA5-4F00-B94E-999B0C0403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656"/>
          <a:stretch/>
        </p:blipFill>
        <p:spPr bwMode="auto">
          <a:xfrm>
            <a:off x="0" y="1053"/>
            <a:ext cx="5117687" cy="5785384"/>
          </a:xfrm>
          <a:prstGeom prst="rect">
            <a:avLst/>
          </a:prstGeom>
          <a:noFill/>
          <a:extLst>
            <a:ext uri="{909E8E84-426E-40DD-AFC4-6F175D3DCCD1}">
              <a14:hiddenFill xmlns:a14="http://schemas.microsoft.com/office/drawing/2010/main">
                <a:solidFill>
                  <a:srgbClr val="FFFFFF"/>
                </a:solidFill>
              </a14:hiddenFill>
            </a:ext>
          </a:extLst>
        </p:spPr>
      </p:pic>
      <p:sp>
        <p:nvSpPr>
          <p:cNvPr id="32770" name="Title 1">
            <a:extLst>
              <a:ext uri="{FF2B5EF4-FFF2-40B4-BE49-F238E27FC236}">
                <a16:creationId xmlns:a16="http://schemas.microsoft.com/office/drawing/2014/main" id="{BA126F6B-AB8D-4FAD-8371-8BC63D601E90}"/>
              </a:ext>
            </a:extLst>
          </p:cNvPr>
          <p:cNvSpPr>
            <a:spLocks noGrp="1" noChangeArrowheads="1"/>
          </p:cNvSpPr>
          <p:nvPr>
            <p:ph type="title" idx="4294967295"/>
          </p:nvPr>
        </p:nvSpPr>
        <p:spPr>
          <a:xfrm>
            <a:off x="6400799" y="-708899"/>
            <a:ext cx="5299586" cy="1609344"/>
          </a:xfrm>
          <a:ln>
            <a:noFill/>
          </a:ln>
        </p:spPr>
        <p:txBody>
          <a:bodyPr vert="horz" lIns="91440" tIns="45720" rIns="91440" bIns="45720" rtlCol="0" anchor="ctr">
            <a:normAutofit/>
          </a:bodyPr>
          <a:lstStyle/>
          <a:p>
            <a:br>
              <a:rPr lang="en-US" altLang="en-US" sz="1900" dirty="0"/>
            </a:br>
            <a:br>
              <a:rPr lang="en-US" altLang="en-US" sz="1900" dirty="0"/>
            </a:br>
            <a:br>
              <a:rPr lang="en-US" altLang="en-US" sz="1900" dirty="0"/>
            </a:br>
            <a:br>
              <a:rPr lang="en-US" altLang="en-US" sz="1900" dirty="0"/>
            </a:br>
            <a:r>
              <a:rPr lang="en-US" altLang="en-US" sz="2800" b="1" u="sng" dirty="0"/>
              <a:t>Disadvantages of Internal Recruiting</a:t>
            </a:r>
            <a:endParaRPr lang="en-US" altLang="en-US" sz="1900" b="1" u="sng" dirty="0"/>
          </a:p>
        </p:txBody>
      </p:sp>
      <p:sp>
        <p:nvSpPr>
          <p:cNvPr id="30723" name="Content Placeholder 2">
            <a:extLst>
              <a:ext uri="{FF2B5EF4-FFF2-40B4-BE49-F238E27FC236}">
                <a16:creationId xmlns:a16="http://schemas.microsoft.com/office/drawing/2014/main" id="{29C8E44B-7433-4AE3-B341-01EC8A0A5831}"/>
              </a:ext>
            </a:extLst>
          </p:cNvPr>
          <p:cNvSpPr>
            <a:spLocks noGrp="1" noChangeArrowheads="1"/>
          </p:cNvSpPr>
          <p:nvPr>
            <p:ph idx="4294967295"/>
          </p:nvPr>
        </p:nvSpPr>
        <p:spPr>
          <a:xfrm>
            <a:off x="6400799" y="1143000"/>
            <a:ext cx="5299585" cy="4447459"/>
          </a:xfrm>
        </p:spPr>
        <p:txBody>
          <a:bodyPr vert="horz" lIns="91440" tIns="45720" rIns="91440" bIns="45720" rtlCol="0">
            <a:normAutofit/>
          </a:bodyPr>
          <a:lstStyle/>
          <a:p>
            <a:pPr marL="273050"/>
            <a:r>
              <a:rPr lang="en-US" altLang="en-US" sz="2400" dirty="0"/>
              <a:t>Inability to find appropriate people/limited pool</a:t>
            </a:r>
          </a:p>
          <a:p>
            <a:pPr marL="273050"/>
            <a:r>
              <a:rPr lang="en-US" altLang="en-US" sz="2400" dirty="0"/>
              <a:t>Political in-fighting</a:t>
            </a:r>
          </a:p>
          <a:p>
            <a:pPr marL="273050"/>
            <a:r>
              <a:rPr lang="en-US" altLang="en-US" sz="2400" dirty="0"/>
              <a:t>Need for strong and frequent/constant T&amp;D programs</a:t>
            </a:r>
          </a:p>
          <a:p>
            <a:pPr marL="273050"/>
            <a:r>
              <a:rPr lang="en-US" altLang="en-US" sz="2400" dirty="0"/>
              <a:t>Can lead to de-motivation of existing staff</a:t>
            </a:r>
          </a:p>
          <a:p>
            <a:pPr marL="273050"/>
            <a:r>
              <a:rPr lang="en-US" altLang="en-US" sz="2400" dirty="0"/>
              <a:t>Gaps in workforce</a:t>
            </a:r>
          </a:p>
          <a:p>
            <a:pPr marL="273050"/>
            <a:r>
              <a:rPr lang="en-US" altLang="en-US" sz="2400" dirty="0"/>
              <a:t>May lead to </a:t>
            </a:r>
            <a:r>
              <a:rPr lang="en-US" altLang="en-US" sz="2400" dirty="0">
                <a:solidFill>
                  <a:srgbClr val="FF0000"/>
                </a:solidFill>
              </a:rPr>
              <a:t>stagnation</a:t>
            </a:r>
            <a:r>
              <a:rPr lang="en-US" altLang="en-US" sz="2400" dirty="0"/>
              <a:t> of ideas and approaches within the business</a:t>
            </a:r>
          </a:p>
          <a:p>
            <a:pPr marL="273050"/>
            <a:endParaRPr lang="en-US" altLang="en-US" sz="1800" dirty="0"/>
          </a:p>
        </p:txBody>
      </p:sp>
      <p:sp>
        <p:nvSpPr>
          <p:cNvPr id="32772" name="Rectangle 2">
            <a:extLst>
              <a:ext uri="{FF2B5EF4-FFF2-40B4-BE49-F238E27FC236}">
                <a16:creationId xmlns:a16="http://schemas.microsoft.com/office/drawing/2014/main" id="{984E3DB9-7BF3-4605-8A63-72E5726BDF0A}"/>
              </a:ext>
            </a:extLst>
          </p:cNvPr>
          <p:cNvSpPr>
            <a:spLocks noChangeArrowheads="1"/>
          </p:cNvSpPr>
          <p:nvPr/>
        </p:nvSpPr>
        <p:spPr bwMode="auto">
          <a:xfrm>
            <a:off x="2362200" y="64008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32773" name="Rectangle 3">
            <a:extLst>
              <a:ext uri="{FF2B5EF4-FFF2-40B4-BE49-F238E27FC236}">
                <a16:creationId xmlns:a16="http://schemas.microsoft.com/office/drawing/2014/main" id="{71A9AF7F-EFDD-437B-9BB3-463798C42122}"/>
              </a:ext>
            </a:extLst>
          </p:cNvPr>
          <p:cNvSpPr>
            <a:spLocks noChangeArrowheads="1"/>
          </p:cNvSpPr>
          <p:nvPr/>
        </p:nvSpPr>
        <p:spPr bwMode="auto">
          <a:xfrm>
            <a:off x="4800600" y="64008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6" name="Rectangle 4">
            <a:extLst>
              <a:ext uri="{FF2B5EF4-FFF2-40B4-BE49-F238E27FC236}">
                <a16:creationId xmlns:a16="http://schemas.microsoft.com/office/drawing/2014/main" id="{CA8AED77-FEB1-4125-913B-81A1C479F919}"/>
              </a:ext>
            </a:extLst>
          </p:cNvPr>
          <p:cNvSpPr txBox="1">
            <a:spLocks noChangeArrowheads="1"/>
          </p:cNvSpPr>
          <p:nvPr/>
        </p:nvSpPr>
        <p:spPr>
          <a:xfrm>
            <a:off x="1981200" y="1071563"/>
            <a:ext cx="8686800" cy="1143000"/>
          </a:xfrm>
          <a:prstGeom prst="rect">
            <a:avLst/>
          </a:prstGeom>
        </p:spPr>
        <p:txBody>
          <a:bodyPr lIns="90488" tIns="44450" rIns="90488" bIns="44450" anchor="ctr">
            <a:normAutofit fontScale="97500"/>
            <a:scene3d>
              <a:camera prst="orthographicFront"/>
              <a:lightRig rig="soft" dir="t">
                <a:rot lat="0" lon="0" rev="16800000"/>
              </a:lightRig>
            </a:scene3d>
            <a:sp3d prstMaterial="softEdge">
              <a:bevelT w="38100" h="38100"/>
            </a:sp3d>
          </a:bodyPr>
          <a:lst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a:lstStyle>
          <a:p>
            <a:pPr fontAlgn="auto">
              <a:spcAft>
                <a:spcPts val="0"/>
              </a:spcAft>
              <a:defRPr/>
            </a:pPr>
            <a:endParaRPr lang="en-AU" sz="4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F5C62722-63EB-4534-94C7-4E8DAA27476C}"/>
              </a:ext>
            </a:extLst>
          </p:cNvPr>
          <p:cNvSpPr>
            <a:spLocks noGrp="1" noChangeArrowheads="1"/>
          </p:cNvSpPr>
          <p:nvPr>
            <p:ph type="title"/>
          </p:nvPr>
        </p:nvSpPr>
        <p:spPr>
          <a:xfrm>
            <a:off x="6276975" y="-239268"/>
            <a:ext cx="5299586" cy="1609344"/>
          </a:xfrm>
          <a:ln>
            <a:noFill/>
          </a:ln>
        </p:spPr>
        <p:txBody>
          <a:bodyPr vert="horz" lIns="91440" tIns="45720" rIns="91440" bIns="45720" rtlCol="0" anchor="ctr">
            <a:normAutofit/>
          </a:bodyPr>
          <a:lstStyle/>
          <a:p>
            <a:r>
              <a:rPr lang="en-US" altLang="en-US" sz="4000" b="1" u="sng" dirty="0"/>
              <a:t>External recruitment</a:t>
            </a:r>
          </a:p>
        </p:txBody>
      </p:sp>
      <p:pic>
        <p:nvPicPr>
          <p:cNvPr id="2" name="Picture 1">
            <a:extLst>
              <a:ext uri="{FF2B5EF4-FFF2-40B4-BE49-F238E27FC236}">
                <a16:creationId xmlns:a16="http://schemas.microsoft.com/office/drawing/2014/main" id="{2305E7CD-5804-4A73-B143-6CFBCFEDA58E}"/>
              </a:ext>
            </a:extLst>
          </p:cNvPr>
          <p:cNvPicPr>
            <a:picLocks noChangeAspect="1"/>
          </p:cNvPicPr>
          <p:nvPr/>
        </p:nvPicPr>
        <p:blipFill>
          <a:blip r:embed="rId2"/>
          <a:stretch>
            <a:fillRect/>
          </a:stretch>
        </p:blipFill>
        <p:spPr>
          <a:xfrm>
            <a:off x="512619" y="435092"/>
            <a:ext cx="5112461" cy="3829410"/>
          </a:xfrm>
          <a:prstGeom prst="rect">
            <a:avLst/>
          </a:prstGeom>
        </p:spPr>
      </p:pic>
      <p:sp>
        <p:nvSpPr>
          <p:cNvPr id="5" name="Content Placeholder 1">
            <a:extLst>
              <a:ext uri="{FF2B5EF4-FFF2-40B4-BE49-F238E27FC236}">
                <a16:creationId xmlns:a16="http://schemas.microsoft.com/office/drawing/2014/main" id="{DB92C6BC-498B-45E5-8A44-8DCB87CB41C9}"/>
              </a:ext>
            </a:extLst>
          </p:cNvPr>
          <p:cNvSpPr txBox="1">
            <a:spLocks noChangeArrowheads="1"/>
          </p:cNvSpPr>
          <p:nvPr/>
        </p:nvSpPr>
        <p:spPr>
          <a:xfrm>
            <a:off x="6172199" y="1026032"/>
            <a:ext cx="5879593" cy="4688967"/>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3050"/>
            <a:r>
              <a:rPr lang="en-US" altLang="en-US" sz="1600" dirty="0"/>
              <a:t>Press advertising including</a:t>
            </a:r>
          </a:p>
          <a:p>
            <a:pPr marL="639763" lvl="1"/>
            <a:r>
              <a:rPr lang="en-US" altLang="en-US" sz="1600" dirty="0"/>
              <a:t>Local, regional and national newspaper</a:t>
            </a:r>
          </a:p>
          <a:p>
            <a:pPr marL="273050"/>
            <a:r>
              <a:rPr lang="en-US" altLang="en-US" sz="1600" dirty="0"/>
              <a:t>Professional and trade journals &amp; other specialist publications i.e. CIPD’s People Management magazine</a:t>
            </a:r>
          </a:p>
          <a:p>
            <a:pPr marL="273050"/>
            <a:r>
              <a:rPr lang="en-US" altLang="en-US" sz="1600" dirty="0"/>
              <a:t>Social media – </a:t>
            </a:r>
            <a:r>
              <a:rPr lang="en-US" altLang="en-US" sz="1600" dirty="0" err="1"/>
              <a:t>Linkedin</a:t>
            </a:r>
            <a:r>
              <a:rPr lang="en-US" altLang="en-US" sz="1600" dirty="0"/>
              <a:t>, Facebook, Twitter </a:t>
            </a:r>
            <a:r>
              <a:rPr lang="en-US" altLang="en-US" sz="1600" dirty="0" err="1"/>
              <a:t>etc</a:t>
            </a:r>
            <a:endParaRPr lang="en-US" altLang="en-US" sz="1600" dirty="0"/>
          </a:p>
          <a:p>
            <a:pPr marL="273050"/>
            <a:r>
              <a:rPr lang="en-US" altLang="en-US" sz="1600" dirty="0"/>
              <a:t>Company websites</a:t>
            </a:r>
          </a:p>
          <a:p>
            <a:pPr marL="273050"/>
            <a:r>
              <a:rPr lang="en-US" altLang="en-US" sz="1600" dirty="0"/>
              <a:t>Employment agencies &amp; recruitment consultants</a:t>
            </a:r>
          </a:p>
          <a:p>
            <a:pPr marL="273050"/>
            <a:r>
              <a:rPr lang="en-US" altLang="en-US" sz="1600" dirty="0"/>
              <a:t>Job </a:t>
            </a:r>
            <a:r>
              <a:rPr lang="en-US" altLang="en-US" sz="1600" dirty="0" err="1"/>
              <a:t>Centres</a:t>
            </a:r>
            <a:endParaRPr lang="en-US" altLang="en-US" sz="1600" dirty="0"/>
          </a:p>
          <a:p>
            <a:pPr marL="273050"/>
            <a:r>
              <a:rPr lang="en-US" altLang="en-US" sz="1600" dirty="0"/>
              <a:t>Direct access to schools/universities (employer in the foyer)</a:t>
            </a:r>
          </a:p>
          <a:p>
            <a:pPr marL="273050"/>
            <a:r>
              <a:rPr lang="en-US" altLang="en-US" sz="1600" dirty="0"/>
              <a:t>University </a:t>
            </a:r>
            <a:r>
              <a:rPr lang="en-US" altLang="en-US" sz="1600" dirty="0" err="1"/>
              <a:t>milkround</a:t>
            </a:r>
            <a:endParaRPr lang="en-US" altLang="en-US" sz="1600" dirty="0"/>
          </a:p>
          <a:p>
            <a:pPr marL="273050"/>
            <a:r>
              <a:rPr lang="en-US" altLang="en-US" sz="1600" dirty="0"/>
              <a:t>Open days, recruitment fairs</a:t>
            </a:r>
          </a:p>
          <a:p>
            <a:pPr marL="273050"/>
            <a:r>
              <a:rPr lang="en-US" altLang="en-US" sz="1600" dirty="0"/>
              <a:t>Employee referrals</a:t>
            </a:r>
          </a:p>
        </p:txBody>
      </p:sp>
      <p:sp>
        <p:nvSpPr>
          <p:cNvPr id="3" name="TextBox 2">
            <a:extLst>
              <a:ext uri="{FF2B5EF4-FFF2-40B4-BE49-F238E27FC236}">
                <a16:creationId xmlns:a16="http://schemas.microsoft.com/office/drawing/2014/main" id="{2E2994AD-47A3-666E-8730-A30B8419F882}"/>
              </a:ext>
            </a:extLst>
          </p:cNvPr>
          <p:cNvSpPr txBox="1"/>
          <p:nvPr/>
        </p:nvSpPr>
        <p:spPr>
          <a:xfrm>
            <a:off x="1293269" y="4597215"/>
            <a:ext cx="4520686"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ctr">
              <a:lnSpc>
                <a:spcPct val="150000"/>
              </a:lnSpc>
            </a:pPr>
            <a:r>
              <a:rPr lang="en-GB" dirty="0"/>
              <a:t>What are the advantages to External recruitment?</a:t>
            </a:r>
          </a:p>
        </p:txBody>
      </p:sp>
      <p:pic>
        <p:nvPicPr>
          <p:cNvPr id="4" name="Picture 3" descr="Amazon.co.uk: Question of the Day : Alexa Skills">
            <a:extLst>
              <a:ext uri="{FF2B5EF4-FFF2-40B4-BE49-F238E27FC236}">
                <a16:creationId xmlns:a16="http://schemas.microsoft.com/office/drawing/2014/main" id="{6C8E1096-2E08-4278-DAA0-EB690027F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7390" y="5832549"/>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A7C3A33-412E-4961-9957-9404F369C5C9}"/>
              </a:ext>
            </a:extLst>
          </p:cNvPr>
          <p:cNvSpPr>
            <a:spLocks noGrp="1" noChangeArrowheads="1"/>
          </p:cNvSpPr>
          <p:nvPr>
            <p:ph type="title"/>
          </p:nvPr>
        </p:nvSpPr>
        <p:spPr>
          <a:xfrm>
            <a:off x="316992" y="190103"/>
            <a:ext cx="10515600" cy="1325563"/>
          </a:xfrm>
        </p:spPr>
        <p:txBody>
          <a:bodyPr vert="horz" lIns="91440" tIns="45720" rIns="91440" bIns="45720" rtlCol="0" anchor="ctr">
            <a:normAutofit/>
          </a:bodyPr>
          <a:lstStyle/>
          <a:p>
            <a:r>
              <a:rPr lang="en-US" altLang="en-US" b="1" u="sng" dirty="0"/>
              <a:t>Disadvantages of External </a:t>
            </a:r>
            <a:br>
              <a:rPr lang="en-US" altLang="en-US" b="1" u="sng" dirty="0"/>
            </a:br>
            <a:r>
              <a:rPr lang="en-US" altLang="en-US" b="1" u="sng" dirty="0"/>
              <a:t>Recruiting</a:t>
            </a:r>
          </a:p>
        </p:txBody>
      </p:sp>
      <p:sp>
        <p:nvSpPr>
          <p:cNvPr id="34819" name="Content Placeholder 2">
            <a:extLst>
              <a:ext uri="{FF2B5EF4-FFF2-40B4-BE49-F238E27FC236}">
                <a16:creationId xmlns:a16="http://schemas.microsoft.com/office/drawing/2014/main" id="{6267C20B-73F6-4DBB-AFFE-D9BBE277B4DE}"/>
              </a:ext>
            </a:extLst>
          </p:cNvPr>
          <p:cNvSpPr>
            <a:spLocks noGrp="1" noChangeArrowheads="1"/>
          </p:cNvSpPr>
          <p:nvPr>
            <p:ph sz="half" idx="1"/>
          </p:nvPr>
        </p:nvSpPr>
        <p:spPr>
          <a:xfrm>
            <a:off x="316992" y="1554163"/>
            <a:ext cx="5181600" cy="4351338"/>
          </a:xfrm>
        </p:spPr>
        <p:txBody>
          <a:bodyPr vert="horz" lIns="91440" tIns="45720" rIns="91440" bIns="45720" rtlCol="0">
            <a:normAutofit/>
          </a:bodyPr>
          <a:lstStyle/>
          <a:p>
            <a:pPr marL="273050"/>
            <a:r>
              <a:rPr lang="en-US" altLang="en-US" sz="2200" dirty="0"/>
              <a:t>Problems of fit</a:t>
            </a:r>
          </a:p>
          <a:p>
            <a:pPr marL="273050"/>
            <a:r>
              <a:rPr lang="en-US" altLang="en-US" sz="2200" dirty="0"/>
              <a:t>Morale problems for internals</a:t>
            </a:r>
          </a:p>
          <a:p>
            <a:pPr marL="273050"/>
            <a:r>
              <a:rPr lang="en-US" altLang="en-US" sz="2200" dirty="0"/>
              <a:t>Adjustment period</a:t>
            </a:r>
          </a:p>
          <a:p>
            <a:pPr marL="273050"/>
            <a:r>
              <a:rPr lang="en-US" altLang="en-US" sz="2200" dirty="0"/>
              <a:t>Relocation costs</a:t>
            </a:r>
          </a:p>
          <a:p>
            <a:pPr marL="273050"/>
            <a:r>
              <a:rPr lang="en-US" altLang="en-US" sz="2200" dirty="0"/>
              <a:t>Decreased incentive value of promotions</a:t>
            </a:r>
          </a:p>
          <a:p>
            <a:pPr marL="273050"/>
            <a:r>
              <a:rPr lang="en-US" altLang="en-US" sz="2200" dirty="0"/>
              <a:t>It can be an expensive and time-consuming process, using up valuable resources</a:t>
            </a:r>
          </a:p>
          <a:p>
            <a:pPr marL="273050"/>
            <a:r>
              <a:rPr lang="en-US" altLang="en-US" sz="2200" dirty="0"/>
              <a:t>Can lead to de-motivation of existing staff</a:t>
            </a:r>
          </a:p>
          <a:p>
            <a:pPr marL="273050"/>
            <a:endParaRPr lang="en-US" altLang="en-US" sz="2200" dirty="0"/>
          </a:p>
        </p:txBody>
      </p:sp>
      <p:pic>
        <p:nvPicPr>
          <p:cNvPr id="12290" name="Picture 2" descr="Internal and External Recruitment - Businesstopia">
            <a:extLst>
              <a:ext uri="{FF2B5EF4-FFF2-40B4-BE49-F238E27FC236}">
                <a16:creationId xmlns:a16="http://schemas.microsoft.com/office/drawing/2014/main" id="{E8521D4F-94FA-42E5-B1FA-D27AC776FA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23560" y="1850549"/>
            <a:ext cx="5939790" cy="2969895"/>
          </a:xfrm>
          <a:prstGeom prst="rect">
            <a:avLst/>
          </a:prstGeom>
          <a:solidFill>
            <a:srgbClr val="FFFFFF"/>
          </a:solidFill>
        </p:spPr>
      </p:pic>
      <p:sp>
        <p:nvSpPr>
          <p:cNvPr id="36868" name="Rectangle 2">
            <a:extLst>
              <a:ext uri="{FF2B5EF4-FFF2-40B4-BE49-F238E27FC236}">
                <a16:creationId xmlns:a16="http://schemas.microsoft.com/office/drawing/2014/main" id="{F570CA07-F7C1-415E-A13F-D080A6F3D933}"/>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36869" name="Rectangle 3">
            <a:extLst>
              <a:ext uri="{FF2B5EF4-FFF2-40B4-BE49-F238E27FC236}">
                <a16:creationId xmlns:a16="http://schemas.microsoft.com/office/drawing/2014/main" id="{FF0DE463-12D4-4CB3-816A-F73396124A68}"/>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cs typeface="Arial" panose="020B0604020202020204" pitchFamily="34" charset="0"/>
            </a:endParaRPr>
          </a:p>
        </p:txBody>
      </p:sp>
      <p:sp>
        <p:nvSpPr>
          <p:cNvPr id="6" name="Rectangle 4">
            <a:extLst>
              <a:ext uri="{FF2B5EF4-FFF2-40B4-BE49-F238E27FC236}">
                <a16:creationId xmlns:a16="http://schemas.microsoft.com/office/drawing/2014/main" id="{DF3D41C7-2E61-40B1-BBA8-757603805A68}"/>
              </a:ext>
            </a:extLst>
          </p:cNvPr>
          <p:cNvSpPr txBox="1">
            <a:spLocks noChangeArrowheads="1"/>
          </p:cNvSpPr>
          <p:nvPr/>
        </p:nvSpPr>
        <p:spPr>
          <a:xfrm>
            <a:off x="1752600" y="228600"/>
            <a:ext cx="8686800" cy="876300"/>
          </a:xfrm>
          <a:prstGeom prst="rect">
            <a:avLst/>
          </a:prstGeom>
        </p:spPr>
        <p:txBody>
          <a:bodyPr lIns="90488" tIns="44450" rIns="90488" bIns="44450" anchor="ctr">
            <a:normAutofit fontScale="97500"/>
            <a:scene3d>
              <a:camera prst="orthographicFront"/>
              <a:lightRig rig="soft" dir="t">
                <a:rot lat="0" lon="0" rev="16800000"/>
              </a:lightRig>
            </a:scene3d>
            <a:sp3d prstMaterial="softEdge">
              <a:bevelT w="38100" h="38100"/>
            </a:sp3d>
          </a:bodyPr>
          <a:lst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a:lstStyle>
          <a:p>
            <a:pPr fontAlgn="auto">
              <a:spcAft>
                <a:spcPts val="0"/>
              </a:spcAft>
              <a:defRPr/>
            </a:pPr>
            <a:endParaRPr lang="en-AU" sz="4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A478B97-8BB9-44FC-AB07-5D0FBB8EBAE7}"/>
              </a:ext>
            </a:extLst>
          </p:cNvPr>
          <p:cNvSpPr>
            <a:spLocks noGrp="1" noChangeArrowheads="1"/>
          </p:cNvSpPr>
          <p:nvPr>
            <p:ph type="title" idx="4294967295"/>
          </p:nvPr>
        </p:nvSpPr>
        <p:spPr>
          <a:xfrm>
            <a:off x="8089675" y="100521"/>
            <a:ext cx="3544035" cy="1609344"/>
          </a:xfrm>
          <a:ln>
            <a:noFill/>
          </a:ln>
        </p:spPr>
        <p:txBody>
          <a:bodyPr vert="horz" lIns="91440" tIns="45720" rIns="91440" bIns="45720" rtlCol="0" anchor="ctr">
            <a:normAutofit/>
          </a:bodyPr>
          <a:lstStyle/>
          <a:p>
            <a:r>
              <a:rPr lang="en-US" altLang="en-US" sz="3200" b="1" u="sng" dirty="0">
                <a:latin typeface="+mn-lt"/>
              </a:rPr>
              <a:t>Recruiting for diversity</a:t>
            </a:r>
          </a:p>
        </p:txBody>
      </p:sp>
      <p:pic>
        <p:nvPicPr>
          <p:cNvPr id="6148" name="Picture 4" descr="Diverse Cymru Protected Characteristics - Diverse Cymru">
            <a:extLst>
              <a:ext uri="{FF2B5EF4-FFF2-40B4-BE49-F238E27FC236}">
                <a16:creationId xmlns:a16="http://schemas.microsoft.com/office/drawing/2014/main" id="{1F77C93C-D807-4A8F-AD70-492BA3157C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02264" y="150813"/>
            <a:ext cx="5866772" cy="5588101"/>
          </a:xfrm>
          <a:prstGeom prst="rect">
            <a:avLst/>
          </a:prstGeom>
          <a:noFill/>
          <a:extLst>
            <a:ext uri="{909E8E84-426E-40DD-AFC4-6F175D3DCCD1}">
              <a14:hiddenFill xmlns:a14="http://schemas.microsoft.com/office/drawing/2010/main">
                <a:solidFill>
                  <a:srgbClr val="FFFFFF"/>
                </a:solidFill>
              </a14:hiddenFill>
            </a:ext>
          </a:extLst>
        </p:spPr>
      </p:pic>
      <p:sp>
        <p:nvSpPr>
          <p:cNvPr id="39939" name="Rectangle 3">
            <a:extLst>
              <a:ext uri="{FF2B5EF4-FFF2-40B4-BE49-F238E27FC236}">
                <a16:creationId xmlns:a16="http://schemas.microsoft.com/office/drawing/2014/main" id="{4E5BCD91-F5D7-492C-8219-33242776C837}"/>
              </a:ext>
            </a:extLst>
          </p:cNvPr>
          <p:cNvSpPr>
            <a:spLocks noGrp="1" noChangeArrowheads="1"/>
          </p:cNvSpPr>
          <p:nvPr>
            <p:ph idx="4294967295"/>
          </p:nvPr>
        </p:nvSpPr>
        <p:spPr>
          <a:xfrm>
            <a:off x="7832501" y="1556004"/>
            <a:ext cx="3544034" cy="4050792"/>
          </a:xfrm>
        </p:spPr>
        <p:txBody>
          <a:bodyPr vert="horz" lIns="91440" tIns="45720" rIns="91440" bIns="45720" rtlCol="0">
            <a:normAutofit/>
          </a:bodyPr>
          <a:lstStyle/>
          <a:p>
            <a:pPr>
              <a:defRPr/>
            </a:pPr>
            <a:r>
              <a:rPr lang="en-US" altLang="en-US" sz="2400" dirty="0"/>
              <a:t>Important to attempt to achieve a representative cross section of the population in recruitment pools:</a:t>
            </a:r>
          </a:p>
          <a:p>
            <a:pPr marL="274320" lvl="1">
              <a:defRPr/>
            </a:pPr>
            <a:endParaRPr lang="en-US" altLang="en-US" dirty="0"/>
          </a:p>
          <a:p>
            <a:pPr marL="274320" lvl="1">
              <a:defRPr/>
            </a:pPr>
            <a:r>
              <a:rPr lang="en-US" altLang="en-US" dirty="0"/>
              <a:t>The Equality Act, (2010) and the 9 Protected characteristics.</a:t>
            </a:r>
          </a:p>
          <a:p>
            <a:pPr lvl="1">
              <a:defRPr/>
            </a:pPr>
            <a:endParaRPr lang="en-US" altLang="en-US" sz="1500" dirty="0"/>
          </a:p>
          <a:p>
            <a:pPr lvl="1">
              <a:defRPr/>
            </a:pPr>
            <a:endParaRPr lang="en-US" altLang="en-US" sz="1500" dirty="0"/>
          </a:p>
        </p:txBody>
      </p:sp>
      <p:sp>
        <p:nvSpPr>
          <p:cNvPr id="43013" name="AutoShape 6" descr="Image result for diversity">
            <a:extLst>
              <a:ext uri="{FF2B5EF4-FFF2-40B4-BE49-F238E27FC236}">
                <a16:creationId xmlns:a16="http://schemas.microsoft.com/office/drawing/2014/main" id="{630BE060-26D7-485A-B910-BBA28C7B7FA2}"/>
              </a:ext>
            </a:extLst>
          </p:cNvPr>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p>
        </p:txBody>
      </p:sp>
      <p:sp>
        <p:nvSpPr>
          <p:cNvPr id="43014" name="AutoShape 8" descr="Image result for diversity">
            <a:extLst>
              <a:ext uri="{FF2B5EF4-FFF2-40B4-BE49-F238E27FC236}">
                <a16:creationId xmlns:a16="http://schemas.microsoft.com/office/drawing/2014/main" id="{D74006A5-3D9C-49AD-ABB8-22302E25CA89}"/>
              </a:ext>
            </a:extLst>
          </p:cNvPr>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5450DB3-A673-440E-9268-6032AA119D34}"/>
              </a:ext>
            </a:extLst>
          </p:cNvPr>
          <p:cNvSpPr>
            <a:spLocks noGrp="1" noChangeArrowheads="1"/>
          </p:cNvSpPr>
          <p:nvPr>
            <p:ph type="title"/>
          </p:nvPr>
        </p:nvSpPr>
        <p:spPr>
          <a:xfrm>
            <a:off x="6400800" y="484632"/>
            <a:ext cx="5695122" cy="1609344"/>
          </a:xfrm>
          <a:ln>
            <a:noFill/>
          </a:ln>
        </p:spPr>
        <p:txBody>
          <a:bodyPr>
            <a:normAutofit fontScale="90000"/>
          </a:bodyPr>
          <a:lstStyle/>
          <a:p>
            <a:r>
              <a:rPr lang="en-GB" altLang="en-US" sz="4000" b="1" u="sng" dirty="0"/>
              <a:t>Useful sources of information regarding recruitment trends </a:t>
            </a:r>
            <a:br>
              <a:rPr lang="en-GB" altLang="en-US" sz="4000" b="1" u="sng" dirty="0"/>
            </a:br>
            <a:endParaRPr lang="en-GB" altLang="en-US" sz="4000" b="1" u="sng" dirty="0"/>
          </a:p>
        </p:txBody>
      </p:sp>
      <p:pic>
        <p:nvPicPr>
          <p:cNvPr id="2" name="Picture 1">
            <a:extLst>
              <a:ext uri="{FF2B5EF4-FFF2-40B4-BE49-F238E27FC236}">
                <a16:creationId xmlns:a16="http://schemas.microsoft.com/office/drawing/2014/main" id="{C2E1F0F9-D719-47A5-81B2-D1DA7BD36B2C}"/>
              </a:ext>
            </a:extLst>
          </p:cNvPr>
          <p:cNvPicPr>
            <a:picLocks noChangeAspect="1"/>
          </p:cNvPicPr>
          <p:nvPr/>
        </p:nvPicPr>
        <p:blipFill>
          <a:blip r:embed="rId2"/>
          <a:stretch>
            <a:fillRect/>
          </a:stretch>
        </p:blipFill>
        <p:spPr>
          <a:xfrm>
            <a:off x="633999" y="2181577"/>
            <a:ext cx="5112461" cy="2505107"/>
          </a:xfrm>
          <a:prstGeom prst="rect">
            <a:avLst/>
          </a:prstGeom>
        </p:spPr>
      </p:pic>
      <p:sp>
        <p:nvSpPr>
          <p:cNvPr id="44035" name="Content Placeholder 2">
            <a:extLst>
              <a:ext uri="{FF2B5EF4-FFF2-40B4-BE49-F238E27FC236}">
                <a16:creationId xmlns:a16="http://schemas.microsoft.com/office/drawing/2014/main" id="{E8202912-CDA6-4316-A327-DCB4BCA19008}"/>
              </a:ext>
            </a:extLst>
          </p:cNvPr>
          <p:cNvSpPr>
            <a:spLocks noGrp="1" noChangeArrowheads="1"/>
          </p:cNvSpPr>
          <p:nvPr>
            <p:ph idx="1"/>
          </p:nvPr>
        </p:nvSpPr>
        <p:spPr>
          <a:xfrm>
            <a:off x="6400799" y="2121408"/>
            <a:ext cx="5299585" cy="4050792"/>
          </a:xfrm>
        </p:spPr>
        <p:txBody>
          <a:bodyPr>
            <a:normAutofit/>
          </a:bodyPr>
          <a:lstStyle/>
          <a:p>
            <a:r>
              <a:rPr lang="en-US" altLang="en-US" sz="1800" dirty="0"/>
              <a:t>The CIPD’s </a:t>
            </a:r>
            <a:r>
              <a:rPr lang="en-US" altLang="en-US" sz="1800" i="1" dirty="0">
                <a:hlinkClick r:id="rId3"/>
              </a:rPr>
              <a:t>Resourcing and talent planning</a:t>
            </a:r>
            <a:r>
              <a:rPr lang="en-US" altLang="en-US" sz="1800" dirty="0"/>
              <a:t> survey provides data on recruitment trends and employers’ practices, and their quarterly </a:t>
            </a:r>
            <a:r>
              <a:rPr lang="en-US" altLang="en-US" sz="1800" i="1" dirty="0" err="1">
                <a:hlinkClick r:id="rId4"/>
              </a:rPr>
              <a:t>Labour</a:t>
            </a:r>
            <a:r>
              <a:rPr lang="en-US" altLang="en-US" sz="1800" i="1" dirty="0">
                <a:hlinkClick r:id="rId4"/>
              </a:rPr>
              <a:t> market outlook</a:t>
            </a:r>
            <a:r>
              <a:rPr lang="en-US" altLang="en-US" sz="1800" dirty="0"/>
              <a:t> monitors economic and </a:t>
            </a:r>
            <a:r>
              <a:rPr lang="en-US" altLang="en-US" sz="1800" dirty="0" err="1"/>
              <a:t>labour</a:t>
            </a:r>
            <a:r>
              <a:rPr lang="en-US" altLang="en-US" sz="1800" dirty="0"/>
              <a:t> market indicators and the recruitment outlook.</a:t>
            </a:r>
          </a:p>
          <a:p>
            <a:r>
              <a:rPr lang="en-US" altLang="en-US" sz="1800" dirty="0"/>
              <a:t>Very good sources of information – please use them! </a:t>
            </a:r>
          </a:p>
          <a:p>
            <a:pPr marL="0" indent="0">
              <a:buNone/>
            </a:pPr>
            <a:endParaRPr lang="en-GB" altLang="en-US" sz="1800" dirty="0"/>
          </a:p>
          <a:p>
            <a:pPr marL="0" indent="0">
              <a:buNone/>
            </a:pPr>
            <a:endParaRPr lang="en-GB" altLang="en-US" sz="1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4B91-2A27-42E5-A776-9F109BF6C651}"/>
              </a:ext>
            </a:extLst>
          </p:cNvPr>
          <p:cNvSpPr>
            <a:spLocks noGrp="1"/>
          </p:cNvSpPr>
          <p:nvPr>
            <p:ph type="title"/>
          </p:nvPr>
        </p:nvSpPr>
        <p:spPr>
          <a:xfrm>
            <a:off x="305675" y="-93683"/>
            <a:ext cx="6313154" cy="1358306"/>
          </a:xfrm>
        </p:spPr>
        <p:txBody>
          <a:bodyPr>
            <a:normAutofit/>
          </a:bodyPr>
          <a:lstStyle/>
          <a:p>
            <a:r>
              <a:rPr lang="en-GB" sz="4800" dirty="0"/>
              <a:t>Sources of Information</a:t>
            </a:r>
          </a:p>
        </p:txBody>
      </p:sp>
      <p:sp>
        <p:nvSpPr>
          <p:cNvPr id="7" name="Content Placeholder 6">
            <a:extLst>
              <a:ext uri="{FF2B5EF4-FFF2-40B4-BE49-F238E27FC236}">
                <a16:creationId xmlns:a16="http://schemas.microsoft.com/office/drawing/2014/main" id="{88C23992-83E7-4243-8CFB-4C31C19B2346}"/>
              </a:ext>
            </a:extLst>
          </p:cNvPr>
          <p:cNvSpPr>
            <a:spLocks noGrp="1"/>
          </p:cNvSpPr>
          <p:nvPr>
            <p:ph idx="1"/>
          </p:nvPr>
        </p:nvSpPr>
        <p:spPr>
          <a:xfrm>
            <a:off x="390746" y="1264623"/>
            <a:ext cx="6313154" cy="4037293"/>
          </a:xfrm>
        </p:spPr>
        <p:txBody>
          <a:bodyPr>
            <a:normAutofit lnSpcReduction="10000"/>
          </a:bodyPr>
          <a:lstStyle/>
          <a:p>
            <a:pPr>
              <a:lnSpc>
                <a:spcPct val="150000"/>
              </a:lnSpc>
            </a:pPr>
            <a:r>
              <a:rPr lang="en-GB" dirty="0">
                <a:hlinkClick r:id="rId3">
                  <a:extLst>
                    <a:ext uri="{A12FA001-AC4F-418D-AE19-62706E023703}">
                      <ahyp:hlinkClr xmlns:ahyp="http://schemas.microsoft.com/office/drawing/2018/hyperlinkcolor" val="tx"/>
                    </a:ext>
                  </a:extLst>
                </a:hlinkClick>
              </a:rPr>
              <a:t>Department for Business, Energy &amp; Industrial Strategy</a:t>
            </a:r>
            <a:endParaRPr lang="en-GB" dirty="0"/>
          </a:p>
          <a:p>
            <a:pPr algn="just">
              <a:lnSpc>
                <a:spcPct val="150000"/>
              </a:lnSpc>
            </a:pPr>
            <a:r>
              <a:rPr lang="en-GB" dirty="0"/>
              <a:t>Office for National Statistics </a:t>
            </a:r>
            <a:r>
              <a:rPr lang="en-GB" dirty="0">
                <a:hlinkClick r:id="rId4">
                  <a:extLst>
                    <a:ext uri="{A12FA001-AC4F-418D-AE19-62706E023703}">
                      <ahyp:hlinkClr xmlns:ahyp="http://schemas.microsoft.com/office/drawing/2018/hyperlinkcolor" val="tx"/>
                    </a:ext>
                  </a:extLst>
                </a:hlinkClick>
              </a:rPr>
              <a:t>(ONS)</a:t>
            </a:r>
            <a:endParaRPr lang="en-GB" dirty="0"/>
          </a:p>
          <a:p>
            <a:pPr algn="just">
              <a:lnSpc>
                <a:spcPct val="150000"/>
              </a:lnSpc>
            </a:pPr>
            <a:r>
              <a:rPr lang="en-GB" dirty="0">
                <a:hlinkClick r:id="rId5">
                  <a:extLst>
                    <a:ext uri="{A12FA001-AC4F-418D-AE19-62706E023703}">
                      <ahyp:hlinkClr xmlns:ahyp="http://schemas.microsoft.com/office/drawing/2018/hyperlinkcolor" val="tx"/>
                    </a:ext>
                  </a:extLst>
                </a:hlinkClick>
              </a:rPr>
              <a:t>British Chambers of Commerce</a:t>
            </a:r>
            <a:endParaRPr lang="en-GB" dirty="0"/>
          </a:p>
          <a:p>
            <a:pPr algn="just">
              <a:lnSpc>
                <a:spcPct val="150000"/>
              </a:lnSpc>
            </a:pPr>
            <a:r>
              <a:rPr lang="en-GB" dirty="0"/>
              <a:t>Professional bodies such as </a:t>
            </a:r>
            <a:r>
              <a:rPr lang="en-GB" dirty="0">
                <a:hlinkClick r:id="rId6">
                  <a:extLst>
                    <a:ext uri="{A12FA001-AC4F-418D-AE19-62706E023703}">
                      <ahyp:hlinkClr xmlns:ahyp="http://schemas.microsoft.com/office/drawing/2018/hyperlinkcolor" val="tx"/>
                    </a:ext>
                  </a:extLst>
                </a:hlinkClick>
              </a:rPr>
              <a:t>CIPD</a:t>
            </a:r>
            <a:r>
              <a:rPr lang="en-GB" dirty="0"/>
              <a:t> (Labour Market Outlook surveys)</a:t>
            </a:r>
          </a:p>
        </p:txBody>
      </p:sp>
      <p:pic>
        <p:nvPicPr>
          <p:cNvPr id="3074" name="Picture 2" descr="Labor Market Explained: Theories and Who Is Included">
            <a:extLst>
              <a:ext uri="{FF2B5EF4-FFF2-40B4-BE49-F238E27FC236}">
                <a16:creationId xmlns:a16="http://schemas.microsoft.com/office/drawing/2014/main" id="{FE004D16-CB40-2F56-87F4-CCC0F0F248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80240" y="1690412"/>
            <a:ext cx="4511405" cy="3046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040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4B91-2A27-42E5-A776-9F109BF6C651}"/>
              </a:ext>
            </a:extLst>
          </p:cNvPr>
          <p:cNvSpPr>
            <a:spLocks noGrp="1"/>
          </p:cNvSpPr>
          <p:nvPr>
            <p:ph type="title"/>
          </p:nvPr>
        </p:nvSpPr>
        <p:spPr>
          <a:xfrm>
            <a:off x="602578" y="450615"/>
            <a:ext cx="10018713" cy="1498258"/>
          </a:xfrm>
        </p:spPr>
        <p:txBody>
          <a:bodyPr>
            <a:normAutofit fontScale="90000"/>
          </a:bodyPr>
          <a:lstStyle/>
          <a:p>
            <a:r>
              <a:rPr lang="en-GB" sz="4800" dirty="0"/>
              <a:t>Activity - Discover your skills and careers</a:t>
            </a:r>
            <a:br>
              <a:rPr lang="en-GB" sz="4800" dirty="0"/>
            </a:br>
            <a:endParaRPr lang="en-GB" sz="4800" dirty="0"/>
          </a:p>
        </p:txBody>
      </p:sp>
      <p:pic>
        <p:nvPicPr>
          <p:cNvPr id="4098" name="Picture 2" descr="1,370,790 Occupation Profession Cliparts, Stock Vector and Royalty Free  Occupation Profession Illustrations">
            <a:extLst>
              <a:ext uri="{FF2B5EF4-FFF2-40B4-BE49-F238E27FC236}">
                <a16:creationId xmlns:a16="http://schemas.microsoft.com/office/drawing/2014/main" id="{63DE019B-B5C3-4111-8E74-060178470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4247" y="2480523"/>
            <a:ext cx="5331084" cy="242860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6B5BDFB-8D8D-BCEF-FD6A-C46B3F4ECDB4}"/>
              </a:ext>
            </a:extLst>
          </p:cNvPr>
          <p:cNvPicPr>
            <a:picLocks noChangeAspect="1"/>
          </p:cNvPicPr>
          <p:nvPr/>
        </p:nvPicPr>
        <p:blipFill>
          <a:blip r:embed="rId4"/>
          <a:stretch>
            <a:fillRect/>
          </a:stretch>
        </p:blipFill>
        <p:spPr>
          <a:xfrm>
            <a:off x="808471" y="2480523"/>
            <a:ext cx="3698875" cy="2710668"/>
          </a:xfrm>
          <a:prstGeom prst="rect">
            <a:avLst/>
          </a:prstGeom>
        </p:spPr>
      </p:pic>
      <p:sp>
        <p:nvSpPr>
          <p:cNvPr id="5" name="Rectangle 4">
            <a:extLst>
              <a:ext uri="{FF2B5EF4-FFF2-40B4-BE49-F238E27FC236}">
                <a16:creationId xmlns:a16="http://schemas.microsoft.com/office/drawing/2014/main" id="{89D084DC-C1B0-ACA1-1508-46BC3D3D036F}"/>
              </a:ext>
            </a:extLst>
          </p:cNvPr>
          <p:cNvSpPr/>
          <p:nvPr/>
        </p:nvSpPr>
        <p:spPr>
          <a:xfrm>
            <a:off x="602578" y="1666809"/>
            <a:ext cx="9423414" cy="461665"/>
          </a:xfrm>
          <a:prstGeom prst="rect">
            <a:avLst/>
          </a:prstGeom>
        </p:spPr>
        <p:txBody>
          <a:bodyPr wrap="none">
            <a:spAutoFit/>
          </a:bodyPr>
          <a:lstStyle/>
          <a:p>
            <a:r>
              <a:rPr lang="en-GB" sz="2400" b="1" dirty="0">
                <a:solidFill>
                  <a:srgbClr val="202124"/>
                </a:solidFill>
                <a:latin typeface="arial" panose="020B0604020202020204" pitchFamily="34" charset="0"/>
              </a:rPr>
              <a:t>Module – Week 3 - National Careers Service_Skills Assessment</a:t>
            </a:r>
            <a:endParaRPr lang="en-GB" sz="2400" b="1" dirty="0"/>
          </a:p>
        </p:txBody>
      </p:sp>
    </p:spTree>
    <p:extLst>
      <p:ext uri="{BB962C8B-B14F-4D97-AF65-F5344CB8AC3E}">
        <p14:creationId xmlns:p14="http://schemas.microsoft.com/office/powerpoint/2010/main" val="1254589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master recruiting | Mads Faurholt-Jorgensen | TEDxWarwick">
            <a:hlinkClick r:id="" action="ppaction://media"/>
            <a:extLst>
              <a:ext uri="{FF2B5EF4-FFF2-40B4-BE49-F238E27FC236}">
                <a16:creationId xmlns:a16="http://schemas.microsoft.com/office/drawing/2014/main" id="{67D3765E-5782-22AA-385F-F9D805B5DBDC}"/>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199932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3CC2-0A21-8F3A-0D93-95467DF399AA}"/>
              </a:ext>
            </a:extLst>
          </p:cNvPr>
          <p:cNvSpPr>
            <a:spLocks noGrp="1"/>
          </p:cNvSpPr>
          <p:nvPr>
            <p:ph type="title"/>
          </p:nvPr>
        </p:nvSpPr>
        <p:spPr/>
        <p:txBody>
          <a:bodyPr/>
          <a:lstStyle/>
          <a:p>
            <a:r>
              <a:rPr lang="en-GB" b="1" u="sng" dirty="0"/>
              <a:t>Activity – Prepare for Future</a:t>
            </a:r>
          </a:p>
        </p:txBody>
      </p:sp>
      <p:sp>
        <p:nvSpPr>
          <p:cNvPr id="3" name="Content Placeholder 2">
            <a:extLst>
              <a:ext uri="{FF2B5EF4-FFF2-40B4-BE49-F238E27FC236}">
                <a16:creationId xmlns:a16="http://schemas.microsoft.com/office/drawing/2014/main" id="{F1B70E95-9BDC-CA16-A497-2E370D3D06CE}"/>
              </a:ext>
            </a:extLst>
          </p:cNvPr>
          <p:cNvSpPr>
            <a:spLocks noGrp="1"/>
          </p:cNvSpPr>
          <p:nvPr>
            <p:ph idx="1"/>
          </p:nvPr>
        </p:nvSpPr>
        <p:spPr>
          <a:xfrm>
            <a:off x="838200" y="1825626"/>
            <a:ext cx="7520709" cy="742084"/>
          </a:xfrm>
        </p:spPr>
        <p:txBody>
          <a:bodyPr/>
          <a:lstStyle/>
          <a:p>
            <a:pPr algn="just">
              <a:lnSpc>
                <a:spcPct val="150000"/>
              </a:lnSpc>
            </a:pPr>
            <a:r>
              <a:rPr lang="en-GB" dirty="0"/>
              <a:t>Prepare and update your Linkedin Account </a:t>
            </a:r>
          </a:p>
        </p:txBody>
      </p:sp>
      <p:pic>
        <p:nvPicPr>
          <p:cNvPr id="16386" name="Picture 2" descr="What's the link between LinkedIn and education? – Love To Teach">
            <a:extLst>
              <a:ext uri="{FF2B5EF4-FFF2-40B4-BE49-F238E27FC236}">
                <a16:creationId xmlns:a16="http://schemas.microsoft.com/office/drawing/2014/main" id="{87D8C44A-FAB3-2233-A8F2-B7C7D31300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1727" y="1477818"/>
            <a:ext cx="3588327" cy="3588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82360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b="1" u="sng"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8095" y="1298936"/>
            <a:ext cx="7478190" cy="4677658"/>
          </a:xfrm>
        </p:spPr>
        <p:txBody>
          <a:bodyPr>
            <a:normAutofit/>
          </a:bodyPr>
          <a:lstStyle/>
          <a:p>
            <a:pPr marL="342900" indent="-342900">
              <a:buFont typeface="Arial" panose="020B0604020202020204" pitchFamily="34" charset="0"/>
              <a:buChar char="•"/>
            </a:pPr>
            <a:r>
              <a:rPr lang="en-GB" dirty="0">
                <a:solidFill>
                  <a:schemeClr val="tx1"/>
                </a:solidFill>
              </a:rPr>
              <a:t>Interviews and interviewing</a:t>
            </a:r>
          </a:p>
          <a:p>
            <a:endParaRPr lang="en-GB" dirty="0">
              <a:solidFill>
                <a:schemeClr val="tx1"/>
              </a:solidFill>
            </a:endParaRPr>
          </a:p>
          <a:p>
            <a:r>
              <a:rPr lang="en-GB" dirty="0">
                <a:solidFill>
                  <a:schemeClr val="tx1"/>
                </a:solidFill>
              </a:rPr>
              <a:t>Please bring your CV’s with you!!</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9776" y="147369"/>
            <a:ext cx="4234129" cy="4234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259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title"/>
          </p:nvPr>
        </p:nvSpPr>
        <p:spPr>
          <a:xfrm>
            <a:off x="639417" y="59889"/>
            <a:ext cx="10515600" cy="1325563"/>
          </a:xfrm>
        </p:spPr>
        <p:txBody>
          <a:bodyPr/>
          <a:lstStyle/>
          <a:p>
            <a:r>
              <a:rPr lang="en-GB" dirty="0"/>
              <a:t>Refs </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idx="1"/>
          </p:nvPr>
        </p:nvSpPr>
        <p:spPr>
          <a:xfrm>
            <a:off x="639417" y="722670"/>
            <a:ext cx="11267448" cy="4999704"/>
          </a:xfrm>
        </p:spPr>
        <p:txBody>
          <a:bodyPr>
            <a:normAutofit/>
          </a:bodyPr>
          <a:lstStyle/>
          <a:p>
            <a:pPr marL="0" indent="0" algn="just">
              <a:lnSpc>
                <a:spcPct val="150000"/>
              </a:lnSpc>
              <a:buNone/>
            </a:pPr>
            <a:r>
              <a:rPr lang="en-GB" sz="2800" dirty="0"/>
              <a:t>Haas, M. and Mortensen, M. (2016) The Secrets of Great Teamwork, </a:t>
            </a:r>
            <a:r>
              <a:rPr lang="en-GB" sz="2800" i="1" dirty="0"/>
              <a:t>Harvard Business Review</a:t>
            </a:r>
            <a:r>
              <a:rPr lang="en-GB" sz="2800" dirty="0"/>
              <a:t>. United States: Harvard Business School Press, pp. 70–76.</a:t>
            </a:r>
          </a:p>
          <a:p>
            <a:pPr marL="0" indent="0" algn="just">
              <a:lnSpc>
                <a:spcPct val="150000"/>
              </a:lnSpc>
              <a:buNone/>
            </a:pPr>
            <a:r>
              <a:rPr lang="en-GB" sz="2800" dirty="0"/>
              <a:t>TAYLOR, S. 2014. People Resourcing. London: CIPD – Chapters 7-9</a:t>
            </a:r>
          </a:p>
          <a:p>
            <a:pPr marL="0" indent="0" algn="just">
              <a:lnSpc>
                <a:spcPct val="150000"/>
              </a:lnSpc>
              <a:buNone/>
            </a:pPr>
            <a:r>
              <a:rPr lang="en-GB" sz="2800" dirty="0"/>
              <a:t>PILBEAM &amp; CORBRIDGE. 2010. People Resourcing &amp; Talent Planning. Pearson. Gosport – Chapter 6</a:t>
            </a:r>
          </a:p>
          <a:p>
            <a:pPr marL="0" indent="0" algn="just">
              <a:lnSpc>
                <a:spcPct val="150000"/>
              </a:lnSpc>
              <a:buNone/>
            </a:pPr>
            <a:endParaRPr lang="en-GB" sz="2800" dirty="0"/>
          </a:p>
          <a:p>
            <a:pPr marL="0" indent="0">
              <a:lnSpc>
                <a:spcPct val="90000"/>
              </a:lnSpc>
              <a:buNone/>
            </a:pPr>
            <a:endParaRPr lang="en-GB" sz="2800"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1536</Words>
  <Application>Microsoft Office PowerPoint</Application>
  <PresentationFormat>Widescreen</PresentationFormat>
  <Paragraphs>223</Paragraphs>
  <Slides>38</Slides>
  <Notes>13</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38</vt:i4>
      </vt:variant>
    </vt:vector>
  </HeadingPairs>
  <TitlesOfParts>
    <vt:vector size="47" baseType="lpstr">
      <vt:lpstr>arial</vt:lpstr>
      <vt:lpstr>arial</vt:lpstr>
      <vt:lpstr>Calibri</vt:lpstr>
      <vt:lpstr>Calibri Light</vt:lpstr>
      <vt:lpstr>Times New Roman</vt:lpstr>
      <vt:lpstr>Wingdings</vt:lpstr>
      <vt:lpstr>Title Slide 1</vt:lpstr>
      <vt:lpstr>IHM PPT Template_</vt:lpstr>
      <vt:lpstr>1_Office Theme</vt:lpstr>
      <vt:lpstr>PowerPoint Presentation</vt:lpstr>
      <vt:lpstr>PowerPoint Presentation</vt:lpstr>
      <vt:lpstr>Assessment recap Due: Submit Slides 23:59 Friday, 8th May 2000 words -/+ 10%  Part 2 -In-Class Presentation     </vt:lpstr>
      <vt:lpstr>Activity – PESTEL Presentation</vt:lpstr>
      <vt:lpstr>Week 3 Employment and Recruitment </vt:lpstr>
      <vt:lpstr>PowerPoint Presentation</vt:lpstr>
      <vt:lpstr>Employment Types</vt:lpstr>
      <vt:lpstr>Full-Time Versus Part-Time Workers</vt:lpstr>
      <vt:lpstr>Zero Hours Contracts</vt:lpstr>
      <vt:lpstr>Sub-Contracting</vt:lpstr>
      <vt:lpstr>How do we recruit?</vt:lpstr>
      <vt:lpstr>Recruitment  – CIPD Viewpoint</vt:lpstr>
      <vt:lpstr>Overall purpose of recruitment </vt:lpstr>
      <vt:lpstr>PowerPoint Presentation</vt:lpstr>
      <vt:lpstr>Stages to follow....</vt:lpstr>
      <vt:lpstr>Defining the role</vt:lpstr>
      <vt:lpstr>Job Analysis</vt:lpstr>
      <vt:lpstr>Job description</vt:lpstr>
      <vt:lpstr>Job description</vt:lpstr>
      <vt:lpstr>Person specification</vt:lpstr>
      <vt:lpstr>Person Specification</vt:lpstr>
      <vt:lpstr>Person Specification</vt:lpstr>
      <vt:lpstr>Attracting applications</vt:lpstr>
      <vt:lpstr>PowerPoint Presentation</vt:lpstr>
      <vt:lpstr>Attracting Candidates – things to consider</vt:lpstr>
      <vt:lpstr>PowerPoint Presentation</vt:lpstr>
      <vt:lpstr>PowerPoint Presentation</vt:lpstr>
      <vt:lpstr>    Disadvantages of Internal Recruiting</vt:lpstr>
      <vt:lpstr>External recruitment</vt:lpstr>
      <vt:lpstr>Disadvantages of External  Recruiting</vt:lpstr>
      <vt:lpstr>Recruiting for diversity</vt:lpstr>
      <vt:lpstr>Useful sources of information regarding recruitment trends  </vt:lpstr>
      <vt:lpstr>Sources of Information</vt:lpstr>
      <vt:lpstr>Activity - Discover your skills and careers </vt:lpstr>
      <vt:lpstr>PowerPoint Presentation</vt:lpstr>
      <vt:lpstr>Activity – Prepare for Future</vt:lpstr>
      <vt:lpstr>Next Week!</vt:lpstr>
      <vt:lpstr>Refs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41</cp:revision>
  <dcterms:created xsi:type="dcterms:W3CDTF">2022-09-15T13:13:50Z</dcterms:created>
  <dcterms:modified xsi:type="dcterms:W3CDTF">2026-02-09T12:52:49Z</dcterms:modified>
</cp:coreProperties>
</file>