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95" r:id="rId3"/>
    <p:sldId id="256" r:id="rId4"/>
    <p:sldId id="257" r:id="rId5"/>
    <p:sldId id="258" r:id="rId6"/>
    <p:sldId id="294" r:id="rId7"/>
    <p:sldId id="259" r:id="rId8"/>
    <p:sldId id="260" r:id="rId9"/>
    <p:sldId id="261" r:id="rId10"/>
    <p:sldId id="283" r:id="rId11"/>
    <p:sldId id="284" r:id="rId12"/>
    <p:sldId id="285" r:id="rId13"/>
    <p:sldId id="286" r:id="rId14"/>
    <p:sldId id="287" r:id="rId15"/>
    <p:sldId id="288" r:id="rId16"/>
    <p:sldId id="289" r:id="rId17"/>
    <p:sldId id="290" r:id="rId18"/>
    <p:sldId id="291" r:id="rId19"/>
    <p:sldId id="292" r:id="rId20"/>
    <p:sldId id="262" r:id="rId21"/>
    <p:sldId id="263" r:id="rId22"/>
    <p:sldId id="264" r:id="rId23"/>
    <p:sldId id="265" r:id="rId24"/>
    <p:sldId id="266" r:id="rId25"/>
    <p:sldId id="267" r:id="rId26"/>
    <p:sldId id="268" r:id="rId27"/>
    <p:sldId id="269" r:id="rId28"/>
    <p:sldId id="270" r:id="rId29"/>
    <p:sldId id="271" r:id="rId30"/>
    <p:sldId id="274" r:id="rId31"/>
    <p:sldId id="296"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539552" y="1556792"/>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5">
            <a:extLst>
              <a:ext uri="{FF2B5EF4-FFF2-40B4-BE49-F238E27FC236}">
                <a16:creationId xmlns:a16="http://schemas.microsoft.com/office/drawing/2014/main" id="{3B4C6F13-A80F-4A39-A4A0-19B5FE3B9C95}"/>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8316416" y="5323407"/>
            <a:ext cx="730250" cy="339725"/>
          </a:xfrm>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8321675" y="5334488"/>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79512" y="1412776"/>
            <a:ext cx="9500592" cy="2520280"/>
          </a:xfrm>
        </p:spPr>
        <p:txBody>
          <a:bodyPr/>
          <a:lstStyle/>
          <a:p>
            <a:br>
              <a:rPr lang="en-GB" altLang="en-US" sz="3200" dirty="0"/>
            </a:br>
            <a:br>
              <a:rPr lang="en-GB" altLang="en-US" sz="3200" dirty="0"/>
            </a:br>
            <a:r>
              <a:rPr lang="en-GB" altLang="en-US" sz="3200" b="1" dirty="0"/>
              <a:t>Research Principles and Philosophy </a:t>
            </a:r>
            <a:br>
              <a:rPr lang="en-GB" altLang="en-US" sz="3200" b="1" dirty="0"/>
            </a:br>
            <a:r>
              <a:rPr lang="en-GB" altLang="en-US" sz="3200" b="1" dirty="0"/>
              <a:t>[LCDB7007] </a:t>
            </a:r>
            <a:br>
              <a:rPr lang="en-GB" altLang="en-US" sz="3200" b="1" dirty="0"/>
            </a:br>
            <a:br>
              <a:rPr lang="en-GB" altLang="en-US" sz="3200" b="1" dirty="0"/>
            </a:br>
            <a:r>
              <a:rPr lang="en-US" altLang="en-US" sz="3200" b="1" dirty="0">
                <a:solidFill>
                  <a:srgbClr val="FF0000"/>
                </a:solidFill>
              </a:rPr>
              <a:t>Week  1  (Part 2 of 3)</a:t>
            </a:r>
            <a:br>
              <a:rPr lang="en-US" altLang="en-US" sz="3200" b="1" dirty="0">
                <a:solidFill>
                  <a:srgbClr val="FF0000"/>
                </a:solidFill>
              </a:rPr>
            </a:br>
            <a:br>
              <a:rPr lang="en-US" altLang="en-US" sz="3200" b="1" dirty="0">
                <a:solidFill>
                  <a:srgbClr val="FF0000"/>
                </a:solidFill>
              </a:rPr>
            </a:br>
            <a:r>
              <a:rPr lang="en-US" altLang="en-US" sz="3200" b="1" dirty="0">
                <a:solidFill>
                  <a:srgbClr val="0000FF"/>
                </a:solidFill>
                <a:highlight>
                  <a:srgbClr val="FFFF00"/>
                </a:highlight>
              </a:rPr>
              <a:t>Concept of Research</a:t>
            </a:r>
            <a:endParaRPr lang="en-US" dirty="0">
              <a:solidFill>
                <a:srgbClr val="0000FF"/>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2BB8-DD71-044B-9258-E5E093E2FD10}"/>
              </a:ext>
            </a:extLst>
          </p:cNvPr>
          <p:cNvSpPr>
            <a:spLocks noGrp="1"/>
          </p:cNvSpPr>
          <p:nvPr>
            <p:ph type="title"/>
          </p:nvPr>
        </p:nvSpPr>
        <p:spPr>
          <a:xfrm>
            <a:off x="457200" y="125189"/>
            <a:ext cx="8229600" cy="1143000"/>
          </a:xfrm>
        </p:spPr>
        <p:txBody>
          <a:bodyPr>
            <a:noAutofit/>
          </a:bodyPr>
          <a:lstStyle/>
          <a:p>
            <a:pPr eaLnBrk="1" fontAlgn="auto" hangingPunct="1">
              <a:spcAft>
                <a:spcPts val="0"/>
              </a:spcAft>
              <a:defRPr/>
            </a:pPr>
            <a:r>
              <a:rPr lang="en-US" sz="3600" b="1" dirty="0">
                <a:solidFill>
                  <a:srgbClr val="0000FF"/>
                </a:solidFill>
                <a:cs typeface="Times New Roman" pitchFamily="18" charset="0"/>
              </a:rPr>
              <a:t>Research &amp; Re-Search methods  </a:t>
            </a:r>
            <a:br>
              <a:rPr lang="en-US" sz="3600" b="1" dirty="0">
                <a:cs typeface="Times New Roman" pitchFamily="18" charset="0"/>
              </a:rPr>
            </a:br>
            <a:endParaRPr lang="en-US" sz="3600" b="1" dirty="0">
              <a:cs typeface="Times New Roman" pitchFamily="18" charset="0"/>
            </a:endParaRPr>
          </a:p>
        </p:txBody>
      </p:sp>
      <p:pic>
        <p:nvPicPr>
          <p:cNvPr id="5123" name="Picture 6" descr="https://encrypted-tbn3.gstatic.com/images?q=tbn:ANd9GcRwbshk93amVkLDwZsM37g7BeRcG3kPA2Fd1BkLN1zNfWVEf2fJ">
            <a:extLst>
              <a:ext uri="{FF2B5EF4-FFF2-40B4-BE49-F238E27FC236}">
                <a16:creationId xmlns:a16="http://schemas.microsoft.com/office/drawing/2014/main" id="{92E1AB56-B71E-1F4B-A866-CA8ABEA2F4A6}"/>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609600" y="1052736"/>
            <a:ext cx="8077200" cy="4537075"/>
          </a:xfrm>
        </p:spPr>
      </p:pic>
    </p:spTree>
    <p:extLst>
      <p:ext uri="{BB962C8B-B14F-4D97-AF65-F5344CB8AC3E}">
        <p14:creationId xmlns:p14="http://schemas.microsoft.com/office/powerpoint/2010/main" val="1249565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a:extLst>
              <a:ext uri="{FF2B5EF4-FFF2-40B4-BE49-F238E27FC236}">
                <a16:creationId xmlns:a16="http://schemas.microsoft.com/office/drawing/2014/main" id="{B331B81A-021D-0D4C-8D1C-79B71E924301}"/>
              </a:ext>
            </a:extLst>
          </p:cNvPr>
          <p:cNvSpPr>
            <a:spLocks noGrp="1" noChangeArrowheads="1"/>
          </p:cNvSpPr>
          <p:nvPr>
            <p:ph type="title"/>
          </p:nvPr>
        </p:nvSpPr>
        <p:spPr/>
        <p:txBody>
          <a:bodyPr/>
          <a:lstStyle/>
          <a:p>
            <a:pPr eaLnBrk="1" hangingPunct="1"/>
            <a:r>
              <a:rPr lang="en-US" altLang="en-US" b="1" dirty="0">
                <a:solidFill>
                  <a:srgbClr val="0000FF"/>
                </a:solidFill>
              </a:rPr>
              <a:t>Concept of Research</a:t>
            </a:r>
          </a:p>
        </p:txBody>
      </p:sp>
      <p:sp>
        <p:nvSpPr>
          <p:cNvPr id="5" name="Content Placeholder 4">
            <a:extLst>
              <a:ext uri="{FF2B5EF4-FFF2-40B4-BE49-F238E27FC236}">
                <a16:creationId xmlns:a16="http://schemas.microsoft.com/office/drawing/2014/main" id="{096CE4CD-0E50-CC4F-87B5-5425FA54FF40}"/>
              </a:ext>
            </a:extLst>
          </p:cNvPr>
          <p:cNvSpPr>
            <a:spLocks noGrp="1"/>
          </p:cNvSpPr>
          <p:nvPr>
            <p:ph idx="1"/>
          </p:nvPr>
        </p:nvSpPr>
        <p:spPr/>
        <p:txBody>
          <a:bodyPr>
            <a:normAutofit lnSpcReduction="10000"/>
          </a:bodyPr>
          <a:lstStyle/>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re-search</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re-examine</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investigate</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test</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enquire</a:t>
            </a:r>
          </a:p>
          <a:p>
            <a:pPr marL="0" indent="0" eaLnBrk="1" fontAlgn="auto" hangingPunct="1">
              <a:spcAft>
                <a:spcPts val="0"/>
              </a:spcAft>
              <a:buClr>
                <a:schemeClr val="accent3"/>
              </a:buClr>
              <a:buFont typeface="Wingdings 2"/>
              <a:buNone/>
              <a:defRPr/>
            </a:pPr>
            <a:endParaRPr lang="en-US" dirty="0"/>
          </a:p>
          <a:p>
            <a:pPr marL="274320" indent="-274320" eaLnBrk="1" fontAlgn="auto" hangingPunct="1">
              <a:spcAft>
                <a:spcPts val="0"/>
              </a:spcAft>
              <a:buClr>
                <a:schemeClr val="accent3"/>
              </a:buClr>
              <a:buFont typeface="Wingdings 2"/>
              <a:buChar char=""/>
              <a:defRPr/>
            </a:pPr>
            <a:endParaRPr lang="en-US" dirty="0"/>
          </a:p>
        </p:txBody>
      </p:sp>
      <p:sp>
        <p:nvSpPr>
          <p:cNvPr id="6148" name="AutoShape 2" descr="Image result for research methods">
            <a:extLst>
              <a:ext uri="{FF2B5EF4-FFF2-40B4-BE49-F238E27FC236}">
                <a16:creationId xmlns:a16="http://schemas.microsoft.com/office/drawing/2014/main" id="{44A5C353-35EE-324E-BB95-393084B32701}"/>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eaLnBrk="0" fontAlgn="base" hangingPunct="0">
              <a:spcBef>
                <a:spcPct val="0"/>
              </a:spcBef>
              <a:spcAft>
                <a:spcPct val="0"/>
              </a:spcAft>
              <a:defRPr>
                <a:solidFill>
                  <a:schemeClr val="tx1"/>
                </a:solidFill>
                <a:latin typeface="Constantia" panose="02030602050306030303" pitchFamily="18" charset="0"/>
              </a:defRPr>
            </a:lvl6pPr>
            <a:lvl7pPr marL="2971800" indent="-228600" eaLnBrk="0" fontAlgn="base" hangingPunct="0">
              <a:spcBef>
                <a:spcPct val="0"/>
              </a:spcBef>
              <a:spcAft>
                <a:spcPct val="0"/>
              </a:spcAft>
              <a:defRPr>
                <a:solidFill>
                  <a:schemeClr val="tx1"/>
                </a:solidFill>
                <a:latin typeface="Constantia" panose="02030602050306030303" pitchFamily="18" charset="0"/>
              </a:defRPr>
            </a:lvl7pPr>
            <a:lvl8pPr marL="3429000" indent="-228600" eaLnBrk="0" fontAlgn="base" hangingPunct="0">
              <a:spcBef>
                <a:spcPct val="0"/>
              </a:spcBef>
              <a:spcAft>
                <a:spcPct val="0"/>
              </a:spcAft>
              <a:defRPr>
                <a:solidFill>
                  <a:schemeClr val="tx1"/>
                </a:solidFill>
                <a:latin typeface="Constantia" panose="02030602050306030303" pitchFamily="18" charset="0"/>
              </a:defRPr>
            </a:lvl8pPr>
            <a:lvl9pPr marL="3886200" indent="-228600" eaLnBrk="0" fontAlgn="base" hangingPunct="0">
              <a:spcBef>
                <a:spcPct val="0"/>
              </a:spcBef>
              <a:spcAft>
                <a:spcPct val="0"/>
              </a:spcAft>
              <a:defRPr>
                <a:solidFill>
                  <a:schemeClr val="tx1"/>
                </a:solidFill>
                <a:latin typeface="Constantia" panose="02030602050306030303" pitchFamily="18" charset="0"/>
              </a:defRPr>
            </a:lvl9pPr>
          </a:lstStyle>
          <a:p>
            <a:pPr eaLnBrk="1" hangingPunct="1"/>
            <a:endParaRPr lang="en-US" altLang="en-US"/>
          </a:p>
        </p:txBody>
      </p:sp>
      <p:sp>
        <p:nvSpPr>
          <p:cNvPr id="6149" name="AutoShape 4" descr="Image result for research methods">
            <a:extLst>
              <a:ext uri="{FF2B5EF4-FFF2-40B4-BE49-F238E27FC236}">
                <a16:creationId xmlns:a16="http://schemas.microsoft.com/office/drawing/2014/main" id="{EA690A48-140C-294A-A0DD-9CCDF6DBD3F5}"/>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eaLnBrk="0" fontAlgn="base" hangingPunct="0">
              <a:spcBef>
                <a:spcPct val="0"/>
              </a:spcBef>
              <a:spcAft>
                <a:spcPct val="0"/>
              </a:spcAft>
              <a:defRPr>
                <a:solidFill>
                  <a:schemeClr val="tx1"/>
                </a:solidFill>
                <a:latin typeface="Constantia" panose="02030602050306030303" pitchFamily="18" charset="0"/>
              </a:defRPr>
            </a:lvl6pPr>
            <a:lvl7pPr marL="2971800" indent="-228600" eaLnBrk="0" fontAlgn="base" hangingPunct="0">
              <a:spcBef>
                <a:spcPct val="0"/>
              </a:spcBef>
              <a:spcAft>
                <a:spcPct val="0"/>
              </a:spcAft>
              <a:defRPr>
                <a:solidFill>
                  <a:schemeClr val="tx1"/>
                </a:solidFill>
                <a:latin typeface="Constantia" panose="02030602050306030303" pitchFamily="18" charset="0"/>
              </a:defRPr>
            </a:lvl7pPr>
            <a:lvl8pPr marL="3429000" indent="-228600" eaLnBrk="0" fontAlgn="base" hangingPunct="0">
              <a:spcBef>
                <a:spcPct val="0"/>
              </a:spcBef>
              <a:spcAft>
                <a:spcPct val="0"/>
              </a:spcAft>
              <a:defRPr>
                <a:solidFill>
                  <a:schemeClr val="tx1"/>
                </a:solidFill>
                <a:latin typeface="Constantia" panose="02030602050306030303" pitchFamily="18" charset="0"/>
              </a:defRPr>
            </a:lvl8pPr>
            <a:lvl9pPr marL="3886200" indent="-228600" eaLnBrk="0" fontAlgn="base" hangingPunct="0">
              <a:spcBef>
                <a:spcPct val="0"/>
              </a:spcBef>
              <a:spcAft>
                <a:spcPct val="0"/>
              </a:spcAft>
              <a:defRPr>
                <a:solidFill>
                  <a:schemeClr val="tx1"/>
                </a:solidFill>
                <a:latin typeface="Constantia" panose="02030602050306030303" pitchFamily="18" charset="0"/>
              </a:defRPr>
            </a:lvl9pPr>
          </a:lstStyle>
          <a:p>
            <a:pPr eaLnBrk="1" hangingPunct="1"/>
            <a:endParaRPr lang="en-US" altLang="en-US"/>
          </a:p>
        </p:txBody>
      </p:sp>
    </p:spTree>
    <p:extLst>
      <p:ext uri="{BB962C8B-B14F-4D97-AF65-F5344CB8AC3E}">
        <p14:creationId xmlns:p14="http://schemas.microsoft.com/office/powerpoint/2010/main" val="4259657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2E687EE-75B0-F846-AB61-26597FC4224E}"/>
              </a:ext>
            </a:extLst>
          </p:cNvPr>
          <p:cNvSpPr>
            <a:spLocks noGrp="1" noChangeArrowheads="1"/>
          </p:cNvSpPr>
          <p:nvPr>
            <p:ph type="title"/>
          </p:nvPr>
        </p:nvSpPr>
        <p:spPr>
          <a:xfrm>
            <a:off x="0" y="252045"/>
            <a:ext cx="9036496" cy="1143000"/>
          </a:xfrm>
        </p:spPr>
        <p:txBody>
          <a:bodyPr/>
          <a:lstStyle/>
          <a:p>
            <a:pPr eaLnBrk="1" hangingPunct="1"/>
            <a:r>
              <a:rPr lang="en-US" altLang="en-US" b="1" dirty="0">
                <a:solidFill>
                  <a:srgbClr val="0000FF"/>
                </a:solidFill>
              </a:rPr>
              <a:t>Concept of Research</a:t>
            </a:r>
            <a:br>
              <a:rPr lang="en-US" altLang="en-US" b="1" dirty="0">
                <a:solidFill>
                  <a:srgbClr val="0000FF"/>
                </a:solidFill>
              </a:rPr>
            </a:br>
            <a:r>
              <a:rPr lang="en-US" altLang="en-US" dirty="0">
                <a:solidFill>
                  <a:srgbClr val="FF0000"/>
                </a:solidFill>
              </a:rPr>
              <a:t>contd….....</a:t>
            </a:r>
          </a:p>
        </p:txBody>
      </p:sp>
      <p:sp>
        <p:nvSpPr>
          <p:cNvPr id="7171" name="Content Placeholder 2">
            <a:extLst>
              <a:ext uri="{FF2B5EF4-FFF2-40B4-BE49-F238E27FC236}">
                <a16:creationId xmlns:a16="http://schemas.microsoft.com/office/drawing/2014/main" id="{EFF084CE-04E1-EE48-A33B-3B39EEE11ADC}"/>
              </a:ext>
            </a:extLst>
          </p:cNvPr>
          <p:cNvSpPr>
            <a:spLocks noGrp="1" noChangeArrowheads="1"/>
          </p:cNvSpPr>
          <p:nvPr>
            <p:ph idx="1"/>
          </p:nvPr>
        </p:nvSpPr>
        <p:spPr/>
        <p:txBody>
          <a:bodyPr/>
          <a:lstStyle/>
          <a:p>
            <a:pPr eaLnBrk="1" hangingPunct="1"/>
            <a:r>
              <a:rPr lang="en-US" altLang="en-US" b="1">
                <a:latin typeface="Times New Roman" panose="02020603050405020304" pitchFamily="18" charset="0"/>
                <a:cs typeface="Times New Roman" panose="02020603050405020304" pitchFamily="18" charset="0"/>
              </a:rPr>
              <a:t>The concept of research in the Bible</a:t>
            </a:r>
          </a:p>
          <a:p>
            <a:pPr eaLnBrk="1" hangingPunct="1"/>
            <a:r>
              <a:rPr lang="en-US" altLang="en-US" b="1">
                <a:latin typeface="Times New Roman" panose="02020603050405020304" pitchFamily="18" charset="0"/>
                <a:cs typeface="Times New Roman" panose="02020603050405020304" pitchFamily="18" charset="0"/>
              </a:rPr>
              <a:t>Deut. 13:12-14 – enquire, search, ask diligent questions, analyze and conclude</a:t>
            </a:r>
          </a:p>
          <a:p>
            <a:pPr eaLnBrk="1" hangingPunct="1"/>
            <a:r>
              <a:rPr lang="en-US" altLang="en-US" b="1">
                <a:latin typeface="Times New Roman" panose="02020603050405020304" pitchFamily="18" charset="0"/>
                <a:cs typeface="Times New Roman" panose="02020603050405020304" pitchFamily="18" charset="0"/>
              </a:rPr>
              <a:t>Jer. 17.10 The Lord search the heart and test the mind</a:t>
            </a:r>
          </a:p>
          <a:p>
            <a:pPr eaLnBrk="1" hangingPunct="1"/>
            <a:r>
              <a:rPr lang="en-US" altLang="en-US" b="1">
                <a:latin typeface="Times New Roman" panose="02020603050405020304" pitchFamily="18" charset="0"/>
                <a:cs typeface="Times New Roman" panose="02020603050405020304" pitchFamily="18" charset="0"/>
              </a:rPr>
              <a:t>1 Thess. 5:21 – Prove all things and hold fast that which is true</a:t>
            </a:r>
          </a:p>
        </p:txBody>
      </p:sp>
    </p:spTree>
    <p:extLst>
      <p:ext uri="{BB962C8B-B14F-4D97-AF65-F5344CB8AC3E}">
        <p14:creationId xmlns:p14="http://schemas.microsoft.com/office/powerpoint/2010/main" val="1133593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A418F3A-E503-9A41-A10D-E086CF446D33}"/>
              </a:ext>
            </a:extLst>
          </p:cNvPr>
          <p:cNvSpPr>
            <a:spLocks noGrp="1" noChangeArrowheads="1"/>
          </p:cNvSpPr>
          <p:nvPr>
            <p:ph type="title"/>
          </p:nvPr>
        </p:nvSpPr>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What is Research </a:t>
            </a:r>
            <a:r>
              <a:rPr lang="en-US" altLang="en-US" b="1" dirty="0">
                <a:solidFill>
                  <a:srgbClr val="FF0000"/>
                </a:solidFill>
                <a:latin typeface="Times New Roman" panose="02020603050405020304" pitchFamily="18" charset="0"/>
                <a:cs typeface="Times New Roman" panose="02020603050405020304" pitchFamily="18" charset="0"/>
              </a:rPr>
              <a:t>again</a:t>
            </a:r>
            <a:r>
              <a:rPr lang="en-US" altLang="en-US" b="1" dirty="0">
                <a:solidFill>
                  <a:srgbClr val="0000FF"/>
                </a:solidFill>
                <a:latin typeface="Times New Roman" panose="02020603050405020304" pitchFamily="18" charset="0"/>
                <a:cs typeface="Times New Roman" panose="02020603050405020304" pitchFamily="18" charset="0"/>
              </a:rPr>
              <a:t>?</a:t>
            </a:r>
          </a:p>
        </p:txBody>
      </p:sp>
      <p:sp>
        <p:nvSpPr>
          <p:cNvPr id="8195" name="Content Placeholder 2">
            <a:extLst>
              <a:ext uri="{FF2B5EF4-FFF2-40B4-BE49-F238E27FC236}">
                <a16:creationId xmlns:a16="http://schemas.microsoft.com/office/drawing/2014/main" id="{156314BC-CE6F-FC44-B49D-86B907DBDCDA}"/>
              </a:ext>
            </a:extLst>
          </p:cNvPr>
          <p:cNvSpPr>
            <a:spLocks noGrp="1" noChangeArrowheads="1"/>
          </p:cNvSpPr>
          <p:nvPr>
            <p:ph idx="1"/>
          </p:nvPr>
        </p:nvSpPr>
        <p:spPr/>
        <p:txBody>
          <a:bodyPr/>
          <a:lstStyle/>
          <a:p>
            <a:pPr eaLnBrk="1" hangingPunct="1"/>
            <a:r>
              <a:rPr lang="en-US" altLang="en-US" dirty="0">
                <a:latin typeface="Times New Roman" panose="02020603050405020304" pitchFamily="18" charset="0"/>
                <a:cs typeface="Times New Roman" panose="02020603050405020304" pitchFamily="18" charset="0"/>
              </a:rPr>
              <a:t>Research is an investigative process of finding reliable solution to a problem through a systematic selection, collection, analysis and interpretation of data relating to the problem</a:t>
            </a:r>
          </a:p>
          <a:p>
            <a:pPr eaLnBrk="1" hangingPunct="1"/>
            <a:r>
              <a:rPr lang="en-US" altLang="en-US" dirty="0">
                <a:latin typeface="Times New Roman" panose="02020603050405020304" pitchFamily="18" charset="0"/>
                <a:cs typeface="Times New Roman" panose="02020603050405020304" pitchFamily="18" charset="0"/>
              </a:rPr>
              <a:t> in order words research is all activities that makes us discover new knowledge about things around us. </a:t>
            </a:r>
          </a:p>
        </p:txBody>
      </p:sp>
    </p:spTree>
    <p:extLst>
      <p:ext uri="{BB962C8B-B14F-4D97-AF65-F5344CB8AC3E}">
        <p14:creationId xmlns:p14="http://schemas.microsoft.com/office/powerpoint/2010/main" val="42516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F82B8F53-EDF9-6D46-9767-106044E59327}"/>
              </a:ext>
            </a:extLst>
          </p:cNvPr>
          <p:cNvSpPr>
            <a:spLocks noGrp="1" noChangeArrowheads="1"/>
          </p:cNvSpPr>
          <p:nvPr>
            <p:ph type="title"/>
          </p:nvPr>
        </p:nvSpPr>
        <p:spPr>
          <a:xfrm>
            <a:off x="457200" y="29134"/>
            <a:ext cx="8229600" cy="850106"/>
          </a:xfrm>
        </p:spPr>
        <p:txBody>
          <a:bodyPr/>
          <a:lstStyle/>
          <a:p>
            <a:pPr eaLnBrk="1" hangingPunct="1"/>
            <a:r>
              <a:rPr lang="en-US" altLang="en-US" b="1" dirty="0">
                <a:solidFill>
                  <a:srgbClr val="0000FF"/>
                </a:solidFill>
              </a:rPr>
              <a:t>Flow chart</a:t>
            </a:r>
          </a:p>
        </p:txBody>
      </p:sp>
      <p:pic>
        <p:nvPicPr>
          <p:cNvPr id="9219" name="Content Placeholder 3" descr="C:\Users\ACADA1\AppData\Local\Temp\FB_IMG_1477722339768.jpg">
            <a:extLst>
              <a:ext uri="{FF2B5EF4-FFF2-40B4-BE49-F238E27FC236}">
                <a16:creationId xmlns:a16="http://schemas.microsoft.com/office/drawing/2014/main" id="{5B36A472-5994-B24E-AECE-7D03A84634EB}"/>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63688" y="692696"/>
            <a:ext cx="5184576" cy="4968552"/>
          </a:xfrm>
        </p:spPr>
      </p:pic>
    </p:spTree>
    <p:extLst>
      <p:ext uri="{BB962C8B-B14F-4D97-AF65-F5344CB8AC3E}">
        <p14:creationId xmlns:p14="http://schemas.microsoft.com/office/powerpoint/2010/main" val="241702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2FCBB7C-EA7D-D948-8E75-226953E57A44}"/>
              </a:ext>
            </a:extLst>
          </p:cNvPr>
          <p:cNvSpPr>
            <a:spLocks noGrp="1" noChangeArrowheads="1"/>
          </p:cNvSpPr>
          <p:nvPr>
            <p:ph type="title"/>
          </p:nvPr>
        </p:nvSpPr>
        <p:spPr>
          <a:xfrm>
            <a:off x="457200" y="-171400"/>
            <a:ext cx="8229600" cy="1143000"/>
          </a:xfrm>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Process of Research</a:t>
            </a:r>
          </a:p>
        </p:txBody>
      </p:sp>
      <p:sp>
        <p:nvSpPr>
          <p:cNvPr id="10243" name="Content Placeholder 2">
            <a:extLst>
              <a:ext uri="{FF2B5EF4-FFF2-40B4-BE49-F238E27FC236}">
                <a16:creationId xmlns:a16="http://schemas.microsoft.com/office/drawing/2014/main" id="{D24E8DEF-335B-5245-9EF5-A207F293B627}"/>
              </a:ext>
            </a:extLst>
          </p:cNvPr>
          <p:cNvSpPr>
            <a:spLocks noGrp="1" noChangeArrowheads="1"/>
          </p:cNvSpPr>
          <p:nvPr>
            <p:ph idx="1"/>
          </p:nvPr>
        </p:nvSpPr>
        <p:spPr>
          <a:xfrm>
            <a:off x="179512" y="937073"/>
            <a:ext cx="8784976" cy="3917032"/>
          </a:xfrm>
        </p:spPr>
        <p:txBody>
          <a:bodyPr/>
          <a:lstStyle/>
          <a:p>
            <a:pPr eaLnBrk="1" hangingPunct="1"/>
            <a:r>
              <a:rPr lang="en-US" altLang="en-US" dirty="0">
                <a:latin typeface="Times New Roman" panose="02020603050405020304" pitchFamily="18" charset="0"/>
                <a:cs typeface="Times New Roman" panose="02020603050405020304" pitchFamily="18" charset="0"/>
              </a:rPr>
              <a:t>Identifying a problem</a:t>
            </a:r>
          </a:p>
          <a:p>
            <a:pPr eaLnBrk="1" hangingPunct="1"/>
            <a:r>
              <a:rPr lang="en-US" altLang="en-US" dirty="0">
                <a:latin typeface="Times New Roman" panose="02020603050405020304" pitchFamily="18" charset="0"/>
                <a:cs typeface="Times New Roman" panose="02020603050405020304" pitchFamily="18" charset="0"/>
              </a:rPr>
              <a:t>Defining the problem in precise terms in unambiguous terms</a:t>
            </a:r>
          </a:p>
          <a:p>
            <a:pPr eaLnBrk="1" hangingPunct="1"/>
            <a:r>
              <a:rPr lang="en-US" altLang="en-US" dirty="0">
                <a:latin typeface="Times New Roman" panose="02020603050405020304" pitchFamily="18" charset="0"/>
                <a:cs typeface="Times New Roman" panose="02020603050405020304" pitchFamily="18" charset="0"/>
              </a:rPr>
              <a:t>Stating the problems in form of research questions and research hypotheses</a:t>
            </a:r>
          </a:p>
          <a:p>
            <a:pPr eaLnBrk="1" hangingPunct="1"/>
            <a:r>
              <a:rPr lang="en-US" altLang="en-US" dirty="0">
                <a:latin typeface="Times New Roman" panose="02020603050405020304" pitchFamily="18" charset="0"/>
                <a:cs typeface="Times New Roman" panose="02020603050405020304" pitchFamily="18" charset="0"/>
              </a:rPr>
              <a:t>Designing the research</a:t>
            </a:r>
          </a:p>
          <a:p>
            <a:pPr eaLnBrk="1" hangingPunct="1"/>
            <a:r>
              <a:rPr lang="en-US" altLang="en-US" dirty="0">
                <a:latin typeface="Times New Roman" panose="02020603050405020304" pitchFamily="18" charset="0"/>
                <a:cs typeface="Times New Roman" panose="02020603050405020304" pitchFamily="18" charset="0"/>
              </a:rPr>
              <a:t>Collecting data</a:t>
            </a:r>
          </a:p>
          <a:p>
            <a:pPr eaLnBrk="1" hangingPunct="1"/>
            <a:r>
              <a:rPr lang="en-US" altLang="en-US" dirty="0">
                <a:latin typeface="Times New Roman" panose="02020603050405020304" pitchFamily="18" charset="0"/>
                <a:cs typeface="Times New Roman" panose="02020603050405020304" pitchFamily="18" charset="0"/>
              </a:rPr>
              <a:t>Analyzing data</a:t>
            </a:r>
          </a:p>
        </p:txBody>
      </p:sp>
    </p:spTree>
    <p:extLst>
      <p:ext uri="{BB962C8B-B14F-4D97-AF65-F5344CB8AC3E}">
        <p14:creationId xmlns:p14="http://schemas.microsoft.com/office/powerpoint/2010/main" val="406187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71DB-7754-5742-ADAD-7FA790287DA6}"/>
              </a:ext>
            </a:extLst>
          </p:cNvPr>
          <p:cNvSpPr>
            <a:spLocks noGrp="1"/>
          </p:cNvSpPr>
          <p:nvPr>
            <p:ph type="title"/>
          </p:nvPr>
        </p:nvSpPr>
        <p:spPr/>
        <p:txBody>
          <a:bodyPr>
            <a:normAutofit fontScale="90000"/>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Process of Research </a:t>
            </a:r>
            <a:br>
              <a:rPr lang="en-US" b="1" dirty="0">
                <a:solidFill>
                  <a:srgbClr val="0000FF"/>
                </a:solidFill>
                <a:latin typeface="Times New Roman" panose="02020603050405020304" pitchFamily="18" charset="0"/>
                <a:cs typeface="Times New Roman" panose="02020603050405020304" pitchFamily="18" charset="0"/>
              </a:rPr>
            </a:br>
            <a:r>
              <a:rPr lang="en-US" b="1" dirty="0">
                <a:solidFill>
                  <a:srgbClr val="FF0000"/>
                </a:solidFill>
                <a:latin typeface="Times New Roman" panose="02020603050405020304" pitchFamily="18" charset="0"/>
                <a:cs typeface="Times New Roman" panose="02020603050405020304" pitchFamily="18" charset="0"/>
              </a:rPr>
              <a:t>contd….</a:t>
            </a:r>
            <a:endParaRPr lang="en-US" dirty="0">
              <a:solidFill>
                <a:srgbClr val="FF0000"/>
              </a:solidFill>
            </a:endParaRPr>
          </a:p>
        </p:txBody>
      </p:sp>
      <p:sp>
        <p:nvSpPr>
          <p:cNvPr id="11267" name="Content Placeholder 2">
            <a:extLst>
              <a:ext uri="{FF2B5EF4-FFF2-40B4-BE49-F238E27FC236}">
                <a16:creationId xmlns:a16="http://schemas.microsoft.com/office/drawing/2014/main" id="{3004D267-8C4C-DD4C-874B-BA33F64F8C53}"/>
              </a:ext>
            </a:extLst>
          </p:cNvPr>
          <p:cNvSpPr>
            <a:spLocks noGrp="1" noChangeArrowheads="1"/>
          </p:cNvSpPr>
          <p:nvPr>
            <p:ph idx="1"/>
          </p:nvPr>
        </p:nvSpPr>
        <p:spPr/>
        <p:txBody>
          <a:bodyPr/>
          <a:lstStyle/>
          <a:p>
            <a:pPr eaLnBrk="1" hangingPunct="1"/>
            <a:r>
              <a:rPr lang="en-US" altLang="en-US"/>
              <a:t>Interpretation of data</a:t>
            </a:r>
          </a:p>
          <a:p>
            <a:pPr eaLnBrk="1" hangingPunct="1"/>
            <a:r>
              <a:rPr lang="en-US" altLang="en-US"/>
              <a:t>Drawing conclusion</a:t>
            </a:r>
          </a:p>
          <a:p>
            <a:pPr eaLnBrk="1" hangingPunct="1"/>
            <a:r>
              <a:rPr lang="en-US" altLang="en-US"/>
              <a:t>Making recommendations</a:t>
            </a:r>
          </a:p>
          <a:p>
            <a:pPr eaLnBrk="1" hangingPunct="1"/>
            <a:endParaRPr lang="en-US" altLang="en-US"/>
          </a:p>
        </p:txBody>
      </p:sp>
    </p:spTree>
    <p:extLst>
      <p:ext uri="{BB962C8B-B14F-4D97-AF65-F5344CB8AC3E}">
        <p14:creationId xmlns:p14="http://schemas.microsoft.com/office/powerpoint/2010/main" val="1028973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5C0EA59-4E12-F640-B225-C0016E49629E}"/>
              </a:ext>
            </a:extLst>
          </p:cNvPr>
          <p:cNvSpPr>
            <a:spLocks noGrp="1" noChangeArrowheads="1"/>
          </p:cNvSpPr>
          <p:nvPr>
            <p:ph type="title"/>
          </p:nvPr>
        </p:nvSpPr>
        <p:spPr>
          <a:xfrm>
            <a:off x="457200" y="-22593"/>
            <a:ext cx="8229600" cy="1143000"/>
          </a:xfrm>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Purpose of Research</a:t>
            </a:r>
          </a:p>
        </p:txBody>
      </p:sp>
      <p:sp>
        <p:nvSpPr>
          <p:cNvPr id="12291" name="Content Placeholder 2">
            <a:extLst>
              <a:ext uri="{FF2B5EF4-FFF2-40B4-BE49-F238E27FC236}">
                <a16:creationId xmlns:a16="http://schemas.microsoft.com/office/drawing/2014/main" id="{8AB35B25-4356-6642-8694-72A9F2DB6C3F}"/>
              </a:ext>
            </a:extLst>
          </p:cNvPr>
          <p:cNvSpPr>
            <a:spLocks noGrp="1" noChangeArrowheads="1"/>
          </p:cNvSpPr>
          <p:nvPr>
            <p:ph idx="1"/>
          </p:nvPr>
        </p:nvSpPr>
        <p:spPr>
          <a:xfrm>
            <a:off x="457200" y="1101617"/>
            <a:ext cx="8229600" cy="3917032"/>
          </a:xfrm>
        </p:spPr>
        <p:txBody>
          <a:bodyPr/>
          <a:lstStyle/>
          <a:p>
            <a:pPr eaLnBrk="1" hangingPunct="1"/>
            <a:r>
              <a:rPr lang="en-US" altLang="en-US" b="1" dirty="0">
                <a:latin typeface="Times New Roman" panose="02020603050405020304" pitchFamily="18" charset="0"/>
                <a:cs typeface="Times New Roman" panose="02020603050405020304" pitchFamily="18" charset="0"/>
              </a:rPr>
              <a:t>To test what you already know</a:t>
            </a:r>
          </a:p>
          <a:p>
            <a:pPr eaLnBrk="1" hangingPunct="1"/>
            <a:r>
              <a:rPr lang="en-US" altLang="en-US" b="1" dirty="0">
                <a:latin typeface="Times New Roman" panose="02020603050405020304" pitchFamily="18" charset="0"/>
                <a:cs typeface="Times New Roman" panose="02020603050405020304" pitchFamily="18" charset="0"/>
              </a:rPr>
              <a:t>To understand the other side of an issue</a:t>
            </a:r>
          </a:p>
          <a:p>
            <a:pPr eaLnBrk="1" hangingPunct="1"/>
            <a:r>
              <a:rPr lang="en-US" altLang="en-US" b="1" dirty="0">
                <a:latin typeface="Times New Roman" panose="02020603050405020304" pitchFamily="18" charset="0"/>
                <a:cs typeface="Times New Roman" panose="02020603050405020304" pitchFamily="18" charset="0"/>
              </a:rPr>
              <a:t>To establish reliable guide</a:t>
            </a:r>
          </a:p>
          <a:p>
            <a:pPr eaLnBrk="1" hangingPunct="1"/>
            <a:r>
              <a:rPr lang="en-US" altLang="en-US" b="1" dirty="0">
                <a:latin typeface="Times New Roman" panose="02020603050405020304" pitchFamily="18" charset="0"/>
                <a:cs typeface="Times New Roman" panose="02020603050405020304" pitchFamily="18" charset="0"/>
              </a:rPr>
              <a:t>To expand knowledge</a:t>
            </a:r>
          </a:p>
          <a:p>
            <a:pPr eaLnBrk="1" hangingPunct="1"/>
            <a:r>
              <a:rPr lang="en-US" altLang="en-US" b="1" dirty="0">
                <a:latin typeface="Times New Roman" panose="02020603050405020304" pitchFamily="18" charset="0"/>
                <a:cs typeface="Times New Roman" panose="02020603050405020304" pitchFamily="18" charset="0"/>
              </a:rPr>
              <a:t>To predict, explain and interpret a </a:t>
            </a:r>
            <a:r>
              <a:rPr lang="en-US" altLang="en-US" b="1" dirty="0" err="1">
                <a:latin typeface="Times New Roman" panose="02020603050405020304" pitchFamily="18" charset="0"/>
                <a:cs typeface="Times New Roman" panose="02020603050405020304" pitchFamily="18" charset="0"/>
              </a:rPr>
              <a:t>behaviour</a:t>
            </a:r>
            <a:endParaRPr lang="en-US" altLang="en-US" b="1" dirty="0">
              <a:latin typeface="Times New Roman" panose="02020603050405020304" pitchFamily="18" charset="0"/>
              <a:cs typeface="Times New Roman" panose="02020603050405020304" pitchFamily="18" charset="0"/>
            </a:endParaRPr>
          </a:p>
          <a:p>
            <a:pPr eaLnBrk="1" hangingPunct="1"/>
            <a:r>
              <a:rPr lang="en-US" altLang="en-US" b="1" dirty="0">
                <a:latin typeface="Times New Roman" panose="02020603050405020304" pitchFamily="18" charset="0"/>
                <a:cs typeface="Times New Roman" panose="02020603050405020304" pitchFamily="18" charset="0"/>
              </a:rPr>
              <a:t>To provide solution to a problem</a:t>
            </a:r>
          </a:p>
        </p:txBody>
      </p:sp>
    </p:spTree>
    <p:extLst>
      <p:ext uri="{BB962C8B-B14F-4D97-AF65-F5344CB8AC3E}">
        <p14:creationId xmlns:p14="http://schemas.microsoft.com/office/powerpoint/2010/main" val="2218318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F717FCC-9217-BD40-BB7C-FB9619069BAB}"/>
              </a:ext>
            </a:extLst>
          </p:cNvPr>
          <p:cNvSpPr>
            <a:spLocks noGrp="1" noChangeArrowheads="1"/>
          </p:cNvSpPr>
          <p:nvPr>
            <p:ph type="title"/>
          </p:nvPr>
        </p:nvSpPr>
        <p:spPr>
          <a:xfrm>
            <a:off x="457200" y="274638"/>
            <a:ext cx="8686800" cy="1143000"/>
          </a:xfrm>
        </p:spPr>
        <p:txBody>
          <a:bodyPr/>
          <a:lstStyle/>
          <a:p>
            <a:pPr eaLnBrk="1" hangingPunct="1"/>
            <a:r>
              <a:rPr lang="en-US" altLang="en-US" b="1" dirty="0">
                <a:solidFill>
                  <a:srgbClr val="0000FF"/>
                </a:solidFill>
              </a:rPr>
              <a:t>CLASSIFICATION OF RESEARCH</a:t>
            </a:r>
            <a:endParaRPr lang="en-US" altLang="en-US" dirty="0">
              <a:solidFill>
                <a:srgbClr val="0000FF"/>
              </a:solidFill>
            </a:endParaRPr>
          </a:p>
        </p:txBody>
      </p:sp>
      <p:sp>
        <p:nvSpPr>
          <p:cNvPr id="13315" name="Content Placeholder 2">
            <a:extLst>
              <a:ext uri="{FF2B5EF4-FFF2-40B4-BE49-F238E27FC236}">
                <a16:creationId xmlns:a16="http://schemas.microsoft.com/office/drawing/2014/main" id="{80E0C128-F267-6940-9A52-67FD3554ED87}"/>
              </a:ext>
            </a:extLst>
          </p:cNvPr>
          <p:cNvSpPr>
            <a:spLocks noGrp="1" noChangeArrowheads="1"/>
          </p:cNvSpPr>
          <p:nvPr>
            <p:ph idx="1"/>
          </p:nvPr>
        </p:nvSpPr>
        <p:spPr>
          <a:xfrm>
            <a:off x="685800" y="980728"/>
            <a:ext cx="8229600" cy="3917032"/>
          </a:xfrm>
        </p:spPr>
        <p:txBody>
          <a:bodyPr/>
          <a:lstStyle/>
          <a:p>
            <a:pPr marL="0" indent="0" eaLnBrk="1">
              <a:buNone/>
            </a:pPr>
            <a:endParaRPr lang="en-US" altLang="en-US" dirty="0"/>
          </a:p>
          <a:p>
            <a:pPr eaLnBrk="1"/>
            <a:r>
              <a:rPr lang="en-US" altLang="en-US" b="1" dirty="0"/>
              <a:t> </a:t>
            </a:r>
            <a:r>
              <a:rPr lang="en-US" altLang="en-US" dirty="0" err="1"/>
              <a:t>i</a:t>
            </a:r>
            <a:r>
              <a:rPr lang="en-US" altLang="en-US" sz="4000" dirty="0"/>
              <a:t>.	Classification by purpose</a:t>
            </a:r>
          </a:p>
          <a:p>
            <a:pPr eaLnBrk="1"/>
            <a:r>
              <a:rPr lang="en-US" altLang="en-US" sz="4000" dirty="0"/>
              <a:t>ii	Classification by method.</a:t>
            </a:r>
          </a:p>
          <a:p>
            <a:pPr eaLnBrk="1"/>
            <a:r>
              <a:rPr lang="en-US" altLang="en-US" sz="4000" dirty="0"/>
              <a:t>iii	Classification based on type of evidences required and method of analysis.</a:t>
            </a:r>
          </a:p>
          <a:p>
            <a:pPr eaLnBrk="1" hangingPunct="1"/>
            <a:endParaRPr lang="en-US" altLang="en-US" dirty="0"/>
          </a:p>
        </p:txBody>
      </p:sp>
    </p:spTree>
    <p:extLst>
      <p:ext uri="{BB962C8B-B14F-4D97-AF65-F5344CB8AC3E}">
        <p14:creationId xmlns:p14="http://schemas.microsoft.com/office/powerpoint/2010/main" val="594143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EB58C7D-B5E3-524D-ABE1-E00EF4B7FE42}"/>
              </a:ext>
            </a:extLst>
          </p:cNvPr>
          <p:cNvSpPr>
            <a:spLocks noGrp="1" noChangeArrowheads="1"/>
          </p:cNvSpPr>
          <p:nvPr>
            <p:ph type="title"/>
          </p:nvPr>
        </p:nvSpPr>
        <p:spPr>
          <a:xfrm>
            <a:off x="457200" y="-64796"/>
            <a:ext cx="8229600" cy="1143000"/>
          </a:xfrm>
        </p:spPr>
        <p:txBody>
          <a:bodyPr/>
          <a:lstStyle/>
          <a:p>
            <a:pPr eaLnBrk="1" hangingPunct="1"/>
            <a:r>
              <a:rPr lang="en-US" altLang="en-US" b="1" dirty="0">
                <a:solidFill>
                  <a:srgbClr val="0000FF"/>
                </a:solidFill>
              </a:rPr>
              <a:t>Classification by purpose</a:t>
            </a:r>
          </a:p>
        </p:txBody>
      </p:sp>
      <p:sp>
        <p:nvSpPr>
          <p:cNvPr id="14339" name="Content Placeholder 2">
            <a:extLst>
              <a:ext uri="{FF2B5EF4-FFF2-40B4-BE49-F238E27FC236}">
                <a16:creationId xmlns:a16="http://schemas.microsoft.com/office/drawing/2014/main" id="{CD50E99C-45D2-1147-9026-A7666331155A}"/>
              </a:ext>
            </a:extLst>
          </p:cNvPr>
          <p:cNvSpPr>
            <a:spLocks noGrp="1" noChangeArrowheads="1"/>
          </p:cNvSpPr>
          <p:nvPr>
            <p:ph idx="1"/>
          </p:nvPr>
        </p:nvSpPr>
        <p:spPr>
          <a:xfrm>
            <a:off x="484130" y="836712"/>
            <a:ext cx="8229600" cy="3917032"/>
          </a:xfrm>
        </p:spPr>
        <p:txBody>
          <a:bodyPr/>
          <a:lstStyle/>
          <a:p>
            <a:pPr marL="0" indent="0" eaLnBrk="1">
              <a:buNone/>
            </a:pPr>
            <a:endParaRPr lang="en-US" altLang="en-US" dirty="0"/>
          </a:p>
          <a:p>
            <a:pPr eaLnBrk="1"/>
            <a:r>
              <a:rPr lang="en-US" altLang="en-US" dirty="0" err="1"/>
              <a:t>i</a:t>
            </a:r>
            <a:r>
              <a:rPr lang="en-US" altLang="en-US" dirty="0"/>
              <a:t>.	Basic (Pure) research </a:t>
            </a:r>
          </a:p>
          <a:p>
            <a:pPr eaLnBrk="1"/>
            <a:r>
              <a:rPr lang="en-US" altLang="en-US" dirty="0"/>
              <a:t>ii	Applied research.</a:t>
            </a:r>
          </a:p>
          <a:p>
            <a:pPr eaLnBrk="1"/>
            <a:r>
              <a:rPr lang="en-US" altLang="en-US" dirty="0"/>
              <a:t>iii.	Action research </a:t>
            </a:r>
          </a:p>
          <a:p>
            <a:pPr eaLnBrk="1"/>
            <a:r>
              <a:rPr lang="en-US" altLang="en-US" dirty="0"/>
              <a:t>iv.	Evaluation research </a:t>
            </a:r>
          </a:p>
          <a:p>
            <a:pPr eaLnBrk="1" hangingPunct="1"/>
            <a:r>
              <a:rPr lang="en-US" altLang="en-US" dirty="0"/>
              <a:t>v.	Research and Development (R &amp; D</a:t>
            </a:r>
          </a:p>
        </p:txBody>
      </p:sp>
    </p:spTree>
    <p:extLst>
      <p:ext uri="{BB962C8B-B14F-4D97-AF65-F5344CB8AC3E}">
        <p14:creationId xmlns:p14="http://schemas.microsoft.com/office/powerpoint/2010/main" val="2906507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74922F5-CB2E-4B46-AF95-A3C443CA3C5E}"/>
              </a:ext>
            </a:extLst>
          </p:cNvPr>
          <p:cNvSpPr>
            <a:spLocks noGrp="1" noChangeArrowheads="1"/>
          </p:cNvSpPr>
          <p:nvPr>
            <p:ph type="title"/>
          </p:nvPr>
        </p:nvSpPr>
        <p:spPr/>
        <p:txBody>
          <a:bodyPr/>
          <a:lstStyle/>
          <a:p>
            <a:pPr eaLnBrk="1" hangingPunct="1"/>
            <a:r>
              <a:rPr lang="en-US" altLang="en-US" b="1" dirty="0">
                <a:solidFill>
                  <a:srgbClr val="0000FF"/>
                </a:solidFill>
              </a:rPr>
              <a:t>Classification by purpose</a:t>
            </a:r>
            <a:r>
              <a:rPr lang="en-US" altLang="en-US" dirty="0"/>
              <a:t> </a:t>
            </a:r>
            <a:r>
              <a:rPr lang="en-US" altLang="en-US" dirty="0">
                <a:solidFill>
                  <a:srgbClr val="FF0000"/>
                </a:solidFill>
              </a:rPr>
              <a:t>contd…..</a:t>
            </a:r>
          </a:p>
        </p:txBody>
      </p:sp>
      <p:sp>
        <p:nvSpPr>
          <p:cNvPr id="15363" name="Content Placeholder 2">
            <a:extLst>
              <a:ext uri="{FF2B5EF4-FFF2-40B4-BE49-F238E27FC236}">
                <a16:creationId xmlns:a16="http://schemas.microsoft.com/office/drawing/2014/main" id="{E362A19F-A685-6F45-8805-78B73C0C879E}"/>
              </a:ext>
            </a:extLst>
          </p:cNvPr>
          <p:cNvSpPr>
            <a:spLocks noGrp="1" noChangeArrowheads="1"/>
          </p:cNvSpPr>
          <p:nvPr>
            <p:ph idx="1"/>
          </p:nvPr>
        </p:nvSpPr>
        <p:spPr>
          <a:xfrm>
            <a:off x="179512" y="1556792"/>
            <a:ext cx="8856984" cy="3917032"/>
          </a:xfrm>
        </p:spPr>
        <p:txBody>
          <a:bodyPr/>
          <a:lstStyle/>
          <a:p>
            <a:pPr eaLnBrk="1" hangingPunct="1"/>
            <a:r>
              <a:rPr lang="en-US" altLang="en-US" b="1" dirty="0"/>
              <a:t>Basic [Pure] Research: </a:t>
            </a:r>
            <a:r>
              <a:rPr lang="en-US" altLang="en-US" dirty="0"/>
              <a:t>This is concern with the production of result and finding which lead to development of theory. </a:t>
            </a:r>
          </a:p>
          <a:p>
            <a:pPr eaLnBrk="1" hangingPunct="1"/>
            <a:r>
              <a:rPr lang="en-US" altLang="en-US" b="1" dirty="0"/>
              <a:t>Applied Research: </a:t>
            </a:r>
            <a:r>
              <a:rPr lang="en-US" altLang="en-US" dirty="0"/>
              <a:t>This is conducted for the purpose of applying or testing theory and evaluate its usefulness in solving problems. It is concerned with the usefulness of ideas or theories or practical situation. </a:t>
            </a:r>
          </a:p>
        </p:txBody>
      </p:sp>
    </p:spTree>
    <p:extLst>
      <p:ext uri="{BB962C8B-B14F-4D97-AF65-F5344CB8AC3E}">
        <p14:creationId xmlns:p14="http://schemas.microsoft.com/office/powerpoint/2010/main" val="2637884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5021654-F670-184C-9D28-FE03F6AC1510}"/>
              </a:ext>
            </a:extLst>
          </p:cNvPr>
          <p:cNvSpPr>
            <a:spLocks noGrp="1" noChangeArrowheads="1"/>
          </p:cNvSpPr>
          <p:nvPr>
            <p:ph type="title"/>
          </p:nvPr>
        </p:nvSpPr>
        <p:spPr/>
        <p:txBody>
          <a:bodyPr/>
          <a:lstStyle/>
          <a:p>
            <a:pPr eaLnBrk="1" hangingPunct="1"/>
            <a:r>
              <a:rPr lang="en-US" altLang="en-US" b="1" dirty="0">
                <a:solidFill>
                  <a:srgbClr val="0000FF"/>
                </a:solidFill>
              </a:rPr>
              <a:t>Classification by purpose </a:t>
            </a:r>
            <a:r>
              <a:rPr lang="en-US" altLang="en-US" dirty="0">
                <a:solidFill>
                  <a:srgbClr val="FF0000"/>
                </a:solidFill>
              </a:rPr>
              <a:t>contd….</a:t>
            </a:r>
          </a:p>
        </p:txBody>
      </p:sp>
      <p:sp>
        <p:nvSpPr>
          <p:cNvPr id="16387" name="Content Placeholder 2">
            <a:extLst>
              <a:ext uri="{FF2B5EF4-FFF2-40B4-BE49-F238E27FC236}">
                <a16:creationId xmlns:a16="http://schemas.microsoft.com/office/drawing/2014/main" id="{62D593A9-B389-574D-80F1-673772A99E06}"/>
              </a:ext>
            </a:extLst>
          </p:cNvPr>
          <p:cNvSpPr>
            <a:spLocks noGrp="1" noChangeArrowheads="1"/>
          </p:cNvSpPr>
          <p:nvPr>
            <p:ph idx="1"/>
          </p:nvPr>
        </p:nvSpPr>
        <p:spPr>
          <a:xfrm>
            <a:off x="179512" y="1556792"/>
            <a:ext cx="8964488" cy="3917032"/>
          </a:xfrm>
        </p:spPr>
        <p:txBody>
          <a:bodyPr/>
          <a:lstStyle/>
          <a:p>
            <a:pPr eaLnBrk="1" hangingPunct="1"/>
            <a:r>
              <a:rPr lang="en-US" altLang="en-US" b="1" dirty="0"/>
              <a:t>Action Research:</a:t>
            </a:r>
            <a:r>
              <a:rPr lang="en-US" altLang="en-US" dirty="0"/>
              <a:t> is a research that is directed towards solving specific problem in a local setting .it is  usually taken by a teacher or group of teacher in school to solving  specific problem so that the result can be generalized.</a:t>
            </a:r>
          </a:p>
          <a:p>
            <a:pPr eaLnBrk="1" hangingPunct="1"/>
            <a:r>
              <a:rPr lang="en-US" altLang="en-US" b="1" dirty="0"/>
              <a:t>Evaluation Research</a:t>
            </a:r>
            <a:r>
              <a:rPr lang="en-US" altLang="en-US" dirty="0"/>
              <a:t>: the results of evaluation research help in decision making . </a:t>
            </a:r>
          </a:p>
          <a:p>
            <a:pPr eaLnBrk="1" hangingPunct="1"/>
            <a:endParaRPr lang="en-US" altLang="en-US" dirty="0"/>
          </a:p>
        </p:txBody>
      </p:sp>
    </p:spTree>
    <p:extLst>
      <p:ext uri="{BB962C8B-B14F-4D97-AF65-F5344CB8AC3E}">
        <p14:creationId xmlns:p14="http://schemas.microsoft.com/office/powerpoint/2010/main" val="3105206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1FC2C65-75E6-7C46-8938-B61BFC830741}"/>
              </a:ext>
            </a:extLst>
          </p:cNvPr>
          <p:cNvSpPr>
            <a:spLocks noGrp="1" noChangeArrowheads="1"/>
          </p:cNvSpPr>
          <p:nvPr>
            <p:ph type="title"/>
          </p:nvPr>
        </p:nvSpPr>
        <p:spPr/>
        <p:txBody>
          <a:bodyPr/>
          <a:lstStyle/>
          <a:p>
            <a:pPr eaLnBrk="1" hangingPunct="1"/>
            <a:r>
              <a:rPr lang="en-US" altLang="en-US" b="1" dirty="0">
                <a:solidFill>
                  <a:srgbClr val="0000FF"/>
                </a:solidFill>
              </a:rPr>
              <a:t>Classification by purpose </a:t>
            </a:r>
            <a:r>
              <a:rPr lang="en-US" altLang="en-US" dirty="0">
                <a:solidFill>
                  <a:srgbClr val="FF0000"/>
                </a:solidFill>
              </a:rPr>
              <a:t>contd….</a:t>
            </a:r>
            <a:endParaRPr lang="en-US" altLang="en-US" dirty="0"/>
          </a:p>
        </p:txBody>
      </p:sp>
      <p:sp>
        <p:nvSpPr>
          <p:cNvPr id="17411" name="Content Placeholder 2">
            <a:extLst>
              <a:ext uri="{FF2B5EF4-FFF2-40B4-BE49-F238E27FC236}">
                <a16:creationId xmlns:a16="http://schemas.microsoft.com/office/drawing/2014/main" id="{C0B82445-D984-5B4A-8CAA-E337EA020133}"/>
              </a:ext>
            </a:extLst>
          </p:cNvPr>
          <p:cNvSpPr>
            <a:spLocks noGrp="1" noChangeArrowheads="1"/>
          </p:cNvSpPr>
          <p:nvPr>
            <p:ph idx="1"/>
          </p:nvPr>
        </p:nvSpPr>
        <p:spPr/>
        <p:txBody>
          <a:bodyPr/>
          <a:lstStyle/>
          <a:p>
            <a:pPr eaLnBrk="1" hangingPunct="1"/>
            <a:r>
              <a:rPr lang="en-US" altLang="en-US" b="1"/>
              <a:t>Research and Development</a:t>
            </a:r>
            <a:r>
              <a:rPr lang="en-US" altLang="en-US"/>
              <a:t>: This is aimed at developing and testing product to ensure their effectiveness. </a:t>
            </a:r>
          </a:p>
          <a:p>
            <a:pPr eaLnBrk="1" hangingPunct="1"/>
            <a:endParaRPr lang="en-US" altLang="en-US"/>
          </a:p>
        </p:txBody>
      </p:sp>
    </p:spTree>
    <p:extLst>
      <p:ext uri="{BB962C8B-B14F-4D97-AF65-F5344CB8AC3E}">
        <p14:creationId xmlns:p14="http://schemas.microsoft.com/office/powerpoint/2010/main" val="2425268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A4B65FFA-8868-C74D-AB27-FE99203DBC46}"/>
              </a:ext>
            </a:extLst>
          </p:cNvPr>
          <p:cNvSpPr>
            <a:spLocks noGrp="1" noChangeArrowheads="1"/>
          </p:cNvSpPr>
          <p:nvPr>
            <p:ph type="title"/>
          </p:nvPr>
        </p:nvSpPr>
        <p:spPr/>
        <p:txBody>
          <a:bodyPr/>
          <a:lstStyle/>
          <a:p>
            <a:pPr eaLnBrk="1" hangingPunct="1"/>
            <a:r>
              <a:rPr lang="en-US" altLang="en-US" sz="3600" b="1" dirty="0">
                <a:solidFill>
                  <a:srgbClr val="0000FF"/>
                </a:solidFill>
              </a:rPr>
              <a:t>Classification of Research by Method</a:t>
            </a:r>
            <a:endParaRPr lang="en-US" altLang="en-US" dirty="0">
              <a:solidFill>
                <a:srgbClr val="0000FF"/>
              </a:solidFill>
            </a:endParaRPr>
          </a:p>
        </p:txBody>
      </p:sp>
      <p:sp>
        <p:nvSpPr>
          <p:cNvPr id="18435" name="Content Placeholder 2">
            <a:extLst>
              <a:ext uri="{FF2B5EF4-FFF2-40B4-BE49-F238E27FC236}">
                <a16:creationId xmlns:a16="http://schemas.microsoft.com/office/drawing/2014/main" id="{B4F1D624-17A5-2646-8485-F888E8A3EDA7}"/>
              </a:ext>
            </a:extLst>
          </p:cNvPr>
          <p:cNvSpPr>
            <a:spLocks noGrp="1" noChangeArrowheads="1"/>
          </p:cNvSpPr>
          <p:nvPr>
            <p:ph idx="1"/>
          </p:nvPr>
        </p:nvSpPr>
        <p:spPr/>
        <p:txBody>
          <a:bodyPr/>
          <a:lstStyle/>
          <a:p>
            <a:pPr eaLnBrk="1"/>
            <a:r>
              <a:rPr lang="en-US" altLang="en-US"/>
              <a:t> 	Historical </a:t>
            </a:r>
          </a:p>
          <a:p>
            <a:pPr eaLnBrk="1"/>
            <a:r>
              <a:rPr lang="en-US" altLang="en-US"/>
              <a:t> 	Descriptive (survey) </a:t>
            </a:r>
          </a:p>
          <a:p>
            <a:pPr eaLnBrk="1"/>
            <a:r>
              <a:rPr lang="en-US" altLang="en-US"/>
              <a:t> 	Correlational </a:t>
            </a:r>
          </a:p>
          <a:p>
            <a:pPr eaLnBrk="1"/>
            <a:r>
              <a:rPr lang="en-US" altLang="en-US"/>
              <a:t> 	Experimental</a:t>
            </a:r>
          </a:p>
          <a:p>
            <a:pPr eaLnBrk="1"/>
            <a:r>
              <a:rPr lang="en-US" altLang="en-US"/>
              <a:t> 	Casual-comparative (ex-post-facto)</a:t>
            </a:r>
          </a:p>
          <a:p>
            <a:pPr eaLnBrk="1" hangingPunct="1"/>
            <a:endParaRPr lang="en-US" altLang="en-US"/>
          </a:p>
        </p:txBody>
      </p:sp>
    </p:spTree>
    <p:extLst>
      <p:ext uri="{BB962C8B-B14F-4D97-AF65-F5344CB8AC3E}">
        <p14:creationId xmlns:p14="http://schemas.microsoft.com/office/powerpoint/2010/main" val="1213463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F193F-05C5-5946-B4CC-F4B439EE7C1A}"/>
              </a:ext>
            </a:extLst>
          </p:cNvPr>
          <p:cNvSpPr>
            <a:spLocks noGrp="1"/>
          </p:cNvSpPr>
          <p:nvPr>
            <p:ph idx="1"/>
          </p:nvPr>
        </p:nvSpPr>
        <p:spPr/>
        <p:txBody>
          <a:bodyPr>
            <a:normAutofit fontScale="70000" lnSpcReduction="20000"/>
          </a:bodyPr>
          <a:lstStyle/>
          <a:p>
            <a:pPr marL="274320" indent="-274320" eaLnBrk="1" fontAlgn="auto">
              <a:spcAft>
                <a:spcPts val="0"/>
              </a:spcAft>
              <a:buClr>
                <a:schemeClr val="accent3"/>
              </a:buClr>
              <a:buFont typeface="Wingdings 2"/>
              <a:buChar char=""/>
              <a:defRPr/>
            </a:pPr>
            <a:r>
              <a:rPr lang="en-US" b="1" dirty="0"/>
              <a:t>Historical Research</a:t>
            </a:r>
            <a:endParaRPr lang="en-US" dirty="0"/>
          </a:p>
          <a:p>
            <a:pPr marL="274320" indent="-274320" eaLnBrk="1" fontAlgn="auto" hangingPunct="1">
              <a:spcAft>
                <a:spcPts val="0"/>
              </a:spcAft>
              <a:buClr>
                <a:schemeClr val="accent3"/>
              </a:buClr>
              <a:buFont typeface="Wingdings 2"/>
              <a:buChar char=""/>
              <a:defRPr/>
            </a:pPr>
            <a:r>
              <a:rPr lang="en-US" dirty="0"/>
              <a:t>This type of research is based on oral evidence records such as diaries, case history, autobiography, logbook; Books, Journals, magazines etc are also useful documents.</a:t>
            </a:r>
          </a:p>
          <a:p>
            <a:pPr marL="274320" indent="-274320" eaLnBrk="1" fontAlgn="auto">
              <a:spcAft>
                <a:spcPts val="0"/>
              </a:spcAft>
              <a:buClr>
                <a:schemeClr val="accent3"/>
              </a:buClr>
              <a:buFont typeface="Wingdings 2"/>
              <a:buChar char=""/>
              <a:defRPr/>
            </a:pPr>
            <a:r>
              <a:rPr lang="en-US" b="1" dirty="0"/>
              <a:t>Descriptive Research</a:t>
            </a:r>
            <a:endParaRPr lang="en-US" dirty="0"/>
          </a:p>
          <a:p>
            <a:pPr marL="274320" indent="-274320" eaLnBrk="1" fontAlgn="auto" hangingPunct="1">
              <a:spcAft>
                <a:spcPts val="0"/>
              </a:spcAft>
              <a:buClr>
                <a:schemeClr val="accent3"/>
              </a:buClr>
              <a:buFont typeface="Wingdings 2"/>
              <a:buChar char=""/>
              <a:defRPr/>
            </a:pPr>
            <a:r>
              <a:rPr lang="en-US" dirty="0"/>
              <a:t>It is also called a survey research. This type of research is based on information, interviews, (oral, written, structured, unstructured etc), inventories, rating scales, self report, observation etc. Descriptive research is aim at fact finding of the present condition or current situation. </a:t>
            </a:r>
          </a:p>
        </p:txBody>
      </p:sp>
      <p:sp>
        <p:nvSpPr>
          <p:cNvPr id="4" name="Title 1">
            <a:extLst>
              <a:ext uri="{FF2B5EF4-FFF2-40B4-BE49-F238E27FC236}">
                <a16:creationId xmlns:a16="http://schemas.microsoft.com/office/drawing/2014/main" id="{375415B4-18D1-374C-96F3-F9AEAE594C22}"/>
              </a:ext>
            </a:extLst>
          </p:cNvPr>
          <p:cNvSpPr>
            <a:spLocks noGrp="1" noChangeArrowheads="1"/>
          </p:cNvSpPr>
          <p:nvPr>
            <p:ph type="title"/>
          </p:nvPr>
        </p:nvSpPr>
        <p:spPr>
          <a:xfrm>
            <a:off x="457200" y="274638"/>
            <a:ext cx="8229600" cy="1143000"/>
          </a:xfrm>
        </p:spPr>
        <p:txBody>
          <a:bodyPr/>
          <a:lstStyle/>
          <a:p>
            <a:pPr eaLnBrk="1" hangingPunct="1"/>
            <a:r>
              <a:rPr lang="en-US" altLang="en-US" sz="3600" b="1" dirty="0">
                <a:solidFill>
                  <a:srgbClr val="0000FF"/>
                </a:solidFill>
              </a:rPr>
              <a:t>Classification of Research by Method</a:t>
            </a:r>
            <a:br>
              <a:rPr lang="en-US" altLang="en-US" sz="3600" b="1" dirty="0">
                <a:solidFill>
                  <a:srgbClr val="0000FF"/>
                </a:solidFill>
              </a:rPr>
            </a:br>
            <a:r>
              <a:rPr lang="en-US" altLang="en-US" dirty="0">
                <a:solidFill>
                  <a:srgbClr val="FF0000"/>
                </a:solidFill>
              </a:rPr>
              <a:t>contd….</a:t>
            </a:r>
            <a:endParaRPr lang="en-US" altLang="en-US" dirty="0">
              <a:solidFill>
                <a:srgbClr val="0000FF"/>
              </a:solidFill>
            </a:endParaRPr>
          </a:p>
        </p:txBody>
      </p:sp>
    </p:spTree>
    <p:extLst>
      <p:ext uri="{BB962C8B-B14F-4D97-AF65-F5344CB8AC3E}">
        <p14:creationId xmlns:p14="http://schemas.microsoft.com/office/powerpoint/2010/main" val="2697195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A78DC1-F852-9A43-90EB-7B42BAE4BC51}"/>
              </a:ext>
            </a:extLst>
          </p:cNvPr>
          <p:cNvSpPr>
            <a:spLocks noGrp="1"/>
          </p:cNvSpPr>
          <p:nvPr>
            <p:ph idx="1"/>
          </p:nvPr>
        </p:nvSpPr>
        <p:spPr/>
        <p:txBody>
          <a:bodyPr>
            <a:normAutofit fontScale="77500" lnSpcReduction="20000"/>
          </a:bodyPr>
          <a:lstStyle/>
          <a:p>
            <a:pPr marL="274320" indent="-274320" eaLnBrk="1" fontAlgn="auto">
              <a:spcAft>
                <a:spcPts val="0"/>
              </a:spcAft>
              <a:buClr>
                <a:schemeClr val="accent3"/>
              </a:buClr>
              <a:buFont typeface="Wingdings 2"/>
              <a:buChar char=""/>
              <a:defRPr/>
            </a:pPr>
            <a:r>
              <a:rPr lang="en-US" b="1" dirty="0" err="1"/>
              <a:t>Correlational</a:t>
            </a:r>
            <a:r>
              <a:rPr lang="en-US" b="1" dirty="0"/>
              <a:t> Research.</a:t>
            </a:r>
            <a:endParaRPr lang="en-US" dirty="0"/>
          </a:p>
          <a:p>
            <a:pPr marL="274320" indent="-274320" eaLnBrk="1" fontAlgn="auto" hangingPunct="1">
              <a:spcAft>
                <a:spcPts val="0"/>
              </a:spcAft>
              <a:buClr>
                <a:schemeClr val="accent3"/>
              </a:buClr>
              <a:buFont typeface="Wingdings 2"/>
              <a:buChar char=""/>
              <a:defRPr/>
            </a:pPr>
            <a:r>
              <a:rPr lang="en-US" dirty="0"/>
              <a:t>The </a:t>
            </a:r>
            <a:r>
              <a:rPr lang="en-US" dirty="0" err="1"/>
              <a:t>correlational</a:t>
            </a:r>
            <a:r>
              <a:rPr lang="en-US" dirty="0"/>
              <a:t> studies present a research approach that seeks</a:t>
            </a:r>
            <a:r>
              <a:rPr lang="en-US" i="1" dirty="0"/>
              <a:t> </a:t>
            </a:r>
            <a:r>
              <a:rPr lang="en-US" dirty="0"/>
              <a:t>to explain educational phenomena rather than mere stating the phenomena.</a:t>
            </a:r>
          </a:p>
          <a:p>
            <a:pPr marL="274320" indent="-274320" eaLnBrk="1" fontAlgn="auto">
              <a:spcAft>
                <a:spcPts val="0"/>
              </a:spcAft>
              <a:buClr>
                <a:schemeClr val="accent3"/>
              </a:buClr>
              <a:buFont typeface="Wingdings 2"/>
              <a:buChar char=""/>
              <a:defRPr/>
            </a:pPr>
            <a:r>
              <a:rPr lang="en-US" b="1" dirty="0"/>
              <a:t>Experimental Research</a:t>
            </a:r>
            <a:endParaRPr lang="en-US" dirty="0"/>
          </a:p>
          <a:p>
            <a:pPr marL="274320" indent="-274320" eaLnBrk="1" fontAlgn="auto">
              <a:spcAft>
                <a:spcPts val="0"/>
              </a:spcAft>
              <a:buClr>
                <a:schemeClr val="accent3"/>
              </a:buClr>
              <a:buFont typeface="Wingdings 2"/>
              <a:buChar char=""/>
              <a:defRPr/>
            </a:pPr>
            <a:r>
              <a:rPr lang="en-US" dirty="0"/>
              <a:t> This type of research involves conducting experiment for research purpose. The experimental method involves investigating possible cause and effect relationship by exposing one or more experimental groups to a treatment and one or more control groups not receiving the treatment.</a:t>
            </a:r>
          </a:p>
          <a:p>
            <a:pPr marL="274320" indent="-274320" eaLnBrk="1" fontAlgn="auto" hangingPunct="1">
              <a:spcAft>
                <a:spcPts val="0"/>
              </a:spcAft>
              <a:buClr>
                <a:schemeClr val="accent3"/>
              </a:buClr>
              <a:buFont typeface="Wingdings 2"/>
              <a:buChar char=""/>
              <a:defRPr/>
            </a:pPr>
            <a:endParaRPr lang="en-US" dirty="0"/>
          </a:p>
        </p:txBody>
      </p:sp>
      <p:sp>
        <p:nvSpPr>
          <p:cNvPr id="4" name="Title 1">
            <a:extLst>
              <a:ext uri="{FF2B5EF4-FFF2-40B4-BE49-F238E27FC236}">
                <a16:creationId xmlns:a16="http://schemas.microsoft.com/office/drawing/2014/main" id="{A61E21A7-ED65-7F45-B686-932D2C7F0DCB}"/>
              </a:ext>
            </a:extLst>
          </p:cNvPr>
          <p:cNvSpPr>
            <a:spLocks noGrp="1" noChangeArrowheads="1"/>
          </p:cNvSpPr>
          <p:nvPr>
            <p:ph type="title"/>
          </p:nvPr>
        </p:nvSpPr>
        <p:spPr>
          <a:xfrm>
            <a:off x="457200" y="274638"/>
            <a:ext cx="8229600" cy="1143000"/>
          </a:xfrm>
        </p:spPr>
        <p:txBody>
          <a:bodyPr/>
          <a:lstStyle/>
          <a:p>
            <a:pPr eaLnBrk="1" hangingPunct="1"/>
            <a:r>
              <a:rPr lang="en-US" altLang="en-US" sz="3600" b="1" dirty="0">
                <a:solidFill>
                  <a:srgbClr val="0000FF"/>
                </a:solidFill>
              </a:rPr>
              <a:t>Classification of Research by Method</a:t>
            </a:r>
            <a:br>
              <a:rPr lang="en-US" altLang="en-US" sz="3600" b="1" dirty="0">
                <a:solidFill>
                  <a:srgbClr val="0000FF"/>
                </a:solidFill>
              </a:rPr>
            </a:br>
            <a:r>
              <a:rPr lang="en-US" altLang="en-US" dirty="0">
                <a:solidFill>
                  <a:srgbClr val="FF0000"/>
                </a:solidFill>
              </a:rPr>
              <a:t>contd….</a:t>
            </a:r>
            <a:endParaRPr lang="en-US" altLang="en-US" dirty="0">
              <a:solidFill>
                <a:srgbClr val="0000FF"/>
              </a:solidFill>
            </a:endParaRPr>
          </a:p>
        </p:txBody>
      </p:sp>
    </p:spTree>
    <p:extLst>
      <p:ext uri="{BB962C8B-B14F-4D97-AF65-F5344CB8AC3E}">
        <p14:creationId xmlns:p14="http://schemas.microsoft.com/office/powerpoint/2010/main" val="1834485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a:extLst>
              <a:ext uri="{FF2B5EF4-FFF2-40B4-BE49-F238E27FC236}">
                <a16:creationId xmlns:a16="http://schemas.microsoft.com/office/drawing/2014/main" id="{9ED6E26C-6766-CD4A-8499-9104B97524F2}"/>
              </a:ext>
            </a:extLst>
          </p:cNvPr>
          <p:cNvSpPr>
            <a:spLocks noGrp="1" noChangeArrowheads="1"/>
          </p:cNvSpPr>
          <p:nvPr>
            <p:ph idx="1"/>
          </p:nvPr>
        </p:nvSpPr>
        <p:spPr/>
        <p:txBody>
          <a:bodyPr/>
          <a:lstStyle/>
          <a:p>
            <a:pPr eaLnBrk="1"/>
            <a:r>
              <a:rPr lang="en-US" altLang="en-US" b="1"/>
              <a:t>Causal-Comparative Research</a:t>
            </a:r>
            <a:endParaRPr lang="en-US" altLang="en-US"/>
          </a:p>
          <a:p>
            <a:pPr eaLnBrk="1"/>
            <a:r>
              <a:rPr lang="en-US" altLang="en-US"/>
              <a:t>	Causal-comparative and experimental research represent distinctly different methods, however both attempt to establish cause-effect relationship, and both involve group comparison.</a:t>
            </a:r>
          </a:p>
          <a:p>
            <a:pPr eaLnBrk="1" hangingPunct="1"/>
            <a:endParaRPr lang="en-US" altLang="en-US"/>
          </a:p>
        </p:txBody>
      </p:sp>
      <p:sp>
        <p:nvSpPr>
          <p:cNvPr id="4" name="Title 1">
            <a:extLst>
              <a:ext uri="{FF2B5EF4-FFF2-40B4-BE49-F238E27FC236}">
                <a16:creationId xmlns:a16="http://schemas.microsoft.com/office/drawing/2014/main" id="{84B694A9-E48A-DF49-AAF5-7EA32D6AC8C9}"/>
              </a:ext>
            </a:extLst>
          </p:cNvPr>
          <p:cNvSpPr>
            <a:spLocks noGrp="1" noChangeArrowheads="1"/>
          </p:cNvSpPr>
          <p:nvPr>
            <p:ph type="title"/>
          </p:nvPr>
        </p:nvSpPr>
        <p:spPr>
          <a:xfrm>
            <a:off x="457200" y="274638"/>
            <a:ext cx="8229600" cy="1143000"/>
          </a:xfrm>
        </p:spPr>
        <p:txBody>
          <a:bodyPr/>
          <a:lstStyle/>
          <a:p>
            <a:pPr eaLnBrk="1" hangingPunct="1"/>
            <a:r>
              <a:rPr lang="en-US" altLang="en-US" sz="3600" b="1" dirty="0">
                <a:solidFill>
                  <a:srgbClr val="0000FF"/>
                </a:solidFill>
              </a:rPr>
              <a:t>Classification of Research by Method</a:t>
            </a:r>
            <a:br>
              <a:rPr lang="en-US" altLang="en-US" sz="3600" b="1" dirty="0">
                <a:solidFill>
                  <a:srgbClr val="0000FF"/>
                </a:solidFill>
              </a:rPr>
            </a:br>
            <a:r>
              <a:rPr lang="en-US" altLang="en-US" dirty="0">
                <a:solidFill>
                  <a:srgbClr val="FF0000"/>
                </a:solidFill>
              </a:rPr>
              <a:t>contd….</a:t>
            </a:r>
            <a:endParaRPr lang="en-US" altLang="en-US" dirty="0">
              <a:solidFill>
                <a:srgbClr val="0000FF"/>
              </a:solidFill>
            </a:endParaRPr>
          </a:p>
        </p:txBody>
      </p:sp>
    </p:spTree>
    <p:extLst>
      <p:ext uri="{BB962C8B-B14F-4D97-AF65-F5344CB8AC3E}">
        <p14:creationId xmlns:p14="http://schemas.microsoft.com/office/powerpoint/2010/main" val="216812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E98D0-039D-AD4F-BFF5-4AEE20A34774}"/>
              </a:ext>
            </a:extLst>
          </p:cNvPr>
          <p:cNvSpPr>
            <a:spLocks noGrp="1"/>
          </p:cNvSpPr>
          <p:nvPr>
            <p:ph type="title"/>
          </p:nvPr>
        </p:nvSpPr>
        <p:spPr/>
        <p:txBody>
          <a:bodyPr>
            <a:normAutofit fontScale="90000"/>
          </a:bodyPr>
          <a:lstStyle/>
          <a:p>
            <a:pPr eaLnBrk="1" fontAlgn="auto" hangingPunct="1">
              <a:spcAft>
                <a:spcPts val="0"/>
              </a:spcAft>
              <a:defRPr/>
            </a:pPr>
            <a:r>
              <a:rPr lang="en-US" sz="3100" b="1" dirty="0">
                <a:solidFill>
                  <a:srgbClr val="0000FF"/>
                </a:solidFill>
              </a:rPr>
              <a:t>Classification of research based on evidences required </a:t>
            </a:r>
            <a:r>
              <a:rPr lang="en-US" sz="3100" b="1" dirty="0">
                <a:solidFill>
                  <a:srgbClr val="FF0000"/>
                </a:solidFill>
              </a:rPr>
              <a:t>or</a:t>
            </a:r>
            <a:r>
              <a:rPr lang="en-US" sz="3100" b="1" dirty="0">
                <a:solidFill>
                  <a:srgbClr val="0000FF"/>
                </a:solidFill>
              </a:rPr>
              <a:t> method </a:t>
            </a:r>
            <a:r>
              <a:rPr lang="en-US" sz="3100" b="1" dirty="0">
                <a:solidFill>
                  <a:srgbClr val="FF0000"/>
                </a:solidFill>
              </a:rPr>
              <a:t>or</a:t>
            </a:r>
            <a:r>
              <a:rPr lang="en-US" sz="3100" b="1" dirty="0">
                <a:solidFill>
                  <a:srgbClr val="0000FF"/>
                </a:solidFill>
              </a:rPr>
              <a:t> data analysis</a:t>
            </a:r>
            <a:endParaRPr lang="en-US" dirty="0">
              <a:solidFill>
                <a:srgbClr val="0000FF"/>
              </a:solidFill>
            </a:endParaRPr>
          </a:p>
        </p:txBody>
      </p:sp>
      <p:sp>
        <p:nvSpPr>
          <p:cNvPr id="22531" name="Content Placeholder 2">
            <a:extLst>
              <a:ext uri="{FF2B5EF4-FFF2-40B4-BE49-F238E27FC236}">
                <a16:creationId xmlns:a16="http://schemas.microsoft.com/office/drawing/2014/main" id="{FF2E2BA2-06EA-2445-87EA-0F2DAE4EEB48}"/>
              </a:ext>
            </a:extLst>
          </p:cNvPr>
          <p:cNvSpPr>
            <a:spLocks noGrp="1" noChangeArrowheads="1"/>
          </p:cNvSpPr>
          <p:nvPr>
            <p:ph idx="1"/>
          </p:nvPr>
        </p:nvSpPr>
        <p:spPr>
          <a:xfrm>
            <a:off x="179512" y="1556792"/>
            <a:ext cx="8856984" cy="3917032"/>
          </a:xfrm>
        </p:spPr>
        <p:txBody>
          <a:bodyPr/>
          <a:lstStyle/>
          <a:p>
            <a:pPr eaLnBrk="1"/>
            <a:r>
              <a:rPr lang="en-US" altLang="en-US" dirty="0"/>
              <a:t>There are three types of research based on evidences required or method of data analysis. </a:t>
            </a:r>
          </a:p>
          <a:p>
            <a:pPr marL="0" indent="0" eaLnBrk="1">
              <a:buNone/>
            </a:pPr>
            <a:r>
              <a:rPr lang="en-US" altLang="en-US" dirty="0"/>
              <a:t>These are:</a:t>
            </a:r>
          </a:p>
          <a:p>
            <a:pPr eaLnBrk="1"/>
            <a:r>
              <a:rPr lang="en-US" altLang="en-US" dirty="0" err="1"/>
              <a:t>i</a:t>
            </a:r>
            <a:r>
              <a:rPr lang="en-US" altLang="en-US" dirty="0"/>
              <a:t>. Qualitative - non computational</a:t>
            </a:r>
          </a:p>
          <a:p>
            <a:pPr eaLnBrk="1"/>
            <a:r>
              <a:rPr lang="en-US" altLang="en-US" dirty="0"/>
              <a:t>ii. Quantitative - Computational</a:t>
            </a:r>
          </a:p>
          <a:p>
            <a:pPr eaLnBrk="1"/>
            <a:r>
              <a:rPr lang="en-US" altLang="en-US" dirty="0"/>
              <a:t>iii. Triangulation of multiple perspectives.</a:t>
            </a:r>
          </a:p>
          <a:p>
            <a:pPr eaLnBrk="1" hangingPunct="1"/>
            <a:endParaRPr lang="en-US" altLang="en-US" dirty="0"/>
          </a:p>
        </p:txBody>
      </p:sp>
    </p:spTree>
    <p:extLst>
      <p:ext uri="{BB962C8B-B14F-4D97-AF65-F5344CB8AC3E}">
        <p14:creationId xmlns:p14="http://schemas.microsoft.com/office/powerpoint/2010/main" val="3588270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42961-D52F-474A-B723-A2B014B77E56}"/>
              </a:ext>
            </a:extLst>
          </p:cNvPr>
          <p:cNvSpPr>
            <a:spLocks noGrp="1"/>
          </p:cNvSpPr>
          <p:nvPr>
            <p:ph type="title"/>
          </p:nvPr>
        </p:nvSpPr>
        <p:spPr/>
        <p:txBody>
          <a:bodyPr>
            <a:normAutofit/>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Identifying Research Problem</a:t>
            </a:r>
          </a:p>
        </p:txBody>
      </p:sp>
      <p:sp>
        <p:nvSpPr>
          <p:cNvPr id="23555" name="Content Placeholder 2">
            <a:extLst>
              <a:ext uri="{FF2B5EF4-FFF2-40B4-BE49-F238E27FC236}">
                <a16:creationId xmlns:a16="http://schemas.microsoft.com/office/drawing/2014/main" id="{119A31BB-CB6E-1E40-A0C1-D20F46C24FBF}"/>
              </a:ext>
            </a:extLst>
          </p:cNvPr>
          <p:cNvSpPr>
            <a:spLocks noGrp="1" noChangeArrowheads="1"/>
          </p:cNvSpPr>
          <p:nvPr>
            <p:ph idx="1"/>
          </p:nvPr>
        </p:nvSpPr>
        <p:spPr/>
        <p:txBody>
          <a:bodyPr/>
          <a:lstStyle/>
          <a:p>
            <a:pPr eaLnBrk="1" hangingPunct="1"/>
            <a:r>
              <a:rPr lang="en-US" altLang="en-US"/>
              <a:t>WHERE DO YOU GET RESEARCH PROBLEM FROM:</a:t>
            </a:r>
          </a:p>
          <a:p>
            <a:pPr eaLnBrk="1" hangingPunct="1"/>
            <a:r>
              <a:rPr lang="en-US" altLang="en-US"/>
              <a:t>Seminar reports</a:t>
            </a:r>
          </a:p>
          <a:p>
            <a:pPr eaLnBrk="1" hangingPunct="1"/>
            <a:r>
              <a:rPr lang="en-US" altLang="en-US"/>
              <a:t>Literature review </a:t>
            </a:r>
          </a:p>
          <a:p>
            <a:pPr lvl="1" eaLnBrk="1" hangingPunct="1"/>
            <a:r>
              <a:rPr lang="en-US" altLang="en-US"/>
              <a:t>Textbooks</a:t>
            </a:r>
          </a:p>
          <a:p>
            <a:pPr lvl="1" eaLnBrk="1" hangingPunct="1"/>
            <a:r>
              <a:rPr lang="en-US" altLang="en-US"/>
              <a:t>Journal</a:t>
            </a:r>
          </a:p>
          <a:p>
            <a:pPr lvl="1" eaLnBrk="1" hangingPunct="1"/>
            <a:r>
              <a:rPr lang="en-US" altLang="en-US"/>
              <a:t>internet</a:t>
            </a:r>
          </a:p>
        </p:txBody>
      </p:sp>
    </p:spTree>
    <p:extLst>
      <p:ext uri="{BB962C8B-B14F-4D97-AF65-F5344CB8AC3E}">
        <p14:creationId xmlns:p14="http://schemas.microsoft.com/office/powerpoint/2010/main" val="3409898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a:extLst>
              <a:ext uri="{FF2B5EF4-FFF2-40B4-BE49-F238E27FC236}">
                <a16:creationId xmlns:a16="http://schemas.microsoft.com/office/drawing/2014/main" id="{12CC42FB-AE22-1440-A761-83C45129EA9E}"/>
              </a:ext>
            </a:extLst>
          </p:cNvPr>
          <p:cNvSpPr>
            <a:spLocks noGrp="1" noChangeArrowheads="1"/>
          </p:cNvSpPr>
          <p:nvPr>
            <p:ph idx="1"/>
          </p:nvPr>
        </p:nvSpPr>
        <p:spPr/>
        <p:txBody>
          <a:bodyPr/>
          <a:lstStyle/>
          <a:p>
            <a:pPr eaLnBrk="1" hangingPunct="1"/>
            <a:r>
              <a:rPr lang="en-US" altLang="en-US"/>
              <a:t>dissertations</a:t>
            </a:r>
          </a:p>
          <a:p>
            <a:pPr eaLnBrk="1" hangingPunct="1"/>
            <a:r>
              <a:rPr lang="en-US" altLang="en-US"/>
              <a:t>Suggestion for further studies </a:t>
            </a:r>
          </a:p>
          <a:p>
            <a:pPr eaLnBrk="1" hangingPunct="1"/>
            <a:r>
              <a:rPr lang="en-US" altLang="en-US"/>
              <a:t>Existing Theory</a:t>
            </a:r>
          </a:p>
          <a:p>
            <a:pPr eaLnBrk="1" hangingPunct="1"/>
            <a:r>
              <a:rPr lang="en-US" altLang="en-US"/>
              <a:t>Replication of studies</a:t>
            </a:r>
          </a:p>
          <a:p>
            <a:pPr eaLnBrk="1" hangingPunct="1"/>
            <a:endParaRPr lang="en-US" altLang="en-US"/>
          </a:p>
        </p:txBody>
      </p:sp>
      <p:sp>
        <p:nvSpPr>
          <p:cNvPr id="4" name="Title 1">
            <a:extLst>
              <a:ext uri="{FF2B5EF4-FFF2-40B4-BE49-F238E27FC236}">
                <a16:creationId xmlns:a16="http://schemas.microsoft.com/office/drawing/2014/main" id="{044211B1-E816-AE4C-A4B0-FE0E0F7B4098}"/>
              </a:ext>
            </a:extLst>
          </p:cNvPr>
          <p:cNvSpPr>
            <a:spLocks noGrp="1"/>
          </p:cNvSpPr>
          <p:nvPr>
            <p:ph type="title"/>
          </p:nvPr>
        </p:nvSpPr>
        <p:spPr>
          <a:xfrm>
            <a:off x="457200" y="274638"/>
            <a:ext cx="8229600" cy="1143000"/>
          </a:xfrm>
        </p:spPr>
        <p:txBody>
          <a:bodyPr>
            <a:normAutofit fontScale="90000"/>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Identifying Research Problem</a:t>
            </a:r>
            <a:br>
              <a:rPr lang="en-US" b="1" dirty="0">
                <a:solidFill>
                  <a:srgbClr val="0000FF"/>
                </a:solidFill>
                <a:latin typeface="Times New Roman" panose="02020603050405020304" pitchFamily="18" charset="0"/>
                <a:cs typeface="Times New Roman" panose="02020603050405020304" pitchFamily="18" charset="0"/>
              </a:rPr>
            </a:br>
            <a:r>
              <a:rPr lang="en-US" altLang="en-US" dirty="0">
                <a:solidFill>
                  <a:srgbClr val="FF0000"/>
                </a:solidFill>
              </a:rPr>
              <a:t>contd….</a:t>
            </a:r>
            <a:endParaRPr lang="en-US" b="1" dirty="0">
              <a:solidFill>
                <a:srgbClr val="0000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2423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0DF9-3A1A-904F-9C8B-0AAB9538F542}"/>
              </a:ext>
            </a:extLst>
          </p:cNvPr>
          <p:cNvSpPr>
            <a:spLocks noGrp="1"/>
          </p:cNvSpPr>
          <p:nvPr>
            <p:ph type="title"/>
          </p:nvPr>
        </p:nvSpPr>
        <p:spPr>
          <a:xfrm>
            <a:off x="457200" y="-22593"/>
            <a:ext cx="8229600" cy="1143000"/>
          </a:xfrm>
        </p:spPr>
        <p:txBody>
          <a:bodyPr>
            <a:normAutofit/>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Choosing a </a:t>
            </a:r>
            <a:r>
              <a:rPr lang="en-US" b="1" u="sng" dirty="0">
                <a:solidFill>
                  <a:srgbClr val="0000FF"/>
                </a:solidFill>
                <a:latin typeface="Times New Roman" panose="02020603050405020304" pitchFamily="18" charset="0"/>
                <a:cs typeface="Times New Roman" panose="02020603050405020304" pitchFamily="18" charset="0"/>
              </a:rPr>
              <a:t>Research Topic</a:t>
            </a:r>
          </a:p>
        </p:txBody>
      </p:sp>
      <p:sp>
        <p:nvSpPr>
          <p:cNvPr id="25603" name="Content Placeholder 2">
            <a:extLst>
              <a:ext uri="{FF2B5EF4-FFF2-40B4-BE49-F238E27FC236}">
                <a16:creationId xmlns:a16="http://schemas.microsoft.com/office/drawing/2014/main" id="{9414EFDB-4DA2-6D46-8536-4B997063C93D}"/>
              </a:ext>
            </a:extLst>
          </p:cNvPr>
          <p:cNvSpPr>
            <a:spLocks noGrp="1" noChangeArrowheads="1"/>
          </p:cNvSpPr>
          <p:nvPr>
            <p:ph idx="1"/>
          </p:nvPr>
        </p:nvSpPr>
        <p:spPr>
          <a:xfrm>
            <a:off x="461715" y="1120407"/>
            <a:ext cx="8229600" cy="3917032"/>
          </a:xfrm>
        </p:spPr>
        <p:txBody>
          <a:bodyPr/>
          <a:lstStyle/>
          <a:p>
            <a:pPr eaLnBrk="1" hangingPunct="1"/>
            <a:r>
              <a:rPr lang="en-US" altLang="en-US" dirty="0"/>
              <a:t> </a:t>
            </a:r>
            <a:r>
              <a:rPr lang="en-US" altLang="en-US" dirty="0">
                <a:latin typeface="Times New Roman" panose="02020603050405020304" pitchFamily="18" charset="0"/>
                <a:cs typeface="Times New Roman" panose="02020603050405020304" pitchFamily="18" charset="0"/>
              </a:rPr>
              <a:t>A research topic is taken from research problem</a:t>
            </a:r>
          </a:p>
          <a:p>
            <a:pPr eaLnBrk="1" hangingPunct="1"/>
            <a:r>
              <a:rPr lang="en-US" altLang="en-US" dirty="0">
                <a:latin typeface="Times New Roman" panose="02020603050405020304" pitchFamily="18" charset="0"/>
                <a:cs typeface="Times New Roman" panose="02020603050405020304" pitchFamily="18" charset="0"/>
              </a:rPr>
              <a:t>What are the factors that can influence choice of research topic:</a:t>
            </a:r>
          </a:p>
          <a:p>
            <a:pPr lvl="1" eaLnBrk="1" hangingPunct="1"/>
            <a:r>
              <a:rPr lang="en-US" altLang="en-US" dirty="0">
                <a:latin typeface="Times New Roman" panose="02020603050405020304" pitchFamily="18" charset="0"/>
                <a:cs typeface="Times New Roman" panose="02020603050405020304" pitchFamily="18" charset="0"/>
              </a:rPr>
              <a:t>The researcher’s discipline </a:t>
            </a:r>
          </a:p>
          <a:p>
            <a:pPr lvl="1" eaLnBrk="1" hangingPunct="1"/>
            <a:r>
              <a:rPr lang="en-US" altLang="en-US" dirty="0">
                <a:latin typeface="Times New Roman" panose="02020603050405020304" pitchFamily="18" charset="0"/>
                <a:cs typeface="Times New Roman" panose="02020603050405020304" pitchFamily="18" charset="0"/>
              </a:rPr>
              <a:t>Duration</a:t>
            </a:r>
          </a:p>
          <a:p>
            <a:pPr lvl="1" eaLnBrk="1" hangingPunct="1"/>
            <a:r>
              <a:rPr lang="en-US" altLang="en-US" dirty="0">
                <a:latin typeface="Times New Roman" panose="02020603050405020304" pitchFamily="18" charset="0"/>
                <a:cs typeface="Times New Roman" panose="02020603050405020304" pitchFamily="18" charset="0"/>
              </a:rPr>
              <a:t>Fund availability</a:t>
            </a:r>
          </a:p>
          <a:p>
            <a:pPr lvl="1" eaLnBrk="1" hangingPunct="1"/>
            <a:r>
              <a:rPr lang="en-US" altLang="en-US" dirty="0">
                <a:latin typeface="Times New Roman" panose="02020603050405020304" pitchFamily="18" charset="0"/>
                <a:cs typeface="Times New Roman" panose="02020603050405020304" pitchFamily="18" charset="0"/>
              </a:rPr>
              <a:t>Desire for in-depth knowledge</a:t>
            </a:r>
          </a:p>
        </p:txBody>
      </p:sp>
    </p:spTree>
    <p:extLst>
      <p:ext uri="{BB962C8B-B14F-4D97-AF65-F5344CB8AC3E}">
        <p14:creationId xmlns:p14="http://schemas.microsoft.com/office/powerpoint/2010/main" val="2337010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E054E8-13AC-3D4B-81EE-27C74228D4A8}"/>
              </a:ext>
            </a:extLst>
          </p:cNvPr>
          <p:cNvSpPr>
            <a:spLocks noGrp="1"/>
          </p:cNvSpPr>
          <p:nvPr>
            <p:ph idx="1"/>
          </p:nvPr>
        </p:nvSpPr>
        <p:spPr>
          <a:xfrm>
            <a:off x="179512" y="1185736"/>
            <a:ext cx="8784976" cy="4331495"/>
          </a:xfrm>
        </p:spPr>
        <p:txBody>
          <a:bodyPr>
            <a:normAutofit fontScale="25000" lnSpcReduction="20000"/>
          </a:bodyPr>
          <a:lstStyle/>
          <a:p>
            <a:pPr marL="640080" lvl="1" indent="-246888" eaLnBrk="1" fontAlgn="auto" hangingPunct="1">
              <a:spcAft>
                <a:spcPts val="0"/>
              </a:spcAft>
              <a:buFont typeface="Wingdings 2"/>
              <a:buChar char=""/>
              <a:defRPr/>
            </a:pPr>
            <a:r>
              <a:rPr lang="en-US" sz="12800" dirty="0">
                <a:latin typeface="Times New Roman" panose="02020603050405020304" pitchFamily="18" charset="0"/>
                <a:cs typeface="Times New Roman" panose="02020603050405020304" pitchFamily="18" charset="0"/>
              </a:rPr>
              <a:t>Availability of resources</a:t>
            </a:r>
          </a:p>
          <a:p>
            <a:pPr marL="640080" lvl="1" indent="-246888" eaLnBrk="1" fontAlgn="auto" hangingPunct="1">
              <a:spcAft>
                <a:spcPts val="0"/>
              </a:spcAft>
              <a:buFont typeface="Wingdings 2"/>
              <a:buChar char=""/>
              <a:defRPr/>
            </a:pPr>
            <a:r>
              <a:rPr lang="en-US" sz="12800" dirty="0">
                <a:latin typeface="Times New Roman" panose="02020603050405020304" pitchFamily="18" charset="0"/>
                <a:cs typeface="Times New Roman" panose="02020603050405020304" pitchFamily="18" charset="0"/>
              </a:rPr>
              <a:t>Income derivable</a:t>
            </a:r>
          </a:p>
          <a:p>
            <a:pPr marL="457200" lvl="1" indent="0" eaLnBrk="1" fontAlgn="auto" hangingPunct="1">
              <a:spcAft>
                <a:spcPts val="0"/>
              </a:spcAft>
              <a:buFont typeface="Wingdings 2"/>
              <a:buNone/>
              <a:defRPr/>
            </a:pPr>
            <a:endParaRPr lang="en-US" sz="9600" b="1" dirty="0">
              <a:latin typeface="Times New Roman" panose="02020603050405020304" pitchFamily="18" charset="0"/>
              <a:cs typeface="Times New Roman" panose="02020603050405020304" pitchFamily="18" charset="0"/>
            </a:endParaRPr>
          </a:p>
          <a:p>
            <a:pPr marL="457200" lvl="1" indent="0" eaLnBrk="1" fontAlgn="auto" hangingPunct="1">
              <a:spcAft>
                <a:spcPts val="0"/>
              </a:spcAft>
              <a:buFont typeface="Wingdings 2"/>
              <a:buNone/>
              <a:defRPr/>
            </a:pPr>
            <a:r>
              <a:rPr lang="en-US" sz="9600" b="1" dirty="0">
                <a:solidFill>
                  <a:srgbClr val="0000FF"/>
                </a:solidFill>
                <a:latin typeface="Times New Roman" panose="02020603050405020304" pitchFamily="18" charset="0"/>
                <a:cs typeface="Times New Roman" panose="02020603050405020304" pitchFamily="18" charset="0"/>
              </a:rPr>
              <a:t>WORDINGS OF RESEARCH TOPIC</a:t>
            </a:r>
          </a:p>
          <a:p>
            <a:pPr marL="457200" lvl="1" indent="0" eaLnBrk="1" fontAlgn="auto" hangingPunct="1">
              <a:spcAft>
                <a:spcPts val="0"/>
              </a:spcAft>
              <a:buFont typeface="Wingdings 2"/>
              <a:buNone/>
              <a:defRPr/>
            </a:pPr>
            <a:r>
              <a:rPr lang="en-US" sz="9600" dirty="0">
                <a:latin typeface="Times New Roman" panose="02020603050405020304" pitchFamily="18" charset="0"/>
                <a:cs typeface="Times New Roman" panose="02020603050405020304" pitchFamily="18" charset="0"/>
              </a:rPr>
              <a:t>A research topic should be:</a:t>
            </a:r>
          </a:p>
          <a:p>
            <a:pPr marL="640080" lvl="1" indent="-246888" eaLnBrk="1" fontAlgn="auto" hangingPunct="1">
              <a:spcAft>
                <a:spcPts val="0"/>
              </a:spcAft>
              <a:buFontTx/>
              <a:buChar char="-"/>
              <a:defRPr/>
            </a:pPr>
            <a:r>
              <a:rPr lang="en-US" sz="9600" dirty="0">
                <a:latin typeface="Times New Roman" panose="02020603050405020304" pitchFamily="18" charset="0"/>
                <a:cs typeface="Times New Roman" panose="02020603050405020304" pitchFamily="18" charset="0"/>
              </a:rPr>
              <a:t>Appropriate</a:t>
            </a:r>
          </a:p>
          <a:p>
            <a:pPr marL="640080" lvl="1" indent="-246888" eaLnBrk="1" fontAlgn="auto" hangingPunct="1">
              <a:spcAft>
                <a:spcPts val="0"/>
              </a:spcAft>
              <a:buFontTx/>
              <a:buChar char="-"/>
              <a:defRPr/>
            </a:pPr>
            <a:r>
              <a:rPr lang="en-US" sz="9600" dirty="0">
                <a:latin typeface="Times New Roman" panose="02020603050405020304" pitchFamily="18" charset="0"/>
                <a:cs typeface="Times New Roman" panose="02020603050405020304" pitchFamily="18" charset="0"/>
              </a:rPr>
              <a:t>Descriptive</a:t>
            </a:r>
          </a:p>
          <a:p>
            <a:pPr marL="640080" lvl="1" indent="-246888" eaLnBrk="1" fontAlgn="auto" hangingPunct="1">
              <a:spcAft>
                <a:spcPts val="0"/>
              </a:spcAft>
              <a:buFontTx/>
              <a:buChar char="-"/>
              <a:defRPr/>
            </a:pPr>
            <a:r>
              <a:rPr lang="en-US" sz="9600" dirty="0">
                <a:latin typeface="Times New Roman" panose="02020603050405020304" pitchFamily="18" charset="0"/>
                <a:cs typeface="Times New Roman" panose="02020603050405020304" pitchFamily="18" charset="0"/>
              </a:rPr>
              <a:t>Simple and unambiguous</a:t>
            </a:r>
          </a:p>
          <a:p>
            <a:pPr marL="640080" lvl="1" indent="-246888" eaLnBrk="1" fontAlgn="auto" hangingPunct="1">
              <a:spcAft>
                <a:spcPts val="0"/>
              </a:spcAft>
              <a:buFont typeface="Wingdings 2"/>
              <a:buChar char=""/>
              <a:defRPr/>
            </a:pPr>
            <a:r>
              <a:rPr lang="en-US" sz="9600" dirty="0">
                <a:latin typeface="Times New Roman" panose="02020603050405020304" pitchFamily="18" charset="0"/>
                <a:cs typeface="Times New Roman" panose="02020603050405020304" pitchFamily="18" charset="0"/>
              </a:rPr>
              <a:t>It must be short and straight forward</a:t>
            </a:r>
          </a:p>
          <a:p>
            <a:pPr marL="640080" lvl="1" indent="-246888" eaLnBrk="1" fontAlgn="auto" hangingPunct="1">
              <a:spcAft>
                <a:spcPts val="0"/>
              </a:spcAft>
              <a:buFont typeface="Wingdings 2"/>
              <a:buChar char=""/>
              <a:defRPr/>
            </a:pPr>
            <a:r>
              <a:rPr lang="en-US" sz="9600" dirty="0">
                <a:latin typeface="Times New Roman" panose="02020603050405020304" pitchFamily="18" charset="0"/>
                <a:cs typeface="Times New Roman" panose="02020603050405020304" pitchFamily="18" charset="0"/>
              </a:rPr>
              <a:t>It must be large enough to cover the subject matter</a:t>
            </a:r>
          </a:p>
          <a:p>
            <a:pPr marL="640080" lvl="1" indent="-246888" eaLnBrk="1" fontAlgn="auto" hangingPunct="1">
              <a:spcAft>
                <a:spcPts val="0"/>
              </a:spcAft>
              <a:buFont typeface="Wingdings 2"/>
              <a:buChar char=""/>
              <a:defRPr/>
            </a:pPr>
            <a:r>
              <a:rPr lang="en-US" sz="9600" dirty="0">
                <a:latin typeface="Times New Roman" panose="02020603050405020304" pitchFamily="18" charset="0"/>
                <a:cs typeface="Times New Roman" panose="02020603050405020304" pitchFamily="18" charset="0"/>
              </a:rPr>
              <a:t>Word limit per  title 14-20</a:t>
            </a:r>
          </a:p>
          <a:p>
            <a:pPr marL="457200" lvl="1" indent="0" eaLnBrk="1" fontAlgn="auto" hangingPunct="1">
              <a:spcAft>
                <a:spcPts val="0"/>
              </a:spcAft>
              <a:buFont typeface="Wingdings 2"/>
              <a:buNone/>
              <a:defRPr/>
            </a:pPr>
            <a:endParaRPr lang="en-US" dirty="0"/>
          </a:p>
          <a:p>
            <a:pPr marL="457200" lvl="1" indent="0" eaLnBrk="1" fontAlgn="auto" hangingPunct="1">
              <a:spcAft>
                <a:spcPts val="0"/>
              </a:spcAft>
              <a:buFont typeface="Wingdings 2"/>
              <a:buNone/>
              <a:defRPr/>
            </a:pPr>
            <a:r>
              <a:rPr lang="en-US" dirty="0"/>
              <a:t> </a:t>
            </a:r>
          </a:p>
          <a:p>
            <a:pPr marL="640080" lvl="1" indent="-246888" eaLnBrk="1" fontAlgn="auto" hangingPunct="1">
              <a:spcAft>
                <a:spcPts val="0"/>
              </a:spcAft>
              <a:buFont typeface="Wingdings 2"/>
              <a:buChar char=""/>
              <a:defRPr/>
            </a:pPr>
            <a:endParaRPr lang="en-US" dirty="0"/>
          </a:p>
        </p:txBody>
      </p:sp>
      <p:sp>
        <p:nvSpPr>
          <p:cNvPr id="4" name="Title 1">
            <a:extLst>
              <a:ext uri="{FF2B5EF4-FFF2-40B4-BE49-F238E27FC236}">
                <a16:creationId xmlns:a16="http://schemas.microsoft.com/office/drawing/2014/main" id="{AC109E54-2223-974D-A72F-D1B217B4521E}"/>
              </a:ext>
            </a:extLst>
          </p:cNvPr>
          <p:cNvSpPr>
            <a:spLocks noGrp="1"/>
          </p:cNvSpPr>
          <p:nvPr>
            <p:ph type="title"/>
          </p:nvPr>
        </p:nvSpPr>
        <p:spPr>
          <a:xfrm>
            <a:off x="457200" y="-22593"/>
            <a:ext cx="8229600" cy="1143000"/>
          </a:xfrm>
        </p:spPr>
        <p:txBody>
          <a:bodyPr>
            <a:normAutofit fontScale="90000"/>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Choosing a </a:t>
            </a:r>
            <a:r>
              <a:rPr lang="en-US" b="1" u="sng" dirty="0">
                <a:solidFill>
                  <a:srgbClr val="0000FF"/>
                </a:solidFill>
                <a:latin typeface="Times New Roman" panose="02020603050405020304" pitchFamily="18" charset="0"/>
                <a:cs typeface="Times New Roman" panose="02020603050405020304" pitchFamily="18" charset="0"/>
              </a:rPr>
              <a:t>Research Topic</a:t>
            </a:r>
            <a:br>
              <a:rPr lang="en-US" b="1" u="sng" dirty="0">
                <a:solidFill>
                  <a:srgbClr val="0000FF"/>
                </a:solidFill>
                <a:latin typeface="Times New Roman" panose="02020603050405020304" pitchFamily="18" charset="0"/>
                <a:cs typeface="Times New Roman" panose="02020603050405020304" pitchFamily="18" charset="0"/>
              </a:rPr>
            </a:br>
            <a:r>
              <a:rPr lang="en-US" altLang="en-US" dirty="0">
                <a:solidFill>
                  <a:srgbClr val="FF0000"/>
                </a:solidFill>
              </a:rPr>
              <a:t>contd…..</a:t>
            </a:r>
            <a:endParaRPr lang="en-US" b="1" dirty="0">
              <a:solidFill>
                <a:srgbClr val="0000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4027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Content Placeholder 2">
            <a:extLst>
              <a:ext uri="{FF2B5EF4-FFF2-40B4-BE49-F238E27FC236}">
                <a16:creationId xmlns:a16="http://schemas.microsoft.com/office/drawing/2014/main" id="{D85A3572-32B0-4C40-B731-FE76D0229689}"/>
              </a:ext>
            </a:extLst>
          </p:cNvPr>
          <p:cNvSpPr>
            <a:spLocks noGrp="1" noChangeArrowheads="1"/>
          </p:cNvSpPr>
          <p:nvPr>
            <p:ph idx="1"/>
          </p:nvPr>
        </p:nvSpPr>
        <p:spPr/>
        <p:txBody>
          <a:bodyPr/>
          <a:lstStyle/>
          <a:p>
            <a:pPr marL="0" indent="0" eaLnBrk="1" hangingPunct="1">
              <a:buNone/>
            </a:pPr>
            <a:endParaRPr lang="en-US" altLang="en-US" b="1" dirty="0">
              <a:latin typeface="Times New Roman" panose="02020603050405020304" pitchFamily="18" charset="0"/>
              <a:cs typeface="Times New Roman" panose="02020603050405020304" pitchFamily="18" charset="0"/>
            </a:endParaRPr>
          </a:p>
          <a:p>
            <a:pPr eaLnBrk="1" hangingPunct="1"/>
            <a:r>
              <a:rPr lang="en-US" altLang="en-US" b="1" dirty="0">
                <a:latin typeface="Times New Roman" panose="02020603050405020304" pitchFamily="18" charset="0"/>
                <a:cs typeface="Times New Roman" panose="02020603050405020304" pitchFamily="18" charset="0"/>
              </a:rPr>
              <a:t>Ensure that each word is needed</a:t>
            </a:r>
          </a:p>
          <a:p>
            <a:pPr eaLnBrk="1" hangingPunct="1"/>
            <a:r>
              <a:rPr lang="en-US" altLang="en-US" b="1" dirty="0">
                <a:latin typeface="Times New Roman" panose="02020603050405020304" pitchFamily="18" charset="0"/>
                <a:cs typeface="Times New Roman" panose="02020603050405020304" pitchFamily="18" charset="0"/>
              </a:rPr>
              <a:t>Avoid work wasters e.g. studies on</a:t>
            </a:r>
          </a:p>
          <a:p>
            <a:pPr lvl="1" eaLnBrk="1" hangingPunct="1"/>
            <a:r>
              <a:rPr lang="en-US" altLang="en-US" b="1" dirty="0">
                <a:latin typeface="Times New Roman" panose="02020603050405020304" pitchFamily="18" charset="0"/>
                <a:cs typeface="Times New Roman" panose="02020603050405020304" pitchFamily="18" charset="0"/>
              </a:rPr>
              <a:t>Investigation on</a:t>
            </a:r>
          </a:p>
          <a:p>
            <a:pPr lvl="1" eaLnBrk="1" hangingPunct="1"/>
            <a:r>
              <a:rPr lang="en-US" altLang="en-US" b="1" dirty="0">
                <a:latin typeface="Times New Roman" panose="02020603050405020304" pitchFamily="18" charset="0"/>
                <a:cs typeface="Times New Roman" panose="02020603050405020304" pitchFamily="18" charset="0"/>
              </a:rPr>
              <a:t>Comprehending / Exploring the…..</a:t>
            </a:r>
          </a:p>
          <a:p>
            <a:pPr lvl="1" eaLnBrk="1" hangingPunct="1"/>
            <a:r>
              <a:rPr lang="en-US" altLang="en-US" b="1" dirty="0">
                <a:latin typeface="Times New Roman" panose="02020603050405020304" pitchFamily="18" charset="0"/>
                <a:cs typeface="Times New Roman" panose="02020603050405020304" pitchFamily="18" charset="0"/>
              </a:rPr>
              <a:t>Analysis of  etc.</a:t>
            </a:r>
          </a:p>
        </p:txBody>
      </p:sp>
      <p:sp>
        <p:nvSpPr>
          <p:cNvPr id="4" name="Title 1">
            <a:extLst>
              <a:ext uri="{FF2B5EF4-FFF2-40B4-BE49-F238E27FC236}">
                <a16:creationId xmlns:a16="http://schemas.microsoft.com/office/drawing/2014/main" id="{25B30ED6-AF0F-BD48-B187-D0DD9DF9411B}"/>
              </a:ext>
            </a:extLst>
          </p:cNvPr>
          <p:cNvSpPr>
            <a:spLocks noGrp="1"/>
          </p:cNvSpPr>
          <p:nvPr>
            <p:ph type="title"/>
          </p:nvPr>
        </p:nvSpPr>
        <p:spPr/>
        <p:txBody>
          <a:bodyPr>
            <a:normAutofit/>
          </a:bodyPr>
          <a:lstStyle/>
          <a:p>
            <a:pPr marL="0" indent="0" eaLnBrk="1" hangingPunct="1">
              <a:buNone/>
            </a:pPr>
            <a:r>
              <a:rPr lang="en-US" b="1" dirty="0">
                <a:solidFill>
                  <a:srgbClr val="0000FF"/>
                </a:solidFill>
                <a:latin typeface="Times New Roman" panose="02020603050405020304" pitchFamily="18" charset="0"/>
                <a:cs typeface="Times New Roman" panose="02020603050405020304" pitchFamily="18" charset="0"/>
              </a:rPr>
              <a:t>Wordings of research topic</a:t>
            </a:r>
          </a:p>
        </p:txBody>
      </p:sp>
    </p:spTree>
    <p:extLst>
      <p:ext uri="{BB962C8B-B14F-4D97-AF65-F5344CB8AC3E}">
        <p14:creationId xmlns:p14="http://schemas.microsoft.com/office/powerpoint/2010/main" val="24526432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98B2-A85C-3A45-87E2-C67DF70C18DD}"/>
              </a:ext>
            </a:extLst>
          </p:cNvPr>
          <p:cNvSpPr>
            <a:spLocks noGrp="1"/>
          </p:cNvSpPr>
          <p:nvPr>
            <p:ph type="title"/>
          </p:nvPr>
        </p:nvSpPr>
        <p:spPr/>
        <p:txBody>
          <a:bodyPr>
            <a:normAutofit fontScale="90000"/>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Characteristics of a good </a:t>
            </a:r>
            <a:r>
              <a:rPr lang="en-US" b="1" u="sng" dirty="0">
                <a:solidFill>
                  <a:srgbClr val="0000FF"/>
                </a:solidFill>
                <a:latin typeface="Times New Roman" panose="02020603050405020304" pitchFamily="18" charset="0"/>
                <a:cs typeface="Times New Roman" panose="02020603050405020304" pitchFamily="18" charset="0"/>
              </a:rPr>
              <a:t>Research Topic</a:t>
            </a:r>
          </a:p>
        </p:txBody>
      </p:sp>
      <p:sp>
        <p:nvSpPr>
          <p:cNvPr id="28675" name="Content Placeholder 2">
            <a:extLst>
              <a:ext uri="{FF2B5EF4-FFF2-40B4-BE49-F238E27FC236}">
                <a16:creationId xmlns:a16="http://schemas.microsoft.com/office/drawing/2014/main" id="{C5FC2364-10CF-F743-B43B-5E17D3CE2697}"/>
              </a:ext>
            </a:extLst>
          </p:cNvPr>
          <p:cNvSpPr>
            <a:spLocks noGrp="1" noChangeArrowheads="1"/>
          </p:cNvSpPr>
          <p:nvPr>
            <p:ph idx="1"/>
          </p:nvPr>
        </p:nvSpPr>
        <p:spPr/>
        <p:txBody>
          <a:bodyPr/>
          <a:lstStyle/>
          <a:p>
            <a:pPr eaLnBrk="1" hangingPunct="1"/>
            <a:r>
              <a:rPr lang="en-US" altLang="en-US" sz="3600" b="1">
                <a:latin typeface="Times New Roman" panose="02020603050405020304" pitchFamily="18" charset="0"/>
                <a:cs typeface="Times New Roman" panose="02020603050405020304" pitchFamily="18" charset="0"/>
              </a:rPr>
              <a:t>It must be researchable i.e. problem that can be investigated through collection of data</a:t>
            </a:r>
          </a:p>
          <a:p>
            <a:pPr eaLnBrk="1" hangingPunct="1"/>
            <a:r>
              <a:rPr lang="en-US" altLang="en-US" sz="3600" b="1">
                <a:latin typeface="Times New Roman" panose="02020603050405020304" pitchFamily="18" charset="0"/>
                <a:cs typeface="Times New Roman" panose="02020603050405020304" pitchFamily="18" charset="0"/>
              </a:rPr>
              <a:t>It must have 2 or more interacting variables</a:t>
            </a:r>
          </a:p>
          <a:p>
            <a:pPr eaLnBrk="1" hangingPunct="1"/>
            <a:r>
              <a:rPr lang="en-US" altLang="en-US" sz="3600" b="1">
                <a:latin typeface="Times New Roman" panose="02020603050405020304" pitchFamily="18" charset="0"/>
                <a:cs typeface="Times New Roman" panose="02020603050405020304" pitchFamily="18" charset="0"/>
              </a:rPr>
              <a:t>It must be an area of interest</a:t>
            </a:r>
          </a:p>
        </p:txBody>
      </p:sp>
    </p:spTree>
    <p:extLst>
      <p:ext uri="{BB962C8B-B14F-4D97-AF65-F5344CB8AC3E}">
        <p14:creationId xmlns:p14="http://schemas.microsoft.com/office/powerpoint/2010/main" val="643467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FA4B509-FA9C-EE44-9BFE-8D63E3367A7C}"/>
              </a:ext>
            </a:extLst>
          </p:cNvPr>
          <p:cNvSpPr>
            <a:spLocks noGrp="1" noChangeArrowheads="1"/>
          </p:cNvSpPr>
          <p:nvPr>
            <p:ph type="title"/>
          </p:nvPr>
        </p:nvSpPr>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What is a </a:t>
            </a:r>
            <a:r>
              <a:rPr lang="en-US" altLang="en-US" b="1" u="sng" dirty="0">
                <a:solidFill>
                  <a:srgbClr val="0000FF"/>
                </a:solidFill>
                <a:latin typeface="Times New Roman" panose="02020603050405020304" pitchFamily="18" charset="0"/>
                <a:cs typeface="Times New Roman" panose="02020603050405020304" pitchFamily="18" charset="0"/>
              </a:rPr>
              <a:t>Variable</a:t>
            </a:r>
            <a:r>
              <a:rPr lang="en-US" altLang="en-US" b="1" dirty="0">
                <a:solidFill>
                  <a:srgbClr val="0000FF"/>
                </a:solidFill>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77AB50BC-97FB-7A43-A1C2-2B1731D9A4A6}"/>
              </a:ext>
            </a:extLst>
          </p:cNvPr>
          <p:cNvSpPr>
            <a:spLocks noGrp="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US" dirty="0">
                <a:latin typeface="Times New Roman" panose="02020603050405020304" pitchFamily="18" charset="0"/>
                <a:cs typeface="Times New Roman" panose="02020603050405020304" pitchFamily="18" charset="0"/>
              </a:rPr>
              <a:t>Any quality or quantity in which the researcher is interested and which varies in the course of the research </a:t>
            </a:r>
            <a:r>
              <a:rPr lang="en-US" dirty="0" err="1">
                <a:latin typeface="Times New Roman" panose="02020603050405020304" pitchFamily="18" charset="0"/>
                <a:cs typeface="Times New Roman" panose="02020603050405020304" pitchFamily="18" charset="0"/>
              </a:rPr>
              <a:t>e.g</a:t>
            </a:r>
            <a:r>
              <a:rPr lang="en-US" dirty="0">
                <a:latin typeface="Times New Roman" panose="02020603050405020304" pitchFamily="18" charset="0"/>
                <a:cs typeface="Times New Roman" panose="02020603050405020304" pitchFamily="18" charset="0"/>
              </a:rPr>
              <a:t> interest, skill, knowledge etc.</a:t>
            </a:r>
          </a:p>
          <a:p>
            <a:pPr marL="0" indent="0" eaLnBrk="1" fontAlgn="auto" hangingPunct="1">
              <a:spcAft>
                <a:spcPts val="0"/>
              </a:spcAft>
              <a:buClr>
                <a:schemeClr val="accent3"/>
              </a:buClr>
              <a:buFont typeface="Wingdings 2"/>
              <a:buNone/>
              <a:defRPr/>
            </a:pPr>
            <a:r>
              <a:rPr lang="en-US" dirty="0">
                <a:latin typeface="Times New Roman" panose="02020603050405020304" pitchFamily="18" charset="0"/>
                <a:cs typeface="Times New Roman" panose="02020603050405020304" pitchFamily="18" charset="0"/>
              </a:rPr>
              <a:t>TYPES OF VARIABLES</a:t>
            </a:r>
          </a:p>
          <a:p>
            <a:pPr marL="0" indent="0" eaLnBrk="1" fontAlgn="auto" hangingPunct="1">
              <a:spcAft>
                <a:spcPts val="0"/>
              </a:spcAft>
              <a:buClr>
                <a:schemeClr val="accent3"/>
              </a:buClr>
              <a:buFont typeface="Wingdings 2"/>
              <a:buNone/>
              <a:defRPr/>
            </a:pPr>
            <a:r>
              <a:rPr lang="en-US" dirty="0">
                <a:latin typeface="Times New Roman" panose="02020603050405020304" pitchFamily="18" charset="0"/>
                <a:cs typeface="Times New Roman" panose="02020603050405020304" pitchFamily="18" charset="0"/>
              </a:rPr>
              <a:t>The most frequent variable encounter in research are:</a:t>
            </a:r>
          </a:p>
          <a:p>
            <a:pPr marL="274320" indent="-274320" eaLnBrk="1" fontAlgn="auto" hangingPunct="1">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Independent</a:t>
            </a:r>
          </a:p>
          <a:p>
            <a:pPr marL="274320" indent="-274320" eaLnBrk="1" fontAlgn="auto" hangingPunct="1">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dependent</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012975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4EF8358B-B738-6A49-81CC-B63D5CAA75BE}"/>
              </a:ext>
            </a:extLst>
          </p:cNvPr>
          <p:cNvSpPr>
            <a:spLocks noGrp="1" noChangeArrowheads="1"/>
          </p:cNvSpPr>
          <p:nvPr>
            <p:ph type="title"/>
          </p:nvPr>
        </p:nvSpPr>
        <p:spPr>
          <a:xfrm>
            <a:off x="440969" y="241176"/>
            <a:ext cx="8311952" cy="1143000"/>
          </a:xfrm>
        </p:spPr>
        <p:txBody>
          <a:bodyPr/>
          <a:lstStyle/>
          <a:p>
            <a:pPr eaLnBrk="1" hangingPunct="1"/>
            <a:r>
              <a:rPr lang="en-US" altLang="en-US" b="1" dirty="0">
                <a:solidFill>
                  <a:srgbClr val="0000FF"/>
                </a:solidFill>
              </a:rPr>
              <a:t>Types of Variable</a:t>
            </a:r>
          </a:p>
        </p:txBody>
      </p:sp>
      <p:sp>
        <p:nvSpPr>
          <p:cNvPr id="30723" name="Content Placeholder 2">
            <a:extLst>
              <a:ext uri="{FF2B5EF4-FFF2-40B4-BE49-F238E27FC236}">
                <a16:creationId xmlns:a16="http://schemas.microsoft.com/office/drawing/2014/main" id="{344EE3EF-4263-224B-9194-110BFBC3DEEC}"/>
              </a:ext>
            </a:extLst>
          </p:cNvPr>
          <p:cNvSpPr>
            <a:spLocks noGrp="1" noChangeArrowheads="1"/>
          </p:cNvSpPr>
          <p:nvPr>
            <p:ph idx="1"/>
          </p:nvPr>
        </p:nvSpPr>
        <p:spPr>
          <a:xfrm>
            <a:off x="0" y="1124744"/>
            <a:ext cx="9252520" cy="3917032"/>
          </a:xfrm>
        </p:spPr>
        <p:txBody>
          <a:bodyPr/>
          <a:lstStyle/>
          <a:p>
            <a:pPr eaLnBrk="1" hangingPunct="1"/>
            <a:r>
              <a:rPr lang="en-US" altLang="en-US" b="1" dirty="0">
                <a:latin typeface="Times New Roman" panose="02020603050405020304" pitchFamily="18" charset="0"/>
                <a:cs typeface="Times New Roman" panose="02020603050405020304" pitchFamily="18" charset="0"/>
              </a:rPr>
              <a:t>Independent variable </a:t>
            </a:r>
            <a:r>
              <a:rPr lang="en-US" altLang="en-US" dirty="0">
                <a:latin typeface="Times New Roman" panose="02020603050405020304" pitchFamily="18" charset="0"/>
                <a:cs typeface="Times New Roman" panose="02020603050405020304" pitchFamily="18" charset="0"/>
              </a:rPr>
              <a:t>–  is also called manipulative or treatment variable.</a:t>
            </a:r>
          </a:p>
          <a:p>
            <a:pPr eaLnBrk="1" hangingPunct="1">
              <a:buFontTx/>
              <a:buChar char="-"/>
            </a:pPr>
            <a:r>
              <a:rPr lang="en-US" altLang="en-US" dirty="0">
                <a:latin typeface="Times New Roman" panose="02020603050405020304" pitchFamily="18" charset="0"/>
                <a:cs typeface="Times New Roman" panose="02020603050405020304" pitchFamily="18" charset="0"/>
              </a:rPr>
              <a:t>it determine the nature or the occurrence of another variable</a:t>
            </a:r>
          </a:p>
          <a:p>
            <a:pPr eaLnBrk="1" hangingPunct="1">
              <a:buFontTx/>
              <a:buChar char="-"/>
            </a:pPr>
            <a:r>
              <a:rPr lang="en-US" altLang="en-US" dirty="0">
                <a:latin typeface="Times New Roman" panose="02020603050405020304" pitchFamily="18" charset="0"/>
                <a:cs typeface="Times New Roman" panose="02020603050405020304" pitchFamily="18" charset="0"/>
              </a:rPr>
              <a:t>It is the variable that is manipulated by the researcher</a:t>
            </a:r>
          </a:p>
          <a:p>
            <a:pPr eaLnBrk="1" hangingPunct="1">
              <a:buFontTx/>
              <a:buChar char="-"/>
            </a:pPr>
            <a:r>
              <a:rPr lang="en-US" altLang="en-US" dirty="0">
                <a:latin typeface="Times New Roman" panose="02020603050405020304" pitchFamily="18" charset="0"/>
                <a:cs typeface="Times New Roman" panose="02020603050405020304" pitchFamily="18" charset="0"/>
              </a:rPr>
              <a:t>It presume to cause, influence or affect the outcome.</a:t>
            </a:r>
            <a:endParaRPr lang="en-US" altLang="en-US" dirty="0"/>
          </a:p>
        </p:txBody>
      </p:sp>
    </p:spTree>
    <p:extLst>
      <p:ext uri="{BB962C8B-B14F-4D97-AF65-F5344CB8AC3E}">
        <p14:creationId xmlns:p14="http://schemas.microsoft.com/office/powerpoint/2010/main" val="4157959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Content Placeholder 2">
            <a:extLst>
              <a:ext uri="{FF2B5EF4-FFF2-40B4-BE49-F238E27FC236}">
                <a16:creationId xmlns:a16="http://schemas.microsoft.com/office/drawing/2014/main" id="{9047F752-91A3-7746-885E-45125D3DD14C}"/>
              </a:ext>
            </a:extLst>
          </p:cNvPr>
          <p:cNvSpPr>
            <a:spLocks noGrp="1" noChangeArrowheads="1"/>
          </p:cNvSpPr>
          <p:nvPr>
            <p:ph idx="1"/>
          </p:nvPr>
        </p:nvSpPr>
        <p:spPr/>
        <p:txBody>
          <a:bodyPr/>
          <a:lstStyle/>
          <a:p>
            <a:pPr eaLnBrk="1" hangingPunct="1"/>
            <a:r>
              <a:rPr lang="en-US" altLang="en-US" b="1">
                <a:latin typeface="Times New Roman" panose="02020603050405020304" pitchFamily="18" charset="0"/>
                <a:cs typeface="Times New Roman" panose="02020603050405020304" pitchFamily="18" charset="0"/>
              </a:rPr>
              <a:t>Dependent Variable</a:t>
            </a:r>
            <a:r>
              <a:rPr lang="en-US" altLang="en-US">
                <a:latin typeface="Times New Roman" panose="02020603050405020304" pitchFamily="18" charset="0"/>
                <a:cs typeface="Times New Roman" panose="02020603050405020304" pitchFamily="18" charset="0"/>
              </a:rPr>
              <a:t>: is also called outcome variable</a:t>
            </a:r>
          </a:p>
          <a:p>
            <a:pPr eaLnBrk="1" hangingPunct="1"/>
            <a:r>
              <a:rPr lang="en-US" altLang="en-US">
                <a:latin typeface="Times New Roman" panose="02020603050405020304" pitchFamily="18" charset="0"/>
                <a:cs typeface="Times New Roman" panose="02020603050405020304" pitchFamily="18" charset="0"/>
              </a:rPr>
              <a:t>It is a variable that the independent variable is presumed to affect.</a:t>
            </a:r>
          </a:p>
          <a:p>
            <a:pPr eaLnBrk="1" hangingPunct="1"/>
            <a:r>
              <a:rPr lang="en-US" altLang="en-US">
                <a:latin typeface="Times New Roman" panose="02020603050405020304" pitchFamily="18" charset="0"/>
                <a:cs typeface="Times New Roman" panose="02020603050405020304" pitchFamily="18" charset="0"/>
              </a:rPr>
              <a:t>It is a variable that changes, appear or disappear as researcher changes, remove or introduces the independent variable.</a:t>
            </a:r>
          </a:p>
          <a:p>
            <a:pPr eaLnBrk="1" hangingPunct="1"/>
            <a:endParaRPr lang="en-US" altLang="en-US"/>
          </a:p>
        </p:txBody>
      </p:sp>
      <p:sp>
        <p:nvSpPr>
          <p:cNvPr id="4" name="Title 1">
            <a:extLst>
              <a:ext uri="{FF2B5EF4-FFF2-40B4-BE49-F238E27FC236}">
                <a16:creationId xmlns:a16="http://schemas.microsoft.com/office/drawing/2014/main" id="{146CB917-EFE3-8040-8C0B-F0FD6D8F75CA}"/>
              </a:ext>
            </a:extLst>
          </p:cNvPr>
          <p:cNvSpPr>
            <a:spLocks noGrp="1" noChangeArrowheads="1"/>
          </p:cNvSpPr>
          <p:nvPr>
            <p:ph type="title"/>
          </p:nvPr>
        </p:nvSpPr>
        <p:spPr>
          <a:xfrm>
            <a:off x="457200" y="274638"/>
            <a:ext cx="8229600" cy="1143000"/>
          </a:xfrm>
        </p:spPr>
        <p:txBody>
          <a:bodyPr/>
          <a:lstStyle/>
          <a:p>
            <a:pPr eaLnBrk="1" hangingPunct="1"/>
            <a:r>
              <a:rPr lang="en-US" altLang="en-US" b="1" dirty="0">
                <a:solidFill>
                  <a:srgbClr val="0000FF"/>
                </a:solidFill>
              </a:rPr>
              <a:t>Types of Variable</a:t>
            </a:r>
            <a:br>
              <a:rPr lang="en-US" altLang="en-US" b="1" dirty="0">
                <a:solidFill>
                  <a:srgbClr val="0000FF"/>
                </a:solidFill>
              </a:rPr>
            </a:br>
            <a:r>
              <a:rPr lang="en-US" altLang="en-US" dirty="0">
                <a:solidFill>
                  <a:srgbClr val="FF0000"/>
                </a:solidFill>
              </a:rPr>
              <a:t>contd…..</a:t>
            </a:r>
            <a:endParaRPr lang="en-US" altLang="en-US" b="1" dirty="0">
              <a:solidFill>
                <a:srgbClr val="0000FF"/>
              </a:solidFill>
            </a:endParaRPr>
          </a:p>
        </p:txBody>
      </p:sp>
    </p:spTree>
    <p:extLst>
      <p:ext uri="{BB962C8B-B14F-4D97-AF65-F5344CB8AC3E}">
        <p14:creationId xmlns:p14="http://schemas.microsoft.com/office/powerpoint/2010/main" val="38884446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a:extLst>
              <a:ext uri="{FF2B5EF4-FFF2-40B4-BE49-F238E27FC236}">
                <a16:creationId xmlns:a16="http://schemas.microsoft.com/office/drawing/2014/main" id="{D215961E-9A78-AC4D-846E-EA43D64FC155}"/>
              </a:ext>
            </a:extLst>
          </p:cNvPr>
          <p:cNvSpPr>
            <a:spLocks noGrp="1" noChangeArrowheads="1"/>
          </p:cNvSpPr>
          <p:nvPr>
            <p:ph idx="1"/>
          </p:nvPr>
        </p:nvSpPr>
        <p:spPr>
          <a:xfrm>
            <a:off x="251520" y="1417638"/>
            <a:ext cx="8568952" cy="3917032"/>
          </a:xfrm>
        </p:spPr>
        <p:txBody>
          <a:bodyPr/>
          <a:lstStyle/>
          <a:p>
            <a:pPr eaLnBrk="1" hangingPunct="1"/>
            <a:r>
              <a:rPr lang="en-US" altLang="en-US" b="1" dirty="0">
                <a:latin typeface="Times New Roman" panose="02020603050405020304" pitchFamily="18" charset="0"/>
                <a:cs typeface="Times New Roman" panose="02020603050405020304" pitchFamily="18" charset="0"/>
              </a:rPr>
              <a:t>Extraneous Variable</a:t>
            </a:r>
            <a:endParaRPr lang="en-US" altLang="en-US" dirty="0">
              <a:latin typeface="Times New Roman" panose="02020603050405020304" pitchFamily="18" charset="0"/>
              <a:cs typeface="Times New Roman" panose="02020603050405020304" pitchFamily="18" charset="0"/>
            </a:endParaRPr>
          </a:p>
          <a:p>
            <a:pPr eaLnBrk="1" hangingPunct="1"/>
            <a:r>
              <a:rPr lang="en-US" altLang="en-US" dirty="0">
                <a:latin typeface="Times New Roman" panose="02020603050405020304" pitchFamily="18" charset="0"/>
                <a:cs typeface="Times New Roman" panose="02020603050405020304" pitchFamily="18" charset="0"/>
              </a:rPr>
              <a:t>is a secondary independent variable, that is, other independent variables or factor that may affect the outcome of a research if not controlled. </a:t>
            </a:r>
            <a:r>
              <a:rPr lang="en-US" altLang="en-US" dirty="0" err="1">
                <a:latin typeface="Times New Roman" panose="02020603050405020304" pitchFamily="18" charset="0"/>
                <a:cs typeface="Times New Roman" panose="02020603050405020304" pitchFamily="18" charset="0"/>
              </a:rPr>
              <a:t>Eg.</a:t>
            </a:r>
            <a:r>
              <a:rPr lang="en-US" altLang="en-US" dirty="0">
                <a:latin typeface="Times New Roman" panose="02020603050405020304" pitchFamily="18" charset="0"/>
                <a:cs typeface="Times New Roman" panose="02020603050405020304" pitchFamily="18" charset="0"/>
              </a:rPr>
              <a:t> Moderator variable.</a:t>
            </a:r>
          </a:p>
          <a:p>
            <a:pPr eaLnBrk="1" hangingPunct="1"/>
            <a:r>
              <a:rPr lang="en-US" altLang="en-US" b="1" dirty="0">
                <a:latin typeface="Times New Roman" panose="02020603050405020304" pitchFamily="18" charset="0"/>
                <a:cs typeface="Times New Roman" panose="02020603050405020304" pitchFamily="18" charset="0"/>
              </a:rPr>
              <a:t>Intervening Variable</a:t>
            </a:r>
            <a:r>
              <a:rPr lang="en-US" altLang="en-US" dirty="0">
                <a:latin typeface="Times New Roman" panose="02020603050405020304" pitchFamily="18" charset="0"/>
                <a:cs typeface="Times New Roman" panose="02020603050405020304" pitchFamily="18" charset="0"/>
              </a:rPr>
              <a:t>:</a:t>
            </a:r>
            <a:r>
              <a:rPr lang="en-US" altLang="en-US" b="1" dirty="0">
                <a:latin typeface="Times New Roman" panose="02020603050405020304" pitchFamily="18" charset="0"/>
                <a:cs typeface="Times New Roman" panose="02020603050405020304" pitchFamily="18" charset="0"/>
              </a:rPr>
              <a:t> </a:t>
            </a:r>
            <a:r>
              <a:rPr lang="en-US" altLang="en-US" dirty="0">
                <a:latin typeface="Times New Roman" panose="02020603050405020304" pitchFamily="18" charset="0"/>
                <a:cs typeface="Times New Roman" panose="02020603050405020304" pitchFamily="18" charset="0"/>
              </a:rPr>
              <a:t>cannot be manipulated or studied directly because their effect cannot be measured or manipulated.</a:t>
            </a:r>
            <a:endParaRPr lang="en-US" altLang="en-US" b="1"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E7A09485-5EA2-944D-8C8B-A0461C889AE8}"/>
              </a:ext>
            </a:extLst>
          </p:cNvPr>
          <p:cNvSpPr>
            <a:spLocks noGrp="1" noChangeArrowheads="1"/>
          </p:cNvSpPr>
          <p:nvPr>
            <p:ph type="title"/>
          </p:nvPr>
        </p:nvSpPr>
        <p:spPr>
          <a:xfrm>
            <a:off x="457200" y="274638"/>
            <a:ext cx="8229600" cy="1143000"/>
          </a:xfrm>
        </p:spPr>
        <p:txBody>
          <a:bodyPr/>
          <a:lstStyle/>
          <a:p>
            <a:pPr eaLnBrk="1" hangingPunct="1"/>
            <a:r>
              <a:rPr lang="en-US" altLang="en-US" b="1" dirty="0">
                <a:solidFill>
                  <a:srgbClr val="0000FF"/>
                </a:solidFill>
              </a:rPr>
              <a:t>Types of Variable</a:t>
            </a:r>
            <a:br>
              <a:rPr lang="en-US" altLang="en-US" b="1" dirty="0">
                <a:solidFill>
                  <a:srgbClr val="0000FF"/>
                </a:solidFill>
              </a:rPr>
            </a:br>
            <a:r>
              <a:rPr lang="en-US" altLang="en-US" dirty="0">
                <a:solidFill>
                  <a:srgbClr val="FF0000"/>
                </a:solidFill>
              </a:rPr>
              <a:t>contd…..</a:t>
            </a:r>
            <a:endParaRPr lang="en-US" altLang="en-US" b="1" dirty="0">
              <a:solidFill>
                <a:srgbClr val="0000FF"/>
              </a:solidFill>
            </a:endParaRPr>
          </a:p>
        </p:txBody>
      </p:sp>
    </p:spTree>
    <p:extLst>
      <p:ext uri="{BB962C8B-B14F-4D97-AF65-F5344CB8AC3E}">
        <p14:creationId xmlns:p14="http://schemas.microsoft.com/office/powerpoint/2010/main" val="40667947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3520A8AA-5ED1-0042-9F50-013505939146}"/>
              </a:ext>
            </a:extLst>
          </p:cNvPr>
          <p:cNvSpPr>
            <a:spLocks noGrp="1" noChangeArrowheads="1"/>
          </p:cNvSpPr>
          <p:nvPr>
            <p:ph type="title"/>
          </p:nvPr>
        </p:nvSpPr>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EXAMPLES</a:t>
            </a:r>
          </a:p>
        </p:txBody>
      </p:sp>
      <p:sp>
        <p:nvSpPr>
          <p:cNvPr id="33795" name="Content Placeholder 2">
            <a:extLst>
              <a:ext uri="{FF2B5EF4-FFF2-40B4-BE49-F238E27FC236}">
                <a16:creationId xmlns:a16="http://schemas.microsoft.com/office/drawing/2014/main" id="{9367A7BF-AF8D-5045-9F8E-E23CAD2671F0}"/>
              </a:ext>
            </a:extLst>
          </p:cNvPr>
          <p:cNvSpPr>
            <a:spLocks noGrp="1" noChangeArrowheads="1"/>
          </p:cNvSpPr>
          <p:nvPr>
            <p:ph idx="1"/>
          </p:nvPr>
        </p:nvSpPr>
        <p:spPr/>
        <p:txBody>
          <a:bodyPr/>
          <a:lstStyle/>
          <a:p>
            <a:pPr eaLnBrk="1" hangingPunct="1"/>
            <a:r>
              <a:rPr lang="en-US" altLang="en-US" dirty="0"/>
              <a:t>Academic Procrastination, Overconfidence and Parental Unrealistic Expectations as correlates of Academic Rebelliousness</a:t>
            </a:r>
          </a:p>
          <a:p>
            <a:pPr marL="0" indent="0" eaLnBrk="1" hangingPunct="1">
              <a:buNone/>
            </a:pPr>
            <a:endParaRPr lang="en-US" altLang="en-US" dirty="0"/>
          </a:p>
          <a:p>
            <a:pPr eaLnBrk="1" hangingPunct="1"/>
            <a:r>
              <a:rPr lang="en-US" altLang="en-US" dirty="0"/>
              <a:t>Relationship between gender and academic achievement of education students</a:t>
            </a:r>
          </a:p>
        </p:txBody>
      </p:sp>
    </p:spTree>
    <p:extLst>
      <p:ext uri="{BB962C8B-B14F-4D97-AF65-F5344CB8AC3E}">
        <p14:creationId xmlns:p14="http://schemas.microsoft.com/office/powerpoint/2010/main" val="11173853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39F86E-4B77-304C-8CE6-02AC1C28F0A7}"/>
              </a:ext>
            </a:extLst>
          </p:cNvPr>
          <p:cNvSpPr>
            <a:spLocks noGrp="1"/>
          </p:cNvSpPr>
          <p:nvPr>
            <p:ph idx="1"/>
          </p:nvPr>
        </p:nvSpPr>
        <p:spPr/>
        <p:txBody>
          <a:bodyPr/>
          <a:lstStyle/>
          <a:p>
            <a:pPr marL="0" indent="0" algn="ctr">
              <a:buNone/>
            </a:pPr>
            <a:r>
              <a:rPr lang="en-US" sz="8000" dirty="0">
                <a:solidFill>
                  <a:srgbClr val="FF0000"/>
                </a:solidFill>
              </a:rPr>
              <a:t>More to come!!!</a:t>
            </a:r>
          </a:p>
        </p:txBody>
      </p:sp>
      <p:sp>
        <p:nvSpPr>
          <p:cNvPr id="4" name="Slide Number Placeholder 3">
            <a:extLst>
              <a:ext uri="{FF2B5EF4-FFF2-40B4-BE49-F238E27FC236}">
                <a16:creationId xmlns:a16="http://schemas.microsoft.com/office/drawing/2014/main" id="{D8FFE469-1E50-224C-9A5B-E34801D2A95B}"/>
              </a:ext>
            </a:extLst>
          </p:cNvPr>
          <p:cNvSpPr>
            <a:spLocks noGrp="1"/>
          </p:cNvSpPr>
          <p:nvPr>
            <p:ph type="sldNum" sz="quarter" idx="11"/>
          </p:nvPr>
        </p:nvSpPr>
        <p:spPr/>
        <p:txBody>
          <a:bodyPr/>
          <a:lstStyle/>
          <a:p>
            <a:pPr>
              <a:defRPr/>
            </a:pPr>
            <a:fld id="{0669F83E-C611-4B90-8FAE-1379528B23C3}" type="slidenum">
              <a:rPr lang="en-GB" altLang="en-US" smtClean="0"/>
              <a:pPr>
                <a:defRPr/>
              </a:pPr>
              <a:t>31</a:t>
            </a:fld>
            <a:endParaRPr lang="en-GB" altLang="en-US"/>
          </a:p>
        </p:txBody>
      </p:sp>
    </p:spTree>
    <p:extLst>
      <p:ext uri="{BB962C8B-B14F-4D97-AF65-F5344CB8AC3E}">
        <p14:creationId xmlns:p14="http://schemas.microsoft.com/office/powerpoint/2010/main" val="11450302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3037</TotalTime>
  <Words>1148</Words>
  <Application>Microsoft Macintosh PowerPoint</Application>
  <PresentationFormat>On-screen Show (4:3)</PresentationFormat>
  <Paragraphs>150</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Constantia</vt:lpstr>
      <vt:lpstr>Myriad Pro</vt:lpstr>
      <vt:lpstr>Times New Roman</vt:lpstr>
      <vt:lpstr>Verdana</vt:lpstr>
      <vt:lpstr>Wingdings 2</vt:lpstr>
      <vt:lpstr>20140311PresentationUWTSDTemplate</vt:lpstr>
      <vt:lpstr>  Research Principles and Philosophy  [LCDB7007]   Week  1  (Part 2 of 3)  Concept of Research</vt:lpstr>
      <vt:lpstr>Research &amp; Re-Search methods   </vt:lpstr>
      <vt:lpstr>Concept of Research</vt:lpstr>
      <vt:lpstr>Concept of Research contd….....</vt:lpstr>
      <vt:lpstr>What is Research again?</vt:lpstr>
      <vt:lpstr>Flow chart</vt:lpstr>
      <vt:lpstr>Process of Research</vt:lpstr>
      <vt:lpstr>Process of Research  contd….</vt:lpstr>
      <vt:lpstr>Purpose of Research</vt:lpstr>
      <vt:lpstr>CLASSIFICATION OF RESEARCH</vt:lpstr>
      <vt:lpstr>Classification by purpose</vt:lpstr>
      <vt:lpstr>Classification by purpose contd…..</vt:lpstr>
      <vt:lpstr>Classification by purpose contd….</vt:lpstr>
      <vt:lpstr>Classification by purpose contd….</vt:lpstr>
      <vt:lpstr>Classification of Research by Method</vt:lpstr>
      <vt:lpstr>Classification of Research by Method contd….</vt:lpstr>
      <vt:lpstr>Classification of Research by Method contd….</vt:lpstr>
      <vt:lpstr>Classification of Research by Method contd….</vt:lpstr>
      <vt:lpstr>Classification of research based on evidences required or method or data analysis</vt:lpstr>
      <vt:lpstr>Identifying Research Problem</vt:lpstr>
      <vt:lpstr>Identifying Research Problem contd….</vt:lpstr>
      <vt:lpstr>Choosing a Research Topic</vt:lpstr>
      <vt:lpstr>Choosing a Research Topic contd…..</vt:lpstr>
      <vt:lpstr>Wordings of research topic</vt:lpstr>
      <vt:lpstr>Characteristics of a good Research Topic</vt:lpstr>
      <vt:lpstr>What is a Variable?</vt:lpstr>
      <vt:lpstr>Types of Variable</vt:lpstr>
      <vt:lpstr>Types of Variable contd…..</vt:lpstr>
      <vt:lpstr>Types of Variable contd…..</vt:lpstr>
      <vt:lpstr>EXAMPLES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180</cp:revision>
  <cp:lastPrinted>2018-07-09T15:27:01Z</cp:lastPrinted>
  <dcterms:created xsi:type="dcterms:W3CDTF">2002-10-07T19:43:58Z</dcterms:created>
  <dcterms:modified xsi:type="dcterms:W3CDTF">2022-02-12T09:09:04Z</dcterms:modified>
</cp:coreProperties>
</file>