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</p:sldMasterIdLst>
  <p:notesMasterIdLst>
    <p:notesMasterId r:id="rId11"/>
  </p:notesMasterIdLst>
  <p:sldIdLst>
    <p:sldId id="256" r:id="rId2"/>
    <p:sldId id="260" r:id="rId3"/>
    <p:sldId id="262" r:id="rId4"/>
    <p:sldId id="258" r:id="rId5"/>
    <p:sldId id="263" r:id="rId6"/>
    <p:sldId id="264" r:id="rId7"/>
    <p:sldId id="265" r:id="rId8"/>
    <p:sldId id="266" r:id="rId9"/>
    <p:sldId id="261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66"/>
    <a:srgbClr val="669A9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7C8224-8D46-0842-D4E2-4ACD833C758F}" v="5" dt="2022-10-13T13:11:26.057"/>
    <p1510:client id="{90B33F61-9996-8687-05A4-253AD9DB50F3}" v="1130" dt="2022-10-16T19:39:42.237"/>
    <p1510:client id="{B1E17B90-2B2D-B7ED-9BA4-2801A077EA70}" v="835" dt="2022-10-13T16:44:30.904"/>
    <p1510:client id="{C52415F3-031B-4CB3-8DCB-63B6E6E71483}" v="840" dt="2022-09-29T16:41:41.155"/>
    <p1510:client id="{FAAE6323-AD67-9CE4-158C-C3C6427F5508}" v="315" dt="2022-10-06T16:36:40.3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59" d="100"/>
          <a:sy n="59" d="100"/>
        </p:scale>
        <p:origin x="88" y="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C34926-6EBC-4A4C-8656-6665D1B30F64}" type="datetimeFigureOut">
              <a:t>10/16/2022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C9AD2A-49BB-4F3E-807C-6BB8FA44758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961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C9AD2A-49BB-4F3E-807C-6BB8FA447584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1942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BF745CF8-353A-472F-AE98-C099BC4BE2A2}" type="datetime1">
              <a:rPr lang="en-US" smtClean="0"/>
              <a:t>10/16/2022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Anamaria Sdrabau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6174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2E345-8567-4971-B065-FE67D1068C75}" type="datetime1">
              <a:rPr lang="en-US" smtClean="0"/>
              <a:t>10/16/2022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Anamaria Sdrabau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8637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470DD-B70C-4382-A2BE-4FD484489532}" type="datetime1">
              <a:rPr lang="en-US" smtClean="0"/>
              <a:t>10/16/2022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Anamaria Sdrabau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3639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9B69E-3942-4DF0-8564-A4523F7712CC}" type="datetime1">
              <a:rPr lang="en-US" smtClean="0"/>
              <a:t>10/16/2022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Anamaria Sdrabau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657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E0114-0E95-47B9-8A6A-EFFB5262C812}" type="datetime1">
              <a:rPr lang="en-US" smtClean="0"/>
              <a:t>10/16/2022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Anamaria Sdrabau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62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ABB03-0693-4CF8-8BF8-63ABAA0BBF14}" type="datetime1">
              <a:rPr lang="en-US" smtClean="0"/>
              <a:t>10/16/2022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Anamaria Sdrabau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2830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BDE0-4855-46E5-8748-D1F6878C8EC0}" type="datetime1">
              <a:rPr lang="en-US" smtClean="0"/>
              <a:t>10/16/2022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Anamaria Sdrabau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1371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C2F91-5E0B-453D-AF49-3F8584817AA4}" type="datetime1">
              <a:rPr lang="en-US" smtClean="0"/>
              <a:t>10/16/2022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Anamaria Sdrabau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4528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BF9DB-3139-43B6-A3BB-1BDF22C72985}" type="datetime1">
              <a:rPr lang="en-US" smtClean="0"/>
              <a:t>10/16/2022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Anamaria Sdrabau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1097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BA2CD-9786-4F49-959A-9FA4272F16BF}" type="datetime1">
              <a:rPr lang="en-US" smtClean="0"/>
              <a:t>10/16/2022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Anamaria Sdrabau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2155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052F7-838C-457B-883E-3B1E4306885A}" type="datetime1">
              <a:rPr lang="en-US" smtClean="0"/>
              <a:t>10/16/2022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Anamaria Sdrabau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8135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A76C5813-99BA-4F6A-A4EE-9F0C572455D3}" type="datetime1">
              <a:rPr lang="en-US" smtClean="0"/>
              <a:t>10/16/2022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Anamaria Sdrabau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5776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</p:sldLayoutIdLst>
  <p:hf sldNum="0" hd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44383" y="1520371"/>
            <a:ext cx="6974915" cy="3329581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4500" dirty="0">
                <a:ea typeface="+mj-lt"/>
                <a:cs typeface="+mj-lt"/>
              </a:rPr>
              <a:t> Digital tool used most by students at UWTSD to collaborate </a:t>
            </a:r>
          </a:p>
          <a:p>
            <a:pPr algn="ctr">
              <a:lnSpc>
                <a:spcPct val="90000"/>
              </a:lnSpc>
            </a:pPr>
            <a:endParaRPr lang="en-GB" sz="450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91204" y="5176308"/>
            <a:ext cx="6276975" cy="892175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Anamaria </a:t>
            </a:r>
            <a:r>
              <a:rPr lang="en-GB" sz="1800" dirty="0" err="1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Sdrabau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     Alex Adrian </a:t>
            </a:r>
            <a:r>
              <a:rPr lang="en-GB" sz="1800" dirty="0" err="1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Jeleriu</a:t>
            </a:r>
            <a:endParaRPr lang="en-US" sz="1800" dirty="0" err="1">
              <a:solidFill>
                <a:schemeClr val="tx1">
                  <a:lumMod val="85000"/>
                  <a:lumOff val="15000"/>
                </a:schemeClr>
              </a:solidFill>
              <a:cs typeface="Calibri"/>
            </a:endParaRPr>
          </a:p>
          <a:p>
            <a:pPr algn="ctr">
              <a:lnSpc>
                <a:spcPct val="90000"/>
              </a:lnSpc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2214813                          2133188 </a:t>
            </a:r>
          </a:p>
          <a:p>
            <a:pPr algn="ctr">
              <a:lnSpc>
                <a:spcPct val="90000"/>
              </a:lnSpc>
            </a:pPr>
            <a:r>
              <a:rPr lang="en-GB" sz="1800" b="1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Group F</a:t>
            </a:r>
            <a:endParaRPr lang="en-GB" sz="1800" dirty="0">
              <a:solidFill>
                <a:schemeClr val="tx1">
                  <a:lumMod val="85000"/>
                  <a:lumOff val="15000"/>
                </a:schemeClr>
              </a:solidFill>
              <a:cs typeface="Calibri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DF6C26-CDE3-76A1-274C-D86340618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Anamaria Sdrabau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767550-19DC-7C31-E8AB-A9037B74CFC3}"/>
              </a:ext>
            </a:extLst>
          </p:cNvPr>
          <p:cNvSpPr txBox="1"/>
          <p:nvPr/>
        </p:nvSpPr>
        <p:spPr>
          <a:xfrm>
            <a:off x="2300061" y="323548"/>
            <a:ext cx="627697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/>
              <a:t>Digital Skills and Research Methods LCHS4002_BIRM</a:t>
            </a:r>
            <a:endParaRPr lang="en-US" dirty="0"/>
          </a:p>
          <a:p>
            <a:pPr algn="ctr"/>
            <a:r>
              <a:rPr lang="en-GB" dirty="0"/>
              <a:t>Lecturers Chuen (Zeno) Leung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96C32-39B1-E664-3DEF-2BB41418E7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7883" y="1472347"/>
            <a:ext cx="7192732" cy="419548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Introduction </a:t>
            </a:r>
            <a:endParaRPr lang="en-US" sz="3200" dirty="0">
              <a:solidFill>
                <a:schemeClr val="bg1"/>
              </a:solidFill>
            </a:endParaRPr>
          </a:p>
          <a:p>
            <a:pPr>
              <a:buClr>
                <a:srgbClr val="8AD0D6"/>
              </a:buClr>
            </a:pPr>
            <a:r>
              <a:rPr lang="en-GB" sz="3200" dirty="0">
                <a:solidFill>
                  <a:schemeClr val="bg1"/>
                </a:solidFill>
              </a:rPr>
              <a:t>Rationale</a:t>
            </a:r>
          </a:p>
          <a:p>
            <a:pPr>
              <a:buClr>
                <a:srgbClr val="8AD0D6"/>
              </a:buClr>
            </a:pPr>
            <a:r>
              <a:rPr lang="en-GB" sz="3200" dirty="0">
                <a:solidFill>
                  <a:schemeClr val="bg1"/>
                </a:solidFill>
              </a:rPr>
              <a:t>Proposed Method</a:t>
            </a:r>
          </a:p>
          <a:p>
            <a:pPr>
              <a:buClr>
                <a:srgbClr val="8AD0D6"/>
              </a:buClr>
            </a:pPr>
            <a:r>
              <a:rPr lang="en-GB" sz="3200" dirty="0">
                <a:solidFill>
                  <a:schemeClr val="bg1"/>
                </a:solidFill>
              </a:rPr>
              <a:t>Ethical Consideration</a:t>
            </a:r>
          </a:p>
          <a:p>
            <a:pPr>
              <a:buClr>
                <a:srgbClr val="8AD0D6"/>
              </a:buClr>
            </a:pPr>
            <a:r>
              <a:rPr lang="en-GB" sz="3200" dirty="0">
                <a:solidFill>
                  <a:schemeClr val="bg1"/>
                </a:solidFill>
              </a:rPr>
              <a:t>Research Timeline</a:t>
            </a:r>
          </a:p>
          <a:p>
            <a:pPr>
              <a:buClr>
                <a:srgbClr val="8AD0D6"/>
              </a:buClr>
            </a:pPr>
            <a:r>
              <a:rPr lang="en-GB" sz="3200" dirty="0">
                <a:solidFill>
                  <a:schemeClr val="bg1"/>
                </a:solidFill>
                <a:ea typeface="+mj-lt"/>
                <a:cs typeface="+mj-lt"/>
              </a:rPr>
              <a:t>Hypothesis</a:t>
            </a:r>
            <a:endParaRPr lang="en-GB" sz="3200" dirty="0">
              <a:solidFill>
                <a:schemeClr val="bg1"/>
              </a:solidFill>
            </a:endParaRPr>
          </a:p>
          <a:p>
            <a:pPr>
              <a:buClr>
                <a:srgbClr val="8AD0D6"/>
              </a:buClr>
            </a:pPr>
            <a:r>
              <a:rPr lang="en-GB" sz="3200" dirty="0">
                <a:solidFill>
                  <a:schemeClr val="bg1"/>
                </a:solidFill>
              </a:rPr>
              <a:t>Reference List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C08768-69CD-38D5-1D65-B8F476D8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Anamaria Sdrabau</a:t>
            </a:r>
          </a:p>
        </p:txBody>
      </p:sp>
    </p:spTree>
    <p:extLst>
      <p:ext uri="{BB962C8B-B14F-4D97-AF65-F5344CB8AC3E}">
        <p14:creationId xmlns:p14="http://schemas.microsoft.com/office/powerpoint/2010/main" val="44636454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D785591-9842-3C16-2E0B-38CCBEAAC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302" y="573670"/>
            <a:ext cx="10444012" cy="2416530"/>
          </a:xfrm>
        </p:spPr>
        <p:txBody>
          <a:bodyPr/>
          <a:lstStyle/>
          <a:p>
            <a:r>
              <a:rPr lang="en-GB" sz="3600" b="1" dirty="0">
                <a:solidFill>
                  <a:schemeClr val="bg1"/>
                </a:solidFill>
                <a:ea typeface="+mj-lt"/>
                <a:cs typeface="+mj-lt"/>
              </a:rPr>
              <a:t>The purpose of this research is to highlight the most used tools by the student to collaborate at present in the UWTSD university </a:t>
            </a:r>
            <a:endParaRPr lang="en-US" b="1" dirty="0">
              <a:solidFill>
                <a:schemeClr val="bg1"/>
              </a:solidFill>
            </a:endParaRPr>
          </a:p>
          <a:p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B2E4B-79D0-3477-B9B9-14E50D82C1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6360" y="3625299"/>
            <a:ext cx="8946541" cy="2671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3200" dirty="0">
                <a:solidFill>
                  <a:schemeClr val="bg1"/>
                </a:solidFill>
              </a:rPr>
              <a:t>Research Question:</a:t>
            </a:r>
            <a:endParaRPr lang="en-GB" sz="3200" dirty="0">
              <a:solidFill>
                <a:schemeClr val="bg1"/>
              </a:solidFill>
              <a:ea typeface="+mj-lt"/>
              <a:cs typeface="+mj-lt"/>
            </a:endParaRPr>
          </a:p>
          <a:p>
            <a:pPr marL="0" indent="0" algn="ctr">
              <a:buNone/>
            </a:pPr>
            <a:r>
              <a:rPr lang="en-GB" sz="3200" dirty="0">
                <a:solidFill>
                  <a:schemeClr val="bg1"/>
                </a:solidFill>
              </a:rPr>
              <a:t>Which digital tool is most used by students at UWTSD to collaborate together?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E2C02D9-F5F2-4668-2A7F-5258C063A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Anamaria Sdrabau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382370-2ADE-7B0B-6DD2-3BDD40CE7DCD}"/>
              </a:ext>
            </a:extLst>
          </p:cNvPr>
          <p:cNvSpPr txBox="1"/>
          <p:nvPr/>
        </p:nvSpPr>
        <p:spPr>
          <a:xfrm>
            <a:off x="1638905" y="1016000"/>
            <a:ext cx="801914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431802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F96FB-CBE0-EE1E-91FD-9143742C6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318" y="112976"/>
            <a:ext cx="9720072" cy="1499616"/>
          </a:xfrm>
        </p:spPr>
        <p:txBody>
          <a:bodyPr/>
          <a:lstStyle/>
          <a:p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  <a:ea typeface="+mj-lt"/>
                <a:cs typeface="+mj-lt"/>
              </a:rPr>
              <a:t>Rationale</a:t>
            </a:r>
            <a:endParaRPr lang="en-US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EBFCE-5A12-6083-F91D-5391063677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4455" y="1254633"/>
            <a:ext cx="8946541" cy="51631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Technology and digital sources are an everyday essential practice in all levels of learning institutions(Romein et al.,2020).  </a:t>
            </a: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bg1"/>
                </a:solidFill>
              </a:rPr>
              <a:t>Due to the Pandemic situation in 2020 massive changes have degenerated in education,  all students being `forced` to use online learning instead of face-to-face classes(Volkov et al.,2022).</a:t>
            </a: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bg1"/>
                </a:solidFill>
              </a:rPr>
              <a:t>Teachers and students must adapt to the new criteria of learning, and they also implement a type of `hybrid` education avoiding face-to-face classes to minimize the spreading of covid19 virus(Villegas-Ch et al.,2021).</a:t>
            </a: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bg1"/>
                </a:solidFill>
              </a:rPr>
              <a:t>Universities seams to adapt to the situation and they adopt different digital tools to collaborate and students to have continuity with their studies.</a:t>
            </a: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bg1"/>
                </a:solidFill>
              </a:rPr>
              <a:t>There are a number of digital tools that university and student adopt for collaborate</a:t>
            </a:r>
          </a:p>
          <a:p>
            <a:pPr>
              <a:buClr>
                <a:srgbClr val="8AD0D6"/>
              </a:buClr>
            </a:pPr>
            <a:r>
              <a:rPr lang="en-GB" dirty="0">
                <a:solidFill>
                  <a:schemeClr val="bg1"/>
                </a:solidFill>
              </a:rPr>
              <a:t>In this research we will try to identify the most popular and most used digital tool by students in UWTSD to collaborate  </a:t>
            </a:r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508650-6B75-B110-680A-60D610141E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Anamaria Sdrabau</a:t>
            </a:r>
          </a:p>
        </p:txBody>
      </p:sp>
    </p:spTree>
    <p:extLst>
      <p:ext uri="{BB962C8B-B14F-4D97-AF65-F5344CB8AC3E}">
        <p14:creationId xmlns:p14="http://schemas.microsoft.com/office/powerpoint/2010/main" val="327502704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950786-F384-077A-9FE4-427734F54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  <a:ea typeface="+mj-lt"/>
                <a:cs typeface="+mj-lt"/>
              </a:rPr>
              <a:t>Proposed Method</a:t>
            </a:r>
            <a:endParaRPr lang="en-US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4351E-A830-7CC8-044D-2D8F43E8E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22099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dirty="0"/>
              <a:t> </a:t>
            </a:r>
            <a:r>
              <a:rPr lang="en-GB" sz="2800" dirty="0">
                <a:solidFill>
                  <a:schemeClr val="bg1"/>
                </a:solidFill>
              </a:rPr>
              <a:t>We will elaborate a quantitative research method headed by Anamaria </a:t>
            </a:r>
            <a:r>
              <a:rPr lang="en-GB" sz="2800" dirty="0" err="1">
                <a:solidFill>
                  <a:schemeClr val="bg1"/>
                </a:solidFill>
              </a:rPr>
              <a:t>Sdrabau</a:t>
            </a:r>
            <a:r>
              <a:rPr lang="en-GB" sz="2800" dirty="0">
                <a:solidFill>
                  <a:schemeClr val="bg1"/>
                </a:solidFill>
              </a:rPr>
              <a:t> and Alex </a:t>
            </a:r>
            <a:r>
              <a:rPr lang="en-GB" sz="2800" dirty="0" err="1">
                <a:solidFill>
                  <a:schemeClr val="bg1"/>
                </a:solidFill>
              </a:rPr>
              <a:t>Jeleriu</a:t>
            </a:r>
            <a:r>
              <a:rPr lang="en-GB" sz="2800" dirty="0">
                <a:solidFill>
                  <a:schemeClr val="bg1"/>
                </a:solidFill>
              </a:rPr>
              <a:t> on students at UWTSD university based on online survey.</a:t>
            </a:r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EF9B7E-68FC-7843-954C-240EAD159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Anamaria Sdrabau</a:t>
            </a:r>
          </a:p>
        </p:txBody>
      </p:sp>
    </p:spTree>
    <p:extLst>
      <p:ext uri="{BB962C8B-B14F-4D97-AF65-F5344CB8AC3E}">
        <p14:creationId xmlns:p14="http://schemas.microsoft.com/office/powerpoint/2010/main" val="184703569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37348-8462-BDFA-DE6A-1B5DC2D62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  <a:ea typeface="+mj-lt"/>
                <a:cs typeface="+mj-lt"/>
              </a:rPr>
              <a:t>Ethical Consideration</a:t>
            </a:r>
            <a:endParaRPr lang="en-US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2925C-E5C0-066F-C0F5-A0BA93BE2B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The participants of this research will be not harmed in any way whatsoever</a:t>
            </a:r>
          </a:p>
          <a:p>
            <a:pPr>
              <a:buClr>
                <a:srgbClr val="8AD0D6"/>
              </a:buClr>
            </a:pPr>
            <a:r>
              <a:rPr lang="en-GB" sz="2800" dirty="0">
                <a:solidFill>
                  <a:schemeClr val="bg1"/>
                </a:solidFill>
              </a:rPr>
              <a:t>Respect the dignity of the participants of this research </a:t>
            </a:r>
            <a:endParaRPr lang="en-US" sz="2800" dirty="0">
              <a:solidFill>
                <a:schemeClr val="bg1"/>
              </a:solidFill>
            </a:endParaRPr>
          </a:p>
          <a:p>
            <a:pPr>
              <a:buClr>
                <a:srgbClr val="8AD0D6"/>
              </a:buClr>
            </a:pPr>
            <a:r>
              <a:rPr lang="en-GB" sz="2800" dirty="0">
                <a:solidFill>
                  <a:schemeClr val="bg1"/>
                </a:solidFill>
              </a:rPr>
              <a:t>Protection of the privacy of research participants</a:t>
            </a:r>
          </a:p>
          <a:p>
            <a:pPr>
              <a:buClr>
                <a:srgbClr val="8AD0D6"/>
              </a:buClr>
            </a:pPr>
            <a:r>
              <a:rPr lang="en-GB" sz="2800" dirty="0">
                <a:solidFill>
                  <a:schemeClr val="bg1"/>
                </a:solidFill>
              </a:rPr>
              <a:t>Confidentiality of research data will be ensure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9FF43D-FB0D-2150-9A59-91A81F86E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Anamaria Sdrabau</a:t>
            </a:r>
          </a:p>
        </p:txBody>
      </p:sp>
    </p:spTree>
    <p:extLst>
      <p:ext uri="{BB962C8B-B14F-4D97-AF65-F5344CB8AC3E}">
        <p14:creationId xmlns:p14="http://schemas.microsoft.com/office/powerpoint/2010/main" val="231074046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6CB11-89CB-CE04-F5D5-0D6D1BD29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  <a:ea typeface="+mj-lt"/>
                <a:cs typeface="+mj-lt"/>
              </a:rPr>
              <a:t>Research Timeline</a:t>
            </a:r>
            <a:endParaRPr lang="en-US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BFDE0A7-29D0-5BE9-D814-9618A65F95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9905766"/>
              </p:ext>
            </p:extLst>
          </p:nvPr>
        </p:nvGraphicFramePr>
        <p:xfrm>
          <a:off x="362778" y="3102429"/>
          <a:ext cx="11555213" cy="255584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372324">
                  <a:extLst>
                    <a:ext uri="{9D8B030D-6E8A-4147-A177-3AD203B41FA5}">
                      <a16:colId xmlns:a16="http://schemas.microsoft.com/office/drawing/2014/main" val="862835958"/>
                    </a:ext>
                  </a:extLst>
                </a:gridCol>
                <a:gridCol w="1390483">
                  <a:extLst>
                    <a:ext uri="{9D8B030D-6E8A-4147-A177-3AD203B41FA5}">
                      <a16:colId xmlns:a16="http://schemas.microsoft.com/office/drawing/2014/main" val="1511160859"/>
                    </a:ext>
                  </a:extLst>
                </a:gridCol>
                <a:gridCol w="1691855">
                  <a:extLst>
                    <a:ext uri="{9D8B030D-6E8A-4147-A177-3AD203B41FA5}">
                      <a16:colId xmlns:a16="http://schemas.microsoft.com/office/drawing/2014/main" val="3635297377"/>
                    </a:ext>
                  </a:extLst>
                </a:gridCol>
                <a:gridCol w="1433731">
                  <a:extLst>
                    <a:ext uri="{9D8B030D-6E8A-4147-A177-3AD203B41FA5}">
                      <a16:colId xmlns:a16="http://schemas.microsoft.com/office/drawing/2014/main" val="3778602057"/>
                    </a:ext>
                  </a:extLst>
                </a:gridCol>
                <a:gridCol w="1515169">
                  <a:extLst>
                    <a:ext uri="{9D8B030D-6E8A-4147-A177-3AD203B41FA5}">
                      <a16:colId xmlns:a16="http://schemas.microsoft.com/office/drawing/2014/main" val="3846051122"/>
                    </a:ext>
                  </a:extLst>
                </a:gridCol>
                <a:gridCol w="1384477">
                  <a:extLst>
                    <a:ext uri="{9D8B030D-6E8A-4147-A177-3AD203B41FA5}">
                      <a16:colId xmlns:a16="http://schemas.microsoft.com/office/drawing/2014/main" val="2675494058"/>
                    </a:ext>
                  </a:extLst>
                </a:gridCol>
                <a:gridCol w="1683045">
                  <a:extLst>
                    <a:ext uri="{9D8B030D-6E8A-4147-A177-3AD203B41FA5}">
                      <a16:colId xmlns:a16="http://schemas.microsoft.com/office/drawing/2014/main" val="887253652"/>
                    </a:ext>
                  </a:extLst>
                </a:gridCol>
                <a:gridCol w="1084129">
                  <a:extLst>
                    <a:ext uri="{9D8B030D-6E8A-4147-A177-3AD203B41FA5}">
                      <a16:colId xmlns:a16="http://schemas.microsoft.com/office/drawing/2014/main" val="1841106793"/>
                    </a:ext>
                  </a:extLst>
                </a:gridCol>
              </a:tblGrid>
              <a:tr h="39784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Week 4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dirty="0"/>
                        <a:t>Week 5 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Week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Week 7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Week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Week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Week 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6619704"/>
                  </a:ext>
                </a:extLst>
              </a:tr>
              <a:tr h="2157999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Create the group and plan strategies.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Research on biography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Creating a presentation plan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Presenting our basic plan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Create survey question and send it to the students 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Research about most used digital tools.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Working on a final 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Final checks and review</a:t>
                      </a:r>
                      <a:endParaRPr lang="en-GB" dirty="0" err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2011941"/>
                  </a:ext>
                </a:extLst>
              </a:tr>
            </a:tbl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BBC73B-CDA0-D93E-A27F-47D0AA761A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Anamaria Sdrabau</a:t>
            </a:r>
          </a:p>
        </p:txBody>
      </p:sp>
    </p:spTree>
    <p:extLst>
      <p:ext uri="{BB962C8B-B14F-4D97-AF65-F5344CB8AC3E}">
        <p14:creationId xmlns:p14="http://schemas.microsoft.com/office/powerpoint/2010/main" val="418926979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BFE7E-E569-44D7-17B8-2EC812215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Hypothesis</a:t>
            </a:r>
            <a:endParaRPr lang="en-US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8A5E5-F68A-2ED2-7575-1B1984F63B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Although some digital tools are more popular than the others, each individual will chose a digital tool  suitable for his/her own needs. However Teams has lots of feature that will enable to have a easy going meeting, our hypothesis is that a big part of individuals will use zoom as a digital tool for meeting and trainings and sometimes even teaching online despite the time limit that this platform has.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6E2C78-A4A4-A274-8DCF-7072F8205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Anamaria Sdrabau</a:t>
            </a:r>
          </a:p>
        </p:txBody>
      </p:sp>
    </p:spTree>
    <p:extLst>
      <p:ext uri="{BB962C8B-B14F-4D97-AF65-F5344CB8AC3E}">
        <p14:creationId xmlns:p14="http://schemas.microsoft.com/office/powerpoint/2010/main" val="30680761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A267E-F152-4100-F6CD-3A5D68935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3">
                    <a:lumMod val="60000"/>
                    <a:lumOff val="40000"/>
                  </a:schemeClr>
                </a:solidFill>
                <a:ea typeface="+mj-lt"/>
                <a:cs typeface="+mj-lt"/>
              </a:rPr>
              <a:t>Reference List</a:t>
            </a:r>
            <a:endParaRPr lang="en-US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78552-F920-C264-8688-C12E00DD5C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400" dirty="0">
                <a:solidFill>
                  <a:schemeClr val="bg1"/>
                </a:solidFill>
                <a:ea typeface="+mj-lt"/>
                <a:cs typeface="+mj-lt"/>
              </a:rPr>
              <a:t>Romein, C.A., </a:t>
            </a:r>
            <a:r>
              <a:rPr lang="en-GB" sz="2400" dirty="0" err="1">
                <a:solidFill>
                  <a:schemeClr val="bg1"/>
                </a:solidFill>
                <a:ea typeface="+mj-lt"/>
                <a:cs typeface="+mj-lt"/>
              </a:rPr>
              <a:t>Kemman</a:t>
            </a:r>
            <a:r>
              <a:rPr lang="en-GB" sz="2400" dirty="0">
                <a:solidFill>
                  <a:schemeClr val="bg1"/>
                </a:solidFill>
                <a:ea typeface="+mj-lt"/>
                <a:cs typeface="+mj-lt"/>
              </a:rPr>
              <a:t>, M., Birkholz, J.M., Baker, J., De </a:t>
            </a:r>
            <a:r>
              <a:rPr lang="en-GB" sz="2400" dirty="0" err="1">
                <a:solidFill>
                  <a:schemeClr val="bg1"/>
                </a:solidFill>
                <a:ea typeface="+mj-lt"/>
                <a:cs typeface="+mj-lt"/>
              </a:rPr>
              <a:t>Gruijter</a:t>
            </a:r>
            <a:r>
              <a:rPr lang="en-GB" sz="2400" dirty="0">
                <a:solidFill>
                  <a:schemeClr val="bg1"/>
                </a:solidFill>
                <a:ea typeface="+mj-lt"/>
                <a:cs typeface="+mj-lt"/>
              </a:rPr>
              <a:t>, M., </a:t>
            </a:r>
            <a:r>
              <a:rPr lang="en-GB" sz="2400" dirty="0" err="1">
                <a:solidFill>
                  <a:schemeClr val="bg1"/>
                </a:solidFill>
                <a:ea typeface="+mj-lt"/>
                <a:cs typeface="+mj-lt"/>
              </a:rPr>
              <a:t>Meroño</a:t>
            </a:r>
            <a:r>
              <a:rPr lang="en-GB" sz="2400" dirty="0">
                <a:solidFill>
                  <a:schemeClr val="bg1"/>
                </a:solidFill>
                <a:ea typeface="+mj-lt"/>
                <a:cs typeface="+mj-lt"/>
              </a:rPr>
              <a:t>‐Peñuela, A., Ries, T., Ros, R. and Scagliola, S., 2020. State of the field: digital history. </a:t>
            </a:r>
            <a:r>
              <a:rPr lang="en-GB" sz="2400" i="1" dirty="0">
                <a:solidFill>
                  <a:schemeClr val="bg1"/>
                </a:solidFill>
                <a:ea typeface="+mj-lt"/>
                <a:cs typeface="+mj-lt"/>
              </a:rPr>
              <a:t>History</a:t>
            </a:r>
            <a:r>
              <a:rPr lang="en-GB" sz="2400" dirty="0">
                <a:solidFill>
                  <a:schemeClr val="bg1"/>
                </a:solidFill>
                <a:ea typeface="+mj-lt"/>
                <a:cs typeface="+mj-lt"/>
              </a:rPr>
              <a:t>, </a:t>
            </a:r>
            <a:r>
              <a:rPr lang="en-GB" sz="2400" i="1" dirty="0">
                <a:solidFill>
                  <a:schemeClr val="bg1"/>
                </a:solidFill>
                <a:ea typeface="+mj-lt"/>
                <a:cs typeface="+mj-lt"/>
              </a:rPr>
              <a:t>105</a:t>
            </a:r>
            <a:r>
              <a:rPr lang="en-GB" sz="2400" dirty="0">
                <a:solidFill>
                  <a:schemeClr val="bg1"/>
                </a:solidFill>
                <a:ea typeface="+mj-lt"/>
                <a:cs typeface="+mj-lt"/>
              </a:rPr>
              <a:t>(365), pp.291-312.</a:t>
            </a:r>
          </a:p>
          <a:p>
            <a:pPr>
              <a:buClr>
                <a:srgbClr val="8AD0D6"/>
              </a:buClr>
            </a:pPr>
            <a:r>
              <a:rPr lang="en-GB" sz="2400" dirty="0">
                <a:solidFill>
                  <a:schemeClr val="bg1"/>
                </a:solidFill>
                <a:ea typeface="+mj-lt"/>
                <a:cs typeface="+mj-lt"/>
              </a:rPr>
              <a:t>Volkov, A., </a:t>
            </a:r>
            <a:r>
              <a:rPr lang="en-GB" sz="2400" dirty="0" err="1">
                <a:solidFill>
                  <a:schemeClr val="bg1"/>
                </a:solidFill>
                <a:ea typeface="+mj-lt"/>
                <a:cs typeface="+mj-lt"/>
              </a:rPr>
              <a:t>Rishko</a:t>
            </a:r>
            <a:r>
              <a:rPr lang="en-GB" sz="2400" dirty="0">
                <a:solidFill>
                  <a:schemeClr val="bg1"/>
                </a:solidFill>
                <a:ea typeface="+mj-lt"/>
                <a:cs typeface="+mj-lt"/>
              </a:rPr>
              <a:t>, Y., </a:t>
            </a:r>
            <a:r>
              <a:rPr lang="en-GB" sz="2400" dirty="0" err="1">
                <a:solidFill>
                  <a:schemeClr val="bg1"/>
                </a:solidFill>
                <a:ea typeface="+mj-lt"/>
                <a:cs typeface="+mj-lt"/>
              </a:rPr>
              <a:t>Kostyukhin</a:t>
            </a:r>
            <a:r>
              <a:rPr lang="en-GB" sz="2400" dirty="0">
                <a:solidFill>
                  <a:schemeClr val="bg1"/>
                </a:solidFill>
                <a:ea typeface="+mj-lt"/>
                <a:cs typeface="+mj-lt"/>
              </a:rPr>
              <a:t>, Y., Sidorova, E., </a:t>
            </a:r>
            <a:r>
              <a:rPr lang="en-GB" sz="2400" dirty="0" err="1">
                <a:solidFill>
                  <a:schemeClr val="bg1"/>
                </a:solidFill>
                <a:ea typeface="+mj-lt"/>
                <a:cs typeface="+mj-lt"/>
              </a:rPr>
              <a:t>Boboshko</a:t>
            </a:r>
            <a:r>
              <a:rPr lang="en-GB" sz="2400" dirty="0">
                <a:solidFill>
                  <a:schemeClr val="bg1"/>
                </a:solidFill>
                <a:ea typeface="+mj-lt"/>
                <a:cs typeface="+mj-lt"/>
              </a:rPr>
              <a:t>, D., </a:t>
            </a:r>
            <a:r>
              <a:rPr lang="en-GB" sz="2400" dirty="0" err="1">
                <a:solidFill>
                  <a:schemeClr val="bg1"/>
                </a:solidFill>
                <a:ea typeface="+mj-lt"/>
                <a:cs typeface="+mj-lt"/>
              </a:rPr>
              <a:t>Savinova</a:t>
            </a:r>
            <a:r>
              <a:rPr lang="en-GB" sz="2400" dirty="0">
                <a:solidFill>
                  <a:schemeClr val="bg1"/>
                </a:solidFill>
                <a:ea typeface="+mj-lt"/>
                <a:cs typeface="+mj-lt"/>
              </a:rPr>
              <a:t>, D. and Ershova, V., 2022. Using Digital Tools to Teach Soft Skill-Oriented Subjects to University Students during the COVID-19 Pandemic. </a:t>
            </a:r>
            <a:r>
              <a:rPr lang="en-GB" sz="2400" i="1" dirty="0">
                <a:solidFill>
                  <a:schemeClr val="bg1"/>
                </a:solidFill>
                <a:ea typeface="+mj-lt"/>
                <a:cs typeface="+mj-lt"/>
              </a:rPr>
              <a:t>Education Sciences</a:t>
            </a:r>
            <a:r>
              <a:rPr lang="en-GB" sz="2400" dirty="0">
                <a:solidFill>
                  <a:schemeClr val="bg1"/>
                </a:solidFill>
                <a:ea typeface="+mj-lt"/>
                <a:cs typeface="+mj-lt"/>
              </a:rPr>
              <a:t>, </a:t>
            </a:r>
            <a:r>
              <a:rPr lang="en-GB" sz="2400" i="1" dirty="0">
                <a:solidFill>
                  <a:schemeClr val="bg1"/>
                </a:solidFill>
                <a:ea typeface="+mj-lt"/>
                <a:cs typeface="+mj-lt"/>
              </a:rPr>
              <a:t>12</a:t>
            </a:r>
            <a:r>
              <a:rPr lang="en-GB" sz="2400" dirty="0">
                <a:solidFill>
                  <a:schemeClr val="bg1"/>
                </a:solidFill>
                <a:ea typeface="+mj-lt"/>
                <a:cs typeface="+mj-lt"/>
              </a:rPr>
              <a:t>(5), p.335.</a:t>
            </a:r>
          </a:p>
          <a:p>
            <a:pPr>
              <a:buClr>
                <a:srgbClr val="8AD0D6"/>
              </a:buClr>
            </a:pPr>
            <a:r>
              <a:rPr lang="en-GB" sz="2400" dirty="0">
                <a:solidFill>
                  <a:schemeClr val="bg1"/>
                </a:solidFill>
                <a:ea typeface="+mj-lt"/>
                <a:cs typeface="+mj-lt"/>
              </a:rPr>
              <a:t>Villegas-Ch, W., Palacios-Pacheco, X., Roman-Cañizares, M. and Luján-Mora, S., 2021. Analysis of educational data in the current state of university learning for the transition to a hybrid education model. </a:t>
            </a:r>
            <a:r>
              <a:rPr lang="en-GB" sz="2400" i="1" dirty="0">
                <a:solidFill>
                  <a:schemeClr val="bg1"/>
                </a:solidFill>
                <a:ea typeface="+mj-lt"/>
                <a:cs typeface="+mj-lt"/>
              </a:rPr>
              <a:t>Applied Sciences</a:t>
            </a:r>
            <a:r>
              <a:rPr lang="en-GB" sz="2400" dirty="0">
                <a:solidFill>
                  <a:schemeClr val="bg1"/>
                </a:solidFill>
                <a:ea typeface="+mj-lt"/>
                <a:cs typeface="+mj-lt"/>
              </a:rPr>
              <a:t>, </a:t>
            </a:r>
            <a:r>
              <a:rPr lang="en-GB" sz="2400" i="1" dirty="0">
                <a:solidFill>
                  <a:schemeClr val="bg1"/>
                </a:solidFill>
                <a:ea typeface="+mj-lt"/>
                <a:cs typeface="+mj-lt"/>
              </a:rPr>
              <a:t>11</a:t>
            </a:r>
            <a:r>
              <a:rPr lang="en-GB" sz="2400" dirty="0">
                <a:solidFill>
                  <a:schemeClr val="bg1"/>
                </a:solidFill>
                <a:ea typeface="+mj-lt"/>
                <a:cs typeface="+mj-lt"/>
              </a:rPr>
              <a:t>(5), p.2068.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A90289-B172-A52E-9620-30497A87EE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Anamaria Sdrabau</a:t>
            </a:r>
          </a:p>
        </p:txBody>
      </p:sp>
    </p:spTree>
    <p:extLst>
      <p:ext uri="{BB962C8B-B14F-4D97-AF65-F5344CB8AC3E}">
        <p14:creationId xmlns:p14="http://schemas.microsoft.com/office/powerpoint/2010/main" val="34234113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090DCB5F-146D-478A-852A-34B16FE9F3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TM02900720[[fn=Integral]]</Template>
  <TotalTime>26</TotalTime>
  <Words>633</Words>
  <Application>Microsoft Office PowerPoint</Application>
  <PresentationFormat>Widescreen</PresentationFormat>
  <Paragraphs>64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Calibri</vt:lpstr>
      <vt:lpstr>Tw Cen MT</vt:lpstr>
      <vt:lpstr>Tw Cen MT Condensed</vt:lpstr>
      <vt:lpstr>Wingdings 3</vt:lpstr>
      <vt:lpstr>Integral</vt:lpstr>
      <vt:lpstr> Digital tool used most by students at UWTSD to collaborate  </vt:lpstr>
      <vt:lpstr>PowerPoint Presentation</vt:lpstr>
      <vt:lpstr>The purpose of this research is to highlight the most used tools by the student to collaborate at present in the UWTSD university  </vt:lpstr>
      <vt:lpstr>Rationale</vt:lpstr>
      <vt:lpstr>Proposed Method</vt:lpstr>
      <vt:lpstr>Ethical Consideration</vt:lpstr>
      <vt:lpstr>Research Timeline</vt:lpstr>
      <vt:lpstr>Hypothesis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Anamaria Sdrabau</cp:lastModifiedBy>
  <cp:revision>793</cp:revision>
  <dcterms:created xsi:type="dcterms:W3CDTF">2022-09-29T13:22:40Z</dcterms:created>
  <dcterms:modified xsi:type="dcterms:W3CDTF">2022-10-16T20:06:00Z</dcterms:modified>
</cp:coreProperties>
</file>