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Thin"/>
      <p:regular r:id="rId21"/>
      <p:bold r:id="rId22"/>
      <p:italic r:id="rId23"/>
      <p:boldItalic r:id="rId24"/>
    </p:embeddedFont>
    <p:embeddedFont>
      <p:font typeface="Roboto"/>
      <p:regular r:id="rId25"/>
      <p:bold r:id="rId26"/>
      <p:italic r:id="rId27"/>
      <p:boldItalic r:id="rId28"/>
    </p:embeddedFont>
    <p:embeddedFont>
      <p:font typeface="Roboto Medium"/>
      <p:regular r:id="rId29"/>
      <p:bold r:id="rId30"/>
      <p:italic r:id="rId31"/>
      <p:boldItalic r:id="rId32"/>
    </p:embeddedFont>
    <p:embeddedFont>
      <p:font typeface="Montserrat"/>
      <p:regular r:id="rId33"/>
      <p:bold r:id="rId34"/>
      <p:italic r:id="rId35"/>
      <p:boldItalic r:id="rId36"/>
    </p:embeddedFont>
    <p:embeddedFont>
      <p:font typeface="Lato"/>
      <p:regular r:id="rId37"/>
      <p:bold r:id="rId38"/>
      <p:italic r:id="rId39"/>
      <p:boldItalic r:id="rId4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Lato-boldItalic.fntdata"/><Relationship Id="rId20" Type="http://schemas.openxmlformats.org/officeDocument/2006/relationships/slide" Target="slides/slide15.xml"/><Relationship Id="rId22" Type="http://schemas.openxmlformats.org/officeDocument/2006/relationships/font" Target="fonts/RobotoThin-bold.fntdata"/><Relationship Id="rId21" Type="http://schemas.openxmlformats.org/officeDocument/2006/relationships/font" Target="fonts/RobotoThin-regular.fntdata"/><Relationship Id="rId24" Type="http://schemas.openxmlformats.org/officeDocument/2006/relationships/font" Target="fonts/RobotoThin-boldItalic.fntdata"/><Relationship Id="rId23" Type="http://schemas.openxmlformats.org/officeDocument/2006/relationships/font" Target="fonts/RobotoThin-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Medium-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Medium-italic.fntdata"/><Relationship Id="rId30" Type="http://schemas.openxmlformats.org/officeDocument/2006/relationships/font" Target="fonts/RobotoMedium-bold.fntdata"/><Relationship Id="rId11" Type="http://schemas.openxmlformats.org/officeDocument/2006/relationships/slide" Target="slides/slide6.xml"/><Relationship Id="rId33" Type="http://schemas.openxmlformats.org/officeDocument/2006/relationships/font" Target="fonts/Montserrat-regular.fntdata"/><Relationship Id="rId10" Type="http://schemas.openxmlformats.org/officeDocument/2006/relationships/slide" Target="slides/slide5.xml"/><Relationship Id="rId32" Type="http://schemas.openxmlformats.org/officeDocument/2006/relationships/font" Target="fonts/RobotoMedium-boldItalic.fntdata"/><Relationship Id="rId13" Type="http://schemas.openxmlformats.org/officeDocument/2006/relationships/slide" Target="slides/slide8.xml"/><Relationship Id="rId35" Type="http://schemas.openxmlformats.org/officeDocument/2006/relationships/font" Target="fonts/Montserrat-italic.fntdata"/><Relationship Id="rId12" Type="http://schemas.openxmlformats.org/officeDocument/2006/relationships/slide" Target="slides/slide7.xml"/><Relationship Id="rId34" Type="http://schemas.openxmlformats.org/officeDocument/2006/relationships/font" Target="fonts/Montserrat-bold.fntdata"/><Relationship Id="rId15" Type="http://schemas.openxmlformats.org/officeDocument/2006/relationships/slide" Target="slides/slide10.xml"/><Relationship Id="rId37" Type="http://schemas.openxmlformats.org/officeDocument/2006/relationships/font" Target="fonts/Lato-regular.fntdata"/><Relationship Id="rId14" Type="http://schemas.openxmlformats.org/officeDocument/2006/relationships/slide" Target="slides/slide9.xml"/><Relationship Id="rId36" Type="http://schemas.openxmlformats.org/officeDocument/2006/relationships/font" Target="fonts/Montserrat-boldItalic.fntdata"/><Relationship Id="rId17" Type="http://schemas.openxmlformats.org/officeDocument/2006/relationships/slide" Target="slides/slide12.xml"/><Relationship Id="rId39" Type="http://schemas.openxmlformats.org/officeDocument/2006/relationships/font" Target="fonts/Lato-italic.fntdata"/><Relationship Id="rId16" Type="http://schemas.openxmlformats.org/officeDocument/2006/relationships/slide" Target="slides/slide11.xml"/><Relationship Id="rId38" Type="http://schemas.openxmlformats.org/officeDocument/2006/relationships/font" Target="fonts/Lato-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24f401e97c3_0_1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24f401e97c3_0_1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Introduction</a:t>
            </a:r>
            <a:endParaRPr b="1" sz="2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has a broad network of hotels, resorts, as well as housing services. It is a well-known global hospitality company. Since its founding in 1927, Marriott has grown to become a global leader with operations in more than 140 nations and territories. Customers of Marriott Hotels, the Sheraton, Westin, along with Ritz-Carlton range from high-end visitors to travellers on a tight budget (Marriott International, 2022).</a:t>
            </a:r>
            <a:endParaRPr>
              <a:solidFill>
                <a:schemeClr val="dk1"/>
              </a:solidFill>
            </a:endParaRPr>
          </a:p>
          <a:p>
            <a:pPr indent="0" lvl="0" marL="0" rtl="0" algn="l">
              <a:lnSpc>
                <a:spcPct val="115000"/>
              </a:lnSpc>
              <a:spcBef>
                <a:spcPts val="1200"/>
              </a:spcBef>
              <a:spcAft>
                <a:spcPts val="1200"/>
              </a:spcAft>
              <a:buNone/>
            </a:pPr>
            <a:r>
              <a:rPr lang="en-GB">
                <a:solidFill>
                  <a:schemeClr val="dk1"/>
                </a:solidFill>
              </a:rPr>
              <a:t>The worldwide post-pandemic economic climate poses several difficulties to organisations, particularly those in the hotel industry. Organisations may obtain insights into shifts in customer behaviour, developing market trends, and the need for creative tactics by analysing the post-pandemic environment (Hitt </a:t>
            </a:r>
            <a:r>
              <a:rPr i="1" lang="en-GB">
                <a:solidFill>
                  <a:schemeClr val="dk1"/>
                </a:solidFill>
              </a:rPr>
              <a:t>et al</a:t>
            </a:r>
            <a:r>
              <a:rPr lang="en-GB">
                <a:solidFill>
                  <a:schemeClr val="dk1"/>
                </a:solidFill>
              </a:rPr>
              <a:t>. 2021). They can also identify critical elements that lead to market failure, among them changing customer preferences, greater competition, sustainability, along with corporate social responsibility are the few prominent ones.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24f401e97c3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24f401e97c3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24f401e97c3_0_6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24f401e97c3_0_6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2.1. Internal Factors</a:t>
            </a:r>
            <a:endParaRPr b="1" sz="1700">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2.1.1. Organisational Structure and Resources</a:t>
            </a:r>
            <a:endParaRPr b="1" sz="1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In its global commercial context, Marriott International's organisational structure is crucial. Individual hotels can make managerial choices while adhering to the company's decentralised organisational framework. Customer satisfaction is increased by this structure's higher adaptation and flexibility to local market conditions (Robinson, 2020). A powerful distribution network, state-of-the-art technical systems, and a capable workforce are just a few of Marriott's many resources that contribute to the business's competitive advantage.</a:t>
            </a:r>
            <a:endParaRPr>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2.1.2. Marketing Capabilities and Competencies</a:t>
            </a:r>
            <a:endParaRPr b="1" sz="1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has demonstrated excellent marketing skills and competencies, which have helped it to reach and interact with its target audience. The firm has a data-driven strategy, employing market research and customer insights to create personalised marketing campaigns (Zuhdi </a:t>
            </a:r>
            <a:r>
              <a:rPr i="1" lang="en-GB">
                <a:solidFill>
                  <a:schemeClr val="dk1"/>
                </a:solidFill>
              </a:rPr>
              <a:t>et al</a:t>
            </a:r>
            <a:r>
              <a:rPr lang="en-GB">
                <a:solidFill>
                  <a:schemeClr val="dk1"/>
                </a:solidFill>
              </a:rPr>
              <a:t>. 2020). Marriott's proficiency in targeting, positioning, and segmenting helps it to successfully articulate its value proposition and tailor its offers to a variety of customer segments.</a:t>
            </a:r>
            <a:endParaRPr>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2.1.3. Brand Reputation and Awareness</a:t>
            </a:r>
            <a:endParaRPr b="1" sz="1300">
              <a:solidFill>
                <a:schemeClr val="dk1"/>
              </a:solidFill>
            </a:endParaRPr>
          </a:p>
          <a:p>
            <a:pPr indent="0" lvl="0" marL="0" rtl="0" algn="l">
              <a:lnSpc>
                <a:spcPct val="115000"/>
              </a:lnSpc>
              <a:spcBef>
                <a:spcPts val="1200"/>
              </a:spcBef>
              <a:spcAft>
                <a:spcPts val="1200"/>
              </a:spcAft>
              <a:buNone/>
            </a:pPr>
            <a:r>
              <a:rPr lang="en-GB">
                <a:solidFill>
                  <a:schemeClr val="dk1"/>
                </a:solidFill>
              </a:rPr>
              <a:t>Globally, Marriott International is known for its high standards of reliability, dependability, and excellent customer service. The company's brand portfolio was expanded, and its global presence was increased, with the 2016 acquisition of Starwood Hotels and Resorts (Marriott Bonvoy, 2023). This has paved the way for Marriott to maintain its position as a competitor by enabling it to expand into new markets and connect with a larger customer base.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24f401e97c3_0_1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24f401e97c3_0_1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800"/>
              </a:spcBef>
              <a:spcAft>
                <a:spcPts val="0"/>
              </a:spcAft>
              <a:buNone/>
            </a:pPr>
            <a:r>
              <a:rPr b="1" lang="en-GB" sz="1700">
                <a:solidFill>
                  <a:schemeClr val="dk1"/>
                </a:solidFill>
              </a:rPr>
              <a:t>2.2. External Factors</a:t>
            </a:r>
            <a:endParaRPr b="1" sz="1700">
              <a:solidFill>
                <a:schemeClr val="dk1"/>
              </a:solidFill>
            </a:endParaRPr>
          </a:p>
          <a:p>
            <a:pPr indent="0" lvl="0" marL="0" rtl="0" algn="l">
              <a:lnSpc>
                <a:spcPct val="115000"/>
              </a:lnSpc>
              <a:spcBef>
                <a:spcPts val="1400"/>
              </a:spcBef>
              <a:spcAft>
                <a:spcPts val="0"/>
              </a:spcAft>
              <a:buNone/>
            </a:pPr>
            <a:r>
              <a:rPr b="1" lang="en-GB" sz="1300">
                <a:solidFill>
                  <a:schemeClr val="dk1"/>
                </a:solidFill>
              </a:rPr>
              <a:t>2.2.1. Economic Conditions and market trends</a:t>
            </a:r>
            <a:endParaRPr b="1" sz="1300">
              <a:solidFill>
                <a:schemeClr val="dk1"/>
              </a:solidFill>
            </a:endParaRPr>
          </a:p>
          <a:p>
            <a:pPr indent="0" lvl="0" marL="0" rtl="0" algn="l">
              <a:lnSpc>
                <a:spcPct val="115000"/>
              </a:lnSpc>
              <a:spcBef>
                <a:spcPts val="1200"/>
              </a:spcBef>
              <a:spcAft>
                <a:spcPts val="0"/>
              </a:spcAft>
              <a:buNone/>
            </a:pPr>
            <a:r>
              <a:rPr lang="en-GB">
                <a:solidFill>
                  <a:schemeClr val="dk1"/>
                </a:solidFill>
              </a:rPr>
              <a:t>Marriott International operates in a quick-moving, international business setting that is influenced by market trends and economic situations. Consumer spending on vacations and hotel stays can be impacted by changes in the global economy, such as economic downturns or fluctuations in exchange rates (Eslami, 2020). New competitors have also emerged and consumer tastes have changed as a result of evolving market dynamics like the introduction of sharing economies and alternative lodging options.</a:t>
            </a:r>
            <a:endParaRPr>
              <a:solidFill>
                <a:schemeClr val="dk1"/>
              </a:solidFill>
            </a:endParaRPr>
          </a:p>
          <a:p>
            <a:pPr indent="0" lvl="0" marL="0" rtl="0" algn="l">
              <a:lnSpc>
                <a:spcPct val="115000"/>
              </a:lnSpc>
              <a:spcBef>
                <a:spcPts val="1400"/>
              </a:spcBef>
              <a:spcAft>
                <a:spcPts val="0"/>
              </a:spcAft>
              <a:buNone/>
            </a:pPr>
            <a:r>
              <a:rPr b="1" lang="en-GB" sz="1300">
                <a:solidFill>
                  <a:schemeClr val="dk1"/>
                </a:solidFill>
              </a:rPr>
              <a:t>2.2.2. Technological Advancements and Digitalization</a:t>
            </a:r>
            <a:endParaRPr b="1" sz="1300">
              <a:solidFill>
                <a:schemeClr val="dk1"/>
              </a:solidFill>
            </a:endParaRPr>
          </a:p>
          <a:p>
            <a:pPr indent="0" lvl="0" marL="0" rtl="0" algn="l">
              <a:lnSpc>
                <a:spcPct val="115000"/>
              </a:lnSpc>
              <a:spcBef>
                <a:spcPts val="1200"/>
              </a:spcBef>
              <a:spcAft>
                <a:spcPts val="0"/>
              </a:spcAft>
              <a:buNone/>
            </a:pPr>
            <a:r>
              <a:rPr lang="en-GB">
                <a:solidFill>
                  <a:schemeClr val="dk1"/>
                </a:solidFill>
              </a:rPr>
              <a:t>By investing in digital marketing strategies, enhancing its online presence, and providing seamless online booking experiences, Marriott International has responded to technological advancements and the digitization of business. The hotel industry has been altered by artificial intelligence, big data analytics, as well as mobile apps, enabling Marriott to customise guest experiences, boost operational effectiveness, and gather insights into consumer behaviour.</a:t>
            </a:r>
            <a:endParaRPr>
              <a:solidFill>
                <a:schemeClr val="dk1"/>
              </a:solidFill>
            </a:endParaRPr>
          </a:p>
          <a:p>
            <a:pPr indent="0" lvl="0" marL="0" rtl="0" algn="l">
              <a:lnSpc>
                <a:spcPct val="115000"/>
              </a:lnSpc>
              <a:spcBef>
                <a:spcPts val="1400"/>
              </a:spcBef>
              <a:spcAft>
                <a:spcPts val="0"/>
              </a:spcAft>
              <a:buNone/>
            </a:pPr>
            <a:r>
              <a:rPr b="1" lang="en-GB" sz="1300">
                <a:solidFill>
                  <a:schemeClr val="dk1"/>
                </a:solidFill>
              </a:rPr>
              <a:t>2.2.3. Changes in consumer buying behaviour and Preferences</a:t>
            </a:r>
            <a:endParaRPr b="1" sz="1300">
              <a:solidFill>
                <a:schemeClr val="dk1"/>
              </a:solidFill>
            </a:endParaRPr>
          </a:p>
          <a:p>
            <a:pPr indent="0" lvl="0" marL="0" rtl="0" algn="l">
              <a:lnSpc>
                <a:spcPct val="115000"/>
              </a:lnSpc>
              <a:spcBef>
                <a:spcPts val="1200"/>
              </a:spcBef>
              <a:spcAft>
                <a:spcPts val="1200"/>
              </a:spcAft>
              <a:buNone/>
            </a:pPr>
            <a:r>
              <a:rPr lang="en-GB">
                <a:solidFill>
                  <a:schemeClr val="dk1"/>
                </a:solidFill>
              </a:rPr>
              <a:t>In the years after the pandemic, consumer tastes and buying habits have changed as safety and health issues have taken the stage. To better meet consumer expectations and enhance its brand image, Marriott International has implemented sustainable practices. For Marriott International to adjust marketing strategies, predict market trends, as well as connect offerings with shifting consumer expectations, comprehension of these external factors is essential.</a:t>
            </a:r>
            <a:endParaRPr b="1" sz="17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g24f401e97c3_0_11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9" name="Google Shape;229;g24f401e97c3_0_11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3. Factors Contributing to Market Failure</a:t>
            </a:r>
            <a:endParaRPr b="1" sz="2300">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3.1. Identification of key factors that can lead to market failure</a:t>
            </a:r>
            <a:endParaRPr b="1" sz="17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Market failure may be caused by several key factors, and understanding these factors is essential for risk mitigation (Bardos </a:t>
            </a:r>
            <a:r>
              <a:rPr i="1" lang="en-GB">
                <a:solidFill>
                  <a:schemeClr val="dk1"/>
                </a:solidFill>
              </a:rPr>
              <a:t>et al</a:t>
            </a:r>
            <a:r>
              <a:rPr lang="en-GB">
                <a:solidFill>
                  <a:schemeClr val="dk1"/>
                </a:solidFill>
              </a:rPr>
              <a:t>. 2020). Increased competition, economic downturns, shifts in consumer preferences, and a failure to take advantage of technological advancements are all possible reasons for Marriott International. Market performance may be impacted by poor resource allocation, poor customer experiences, as well as a decline in brand reputation.</a:t>
            </a:r>
            <a:endParaRPr>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3.2. Analysis of how these factors can impact Marriott International</a:t>
            </a:r>
            <a:endParaRPr b="1" sz="1700">
              <a:solidFill>
                <a:schemeClr val="dk1"/>
              </a:solidFill>
            </a:endParaRPr>
          </a:p>
          <a:p>
            <a:pPr indent="0" lvl="0" marL="0" rtl="0" algn="l">
              <a:spcBef>
                <a:spcPts val="400"/>
              </a:spcBef>
              <a:spcAft>
                <a:spcPts val="0"/>
              </a:spcAft>
              <a:buNone/>
            </a:pPr>
            <a:r>
              <a:rPr lang="en-GB" sz="1200">
                <a:solidFill>
                  <a:schemeClr val="dk1"/>
                </a:solidFill>
                <a:latin typeface="Times New Roman"/>
                <a:ea typeface="Times New Roman"/>
                <a:cs typeface="Times New Roman"/>
                <a:sym typeface="Times New Roman"/>
              </a:rPr>
              <a:t>In addition to competition from other hotel companies, economic downturns, consumer preferences, technological advancements, inadequate resource allocation, and bad client experiences, Marriott International also has to contend with these factors. In order to preserve its competitive position, prevent market failure, and take advantage of opportunities in the post-pandemic business environment, Marriott must be aware of and manage these factors (Abbas </a:t>
            </a:r>
            <a:r>
              <a:rPr i="1" lang="en-GB" sz="1200">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This will help them stay competitive, prevent market failure, and take advantage of opportunities in the post-pandemic economy.</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g24f401e97c3_0_16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5" name="Google Shape;235;g24f401e97c3_0_16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4. Resource Allocation to Address Current Challenges</a:t>
            </a:r>
            <a:endParaRPr b="1" sz="2300">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4.1. Assessment of how Marriott International allocates resources</a:t>
            </a:r>
            <a:endParaRPr b="1" sz="17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has a strategic approach to resource allocation, taking into consideration both its business goals and the limitations imposed by the post-pandemic environment. The firm allocates resources across a variety of sectors, including marketing, technology, human resources, and environmental initiatives. Marriott's resource allocation strategy aims to increase operational effectiveness, customer satisfaction, and long-term profitability.</a:t>
            </a:r>
            <a:endParaRPr>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4.2. Strategies for resource optimization in response to post-pandemic challenges</a:t>
            </a:r>
            <a:endParaRPr b="1" sz="1700">
              <a:solidFill>
                <a:schemeClr val="dk1"/>
              </a:solidFill>
            </a:endParaRPr>
          </a:p>
          <a:p>
            <a:pPr indent="0" lvl="0" marL="0" rtl="0" algn="l">
              <a:lnSpc>
                <a:spcPct val="115000"/>
              </a:lnSpc>
              <a:spcBef>
                <a:spcPts val="1200"/>
              </a:spcBef>
              <a:spcAft>
                <a:spcPts val="1200"/>
              </a:spcAft>
              <a:buNone/>
            </a:pPr>
            <a:r>
              <a:rPr lang="en-GB">
                <a:solidFill>
                  <a:schemeClr val="dk1"/>
                </a:solidFill>
              </a:rPr>
              <a:t>Due to competition from rivals who offer alternative lodging, economic downturns, shifts in consumer preferences, a failure to keep up with technological advancements, an inadequate allocation of resources, and subpar customer experiences, Marriott International is facing a challenge in the hospitality industry. To prevent market failure, retain its competitive position, as well as seize opportunities in the post-pandemic economic environment, Marriott must be aware of and manage these factors. These problems include rivals offering substitute lodging, economic downturns, shifting consumer preferences, failure to keep up with rapid technological advancements, inadequate resource allocation, and poor client experiences (Khan and Hashim, 2020). For Marriott International to prevent market failure, preserve its competitive position, and take advantage of opportunities in the post-pandemic economic environment, it is essential to comprehend and address these concerns.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24f401e97c3_0_16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24f401e97c3_0_16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5. Competitive Strategy for Sustainable Competitive Advantage</a:t>
            </a:r>
            <a:endParaRPr b="1" sz="2300">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5.1. Evaluation of Marriott International's current competitive strategy</a:t>
            </a:r>
            <a:endParaRPr b="1" sz="17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The competitive strategy of Marriott International places a great focus on the uniqueness and diversity of its brand portfolio. It has embraced digitalization and used technology to streamline operations and increase customer connection, and it offers a wide range of brands to cater to different market segments. To increase its global reach and get access to new markets, it also makes use of strategic alliances and acquisitions. The corporation has increased its market share and added Starwood Hotels and Resorts to its portfolio of brands.</a:t>
            </a:r>
            <a:endParaRPr>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5.2. Development of a comprehensive competitive strategy considering post-pandemic challenges</a:t>
            </a:r>
            <a:endParaRPr b="1" sz="1700">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5.1.1. Differentiation strategies</a:t>
            </a:r>
            <a:endParaRPr b="1" sz="1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has to prioritise distinctiveness by offering unique services and individualised experiences, such as curating cutting-edge amenities and working with nearby attractions.</a:t>
            </a:r>
            <a:endParaRPr>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5.1.2. Innovation and Creativity in Marketing</a:t>
            </a:r>
            <a:endParaRPr b="1" sz="1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When it comes to its marketing strategies, Marriott should foster an inventive and creative culture by looking into new channels, utilising social media influencers, as well as spending money on cutting-edge technology (Khayru, 2021).</a:t>
            </a:r>
            <a:endParaRPr>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5.1.3. Leveraging Digitalisation and information systems</a:t>
            </a:r>
            <a:endParaRPr b="1" sz="1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To optimise operations and enhance the guest experience, Marriott must use digitalization alongside information systems, including modern data analytics, mobile apps, as well as smart technology.</a:t>
            </a:r>
            <a:endParaRPr>
              <a:solidFill>
                <a:schemeClr val="dk1"/>
              </a:solidFill>
            </a:endParaRPr>
          </a:p>
          <a:p>
            <a:pPr indent="0" lvl="0" marL="0" rtl="0" algn="l">
              <a:lnSpc>
                <a:spcPct val="115000"/>
              </a:lnSpc>
              <a:spcBef>
                <a:spcPts val="1400"/>
              </a:spcBef>
              <a:spcAft>
                <a:spcPts val="0"/>
              </a:spcAft>
              <a:buClr>
                <a:schemeClr val="dk1"/>
              </a:buClr>
              <a:buSzPts val="1100"/>
              <a:buFont typeface="Arial"/>
              <a:buNone/>
            </a:pPr>
            <a:r>
              <a:rPr b="1" lang="en-GB" sz="1300">
                <a:solidFill>
                  <a:schemeClr val="dk1"/>
                </a:solidFill>
              </a:rPr>
              <a:t>5.1.4. Incorporating green marketing and corporate social responsibility</a:t>
            </a:r>
            <a:endParaRPr b="1" sz="1300">
              <a:solidFill>
                <a:schemeClr val="dk1"/>
              </a:solidFill>
            </a:endParaRPr>
          </a:p>
          <a:p>
            <a:pPr indent="0" lvl="0" marL="0" rtl="0" algn="l">
              <a:spcBef>
                <a:spcPts val="400"/>
              </a:spcBef>
              <a:spcAft>
                <a:spcPts val="0"/>
              </a:spcAft>
              <a:buNone/>
            </a:pPr>
            <a:r>
              <a:rPr lang="en-GB" sz="1200">
                <a:solidFill>
                  <a:schemeClr val="dk1"/>
                </a:solidFill>
                <a:latin typeface="Times New Roman"/>
                <a:ea typeface="Times New Roman"/>
                <a:cs typeface="Times New Roman"/>
                <a:sym typeface="Times New Roman"/>
              </a:rPr>
              <a:t>Marriott should concentrate on reducing energy consumption, creating sustainable supply chain practises, helping local communities, as well as publicising these efforts to customers in order to enhance brand reputation and draw in socially conscious consumers.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24f401e97c3_0_16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24f401e97c3_0_16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6. Green Marketing and Corporate Social Responsibility Strategies</a:t>
            </a:r>
            <a:endParaRPr b="1" sz="2300">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6.1. Examination of Marriott International's current green marketing initiatives</a:t>
            </a:r>
            <a:endParaRPr b="1" sz="17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has created energy-saving strategies and promoted water conservation through low-flow fixtures along with linen reuse programmes (Pandey </a:t>
            </a:r>
            <a:r>
              <a:rPr i="1" lang="en-GB">
                <a:solidFill>
                  <a:schemeClr val="dk1"/>
                </a:solidFill>
              </a:rPr>
              <a:t>et al</a:t>
            </a:r>
            <a:r>
              <a:rPr lang="en-GB">
                <a:solidFill>
                  <a:schemeClr val="dk1"/>
                </a:solidFill>
              </a:rPr>
              <a:t>. 2021). These efforts are communicated to customers through eco-friendly messages as well as certifications like LEED and Green Globe.</a:t>
            </a:r>
            <a:endParaRPr>
              <a:solidFill>
                <a:schemeClr val="dk1"/>
              </a:solidFill>
            </a:endParaRPr>
          </a:p>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6.2. Analysis of corporate social responsibility strategies implemented by Marriott International</a:t>
            </a:r>
            <a:endParaRPr b="1" sz="17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The Marriott BonvoyTM Impact Programme, which is run by Marriott International, lays a strong emphasis on CSR through supporting charitable and community development initiatives. Additionally, it places a high priority on diversity and inclusion, implementing initiatives to create an inclusive workplace while promoting supplier diversity. Marriott International prioritises CSR and uses the Marriott BonvoyTM Impact Programme to become involved in charitable and community development projects (Marriott Bonvoy, 2023). Additionally, it prioritises inclusion and diversity, implementing initiatives to foster a welcoming workplace and increase supplier diversity.</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24f401e97c3_0_16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24f401e97c3_0_16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7. Benchmarking and Comparative Analysis</a:t>
            </a:r>
            <a:endParaRPr b="1" sz="2300">
              <a:solidFill>
                <a:schemeClr val="dk1"/>
              </a:solidFill>
            </a:endParaRPr>
          </a:p>
          <a:p>
            <a:pPr indent="0" lvl="0" marL="0" rtl="0" algn="l">
              <a:spcBef>
                <a:spcPts val="600"/>
              </a:spcBef>
              <a:spcAft>
                <a:spcPts val="0"/>
              </a:spcAft>
              <a:buNone/>
            </a:pPr>
            <a:r>
              <a:rPr lang="en-GB" sz="1200">
                <a:solidFill>
                  <a:schemeClr val="dk1"/>
                </a:solidFill>
                <a:latin typeface="Times New Roman"/>
                <a:ea typeface="Times New Roman"/>
                <a:cs typeface="Times New Roman"/>
                <a:sym typeface="Times New Roman"/>
              </a:rPr>
              <a:t>7.1. Comparative analysis of Marriott International with other organisations in the industry</a:t>
            </a:r>
            <a:endParaRPr b="1"/>
          </a:p>
          <a:p>
            <a:pPr indent="0" lvl="0" marL="0" rtl="0" algn="l">
              <a:spcBef>
                <a:spcPts val="0"/>
              </a:spcBef>
              <a:spcAft>
                <a:spcPts val="0"/>
              </a:spcAft>
              <a:buNone/>
            </a:pPr>
            <a:r>
              <a:t/>
            </a:r>
            <a:endParaRPr b="1"/>
          </a:p>
          <a:p>
            <a:pPr indent="-298450" lvl="0" marL="457200" rtl="0" algn="l">
              <a:lnSpc>
                <a:spcPct val="115000"/>
              </a:lnSpc>
              <a:spcBef>
                <a:spcPts val="1200"/>
              </a:spcBef>
              <a:spcAft>
                <a:spcPts val="0"/>
              </a:spcAft>
              <a:buSzPts val="1100"/>
              <a:buChar char="➢"/>
            </a:pPr>
            <a:r>
              <a:rPr b="1" i="1" lang="en-GB"/>
              <a:t>Market Analysis</a:t>
            </a:r>
            <a:endParaRPr b="1" i="1"/>
          </a:p>
          <a:p>
            <a:pPr indent="0" lvl="0" marL="0" rtl="0" algn="l">
              <a:spcBef>
                <a:spcPts val="1200"/>
              </a:spcBef>
              <a:spcAft>
                <a:spcPts val="0"/>
              </a:spcAft>
              <a:buClr>
                <a:schemeClr val="dk1"/>
              </a:buClr>
              <a:buSzPts val="1100"/>
              <a:buFont typeface="Arial"/>
              <a:buNone/>
            </a:pPr>
            <a:r>
              <a:rPr b="1" lang="en-GB">
                <a:solidFill>
                  <a:schemeClr val="dk1"/>
                </a:solidFill>
              </a:rPr>
              <a:t>Marriott International</a:t>
            </a:r>
            <a:endParaRPr i="1"/>
          </a:p>
          <a:p>
            <a:pPr indent="-228600" lvl="0" marL="457200" rtl="0" algn="l">
              <a:lnSpc>
                <a:spcPct val="115000"/>
              </a:lnSpc>
              <a:spcBef>
                <a:spcPts val="1200"/>
              </a:spcBef>
              <a:spcAft>
                <a:spcPts val="0"/>
              </a:spcAft>
              <a:buNone/>
            </a:pPr>
            <a:r>
              <a:rPr lang="en-GB"/>
              <a:t>●</a:t>
            </a:r>
            <a:r>
              <a:rPr lang="en-GB" sz="700"/>
              <a:t>   	</a:t>
            </a:r>
            <a:r>
              <a:rPr lang="en-GB"/>
              <a:t>Brand recognition and awareness</a:t>
            </a:r>
            <a:endParaRPr/>
          </a:p>
          <a:p>
            <a:pPr indent="-228600" lvl="0" marL="457200" rtl="0" algn="l">
              <a:lnSpc>
                <a:spcPct val="115000"/>
              </a:lnSpc>
              <a:spcBef>
                <a:spcPts val="1200"/>
              </a:spcBef>
              <a:spcAft>
                <a:spcPts val="0"/>
              </a:spcAft>
              <a:buNone/>
            </a:pPr>
            <a:r>
              <a:rPr lang="en-GB"/>
              <a:t>●</a:t>
            </a:r>
            <a:r>
              <a:rPr lang="en-GB" sz="700"/>
              <a:t>   	</a:t>
            </a:r>
            <a:r>
              <a:rPr lang="en-GB"/>
              <a:t>Diverse hotel brand portfolio appealing to various market sectors</a:t>
            </a:r>
            <a:endParaRPr/>
          </a:p>
          <a:p>
            <a:pPr indent="-228600" lvl="0" marL="457200" rtl="0" algn="l">
              <a:lnSpc>
                <a:spcPct val="115000"/>
              </a:lnSpc>
              <a:spcBef>
                <a:spcPts val="1200"/>
              </a:spcBef>
              <a:spcAft>
                <a:spcPts val="0"/>
              </a:spcAft>
              <a:buNone/>
            </a:pPr>
            <a:r>
              <a:rPr lang="en-GB"/>
              <a:t>●</a:t>
            </a:r>
            <a:r>
              <a:rPr lang="en-GB" sz="700"/>
              <a:t>   	</a:t>
            </a:r>
            <a:r>
              <a:rPr lang="en-GB"/>
              <a:t>Customer service and personalised experiences are prioritised.</a:t>
            </a:r>
            <a:endParaRPr/>
          </a:p>
          <a:p>
            <a:pPr indent="0" lvl="0" marL="0" rtl="0" algn="l">
              <a:lnSpc>
                <a:spcPct val="115000"/>
              </a:lnSpc>
              <a:spcBef>
                <a:spcPts val="1200"/>
              </a:spcBef>
              <a:spcAft>
                <a:spcPts val="0"/>
              </a:spcAft>
              <a:buClr>
                <a:schemeClr val="dk1"/>
              </a:buClr>
              <a:buSzPts val="1100"/>
              <a:buFont typeface="Arial"/>
              <a:buNone/>
            </a:pPr>
            <a:r>
              <a:rPr b="1" lang="en-GB">
                <a:solidFill>
                  <a:schemeClr val="dk1"/>
                </a:solidFill>
              </a:rPr>
              <a:t>Hilton Group</a:t>
            </a:r>
            <a:endParaRPr/>
          </a:p>
          <a:p>
            <a:pPr indent="-228600" lvl="0" marL="457200" rtl="0" algn="l">
              <a:lnSpc>
                <a:spcPct val="115000"/>
              </a:lnSpc>
              <a:spcBef>
                <a:spcPts val="1200"/>
              </a:spcBef>
              <a:spcAft>
                <a:spcPts val="0"/>
              </a:spcAft>
              <a:buNone/>
            </a:pPr>
            <a:r>
              <a:rPr lang="en-GB"/>
              <a:t>●</a:t>
            </a:r>
            <a:r>
              <a:rPr lang="en-GB" sz="700"/>
              <a:t>   	</a:t>
            </a:r>
            <a:r>
              <a:rPr lang="en-GB"/>
              <a:t>Brand recognition and repute on a worldwide scale</a:t>
            </a:r>
            <a:endParaRPr/>
          </a:p>
          <a:p>
            <a:pPr indent="-228600" lvl="0" marL="457200" rtl="0" algn="l">
              <a:lnSpc>
                <a:spcPct val="115000"/>
              </a:lnSpc>
              <a:spcBef>
                <a:spcPts val="1200"/>
              </a:spcBef>
              <a:spcAft>
                <a:spcPts val="0"/>
              </a:spcAft>
              <a:buNone/>
            </a:pPr>
            <a:r>
              <a:rPr lang="en-GB"/>
              <a:t>●</a:t>
            </a:r>
            <a:r>
              <a:rPr lang="en-GB" sz="700"/>
              <a:t>   	</a:t>
            </a:r>
            <a:r>
              <a:rPr lang="en-GB"/>
              <a:t>A diverse assortment of hotel brands aimed at distinct market sectors</a:t>
            </a:r>
            <a:endParaRPr/>
          </a:p>
          <a:p>
            <a:pPr indent="-228600" lvl="0" marL="457200" rtl="0" algn="l">
              <a:lnSpc>
                <a:spcPct val="115000"/>
              </a:lnSpc>
              <a:spcBef>
                <a:spcPts val="1200"/>
              </a:spcBef>
              <a:spcAft>
                <a:spcPts val="0"/>
              </a:spcAft>
              <a:buNone/>
            </a:pPr>
            <a:r>
              <a:rPr lang="en-GB"/>
              <a:t>●</a:t>
            </a:r>
            <a:r>
              <a:rPr lang="en-GB" sz="700"/>
              <a:t>   	</a:t>
            </a:r>
            <a:r>
              <a:rPr lang="en-GB"/>
              <a:t>Concentrate on providing outstanding client experiences.</a:t>
            </a:r>
            <a:endParaRPr/>
          </a:p>
          <a:p>
            <a:pPr indent="-298450" lvl="0" marL="457200" rtl="0" algn="l">
              <a:lnSpc>
                <a:spcPct val="115000"/>
              </a:lnSpc>
              <a:spcBef>
                <a:spcPts val="1200"/>
              </a:spcBef>
              <a:spcAft>
                <a:spcPts val="0"/>
              </a:spcAft>
              <a:buSzPts val="1100"/>
              <a:buChar char="➢"/>
            </a:pPr>
            <a:r>
              <a:rPr b="1" i="1" lang="en-GB"/>
              <a:t>Resource Allocation</a:t>
            </a:r>
            <a:endParaRPr b="1" i="1"/>
          </a:p>
          <a:p>
            <a:pPr indent="0" lvl="0" marL="0" rtl="0" algn="l">
              <a:spcBef>
                <a:spcPts val="1200"/>
              </a:spcBef>
              <a:spcAft>
                <a:spcPts val="0"/>
              </a:spcAft>
              <a:buClr>
                <a:schemeClr val="dk1"/>
              </a:buClr>
              <a:buSzPts val="1100"/>
              <a:buFont typeface="Arial"/>
              <a:buNone/>
            </a:pPr>
            <a:r>
              <a:rPr b="1" lang="en-GB">
                <a:solidFill>
                  <a:schemeClr val="dk1"/>
                </a:solidFill>
              </a:rPr>
              <a:t>Marriott International</a:t>
            </a:r>
            <a:endParaRPr i="1"/>
          </a:p>
          <a:p>
            <a:pPr indent="-228600" lvl="0" marL="457200" rtl="0" algn="l">
              <a:lnSpc>
                <a:spcPct val="115000"/>
              </a:lnSpc>
              <a:spcBef>
                <a:spcPts val="1200"/>
              </a:spcBef>
              <a:spcAft>
                <a:spcPts val="0"/>
              </a:spcAft>
              <a:buNone/>
            </a:pPr>
            <a:r>
              <a:rPr lang="en-GB"/>
              <a:t>●</a:t>
            </a:r>
            <a:r>
              <a:rPr lang="en-GB" sz="700"/>
              <a:t>   	</a:t>
            </a:r>
            <a:r>
              <a:rPr lang="en-GB"/>
              <a:t>Effective resource allocation to address post-pandemic issues</a:t>
            </a:r>
            <a:endParaRPr/>
          </a:p>
          <a:p>
            <a:pPr indent="-228600" lvl="0" marL="457200" rtl="0" algn="l">
              <a:lnSpc>
                <a:spcPct val="115000"/>
              </a:lnSpc>
              <a:spcBef>
                <a:spcPts val="1200"/>
              </a:spcBef>
              <a:spcAft>
                <a:spcPts val="0"/>
              </a:spcAft>
              <a:buNone/>
            </a:pPr>
            <a:r>
              <a:rPr lang="en-GB"/>
              <a:t>●</a:t>
            </a:r>
            <a:r>
              <a:rPr lang="en-GB" sz="700"/>
              <a:t>   	</a:t>
            </a:r>
            <a:r>
              <a:rPr lang="en-GB"/>
              <a:t>Technology and digitalization investments for improved customer experiences</a:t>
            </a:r>
            <a:endParaRPr/>
          </a:p>
          <a:p>
            <a:pPr indent="0" lvl="0" marL="0" rtl="0" algn="l">
              <a:lnSpc>
                <a:spcPct val="115000"/>
              </a:lnSpc>
              <a:spcBef>
                <a:spcPts val="1200"/>
              </a:spcBef>
              <a:spcAft>
                <a:spcPts val="0"/>
              </a:spcAft>
              <a:buClr>
                <a:schemeClr val="dk1"/>
              </a:buClr>
              <a:buSzPts val="1100"/>
              <a:buFont typeface="Arial"/>
              <a:buNone/>
            </a:pPr>
            <a:r>
              <a:rPr b="1" lang="en-GB">
                <a:solidFill>
                  <a:schemeClr val="dk1"/>
                </a:solidFill>
              </a:rPr>
              <a:t>Hilton Group</a:t>
            </a:r>
            <a:endParaRPr/>
          </a:p>
          <a:p>
            <a:pPr indent="-228600" lvl="0" marL="457200" rtl="0" algn="l">
              <a:lnSpc>
                <a:spcPct val="115000"/>
              </a:lnSpc>
              <a:spcBef>
                <a:spcPts val="1200"/>
              </a:spcBef>
              <a:spcAft>
                <a:spcPts val="0"/>
              </a:spcAft>
              <a:buNone/>
            </a:pPr>
            <a:r>
              <a:rPr lang="en-GB"/>
              <a:t>●</a:t>
            </a:r>
            <a:r>
              <a:rPr lang="en-GB" sz="700"/>
              <a:t>   	</a:t>
            </a:r>
            <a:r>
              <a:rPr lang="en-GB"/>
              <a:t>Allocating resources strategically to meet current market demands</a:t>
            </a:r>
            <a:endParaRPr/>
          </a:p>
          <a:p>
            <a:pPr indent="-228600" lvl="0" marL="457200" rtl="0" algn="l">
              <a:lnSpc>
                <a:spcPct val="115000"/>
              </a:lnSpc>
              <a:spcBef>
                <a:spcPts val="1200"/>
              </a:spcBef>
              <a:spcAft>
                <a:spcPts val="0"/>
              </a:spcAft>
              <a:buNone/>
            </a:pPr>
            <a:r>
              <a:rPr lang="en-GB"/>
              <a:t>●</a:t>
            </a:r>
            <a:r>
              <a:rPr lang="en-GB" sz="700"/>
              <a:t>   	</a:t>
            </a:r>
            <a:r>
              <a:rPr lang="en-GB"/>
              <a:t>Technology is being used to increase operational efficiency and visitor service.</a:t>
            </a:r>
            <a:endParaRPr/>
          </a:p>
          <a:p>
            <a:pPr indent="-298450" lvl="0" marL="457200" rtl="0" algn="l">
              <a:lnSpc>
                <a:spcPct val="115000"/>
              </a:lnSpc>
              <a:spcBef>
                <a:spcPts val="1200"/>
              </a:spcBef>
              <a:spcAft>
                <a:spcPts val="0"/>
              </a:spcAft>
              <a:buSzPts val="1100"/>
              <a:buChar char="➢"/>
            </a:pPr>
            <a:r>
              <a:rPr b="1" i="1" lang="en-GB"/>
              <a:t>Competitive Strategy</a:t>
            </a:r>
            <a:endParaRPr b="1" i="1"/>
          </a:p>
          <a:p>
            <a:pPr indent="0" lvl="0" marL="0" rtl="0" algn="l">
              <a:spcBef>
                <a:spcPts val="1200"/>
              </a:spcBef>
              <a:spcAft>
                <a:spcPts val="0"/>
              </a:spcAft>
              <a:buClr>
                <a:schemeClr val="dk1"/>
              </a:buClr>
              <a:buSzPts val="1100"/>
              <a:buFont typeface="Arial"/>
              <a:buNone/>
            </a:pPr>
            <a:r>
              <a:rPr b="1" lang="en-GB">
                <a:solidFill>
                  <a:schemeClr val="dk1"/>
                </a:solidFill>
              </a:rPr>
              <a:t>Marriott International</a:t>
            </a:r>
            <a:endParaRPr i="1"/>
          </a:p>
          <a:p>
            <a:pPr indent="-228600" lvl="0" marL="457200" rtl="0" algn="l">
              <a:lnSpc>
                <a:spcPct val="115000"/>
              </a:lnSpc>
              <a:spcBef>
                <a:spcPts val="1200"/>
              </a:spcBef>
              <a:spcAft>
                <a:spcPts val="0"/>
              </a:spcAft>
              <a:buNone/>
            </a:pPr>
            <a:r>
              <a:rPr lang="en-GB"/>
              <a:t>●</a:t>
            </a:r>
            <a:r>
              <a:rPr lang="en-GB" sz="700"/>
              <a:t>   	</a:t>
            </a:r>
            <a:r>
              <a:rPr lang="en-GB"/>
              <a:t>Differentiation is achieved through one-of-a-kind experiences and personalised services.</a:t>
            </a:r>
            <a:endParaRPr/>
          </a:p>
          <a:p>
            <a:pPr indent="-228600" lvl="0" marL="457200" rtl="0" algn="l">
              <a:lnSpc>
                <a:spcPct val="115000"/>
              </a:lnSpc>
              <a:spcBef>
                <a:spcPts val="1200"/>
              </a:spcBef>
              <a:spcAft>
                <a:spcPts val="0"/>
              </a:spcAft>
              <a:buNone/>
            </a:pPr>
            <a:r>
              <a:rPr lang="en-GB"/>
              <a:t>●</a:t>
            </a:r>
            <a:r>
              <a:rPr lang="en-GB" sz="700"/>
              <a:t>   	</a:t>
            </a:r>
            <a:r>
              <a:rPr lang="en-GB"/>
              <a:t>Adopting digitalization and utilising technology to improve consumer engagement</a:t>
            </a:r>
            <a:endParaRPr/>
          </a:p>
          <a:p>
            <a:pPr indent="0" lvl="0" marL="0" rtl="0" algn="l">
              <a:lnSpc>
                <a:spcPct val="115000"/>
              </a:lnSpc>
              <a:spcBef>
                <a:spcPts val="1200"/>
              </a:spcBef>
              <a:spcAft>
                <a:spcPts val="0"/>
              </a:spcAft>
              <a:buClr>
                <a:schemeClr val="dk1"/>
              </a:buClr>
              <a:buSzPts val="1100"/>
              <a:buFont typeface="Arial"/>
              <a:buNone/>
            </a:pPr>
            <a:r>
              <a:rPr b="1" lang="en-GB">
                <a:solidFill>
                  <a:schemeClr val="dk1"/>
                </a:solidFill>
              </a:rPr>
              <a:t>Hilton Group</a:t>
            </a:r>
            <a:endParaRPr/>
          </a:p>
          <a:p>
            <a:pPr indent="-228600" lvl="0" marL="457200" rtl="0" algn="l">
              <a:lnSpc>
                <a:spcPct val="115000"/>
              </a:lnSpc>
              <a:spcBef>
                <a:spcPts val="1200"/>
              </a:spcBef>
              <a:spcAft>
                <a:spcPts val="0"/>
              </a:spcAft>
              <a:buNone/>
            </a:pPr>
            <a:r>
              <a:rPr lang="en-GB"/>
              <a:t>●</a:t>
            </a:r>
            <a:r>
              <a:rPr lang="en-GB" sz="700"/>
              <a:t>   	</a:t>
            </a:r>
            <a:r>
              <a:rPr lang="en-GB"/>
              <a:t>Differentiation is achieved by high-quality service and creative offers.</a:t>
            </a:r>
            <a:endParaRPr/>
          </a:p>
          <a:p>
            <a:pPr indent="-228600" lvl="0" marL="457200" rtl="0" algn="l">
              <a:lnSpc>
                <a:spcPct val="115000"/>
              </a:lnSpc>
              <a:spcBef>
                <a:spcPts val="1200"/>
              </a:spcBef>
              <a:spcAft>
                <a:spcPts val="0"/>
              </a:spcAft>
              <a:buNone/>
            </a:pPr>
            <a:r>
              <a:rPr lang="en-GB"/>
              <a:t>●</a:t>
            </a:r>
            <a:r>
              <a:rPr lang="en-GB" sz="700"/>
              <a:t>   	</a:t>
            </a:r>
            <a:r>
              <a:rPr lang="en-GB"/>
              <a:t>Making use of digital platforms to improve visitor engagement and ease.</a:t>
            </a:r>
            <a:endParaRPr/>
          </a:p>
          <a:p>
            <a:pPr indent="-298450" lvl="0" marL="457200" rtl="0" algn="l">
              <a:lnSpc>
                <a:spcPct val="115000"/>
              </a:lnSpc>
              <a:spcBef>
                <a:spcPts val="1200"/>
              </a:spcBef>
              <a:spcAft>
                <a:spcPts val="0"/>
              </a:spcAft>
              <a:buSzPts val="1100"/>
              <a:buChar char="➢"/>
            </a:pPr>
            <a:r>
              <a:rPr i="1" lang="en-GB"/>
              <a:t>Green Marketing and Corporate Social Responsibility</a:t>
            </a:r>
            <a:endParaRPr i="1"/>
          </a:p>
          <a:p>
            <a:pPr indent="0" lvl="0" marL="0" rtl="0" algn="l">
              <a:spcBef>
                <a:spcPts val="1200"/>
              </a:spcBef>
              <a:spcAft>
                <a:spcPts val="0"/>
              </a:spcAft>
              <a:buClr>
                <a:schemeClr val="dk1"/>
              </a:buClr>
              <a:buSzPts val="1100"/>
              <a:buFont typeface="Arial"/>
              <a:buNone/>
            </a:pPr>
            <a:r>
              <a:rPr b="1" lang="en-GB">
                <a:solidFill>
                  <a:schemeClr val="dk1"/>
                </a:solidFill>
              </a:rPr>
              <a:t>Marriott International</a:t>
            </a:r>
            <a:endParaRPr i="1"/>
          </a:p>
          <a:p>
            <a:pPr indent="-228600" lvl="0" marL="457200" rtl="0" algn="l">
              <a:lnSpc>
                <a:spcPct val="115000"/>
              </a:lnSpc>
              <a:spcBef>
                <a:spcPts val="1200"/>
              </a:spcBef>
              <a:spcAft>
                <a:spcPts val="0"/>
              </a:spcAft>
              <a:buNone/>
            </a:pPr>
            <a:r>
              <a:rPr lang="en-GB"/>
              <a:t>●</a:t>
            </a:r>
            <a:r>
              <a:rPr lang="en-GB" sz="700"/>
              <a:t>   	</a:t>
            </a:r>
            <a:r>
              <a:rPr lang="en-GB"/>
              <a:t>Energy-saving measures and water-saving programmes are being implemented.</a:t>
            </a:r>
            <a:endParaRPr/>
          </a:p>
          <a:p>
            <a:pPr indent="-228600" lvl="0" marL="457200" rtl="0" algn="l">
              <a:lnSpc>
                <a:spcPct val="115000"/>
              </a:lnSpc>
              <a:spcBef>
                <a:spcPts val="1200"/>
              </a:spcBef>
              <a:spcAft>
                <a:spcPts val="0"/>
              </a:spcAft>
              <a:buNone/>
            </a:pPr>
            <a:r>
              <a:rPr lang="en-GB"/>
              <a:t>●</a:t>
            </a:r>
            <a:r>
              <a:rPr lang="en-GB" sz="700"/>
              <a:t>   	</a:t>
            </a:r>
            <a:r>
              <a:rPr lang="en-GB"/>
              <a:t>Participation in charitable activities and community service.</a:t>
            </a:r>
            <a:endParaRPr/>
          </a:p>
          <a:p>
            <a:pPr indent="0" lvl="0" marL="0" rtl="0" algn="l">
              <a:lnSpc>
                <a:spcPct val="115000"/>
              </a:lnSpc>
              <a:spcBef>
                <a:spcPts val="1200"/>
              </a:spcBef>
              <a:spcAft>
                <a:spcPts val="0"/>
              </a:spcAft>
              <a:buClr>
                <a:schemeClr val="dk1"/>
              </a:buClr>
              <a:buSzPts val="1100"/>
              <a:buFont typeface="Arial"/>
              <a:buNone/>
            </a:pPr>
            <a:r>
              <a:rPr b="1" lang="en-GB">
                <a:solidFill>
                  <a:schemeClr val="dk1"/>
                </a:solidFill>
              </a:rPr>
              <a:t>Hilton Group</a:t>
            </a:r>
            <a:endParaRPr/>
          </a:p>
          <a:p>
            <a:pPr indent="-228600" lvl="0" marL="457200" rtl="0" algn="l">
              <a:lnSpc>
                <a:spcPct val="115000"/>
              </a:lnSpc>
              <a:spcBef>
                <a:spcPts val="1200"/>
              </a:spcBef>
              <a:spcAft>
                <a:spcPts val="0"/>
              </a:spcAft>
              <a:buNone/>
            </a:pPr>
            <a:r>
              <a:rPr lang="en-GB"/>
              <a:t>●</a:t>
            </a:r>
            <a:r>
              <a:rPr lang="en-GB" sz="700"/>
              <a:t>   	</a:t>
            </a:r>
            <a:r>
              <a:rPr lang="en-GB"/>
              <a:t>Sustainability and environmental efforts are prioritised.</a:t>
            </a:r>
            <a:endParaRPr/>
          </a:p>
          <a:p>
            <a:pPr indent="-228600" lvl="0" marL="457200" rtl="0" algn="l">
              <a:lnSpc>
                <a:spcPct val="115000"/>
              </a:lnSpc>
              <a:spcBef>
                <a:spcPts val="1200"/>
              </a:spcBef>
              <a:spcAft>
                <a:spcPts val="0"/>
              </a:spcAft>
              <a:buNone/>
            </a:pPr>
            <a:r>
              <a:rPr lang="en-GB"/>
              <a:t>●</a:t>
            </a:r>
            <a:r>
              <a:rPr lang="en-GB" sz="700"/>
              <a:t>   	</a:t>
            </a:r>
            <a:r>
              <a:rPr lang="en-GB"/>
              <a:t>Emphasis on social responsibility along with community involvement.</a:t>
            </a:r>
            <a:endParaRPr/>
          </a:p>
          <a:p>
            <a:pPr indent="0" lvl="0" marL="0" rtl="0" algn="l">
              <a:lnSpc>
                <a:spcPct val="115000"/>
              </a:lnSpc>
              <a:spcBef>
                <a:spcPts val="1200"/>
              </a:spcBef>
              <a:spcAft>
                <a:spcPts val="1200"/>
              </a:spcAft>
              <a:buNone/>
            </a:pPr>
            <a:r>
              <a:rPr lang="en-GB" sz="1200">
                <a:solidFill>
                  <a:schemeClr val="dk1"/>
                </a:solidFill>
                <a:latin typeface="Times New Roman"/>
                <a:ea typeface="Times New Roman"/>
                <a:cs typeface="Times New Roman"/>
                <a:sym typeface="Times New Roman"/>
              </a:rPr>
              <a:t>By focusing on delivering superior customer experiences, Marriott International along with Hilton Hotels has established a major footing in the worldwide business scene. They give environmental initiatives like water and energy saving, as well as charitable endeavours and neighbourhood support, the top priority. Overall, they demonstrate their capacity to successfully navigate a diverse corporate environment and deliver top-notch customer service.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24f401e97c3_0_16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24f401e97c3_0_16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800"/>
              </a:spcBef>
              <a:spcAft>
                <a:spcPts val="0"/>
              </a:spcAft>
              <a:buClr>
                <a:schemeClr val="dk1"/>
              </a:buClr>
              <a:buSzPts val="1100"/>
              <a:buFont typeface="Arial"/>
              <a:buNone/>
            </a:pPr>
            <a:r>
              <a:rPr b="1" lang="en-GB" sz="1700">
                <a:solidFill>
                  <a:schemeClr val="dk1"/>
                </a:solidFill>
              </a:rPr>
              <a:t>7</a:t>
            </a:r>
            <a:r>
              <a:rPr b="1" lang="en-GB" sz="1700">
                <a:solidFill>
                  <a:schemeClr val="dk1"/>
                </a:solidFill>
              </a:rPr>
              <a:t>.2. Identification of best practices and areas for improvement</a:t>
            </a:r>
            <a:endParaRPr b="1" sz="1700">
              <a:solidFill>
                <a:schemeClr val="dk1"/>
              </a:solidFill>
            </a:endParaRPr>
          </a:p>
          <a:p>
            <a:pPr indent="0" lvl="0" marL="0" rtl="0" algn="l">
              <a:spcBef>
                <a:spcPts val="400"/>
              </a:spcBef>
              <a:spcAft>
                <a:spcPts val="0"/>
              </a:spcAft>
              <a:buNone/>
            </a:pPr>
            <a:r>
              <a:rPr lang="en-GB" sz="1200">
                <a:solidFill>
                  <a:schemeClr val="dk1"/>
                </a:solidFill>
                <a:latin typeface="Times New Roman"/>
                <a:ea typeface="Times New Roman"/>
                <a:cs typeface="Times New Roman"/>
                <a:sym typeface="Times New Roman"/>
              </a:rPr>
              <a:t>In a comparison of Marriott International and Hilton Hotels, several best practices were found to include a commitment to sustainability, an effective resource allocation strategy, and a strong brand reputation. There may be room for improvement in the ways that technology and digitalization are used to engage customers as well as in developing new strategies to set services apart in a crowded market.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24f401e97c3_0_17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24f401e97c3_0_17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8. Recommendations for Competitive Advantage</a:t>
            </a:r>
            <a:endParaRPr b="1" sz="2300">
              <a:solidFill>
                <a:schemeClr val="dk1"/>
              </a:solidFill>
            </a:endParaRPr>
          </a:p>
          <a:p>
            <a:pPr indent="0" lvl="0" marL="0" rtl="0" algn="l">
              <a:spcBef>
                <a:spcPts val="600"/>
              </a:spcBef>
              <a:spcAft>
                <a:spcPts val="0"/>
              </a:spcAft>
              <a:buNone/>
            </a:pPr>
            <a:r>
              <a:rPr lang="en-GB" sz="1200">
                <a:solidFill>
                  <a:schemeClr val="dk1"/>
                </a:solidFill>
                <a:latin typeface="Times New Roman"/>
                <a:ea typeface="Times New Roman"/>
                <a:cs typeface="Times New Roman"/>
                <a:sym typeface="Times New Roman"/>
              </a:rPr>
              <a:t>Digital transformation, personalisation, and sustainability activities are viable recommendations for enhancing the competitive edge in the post-pandemic corporate context. Investing in modern technology as well as digital platforms to improve customer experiences, simplify processes, and gain a competitive advantage is what digital transformation entails. Personalization entails using data-driven marketing methods to give customised experiences and services (Gupta and Mukherjee, 2022). Investing in energy from sustainable sources, minimising waste, and implementing eco-friendly practices are all part of sustainability programmes. The company's dedication to environmental stewardship along with social responsibility will be strengthened by aligning recommendations with green marketing, CSR, and sustainability. The corporation will be able to promote its sustainable practices as well as appeal to environmentally conscious consumers by adopting these recommendations into marketing strategies and processes, providing it with a competitive edge throughout the post-pandemic business environment.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3" name="Shape 273"/>
        <p:cNvGrpSpPr/>
        <p:nvPr/>
      </p:nvGrpSpPr>
      <p:grpSpPr>
        <a:xfrm>
          <a:off x="0" y="0"/>
          <a:ext cx="0" cy="0"/>
          <a:chOff x="0" y="0"/>
          <a:chExt cx="0" cy="0"/>
        </a:xfrm>
      </p:grpSpPr>
      <p:sp>
        <p:nvSpPr>
          <p:cNvPr id="274" name="Google Shape;274;g24f401e97c3_0_17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g24f401e97c3_0_17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9. Conclusion</a:t>
            </a:r>
            <a:endParaRPr b="1" sz="2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The company's strengths in brand reputation, marketing expertise, and resource allocation were highlighted by Marriott International's market environment analysis. External factors including economic challenges, technological advancements, and changing consumer behaviour highlighted the importance of adaptation and innovation. The company's commitment to long-term competitive advantage was underscored by Marriott's competitive strategy as well as green marketing initiatives.</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g24f401e97c3_0_17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 name="Google Shape;282;g24f401e97c3_0_17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GB" sz="2300">
                <a:solidFill>
                  <a:schemeClr val="dk1"/>
                </a:solidFill>
              </a:rPr>
              <a:t>10. References</a:t>
            </a:r>
            <a:endParaRPr b="1" sz="2300">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Abbas, J., Mahmood, S., Ali, H., Ali Raza, M., Ali, G., Aman, J., Bano, S. and Nurunnabi, M., 2019. The effects of corporate social responsibility practices and environmental factors through a moderating role of social media marketing on sustainable performance of business firms. </a:t>
            </a:r>
            <a:r>
              <a:rPr i="1" lang="en-GB">
                <a:solidFill>
                  <a:schemeClr val="dk1"/>
                </a:solidFill>
              </a:rPr>
              <a:t>Sustainability</a:t>
            </a:r>
            <a:r>
              <a:rPr lang="en-GB">
                <a:solidFill>
                  <a:schemeClr val="dk1"/>
                </a:solidFill>
              </a:rPr>
              <a:t>, </a:t>
            </a:r>
            <a:r>
              <a:rPr i="1" lang="en-GB">
                <a:solidFill>
                  <a:schemeClr val="dk1"/>
                </a:solidFill>
              </a:rPr>
              <a:t>11</a:t>
            </a:r>
            <a:r>
              <a:rPr lang="en-GB">
                <a:solidFill>
                  <a:schemeClr val="dk1"/>
                </a:solidFill>
              </a:rPr>
              <a:t>(12), p.3434.</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Bardos, K.S., Ertugrul, M. and Gao, L.S., 2020. Corporate social responsibility, product market perception, and firm value. </a:t>
            </a:r>
            <a:r>
              <a:rPr i="1" lang="en-GB">
                <a:solidFill>
                  <a:schemeClr val="dk1"/>
                </a:solidFill>
              </a:rPr>
              <a:t>Journal of Corporate Finance</a:t>
            </a:r>
            <a:r>
              <a:rPr lang="en-GB">
                <a:solidFill>
                  <a:schemeClr val="dk1"/>
                </a:solidFill>
              </a:rPr>
              <a:t>, </a:t>
            </a:r>
            <a:r>
              <a:rPr i="1" lang="en-GB">
                <a:solidFill>
                  <a:schemeClr val="dk1"/>
                </a:solidFill>
              </a:rPr>
              <a:t>62</a:t>
            </a:r>
            <a:r>
              <a:rPr lang="en-GB">
                <a:solidFill>
                  <a:schemeClr val="dk1"/>
                </a:solidFill>
              </a:rPr>
              <a:t>, p.101588.</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Eslami, S., 2020. The effect of brand experience on brand equity and brand loyalty through the mediating role of brand awareness, brand image and perceived quality. </a:t>
            </a:r>
            <a:r>
              <a:rPr i="1" lang="en-GB">
                <a:solidFill>
                  <a:schemeClr val="dk1"/>
                </a:solidFill>
              </a:rPr>
              <a:t>Archives of Pharmacy Practice</a:t>
            </a:r>
            <a:r>
              <a:rPr lang="en-GB">
                <a:solidFill>
                  <a:schemeClr val="dk1"/>
                </a:solidFill>
              </a:rPr>
              <a:t>, </a:t>
            </a:r>
            <a:r>
              <a:rPr i="1" lang="en-GB">
                <a:solidFill>
                  <a:schemeClr val="dk1"/>
                </a:solidFill>
              </a:rPr>
              <a:t>11</a:t>
            </a:r>
            <a:r>
              <a:rPr lang="en-GB">
                <a:solidFill>
                  <a:schemeClr val="dk1"/>
                </a:solidFill>
              </a:rPr>
              <a:t>(1), pp.98-104.</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Gupta, A.S. and Mukherjee, J., 2022. Long-term changes in consumers' shopping behavior post-pandemic: an exploratory study. </a:t>
            </a:r>
            <a:r>
              <a:rPr i="1" lang="en-GB">
                <a:solidFill>
                  <a:schemeClr val="dk1"/>
                </a:solidFill>
              </a:rPr>
              <a:t>International Journal of Retail &amp; Distribution Management</a:t>
            </a:r>
            <a:r>
              <a:rPr lang="en-GB">
                <a:solidFill>
                  <a:schemeClr val="dk1"/>
                </a:solidFill>
              </a:rPr>
              <a:t>, (ahead-of-print).</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Hitt, M.A., Arregle, J.L. and Holmes Jr, R.M., 2021. Strategic management theory in a post‐pandemic and non‐ergodic world. </a:t>
            </a:r>
            <a:r>
              <a:rPr i="1" lang="en-GB">
                <a:solidFill>
                  <a:schemeClr val="dk1"/>
                </a:solidFill>
              </a:rPr>
              <a:t>Journal of Management Studies</a:t>
            </a:r>
            <a:r>
              <a:rPr lang="en-GB">
                <a:solidFill>
                  <a:schemeClr val="dk1"/>
                </a:solidFill>
              </a:rPr>
              <a:t>, </a:t>
            </a:r>
            <a:r>
              <a:rPr i="1" lang="en-GB">
                <a:solidFill>
                  <a:schemeClr val="dk1"/>
                </a:solidFill>
              </a:rPr>
              <a:t>58</a:t>
            </a:r>
            <a:r>
              <a:rPr lang="en-GB">
                <a:solidFill>
                  <a:schemeClr val="dk1"/>
                </a:solidFill>
              </a:rPr>
              <a:t>(1), p.259.</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Khan, M.A.A. and Hashim, H., 2020. The effect of Covid-19 on tourism and hospitality industry in Malaysia, resurgence in the post-pandemic Era: A conceptual criterion. </a:t>
            </a:r>
            <a:r>
              <a:rPr i="1" lang="en-GB">
                <a:solidFill>
                  <a:schemeClr val="dk1"/>
                </a:solidFill>
              </a:rPr>
              <a:t>International Journal of Tourism &amp; Hospitality Review</a:t>
            </a:r>
            <a:r>
              <a:rPr lang="en-GB">
                <a:solidFill>
                  <a:schemeClr val="dk1"/>
                </a:solidFill>
              </a:rPr>
              <a:t>, </a:t>
            </a:r>
            <a:r>
              <a:rPr i="1" lang="en-GB">
                <a:solidFill>
                  <a:schemeClr val="dk1"/>
                </a:solidFill>
              </a:rPr>
              <a:t>7</a:t>
            </a:r>
            <a:r>
              <a:rPr lang="en-GB">
                <a:solidFill>
                  <a:schemeClr val="dk1"/>
                </a:solidFill>
              </a:rPr>
              <a:t>(2), pp.54-62.</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Khayru, R.K., 2021. Opinions about Consumer Behavior during the Covid-19 Pandemic. </a:t>
            </a:r>
            <a:r>
              <a:rPr i="1" lang="en-GB">
                <a:solidFill>
                  <a:schemeClr val="dk1"/>
                </a:solidFill>
              </a:rPr>
              <a:t>Journal of Social Science Studies (JOS3)</a:t>
            </a:r>
            <a:r>
              <a:rPr lang="en-GB">
                <a:solidFill>
                  <a:schemeClr val="dk1"/>
                </a:solidFill>
              </a:rPr>
              <a:t>, </a:t>
            </a:r>
            <a:r>
              <a:rPr i="1" lang="en-GB">
                <a:solidFill>
                  <a:schemeClr val="dk1"/>
                </a:solidFill>
              </a:rPr>
              <a:t>1</a:t>
            </a:r>
            <a:r>
              <a:rPr lang="en-GB">
                <a:solidFill>
                  <a:schemeClr val="dk1"/>
                </a:solidFill>
              </a:rPr>
              <a:t>(1), pp.31-36.</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Bonvoy (2023) </a:t>
            </a:r>
            <a:r>
              <a:rPr i="1" lang="en-GB">
                <a:solidFill>
                  <a:schemeClr val="dk1"/>
                </a:solidFill>
              </a:rPr>
              <a:t>Marriott Cleanliness Council: Marriott Bonvoy</a:t>
            </a:r>
            <a:r>
              <a:rPr lang="en-GB">
                <a:solidFill>
                  <a:schemeClr val="dk1"/>
                </a:solidFill>
              </a:rPr>
              <a:t>, </a:t>
            </a:r>
            <a:r>
              <a:rPr i="1" lang="en-GB">
                <a:solidFill>
                  <a:schemeClr val="dk1"/>
                </a:solidFill>
              </a:rPr>
              <a:t>Marriott Cleanliness Council | Marriott Bonvoy</a:t>
            </a:r>
            <a:r>
              <a:rPr lang="en-GB">
                <a:solidFill>
                  <a:schemeClr val="dk1"/>
                </a:solidFill>
              </a:rPr>
              <a:t>. Available at: https://clean.marriott.com/ (Accessed: 06 June 2023).</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Marriott International (2022) </a:t>
            </a:r>
            <a:r>
              <a:rPr i="1" lang="en-GB">
                <a:solidFill>
                  <a:schemeClr val="dk1"/>
                </a:solidFill>
              </a:rPr>
              <a:t>2022 Annual Report - Marriott International</a:t>
            </a:r>
            <a:r>
              <a:rPr lang="en-GB">
                <a:solidFill>
                  <a:schemeClr val="dk1"/>
                </a:solidFill>
              </a:rPr>
              <a:t>. Available at: https://marriott.gcs-web.com/static-files/b82978a6-9d28-4e38-9855-fc4ae2cebe11 (Accessed: 06 June 2023).</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Pandey, K., Mahadevan, K. and Joshi, S., 2021. Indian Tourism Industry and COVID-19: A Sustainable Recovery Framework in a Post-Pandemic Era. </a:t>
            </a:r>
            <a:r>
              <a:rPr i="1" lang="en-GB">
                <a:solidFill>
                  <a:schemeClr val="dk1"/>
                </a:solidFill>
              </a:rPr>
              <a:t>Vision</a:t>
            </a:r>
            <a:r>
              <a:rPr lang="en-GB">
                <a:solidFill>
                  <a:schemeClr val="dk1"/>
                </a:solidFill>
              </a:rPr>
              <a:t>, p.09722629211043298.</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Robinson, W.I., 2020. Global capitalism post-pandemic. </a:t>
            </a:r>
            <a:r>
              <a:rPr i="1" lang="en-GB">
                <a:solidFill>
                  <a:schemeClr val="dk1"/>
                </a:solidFill>
              </a:rPr>
              <a:t>Race &amp; Class</a:t>
            </a:r>
            <a:r>
              <a:rPr lang="en-GB">
                <a:solidFill>
                  <a:schemeClr val="dk1"/>
                </a:solidFill>
              </a:rPr>
              <a:t>, </a:t>
            </a:r>
            <a:r>
              <a:rPr i="1" lang="en-GB">
                <a:solidFill>
                  <a:schemeClr val="dk1"/>
                </a:solidFill>
              </a:rPr>
              <a:t>62</a:t>
            </a:r>
            <a:r>
              <a:rPr lang="en-GB">
                <a:solidFill>
                  <a:schemeClr val="dk1"/>
                </a:solidFill>
              </a:rPr>
              <a:t>(2), pp.3-13.</a:t>
            </a:r>
            <a:endParaRPr>
              <a:solidFill>
                <a:schemeClr val="dk1"/>
              </a:solidFill>
            </a:endParaRPr>
          </a:p>
          <a:p>
            <a:pPr indent="0" lvl="0" marL="0" rtl="0" algn="l">
              <a:lnSpc>
                <a:spcPct val="115000"/>
              </a:lnSpc>
              <a:spcBef>
                <a:spcPts val="1200"/>
              </a:spcBef>
              <a:spcAft>
                <a:spcPts val="0"/>
              </a:spcAft>
              <a:buClr>
                <a:schemeClr val="dk1"/>
              </a:buClr>
              <a:buSzPts val="1100"/>
              <a:buFont typeface="Arial"/>
              <a:buNone/>
            </a:pPr>
            <a:r>
              <a:rPr lang="en-GB">
                <a:solidFill>
                  <a:schemeClr val="dk1"/>
                </a:solidFill>
              </a:rPr>
              <a:t>Zuhdi, S., Rainanto, B.H. and Apriyani, D., 2020, May. Analysis of co-branding strategy to Improve Company’s competitive power (case study on walls selection Oreo). In </a:t>
            </a:r>
            <a:r>
              <a:rPr i="1" lang="en-GB">
                <a:solidFill>
                  <a:schemeClr val="dk1"/>
                </a:solidFill>
              </a:rPr>
              <a:t>2nd International Seminar on Business, Economics, Social Science and Technology (ISBEST 2019)</a:t>
            </a:r>
            <a:r>
              <a:rPr lang="en-GB">
                <a:solidFill>
                  <a:schemeClr val="dk1"/>
                </a:solidFill>
              </a:rPr>
              <a:t> (pp. 146-149). Atlantis Press.</a:t>
            </a:r>
            <a:endParaRPr>
              <a:solidFill>
                <a:schemeClr val="dk1"/>
              </a:solidFill>
            </a:endParaRPr>
          </a:p>
          <a:p>
            <a:pPr indent="0" lvl="0" marL="0" rtl="0" algn="l">
              <a:spcBef>
                <a:spcPts val="120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24f401e97c3_0_17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24f401e97c3_0_17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164675" y="353150"/>
            <a:ext cx="5593800" cy="15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1600"/>
              <a:t>DRIVING SUSTAINABLE COMPETITIVE ADVANTAGE IN THE GLOBAL POST-PANDEMIC BUSINESS ENVIRONMENT:</a:t>
            </a:r>
            <a:r>
              <a:rPr lang="en-GB" sz="1600"/>
              <a:t> </a:t>
            </a:r>
            <a:r>
              <a:rPr lang="en-GB" sz="1600"/>
              <a:t>“A COMPREHENSIVE ANALYSIS OF MARRIOTT INTERNATIONAL'S MARKETING STRATEGIES AND PRACTICES”</a:t>
            </a:r>
            <a:endParaRPr sz="1600"/>
          </a:p>
        </p:txBody>
      </p:sp>
      <p:sp>
        <p:nvSpPr>
          <p:cNvPr id="135" name="Google Shape;135;p13"/>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t>Kevin Kumar Dabhi</a:t>
            </a:r>
            <a:endParaRPr/>
          </a:p>
          <a:p>
            <a:pPr indent="0" lvl="0" marL="0" rtl="0" algn="l">
              <a:spcBef>
                <a:spcPts val="0"/>
              </a:spcBef>
              <a:spcAft>
                <a:spcPts val="0"/>
              </a:spcAft>
              <a:buNone/>
            </a:pPr>
            <a:r>
              <a:rPr lang="en-GB"/>
              <a:t>Student id: 2241836</a:t>
            </a:r>
            <a:endParaRPr/>
          </a:p>
        </p:txBody>
      </p:sp>
      <p:pic>
        <p:nvPicPr>
          <p:cNvPr id="136" name="Google Shape;136;p13"/>
          <p:cNvPicPr preferRelativeResize="0"/>
          <p:nvPr/>
        </p:nvPicPr>
        <p:blipFill>
          <a:blip r:embed="rId3">
            <a:alphaModFix/>
          </a:blip>
          <a:stretch>
            <a:fillRect/>
          </a:stretch>
        </p:blipFill>
        <p:spPr>
          <a:xfrm>
            <a:off x="4051475" y="1808127"/>
            <a:ext cx="3820201" cy="197165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4"/>
          <p:cNvSpPr txBox="1"/>
          <p:nvPr>
            <p:ph type="title"/>
          </p:nvPr>
        </p:nvSpPr>
        <p:spPr>
          <a:xfrm>
            <a:off x="1297500" y="241350"/>
            <a:ext cx="7038900" cy="55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Introduction</a:t>
            </a:r>
            <a:endParaRPr/>
          </a:p>
        </p:txBody>
      </p:sp>
      <p:sp>
        <p:nvSpPr>
          <p:cNvPr id="142" name="Google Shape;142;p14"/>
          <p:cNvSpPr txBox="1"/>
          <p:nvPr>
            <p:ph idx="1" type="body"/>
          </p:nvPr>
        </p:nvSpPr>
        <p:spPr>
          <a:xfrm>
            <a:off x="1297500" y="842850"/>
            <a:ext cx="3520800" cy="3975600"/>
          </a:xfrm>
          <a:prstGeom prst="rect">
            <a:avLst/>
          </a:prstGeom>
        </p:spPr>
        <p:txBody>
          <a:bodyPr anchorCtr="0" anchor="t" bIns="91425" lIns="91425" spcFirstLastPara="1" rIns="91425" wrap="square" tIns="91425">
            <a:normAutofit lnSpcReduction="20000"/>
          </a:bodyPr>
          <a:lstStyle/>
          <a:p>
            <a:pPr indent="-311150" lvl="0" marL="457200" rtl="0" algn="l">
              <a:spcBef>
                <a:spcPts val="0"/>
              </a:spcBef>
              <a:spcAft>
                <a:spcPts val="0"/>
              </a:spcAft>
              <a:buSzPts val="1300"/>
              <a:buChar char="●"/>
            </a:pPr>
            <a:r>
              <a:rPr lang="en-GB"/>
              <a:t>Marriott International has a broad network of hotels, resorts, as well as housing services.</a:t>
            </a:r>
            <a:endParaRPr/>
          </a:p>
          <a:p>
            <a:pPr indent="-311150" lvl="0" marL="457200" rtl="0" algn="l">
              <a:spcBef>
                <a:spcPts val="0"/>
              </a:spcBef>
              <a:spcAft>
                <a:spcPts val="0"/>
              </a:spcAft>
              <a:buSzPts val="1300"/>
              <a:buChar char="●"/>
            </a:pPr>
            <a:r>
              <a:rPr lang="en-GB"/>
              <a:t>It is a well-known global hospitality company.</a:t>
            </a:r>
            <a:endParaRPr/>
          </a:p>
          <a:p>
            <a:pPr indent="-311150" lvl="0" marL="457200" rtl="0" algn="l">
              <a:spcBef>
                <a:spcPts val="0"/>
              </a:spcBef>
              <a:spcAft>
                <a:spcPts val="0"/>
              </a:spcAft>
              <a:buSzPts val="1300"/>
              <a:buChar char="●"/>
            </a:pPr>
            <a:r>
              <a:rPr lang="en-GB"/>
              <a:t>Since its founding in 1927, Marriott has grown to become a global leader with operations in more than 140 nations and territories.</a:t>
            </a:r>
            <a:endParaRPr/>
          </a:p>
          <a:p>
            <a:pPr indent="-311150" lvl="0" marL="457200" rtl="0" algn="l">
              <a:spcBef>
                <a:spcPts val="0"/>
              </a:spcBef>
              <a:spcAft>
                <a:spcPts val="0"/>
              </a:spcAft>
              <a:buSzPts val="1300"/>
              <a:buChar char="●"/>
            </a:pPr>
            <a:r>
              <a:rPr lang="en-GB"/>
              <a:t>The worldwide post-pandemic economic climate poses several difficulties to organisations, particularly those in the hotel industry.</a:t>
            </a:r>
            <a:endParaRPr/>
          </a:p>
          <a:p>
            <a:pPr indent="-311150" lvl="0" marL="457200" rtl="0" algn="l">
              <a:spcBef>
                <a:spcPts val="0"/>
              </a:spcBef>
              <a:spcAft>
                <a:spcPts val="0"/>
              </a:spcAft>
              <a:buSzPts val="1300"/>
              <a:buChar char="●"/>
            </a:pPr>
            <a:r>
              <a:rPr lang="en-GB"/>
              <a:t>Organisations may obtain insights into shifts in customer behaviour, developing market trends, and the need for creative tactics by analysing the post-pandemic environment (Hitt </a:t>
            </a:r>
            <a:r>
              <a:rPr i="1" lang="en-GB"/>
              <a:t>et al</a:t>
            </a:r>
            <a:r>
              <a:rPr lang="en-GB"/>
              <a:t>. 2021).</a:t>
            </a:r>
            <a:endParaRPr/>
          </a:p>
        </p:txBody>
      </p:sp>
      <p:pic>
        <p:nvPicPr>
          <p:cNvPr id="143" name="Google Shape;143;p14"/>
          <p:cNvPicPr preferRelativeResize="0"/>
          <p:nvPr/>
        </p:nvPicPr>
        <p:blipFill>
          <a:blip r:embed="rId3">
            <a:alphaModFix/>
          </a:blip>
          <a:stretch>
            <a:fillRect/>
          </a:stretch>
        </p:blipFill>
        <p:spPr>
          <a:xfrm>
            <a:off x="4818300" y="1232763"/>
            <a:ext cx="4020900" cy="267798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5"/>
          <p:cNvSpPr txBox="1"/>
          <p:nvPr>
            <p:ph type="title"/>
          </p:nvPr>
        </p:nvSpPr>
        <p:spPr>
          <a:xfrm>
            <a:off x="1286700" y="165125"/>
            <a:ext cx="7038900" cy="567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2. Market Analysis of Marriott International</a:t>
            </a:r>
            <a:endParaRPr/>
          </a:p>
        </p:txBody>
      </p:sp>
      <p:cxnSp>
        <p:nvCxnSpPr>
          <p:cNvPr id="149" name="Google Shape;149;p15"/>
          <p:cNvCxnSpPr>
            <a:stCxn id="150" idx="2"/>
            <a:endCxn id="151" idx="1"/>
          </p:cNvCxnSpPr>
          <p:nvPr/>
        </p:nvCxnSpPr>
        <p:spPr>
          <a:xfrm>
            <a:off x="2395050" y="2897000"/>
            <a:ext cx="571500" cy="11052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2" name="Google Shape;152;p15"/>
          <p:cNvCxnSpPr>
            <a:stCxn id="150" idx="2"/>
            <a:endCxn id="153" idx="1"/>
          </p:cNvCxnSpPr>
          <p:nvPr/>
        </p:nvCxnSpPr>
        <p:spPr>
          <a:xfrm flipH="1" rot="10800000">
            <a:off x="2395050" y="1722200"/>
            <a:ext cx="571500" cy="1174800"/>
          </a:xfrm>
          <a:prstGeom prst="bentConnector3">
            <a:avLst>
              <a:gd fmla="val 50000" name="adj1"/>
            </a:avLst>
          </a:prstGeom>
          <a:noFill/>
          <a:ln cap="flat" cmpd="sng" w="9525">
            <a:solidFill>
              <a:srgbClr val="C2C2C2"/>
            </a:solidFill>
            <a:prstDash val="solid"/>
            <a:round/>
            <a:headEnd len="sm" w="sm" type="none"/>
            <a:tailEnd len="sm" w="sm" type="none"/>
          </a:ln>
        </p:spPr>
      </p:cxnSp>
      <p:sp>
        <p:nvSpPr>
          <p:cNvPr id="150" name="Google Shape;150;p15"/>
          <p:cNvSpPr/>
          <p:nvPr/>
        </p:nvSpPr>
        <p:spPr>
          <a:xfrm rot="-5400000">
            <a:off x="511800" y="2634350"/>
            <a:ext cx="3241200" cy="525300"/>
          </a:xfrm>
          <a:prstGeom prst="roundRect">
            <a:avLst>
              <a:gd fmla="val 16667" name="adj"/>
            </a:avLst>
          </a:prstGeom>
          <a:solidFill>
            <a:srgbClr val="840D35"/>
          </a:solidFill>
          <a:ln cap="flat" cmpd="sng" w="9525">
            <a:solidFill>
              <a:srgbClr val="840D3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Market Analysis of Marriott International</a:t>
            </a:r>
            <a:endParaRPr sz="1100">
              <a:solidFill>
                <a:srgbClr val="FFFFFF"/>
              </a:solidFill>
              <a:latin typeface="Roboto"/>
              <a:ea typeface="Roboto"/>
              <a:cs typeface="Roboto"/>
              <a:sym typeface="Roboto"/>
            </a:endParaRPr>
          </a:p>
        </p:txBody>
      </p:sp>
      <p:sp>
        <p:nvSpPr>
          <p:cNvPr id="153" name="Google Shape;153;p15"/>
          <p:cNvSpPr/>
          <p:nvPr/>
        </p:nvSpPr>
        <p:spPr>
          <a:xfrm>
            <a:off x="2966550" y="1459699"/>
            <a:ext cx="2020500" cy="525300"/>
          </a:xfrm>
          <a:prstGeom prst="roundRect">
            <a:avLst>
              <a:gd fmla="val 16667" name="adj"/>
            </a:avLst>
          </a:prstGeom>
          <a:solidFill>
            <a:srgbClr val="B61249"/>
          </a:solidFill>
          <a:ln cap="flat" cmpd="sng" w="9525">
            <a:solidFill>
              <a:srgbClr val="B6124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Internal Factors</a:t>
            </a:r>
            <a:endParaRPr sz="1100">
              <a:solidFill>
                <a:srgbClr val="FFFFFF"/>
              </a:solidFill>
              <a:latin typeface="Roboto"/>
              <a:ea typeface="Roboto"/>
              <a:cs typeface="Roboto"/>
              <a:sym typeface="Roboto"/>
            </a:endParaRPr>
          </a:p>
        </p:txBody>
      </p:sp>
      <p:sp>
        <p:nvSpPr>
          <p:cNvPr id="151" name="Google Shape;151;p15"/>
          <p:cNvSpPr/>
          <p:nvPr/>
        </p:nvSpPr>
        <p:spPr>
          <a:xfrm>
            <a:off x="2966550" y="3739474"/>
            <a:ext cx="2020500" cy="525300"/>
          </a:xfrm>
          <a:prstGeom prst="roundRect">
            <a:avLst>
              <a:gd fmla="val 16667" name="adj"/>
            </a:avLst>
          </a:prstGeom>
          <a:solidFill>
            <a:srgbClr val="B61249"/>
          </a:solidFill>
          <a:ln cap="flat" cmpd="sng" w="9525">
            <a:solidFill>
              <a:srgbClr val="B6124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External Factors</a:t>
            </a:r>
            <a:endParaRPr sz="1100">
              <a:solidFill>
                <a:srgbClr val="FFFFFF"/>
              </a:solidFill>
              <a:latin typeface="Roboto"/>
              <a:ea typeface="Roboto"/>
              <a:cs typeface="Roboto"/>
              <a:sym typeface="Roboto"/>
            </a:endParaRPr>
          </a:p>
        </p:txBody>
      </p:sp>
      <p:sp>
        <p:nvSpPr>
          <p:cNvPr id="154" name="Google Shape;154;p15"/>
          <p:cNvSpPr/>
          <p:nvPr/>
        </p:nvSpPr>
        <p:spPr>
          <a:xfrm>
            <a:off x="5558550" y="679038"/>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Organisational Structure and Resources</a:t>
            </a:r>
            <a:endParaRPr sz="1100">
              <a:solidFill>
                <a:srgbClr val="FFFFFF"/>
              </a:solidFill>
              <a:latin typeface="Roboto"/>
              <a:ea typeface="Roboto"/>
              <a:cs typeface="Roboto"/>
              <a:sym typeface="Roboto"/>
            </a:endParaRPr>
          </a:p>
        </p:txBody>
      </p:sp>
      <p:sp>
        <p:nvSpPr>
          <p:cNvPr id="155" name="Google Shape;155;p15"/>
          <p:cNvSpPr/>
          <p:nvPr/>
        </p:nvSpPr>
        <p:spPr>
          <a:xfrm>
            <a:off x="5558550" y="2240938"/>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Brand Reputation and Awareness</a:t>
            </a:r>
            <a:endParaRPr sz="1100">
              <a:solidFill>
                <a:srgbClr val="FFFFFF"/>
              </a:solidFill>
              <a:latin typeface="Roboto"/>
              <a:ea typeface="Roboto"/>
              <a:cs typeface="Roboto"/>
              <a:sym typeface="Roboto"/>
            </a:endParaRPr>
          </a:p>
        </p:txBody>
      </p:sp>
      <p:sp>
        <p:nvSpPr>
          <p:cNvPr id="156" name="Google Shape;156;p15"/>
          <p:cNvSpPr/>
          <p:nvPr/>
        </p:nvSpPr>
        <p:spPr>
          <a:xfrm>
            <a:off x="5558550" y="2990200"/>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Brand Reputation and Awareness</a:t>
            </a:r>
            <a:endParaRPr sz="1100">
              <a:solidFill>
                <a:srgbClr val="FFFFFF"/>
              </a:solidFill>
              <a:latin typeface="Roboto"/>
              <a:ea typeface="Roboto"/>
              <a:cs typeface="Roboto"/>
              <a:sym typeface="Roboto"/>
            </a:endParaRPr>
          </a:p>
        </p:txBody>
      </p:sp>
      <p:sp>
        <p:nvSpPr>
          <p:cNvPr id="157" name="Google Shape;157;p15"/>
          <p:cNvSpPr/>
          <p:nvPr/>
        </p:nvSpPr>
        <p:spPr>
          <a:xfrm>
            <a:off x="5558550" y="4442113"/>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Technological Advancements and Digitalization</a:t>
            </a:r>
            <a:endParaRPr sz="1100">
              <a:solidFill>
                <a:srgbClr val="FFFFFF"/>
              </a:solidFill>
              <a:latin typeface="Roboto"/>
              <a:ea typeface="Roboto"/>
              <a:cs typeface="Roboto"/>
              <a:sym typeface="Roboto"/>
            </a:endParaRPr>
          </a:p>
        </p:txBody>
      </p:sp>
      <p:cxnSp>
        <p:nvCxnSpPr>
          <p:cNvPr id="158" name="Google Shape;158;p15"/>
          <p:cNvCxnSpPr>
            <a:stCxn id="153" idx="3"/>
            <a:endCxn id="154" idx="1"/>
          </p:cNvCxnSpPr>
          <p:nvPr/>
        </p:nvCxnSpPr>
        <p:spPr>
          <a:xfrm flipH="1" rot="10800000">
            <a:off x="4987050" y="941749"/>
            <a:ext cx="571500" cy="7806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59" name="Google Shape;159;p15"/>
          <p:cNvCxnSpPr>
            <a:stCxn id="153" idx="3"/>
            <a:endCxn id="155" idx="1"/>
          </p:cNvCxnSpPr>
          <p:nvPr/>
        </p:nvCxnSpPr>
        <p:spPr>
          <a:xfrm>
            <a:off x="4987050" y="1722349"/>
            <a:ext cx="571500" cy="7812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60" name="Google Shape;160;p15"/>
          <p:cNvCxnSpPr>
            <a:stCxn id="156" idx="1"/>
            <a:endCxn id="151" idx="3"/>
          </p:cNvCxnSpPr>
          <p:nvPr/>
        </p:nvCxnSpPr>
        <p:spPr>
          <a:xfrm flipH="1">
            <a:off x="4987050" y="3252850"/>
            <a:ext cx="571500" cy="749400"/>
          </a:xfrm>
          <a:prstGeom prst="bentConnector3">
            <a:avLst>
              <a:gd fmla="val 50000" name="adj1"/>
            </a:avLst>
          </a:prstGeom>
          <a:noFill/>
          <a:ln cap="flat" cmpd="sng" w="9525">
            <a:solidFill>
              <a:srgbClr val="C2C2C2"/>
            </a:solidFill>
            <a:prstDash val="solid"/>
            <a:round/>
            <a:headEnd len="sm" w="sm" type="none"/>
            <a:tailEnd len="sm" w="sm" type="none"/>
          </a:ln>
        </p:spPr>
      </p:cxnSp>
      <p:cxnSp>
        <p:nvCxnSpPr>
          <p:cNvPr id="161" name="Google Shape;161;p15"/>
          <p:cNvCxnSpPr>
            <a:stCxn id="157" idx="1"/>
            <a:endCxn id="151" idx="3"/>
          </p:cNvCxnSpPr>
          <p:nvPr/>
        </p:nvCxnSpPr>
        <p:spPr>
          <a:xfrm rot="10800000">
            <a:off x="4987050" y="4002163"/>
            <a:ext cx="571500" cy="702600"/>
          </a:xfrm>
          <a:prstGeom prst="bentConnector3">
            <a:avLst>
              <a:gd fmla="val 50000" name="adj1"/>
            </a:avLst>
          </a:prstGeom>
          <a:noFill/>
          <a:ln cap="flat" cmpd="sng" w="9525">
            <a:solidFill>
              <a:srgbClr val="C2C2C2"/>
            </a:solidFill>
            <a:prstDash val="solid"/>
            <a:round/>
            <a:headEnd len="sm" w="sm" type="none"/>
            <a:tailEnd len="sm" w="sm" type="none"/>
          </a:ln>
        </p:spPr>
      </p:cxnSp>
      <p:sp>
        <p:nvSpPr>
          <p:cNvPr id="162" name="Google Shape;162;p15"/>
          <p:cNvSpPr/>
          <p:nvPr/>
        </p:nvSpPr>
        <p:spPr>
          <a:xfrm>
            <a:off x="5558550" y="1459988"/>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Marketing Capabilities and Competencies</a:t>
            </a:r>
            <a:endParaRPr sz="1100">
              <a:solidFill>
                <a:srgbClr val="FFFFFF"/>
              </a:solidFill>
              <a:latin typeface="Roboto"/>
              <a:ea typeface="Roboto"/>
              <a:cs typeface="Roboto"/>
              <a:sym typeface="Roboto"/>
            </a:endParaRPr>
          </a:p>
        </p:txBody>
      </p:sp>
      <p:cxnSp>
        <p:nvCxnSpPr>
          <p:cNvPr id="163" name="Google Shape;163;p15"/>
          <p:cNvCxnSpPr>
            <a:endCxn id="162" idx="1"/>
          </p:cNvCxnSpPr>
          <p:nvPr/>
        </p:nvCxnSpPr>
        <p:spPr>
          <a:xfrm>
            <a:off x="5279550" y="1722038"/>
            <a:ext cx="279000" cy="600"/>
          </a:xfrm>
          <a:prstGeom prst="bentConnector3">
            <a:avLst>
              <a:gd fmla="val 50000" name="adj1"/>
            </a:avLst>
          </a:prstGeom>
          <a:noFill/>
          <a:ln cap="flat" cmpd="sng" w="9525">
            <a:solidFill>
              <a:srgbClr val="C2C2C2"/>
            </a:solidFill>
            <a:prstDash val="solid"/>
            <a:round/>
            <a:headEnd len="sm" w="sm" type="none"/>
            <a:tailEnd len="sm" w="sm" type="none"/>
          </a:ln>
        </p:spPr>
      </p:cxnSp>
      <p:sp>
        <p:nvSpPr>
          <p:cNvPr id="164" name="Google Shape;164;p15"/>
          <p:cNvSpPr/>
          <p:nvPr/>
        </p:nvSpPr>
        <p:spPr>
          <a:xfrm>
            <a:off x="5558500" y="3739450"/>
            <a:ext cx="2020500" cy="525300"/>
          </a:xfrm>
          <a:prstGeom prst="roundRect">
            <a:avLst>
              <a:gd fmla="val 16667" name="adj"/>
            </a:avLst>
          </a:prstGeom>
          <a:solidFill>
            <a:srgbClr val="E1165A"/>
          </a:solidFill>
          <a:ln cap="flat" cmpd="sng" w="9525">
            <a:solidFill>
              <a:srgbClr val="E1165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100">
                <a:solidFill>
                  <a:srgbClr val="FFFFFF"/>
                </a:solidFill>
                <a:latin typeface="Roboto"/>
                <a:ea typeface="Roboto"/>
                <a:cs typeface="Roboto"/>
                <a:sym typeface="Roboto"/>
              </a:rPr>
              <a:t>Technological Advancements and Digitalization</a:t>
            </a:r>
            <a:endParaRPr sz="1100">
              <a:solidFill>
                <a:srgbClr val="FFFFFF"/>
              </a:solidFill>
              <a:latin typeface="Roboto"/>
              <a:ea typeface="Roboto"/>
              <a:cs typeface="Roboto"/>
              <a:sym typeface="Roboto"/>
            </a:endParaRPr>
          </a:p>
        </p:txBody>
      </p:sp>
      <p:cxnSp>
        <p:nvCxnSpPr>
          <p:cNvPr id="165" name="Google Shape;165;p15"/>
          <p:cNvCxnSpPr>
            <a:endCxn id="164" idx="1"/>
          </p:cNvCxnSpPr>
          <p:nvPr/>
        </p:nvCxnSpPr>
        <p:spPr>
          <a:xfrm>
            <a:off x="5264500" y="4001500"/>
            <a:ext cx="294000" cy="600"/>
          </a:xfrm>
          <a:prstGeom prst="bentConnector3">
            <a:avLst>
              <a:gd fmla="val 50000" name="adj1"/>
            </a:avLst>
          </a:prstGeom>
          <a:noFill/>
          <a:ln cap="flat" cmpd="sng" w="9525">
            <a:solidFill>
              <a:srgbClr val="C2C2C2"/>
            </a:solidFill>
            <a:prstDash val="solid"/>
            <a:round/>
            <a:headEnd len="sm" w="sm" type="none"/>
            <a:tailEnd len="sm" w="sm" type="none"/>
          </a:ln>
        </p:spPr>
      </p:cxnSp>
      <p:pic>
        <p:nvPicPr>
          <p:cNvPr id="166" name="Google Shape;166;p15"/>
          <p:cNvPicPr preferRelativeResize="0"/>
          <p:nvPr/>
        </p:nvPicPr>
        <p:blipFill rotWithShape="1">
          <a:blip r:embed="rId3">
            <a:alphaModFix/>
          </a:blip>
          <a:srcRect b="0" l="6911" r="6911" t="0"/>
          <a:stretch/>
        </p:blipFill>
        <p:spPr>
          <a:xfrm>
            <a:off x="3130200" y="2344400"/>
            <a:ext cx="1693199" cy="1105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16"/>
          <p:cNvSpPr txBox="1"/>
          <p:nvPr>
            <p:ph type="title"/>
          </p:nvPr>
        </p:nvSpPr>
        <p:spPr>
          <a:xfrm>
            <a:off x="1297500" y="317550"/>
            <a:ext cx="7038900" cy="561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2.1. Internal Factors</a:t>
            </a:r>
            <a:endParaRPr/>
          </a:p>
        </p:txBody>
      </p:sp>
      <p:grpSp>
        <p:nvGrpSpPr>
          <p:cNvPr id="172" name="Google Shape;172;p16"/>
          <p:cNvGrpSpPr/>
          <p:nvPr/>
        </p:nvGrpSpPr>
        <p:grpSpPr>
          <a:xfrm>
            <a:off x="1133027" y="3410434"/>
            <a:ext cx="4920096" cy="1177734"/>
            <a:chOff x="1593000" y="2322568"/>
            <a:chExt cx="5957975" cy="643500"/>
          </a:xfrm>
        </p:grpSpPr>
        <p:sp>
          <p:nvSpPr>
            <p:cNvPr id="173" name="Google Shape;173;p16"/>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6"/>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6"/>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6"/>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Marketing Capabilities and Competencies</a:t>
              </a:r>
              <a:endParaRPr sz="1000">
                <a:solidFill>
                  <a:srgbClr val="FFFFFF"/>
                </a:solidFill>
                <a:latin typeface="Roboto"/>
                <a:ea typeface="Roboto"/>
                <a:cs typeface="Roboto"/>
                <a:sym typeface="Roboto"/>
              </a:endParaRPr>
            </a:p>
          </p:txBody>
        </p:sp>
        <p:sp>
          <p:nvSpPr>
            <p:cNvPr id="177" name="Google Shape;177;p16"/>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6"/>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03</a:t>
              </a:r>
              <a:endParaRPr sz="2600">
                <a:solidFill>
                  <a:srgbClr val="FFFFFF"/>
                </a:solidFill>
                <a:latin typeface="Roboto Thin"/>
                <a:ea typeface="Roboto Thin"/>
                <a:cs typeface="Roboto Thin"/>
                <a:sym typeface="Roboto Thin"/>
              </a:endParaRPr>
            </a:p>
          </p:txBody>
        </p:sp>
        <p:sp>
          <p:nvSpPr>
            <p:cNvPr id="179" name="Google Shape;179;p16"/>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Globally, Marriott International is known for its high standards of reliability, dependability, and excellent customer service.</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This has paved the way for Marriott to maintain its position as a competitor by enabling it to expand into new markets and connect with a larger customer base.</a:t>
              </a:r>
              <a:endParaRPr sz="700">
                <a:solidFill>
                  <a:srgbClr val="A72A1E"/>
                </a:solidFill>
                <a:latin typeface="Roboto"/>
                <a:ea typeface="Roboto"/>
                <a:cs typeface="Roboto"/>
                <a:sym typeface="Roboto"/>
              </a:endParaRPr>
            </a:p>
          </p:txBody>
        </p:sp>
      </p:grpSp>
      <p:grpSp>
        <p:nvGrpSpPr>
          <p:cNvPr id="180" name="Google Shape;180;p16"/>
          <p:cNvGrpSpPr/>
          <p:nvPr/>
        </p:nvGrpSpPr>
        <p:grpSpPr>
          <a:xfrm>
            <a:off x="1133027" y="2211487"/>
            <a:ext cx="4920096" cy="1177734"/>
            <a:chOff x="1593000" y="2322568"/>
            <a:chExt cx="5957975" cy="643500"/>
          </a:xfrm>
        </p:grpSpPr>
        <p:sp>
          <p:nvSpPr>
            <p:cNvPr id="181" name="Google Shape;181;p16"/>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6"/>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6"/>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16"/>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Marketing Capabilities and Competencies</a:t>
              </a:r>
              <a:endParaRPr sz="1000">
                <a:solidFill>
                  <a:srgbClr val="FFFFFF"/>
                </a:solidFill>
                <a:latin typeface="Roboto"/>
                <a:ea typeface="Roboto"/>
                <a:cs typeface="Roboto"/>
                <a:sym typeface="Roboto"/>
              </a:endParaRPr>
            </a:p>
          </p:txBody>
        </p:sp>
        <p:sp>
          <p:nvSpPr>
            <p:cNvPr id="185" name="Google Shape;185;p16"/>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6"/>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02</a:t>
              </a:r>
              <a:endParaRPr sz="2600">
                <a:solidFill>
                  <a:srgbClr val="FFFFFF"/>
                </a:solidFill>
                <a:latin typeface="Roboto Thin"/>
                <a:ea typeface="Roboto Thin"/>
                <a:cs typeface="Roboto Thin"/>
                <a:sym typeface="Roboto Thin"/>
              </a:endParaRPr>
            </a:p>
          </p:txBody>
        </p:sp>
        <p:sp>
          <p:nvSpPr>
            <p:cNvPr id="187" name="Google Shape;187;p16"/>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Marriott International has demonstrated excellent marketing skills and competencies, which have helped it to reach and interact with its target audience.</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Marriott's proficiency in targeting, positioning, and segmenting helps it to successfully articulate its value proposition and tailor its offers to a variety of customer segments.</a:t>
              </a:r>
              <a:endParaRPr sz="700">
                <a:solidFill>
                  <a:srgbClr val="A72A1E"/>
                </a:solidFill>
                <a:latin typeface="Roboto"/>
                <a:ea typeface="Roboto"/>
                <a:cs typeface="Roboto"/>
                <a:sym typeface="Roboto"/>
              </a:endParaRPr>
            </a:p>
          </p:txBody>
        </p:sp>
      </p:grpSp>
      <p:grpSp>
        <p:nvGrpSpPr>
          <p:cNvPr id="188" name="Google Shape;188;p16"/>
          <p:cNvGrpSpPr/>
          <p:nvPr/>
        </p:nvGrpSpPr>
        <p:grpSpPr>
          <a:xfrm>
            <a:off x="1133027" y="1012523"/>
            <a:ext cx="4920096" cy="1177734"/>
            <a:chOff x="1593000" y="2322568"/>
            <a:chExt cx="5957975" cy="643500"/>
          </a:xfrm>
        </p:grpSpPr>
        <p:sp>
          <p:nvSpPr>
            <p:cNvPr id="189" name="Google Shape;189;p16"/>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16"/>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6"/>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6"/>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Organisational Structure and Resources</a:t>
              </a:r>
              <a:endParaRPr sz="1000">
                <a:solidFill>
                  <a:srgbClr val="FFFFFF"/>
                </a:solidFill>
                <a:latin typeface="Roboto"/>
                <a:ea typeface="Roboto"/>
                <a:cs typeface="Roboto"/>
                <a:sym typeface="Roboto"/>
              </a:endParaRPr>
            </a:p>
          </p:txBody>
        </p:sp>
        <p:sp>
          <p:nvSpPr>
            <p:cNvPr id="193" name="Google Shape;193;p16"/>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6"/>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01</a:t>
              </a:r>
              <a:endParaRPr sz="2600">
                <a:solidFill>
                  <a:srgbClr val="FFFFFF"/>
                </a:solidFill>
                <a:latin typeface="Roboto Thin"/>
                <a:ea typeface="Roboto Thin"/>
                <a:cs typeface="Roboto Thin"/>
                <a:sym typeface="Roboto Thin"/>
              </a:endParaRPr>
            </a:p>
          </p:txBody>
        </p:sp>
        <p:sp>
          <p:nvSpPr>
            <p:cNvPr id="195" name="Google Shape;195;p16"/>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In its global commercial context, Marriott International's organisational structure is crucial.</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A powerful distribution network, state-of-the-art technical systems, and a capable workforce are just a few of Marriott's many resources that contribute to the business's competitive advantage.</a:t>
              </a:r>
              <a:endParaRPr sz="700">
                <a:solidFill>
                  <a:srgbClr val="A72A1E"/>
                </a:solidFill>
                <a:latin typeface="Roboto"/>
                <a:ea typeface="Roboto"/>
                <a:cs typeface="Roboto"/>
                <a:sym typeface="Roboto"/>
              </a:endParaRPr>
            </a:p>
          </p:txBody>
        </p:sp>
      </p:grpSp>
      <p:pic>
        <p:nvPicPr>
          <p:cNvPr id="196" name="Google Shape;196;p16"/>
          <p:cNvPicPr preferRelativeResize="0"/>
          <p:nvPr/>
        </p:nvPicPr>
        <p:blipFill>
          <a:blip r:embed="rId3">
            <a:alphaModFix/>
          </a:blip>
          <a:stretch>
            <a:fillRect/>
          </a:stretch>
        </p:blipFill>
        <p:spPr>
          <a:xfrm>
            <a:off x="6324851" y="1462301"/>
            <a:ext cx="2363850" cy="26033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17"/>
          <p:cNvSpPr txBox="1"/>
          <p:nvPr>
            <p:ph type="title"/>
          </p:nvPr>
        </p:nvSpPr>
        <p:spPr>
          <a:xfrm>
            <a:off x="1297500" y="317550"/>
            <a:ext cx="7038900" cy="561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2.1. External Factors</a:t>
            </a:r>
            <a:endParaRPr/>
          </a:p>
        </p:txBody>
      </p:sp>
      <p:grpSp>
        <p:nvGrpSpPr>
          <p:cNvPr id="202" name="Google Shape;202;p17"/>
          <p:cNvGrpSpPr/>
          <p:nvPr/>
        </p:nvGrpSpPr>
        <p:grpSpPr>
          <a:xfrm>
            <a:off x="1133027" y="3410434"/>
            <a:ext cx="4920096" cy="1177734"/>
            <a:chOff x="1593000" y="2322568"/>
            <a:chExt cx="5957975" cy="643500"/>
          </a:xfrm>
        </p:grpSpPr>
        <p:sp>
          <p:nvSpPr>
            <p:cNvPr id="203" name="Google Shape;203;p17"/>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7"/>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7"/>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7"/>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Changes in consumer buying behaviour and Preferences</a:t>
              </a:r>
              <a:endParaRPr sz="1000">
                <a:solidFill>
                  <a:srgbClr val="FFFFFF"/>
                </a:solidFill>
                <a:latin typeface="Roboto"/>
                <a:ea typeface="Roboto"/>
                <a:cs typeface="Roboto"/>
                <a:sym typeface="Roboto"/>
              </a:endParaRPr>
            </a:p>
          </p:txBody>
        </p:sp>
        <p:sp>
          <p:nvSpPr>
            <p:cNvPr id="207" name="Google Shape;207;p17"/>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7"/>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03</a:t>
              </a:r>
              <a:endParaRPr sz="2600">
                <a:solidFill>
                  <a:srgbClr val="FFFFFF"/>
                </a:solidFill>
                <a:latin typeface="Roboto Thin"/>
                <a:ea typeface="Roboto Thin"/>
                <a:cs typeface="Roboto Thin"/>
                <a:sym typeface="Roboto Thin"/>
              </a:endParaRPr>
            </a:p>
          </p:txBody>
        </p:sp>
        <p:sp>
          <p:nvSpPr>
            <p:cNvPr id="209" name="Google Shape;209;p17"/>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In the years after the pandemic, consumer tastes and buying habits have changed as safety and health issues have taken the stage.</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For Marriott International to adjust marketing strategies, predict market trends, as well as connect offerings with shifting consumer expectations, comprehension of these external factors is essential.</a:t>
              </a:r>
              <a:endParaRPr sz="700">
                <a:solidFill>
                  <a:srgbClr val="A72A1E"/>
                </a:solidFill>
                <a:latin typeface="Roboto"/>
                <a:ea typeface="Roboto"/>
                <a:cs typeface="Roboto"/>
                <a:sym typeface="Roboto"/>
              </a:endParaRPr>
            </a:p>
          </p:txBody>
        </p:sp>
      </p:grpSp>
      <p:grpSp>
        <p:nvGrpSpPr>
          <p:cNvPr id="210" name="Google Shape;210;p17"/>
          <p:cNvGrpSpPr/>
          <p:nvPr/>
        </p:nvGrpSpPr>
        <p:grpSpPr>
          <a:xfrm>
            <a:off x="1133027" y="2211487"/>
            <a:ext cx="4920096" cy="1177734"/>
            <a:chOff x="1593000" y="2322568"/>
            <a:chExt cx="5957975" cy="643500"/>
          </a:xfrm>
        </p:grpSpPr>
        <p:sp>
          <p:nvSpPr>
            <p:cNvPr id="211" name="Google Shape;211;p17"/>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7"/>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7"/>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17"/>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Technological Advancements and Digitalization</a:t>
              </a:r>
              <a:endParaRPr sz="1000">
                <a:solidFill>
                  <a:srgbClr val="FFFFFF"/>
                </a:solidFill>
                <a:latin typeface="Roboto"/>
                <a:ea typeface="Roboto"/>
                <a:cs typeface="Roboto"/>
                <a:sym typeface="Roboto"/>
              </a:endParaRPr>
            </a:p>
          </p:txBody>
        </p:sp>
        <p:sp>
          <p:nvSpPr>
            <p:cNvPr id="215" name="Google Shape;215;p17"/>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7"/>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02</a:t>
              </a:r>
              <a:endParaRPr sz="2600">
                <a:solidFill>
                  <a:srgbClr val="FFFFFF"/>
                </a:solidFill>
                <a:latin typeface="Roboto Thin"/>
                <a:ea typeface="Roboto Thin"/>
                <a:cs typeface="Roboto Thin"/>
                <a:sym typeface="Roboto Thin"/>
              </a:endParaRPr>
            </a:p>
          </p:txBody>
        </p:sp>
        <p:sp>
          <p:nvSpPr>
            <p:cNvPr id="217" name="Google Shape;217;p17"/>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Marriott has responded to technological advancements by investing in digital marketing, online presence, and booking experiences.</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Marriott is using AI, big data analytics, and mobile apps to improve guest experiences, operational effectiveness, and consumer behaviour.</a:t>
              </a:r>
              <a:endParaRPr sz="700">
                <a:solidFill>
                  <a:srgbClr val="A72A1E"/>
                </a:solidFill>
                <a:latin typeface="Roboto"/>
                <a:ea typeface="Roboto"/>
                <a:cs typeface="Roboto"/>
                <a:sym typeface="Roboto"/>
              </a:endParaRPr>
            </a:p>
          </p:txBody>
        </p:sp>
      </p:grpSp>
      <p:grpSp>
        <p:nvGrpSpPr>
          <p:cNvPr id="218" name="Google Shape;218;p17"/>
          <p:cNvGrpSpPr/>
          <p:nvPr/>
        </p:nvGrpSpPr>
        <p:grpSpPr>
          <a:xfrm>
            <a:off x="1133027" y="1012523"/>
            <a:ext cx="4920096" cy="1177734"/>
            <a:chOff x="1593000" y="2322568"/>
            <a:chExt cx="5957975" cy="643500"/>
          </a:xfrm>
        </p:grpSpPr>
        <p:sp>
          <p:nvSpPr>
            <p:cNvPr id="219" name="Google Shape;219;p17"/>
            <p:cNvSpPr/>
            <p:nvPr/>
          </p:nvSpPr>
          <p:spPr>
            <a:xfrm>
              <a:off x="3728375" y="2322568"/>
              <a:ext cx="3822600" cy="643500"/>
            </a:xfrm>
            <a:prstGeom prst="rect">
              <a:avLst/>
            </a:prstGeom>
            <a:solidFill>
              <a:srgbClr val="EEEEE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7"/>
            <p:cNvSpPr/>
            <p:nvPr/>
          </p:nvSpPr>
          <p:spPr>
            <a:xfrm flipH="1">
              <a:off x="2283025" y="2322575"/>
              <a:ext cx="1844400" cy="642600"/>
            </a:xfrm>
            <a:prstGeom prst="rect">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7"/>
            <p:cNvSpPr/>
            <p:nvPr/>
          </p:nvSpPr>
          <p:spPr>
            <a:xfrm rot="-5400000">
              <a:off x="3501574" y="1934671"/>
              <a:ext cx="643356" cy="1419149"/>
            </a:xfrm>
            <a:prstGeom prst="flowChartOffpageConnector">
              <a:avLst/>
            </a:prstGeom>
            <a:solidFill>
              <a:srgbClr val="A72A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7"/>
            <p:cNvSpPr/>
            <p:nvPr/>
          </p:nvSpPr>
          <p:spPr>
            <a:xfrm>
              <a:off x="2342625" y="2399951"/>
              <a:ext cx="1940700" cy="4959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lang="en-GB" sz="1000">
                  <a:solidFill>
                    <a:srgbClr val="FFFFFF"/>
                  </a:solidFill>
                  <a:latin typeface="Roboto Medium"/>
                  <a:ea typeface="Roboto Medium"/>
                  <a:cs typeface="Roboto Medium"/>
                  <a:sym typeface="Roboto Medium"/>
                </a:rPr>
                <a:t>Economic Conditions and market trends</a:t>
              </a:r>
              <a:endParaRPr sz="1000">
                <a:solidFill>
                  <a:srgbClr val="FFFFFF"/>
                </a:solidFill>
                <a:latin typeface="Roboto"/>
                <a:ea typeface="Roboto"/>
                <a:cs typeface="Roboto"/>
                <a:sym typeface="Roboto"/>
              </a:endParaRPr>
            </a:p>
          </p:txBody>
        </p:sp>
        <p:sp>
          <p:nvSpPr>
            <p:cNvPr id="223" name="Google Shape;223;p17"/>
            <p:cNvSpPr/>
            <p:nvPr/>
          </p:nvSpPr>
          <p:spPr>
            <a:xfrm>
              <a:off x="1593000" y="2322568"/>
              <a:ext cx="690000" cy="642300"/>
            </a:xfrm>
            <a:prstGeom prst="rect">
              <a:avLst/>
            </a:prstGeom>
            <a:solidFill>
              <a:srgbClr val="B02C20"/>
            </a:solidFill>
            <a:ln>
              <a:noFill/>
            </a:ln>
            <a:effectLst>
              <a:outerShdw blurRad="71438" rotWithShape="0" algn="bl" dir="2700000" dist="28575">
                <a:srgbClr val="000000">
                  <a:alpha val="17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7"/>
            <p:cNvSpPr/>
            <p:nvPr/>
          </p:nvSpPr>
          <p:spPr>
            <a:xfrm>
              <a:off x="1593000" y="2322575"/>
              <a:ext cx="690000" cy="642600"/>
            </a:xfrm>
            <a:prstGeom prst="rect">
              <a:avLst/>
            </a:prstGeom>
            <a:solidFill>
              <a:srgbClr val="BE2F2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GB" sz="2600">
                  <a:solidFill>
                    <a:srgbClr val="FFFFFF"/>
                  </a:solidFill>
                  <a:latin typeface="Roboto Thin"/>
                  <a:ea typeface="Roboto Thin"/>
                  <a:cs typeface="Roboto Thin"/>
                  <a:sym typeface="Roboto Thin"/>
                </a:rPr>
                <a:t>01</a:t>
              </a:r>
              <a:endParaRPr sz="2600">
                <a:solidFill>
                  <a:srgbClr val="FFFFFF"/>
                </a:solidFill>
                <a:latin typeface="Roboto Thin"/>
                <a:ea typeface="Roboto Thin"/>
                <a:cs typeface="Roboto Thin"/>
                <a:sym typeface="Roboto Thin"/>
              </a:endParaRPr>
            </a:p>
          </p:txBody>
        </p:sp>
        <p:sp>
          <p:nvSpPr>
            <p:cNvPr id="225" name="Google Shape;225;p17"/>
            <p:cNvSpPr/>
            <p:nvPr/>
          </p:nvSpPr>
          <p:spPr>
            <a:xfrm>
              <a:off x="4387850" y="2323750"/>
              <a:ext cx="2971200" cy="642300"/>
            </a:xfrm>
            <a:prstGeom prst="rect">
              <a:avLst/>
            </a:prstGeom>
            <a:noFill/>
            <a:ln>
              <a:noFill/>
            </a:ln>
          </p:spPr>
          <p:txBody>
            <a:bodyPr anchorCtr="0" anchor="ctr" bIns="91425" lIns="91425" spcFirstLastPara="1" rIns="91425" wrap="square" tIns="91425">
              <a:noAutofit/>
            </a:bodyPr>
            <a:lstStyle/>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Marriott International operates in an international business environment that is influenced by market trends and economic situations. </a:t>
              </a:r>
              <a:endParaRPr sz="700">
                <a:solidFill>
                  <a:srgbClr val="A72A1E"/>
                </a:solidFill>
                <a:latin typeface="Roboto"/>
                <a:ea typeface="Roboto"/>
                <a:cs typeface="Roboto"/>
                <a:sym typeface="Roboto"/>
              </a:endParaRPr>
            </a:p>
            <a:p>
              <a:pPr indent="-273050" lvl="0" marL="457200" rtl="0" algn="l">
                <a:lnSpc>
                  <a:spcPct val="115000"/>
                </a:lnSpc>
                <a:spcBef>
                  <a:spcPts val="0"/>
                </a:spcBef>
                <a:spcAft>
                  <a:spcPts val="0"/>
                </a:spcAft>
                <a:buClr>
                  <a:srgbClr val="A72A1E"/>
                </a:buClr>
                <a:buSzPts val="700"/>
                <a:buFont typeface="Roboto"/>
                <a:buChar char="●"/>
              </a:pPr>
              <a:r>
                <a:rPr lang="en-GB" sz="700">
                  <a:solidFill>
                    <a:srgbClr val="A72A1E"/>
                  </a:solidFill>
                  <a:latin typeface="Roboto"/>
                  <a:ea typeface="Roboto"/>
                  <a:cs typeface="Roboto"/>
                  <a:sym typeface="Roboto"/>
                </a:rPr>
                <a:t>Consumer spending on vacations and hotel stays can be affected by changes in the global economy, as well as new competitors and consumer tastes.</a:t>
              </a:r>
              <a:endParaRPr sz="700">
                <a:solidFill>
                  <a:srgbClr val="A72A1E"/>
                </a:solidFill>
                <a:latin typeface="Roboto"/>
                <a:ea typeface="Roboto"/>
                <a:cs typeface="Roboto"/>
                <a:sym typeface="Roboto"/>
              </a:endParaRPr>
            </a:p>
          </p:txBody>
        </p:sp>
      </p:grpSp>
      <p:pic>
        <p:nvPicPr>
          <p:cNvPr id="226" name="Google Shape;226;p17"/>
          <p:cNvPicPr preferRelativeResize="0"/>
          <p:nvPr/>
        </p:nvPicPr>
        <p:blipFill rotWithShape="1">
          <a:blip r:embed="rId3">
            <a:alphaModFix/>
          </a:blip>
          <a:srcRect b="0" l="2018" r="0" t="0"/>
          <a:stretch/>
        </p:blipFill>
        <p:spPr>
          <a:xfrm>
            <a:off x="6148200" y="1760575"/>
            <a:ext cx="2763900" cy="20795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18"/>
          <p:cNvSpPr txBox="1"/>
          <p:nvPr>
            <p:ph type="title"/>
          </p:nvPr>
        </p:nvSpPr>
        <p:spPr>
          <a:xfrm>
            <a:off x="1297500" y="393750"/>
            <a:ext cx="7038900" cy="618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Factors Contributing to Market Failure</a:t>
            </a:r>
            <a:endParaRPr/>
          </a:p>
        </p:txBody>
      </p:sp>
      <p:sp>
        <p:nvSpPr>
          <p:cNvPr id="232" name="Google Shape;232;p18"/>
          <p:cNvSpPr txBox="1"/>
          <p:nvPr>
            <p:ph idx="1" type="body"/>
          </p:nvPr>
        </p:nvSpPr>
        <p:spPr>
          <a:xfrm>
            <a:off x="1297500" y="967975"/>
            <a:ext cx="7038900" cy="3510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3.1. Identification of key factors that can lead to market failure</a:t>
            </a:r>
            <a:endParaRPr/>
          </a:p>
          <a:p>
            <a:pPr indent="-298450" lvl="0" marL="457200" rtl="0" algn="l">
              <a:spcBef>
                <a:spcPts val="1200"/>
              </a:spcBef>
              <a:spcAft>
                <a:spcPts val="0"/>
              </a:spcAft>
              <a:buSzPts val="1100"/>
              <a:buChar char="●"/>
            </a:pPr>
            <a:r>
              <a:rPr lang="en-GB" sz="1100"/>
              <a:t>Market failure may be caused by several key factors, and understanding these factors is essential for risk mitigation (Bardos </a:t>
            </a:r>
            <a:r>
              <a:rPr i="1" lang="en-GB" sz="1100"/>
              <a:t>et al.</a:t>
            </a:r>
            <a:r>
              <a:rPr lang="en-GB" sz="1100"/>
              <a:t> 2020).</a:t>
            </a:r>
            <a:endParaRPr sz="1100"/>
          </a:p>
          <a:p>
            <a:pPr indent="-298450" lvl="0" marL="457200" rtl="0" algn="l">
              <a:spcBef>
                <a:spcPts val="0"/>
              </a:spcBef>
              <a:spcAft>
                <a:spcPts val="0"/>
              </a:spcAft>
              <a:buSzPts val="1100"/>
              <a:buChar char="●"/>
            </a:pPr>
            <a:r>
              <a:rPr lang="en-GB" sz="1100"/>
              <a:t>Increased competition, economic downturns, shifts in consumer preferences, and a failure to take advantage of technological advancements are all possible reasons for Marriott International.</a:t>
            </a:r>
            <a:endParaRPr sz="1100"/>
          </a:p>
          <a:p>
            <a:pPr indent="-298450" lvl="0" marL="457200" rtl="0" algn="l">
              <a:spcBef>
                <a:spcPts val="0"/>
              </a:spcBef>
              <a:spcAft>
                <a:spcPts val="0"/>
              </a:spcAft>
              <a:buSzPts val="1100"/>
              <a:buChar char="●"/>
            </a:pPr>
            <a:r>
              <a:rPr lang="en-GB" sz="1100"/>
              <a:t>Market performance may be impacted by poor resource allocation, poor customer experiences, as well as a decline in brand reputation.</a:t>
            </a:r>
            <a:endParaRPr sz="1100"/>
          </a:p>
          <a:p>
            <a:pPr indent="0" lvl="0" marL="0" rtl="0" algn="l">
              <a:spcBef>
                <a:spcPts val="1200"/>
              </a:spcBef>
              <a:spcAft>
                <a:spcPts val="0"/>
              </a:spcAft>
              <a:buNone/>
            </a:pPr>
            <a:r>
              <a:rPr lang="en-GB"/>
              <a:t>3.2. Analysis of how these factors can impact Marriott International</a:t>
            </a:r>
            <a:endParaRPr/>
          </a:p>
          <a:p>
            <a:pPr indent="-298450" lvl="0" marL="457200" rtl="0" algn="l">
              <a:spcBef>
                <a:spcPts val="1200"/>
              </a:spcBef>
              <a:spcAft>
                <a:spcPts val="0"/>
              </a:spcAft>
              <a:buSzPts val="1100"/>
              <a:buChar char="●"/>
            </a:pPr>
            <a:r>
              <a:rPr lang="en-GB" sz="1100"/>
              <a:t>In addition to competition from other hotel companies, economic downturns, consumer preferences, technological advancements, inadequate resource allocation, and bad client experiences, Marriott International also has to contend with these factors.</a:t>
            </a:r>
            <a:endParaRPr sz="1100"/>
          </a:p>
          <a:p>
            <a:pPr indent="-298450" lvl="0" marL="457200" rtl="0" algn="l">
              <a:spcBef>
                <a:spcPts val="0"/>
              </a:spcBef>
              <a:spcAft>
                <a:spcPts val="0"/>
              </a:spcAft>
              <a:buSzPts val="1100"/>
              <a:buChar char="●"/>
            </a:pPr>
            <a:r>
              <a:rPr lang="en-GB" sz="1100"/>
              <a:t>In order to preserve its competitive position, prevent market failure, and take advantage of opportunities in the post-pandemic business environment, Marriott must be aware of and manage these factors (Abbas </a:t>
            </a:r>
            <a:r>
              <a:rPr i="1" lang="en-GB" sz="1100"/>
              <a:t>et al</a:t>
            </a:r>
            <a:r>
              <a:rPr lang="en-GB" sz="1100"/>
              <a:t>.2019).</a:t>
            </a:r>
            <a:endParaRPr sz="11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19"/>
          <p:cNvSpPr txBox="1"/>
          <p:nvPr>
            <p:ph type="title"/>
          </p:nvPr>
        </p:nvSpPr>
        <p:spPr>
          <a:xfrm>
            <a:off x="1297500" y="2413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4. Resource Allocation to Address Current Challenges</a:t>
            </a:r>
            <a:endParaRPr/>
          </a:p>
        </p:txBody>
      </p:sp>
      <p:sp>
        <p:nvSpPr>
          <p:cNvPr id="238" name="Google Shape;238;p19"/>
          <p:cNvSpPr txBox="1"/>
          <p:nvPr>
            <p:ph idx="1" type="body"/>
          </p:nvPr>
        </p:nvSpPr>
        <p:spPr>
          <a:xfrm>
            <a:off x="1297500" y="1091325"/>
            <a:ext cx="7038900" cy="36726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408"/>
              <a:t>4.1. Assessment of how Marriott International allocates resources</a:t>
            </a:r>
            <a:endParaRPr sz="1408"/>
          </a:p>
          <a:p>
            <a:pPr indent="-293211" lvl="0" marL="457200" rtl="0" algn="l">
              <a:spcBef>
                <a:spcPts val="1200"/>
              </a:spcBef>
              <a:spcAft>
                <a:spcPts val="0"/>
              </a:spcAft>
              <a:buSzPct val="100000"/>
              <a:buChar char="●"/>
            </a:pPr>
            <a:r>
              <a:rPr lang="en-GB" sz="1100"/>
              <a:t>Marriott International has a strategic approach to resource allocation, taking into consideration both its business goals and the limitations imposed by the post-pandemic environment.</a:t>
            </a:r>
            <a:endParaRPr sz="1100"/>
          </a:p>
          <a:p>
            <a:pPr indent="-293211" lvl="0" marL="457200" rtl="0" algn="l">
              <a:spcBef>
                <a:spcPts val="0"/>
              </a:spcBef>
              <a:spcAft>
                <a:spcPts val="0"/>
              </a:spcAft>
              <a:buSzPct val="100000"/>
              <a:buChar char="●"/>
            </a:pPr>
            <a:r>
              <a:rPr lang="en-GB" sz="1100"/>
              <a:t>The firm allocates resources across a variety of sectors, including marketing, technology, human resources, and environmental initiatives.</a:t>
            </a:r>
            <a:endParaRPr sz="1100"/>
          </a:p>
          <a:p>
            <a:pPr indent="-293211" lvl="0" marL="457200" rtl="0" algn="l">
              <a:spcBef>
                <a:spcPts val="0"/>
              </a:spcBef>
              <a:spcAft>
                <a:spcPts val="0"/>
              </a:spcAft>
              <a:buSzPct val="100000"/>
              <a:buChar char="●"/>
            </a:pPr>
            <a:r>
              <a:rPr lang="en-GB" sz="1100"/>
              <a:t>Marriott's resource allocation strategy aims to increase operational effectiveness, customer satisfaction, and long-term profitability.</a:t>
            </a:r>
            <a:endParaRPr sz="1100"/>
          </a:p>
          <a:p>
            <a:pPr indent="0" lvl="0" marL="0" rtl="0" algn="l">
              <a:spcBef>
                <a:spcPts val="1200"/>
              </a:spcBef>
              <a:spcAft>
                <a:spcPts val="0"/>
              </a:spcAft>
              <a:buNone/>
            </a:pPr>
            <a:r>
              <a:rPr lang="en-GB" sz="1408"/>
              <a:t>4.2. Strategies for resource optimization in response to post-pandemic challenges</a:t>
            </a:r>
            <a:endParaRPr sz="1408"/>
          </a:p>
          <a:p>
            <a:pPr indent="-304958" lvl="0" marL="457200" rtl="0" algn="l">
              <a:spcBef>
                <a:spcPts val="1200"/>
              </a:spcBef>
              <a:spcAft>
                <a:spcPts val="0"/>
              </a:spcAft>
              <a:buSzPct val="100000"/>
              <a:buChar char="●"/>
            </a:pPr>
            <a:r>
              <a:rPr lang="en-GB"/>
              <a:t>Due to competition from rivals who offer alternative lodging, economic downturns, shifts in consumer preferences, a failure to keep up with technological advancements, an inadequate allocation of resources, and subpar customer experiences, Marriott International is facing a challenge in the hospitality industry.</a:t>
            </a:r>
            <a:endParaRPr/>
          </a:p>
          <a:p>
            <a:pPr indent="-304958" lvl="0" marL="457200" rtl="0" algn="l">
              <a:spcBef>
                <a:spcPts val="0"/>
              </a:spcBef>
              <a:spcAft>
                <a:spcPts val="0"/>
              </a:spcAft>
              <a:buSzPct val="100000"/>
              <a:buChar char="●"/>
            </a:pPr>
            <a:r>
              <a:rPr lang="en-GB"/>
              <a:t>To prevent market failure, retain its competitive position, as well as seize opportunities in the post-pandemic economic environment, Marriott must be aware of and manage these factors.</a:t>
            </a:r>
            <a:endParaRPr/>
          </a:p>
          <a:p>
            <a:pPr indent="-304958" lvl="0" marL="457200" rtl="0" algn="l">
              <a:spcBef>
                <a:spcPts val="0"/>
              </a:spcBef>
              <a:spcAft>
                <a:spcPts val="0"/>
              </a:spcAft>
              <a:buSzPct val="100000"/>
              <a:buChar char="●"/>
            </a:pPr>
            <a:r>
              <a:rPr lang="en-GB"/>
              <a:t>For Marriott International to prevent market failure, preserve its competitive position, and take advantage of opportunities in the post-pandemic economic environment, it is essential to comprehend and address these concerns.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20"/>
          <p:cNvSpPr txBox="1"/>
          <p:nvPr>
            <p:ph type="title"/>
          </p:nvPr>
        </p:nvSpPr>
        <p:spPr>
          <a:xfrm>
            <a:off x="1297500" y="165150"/>
            <a:ext cx="7038900" cy="821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5. Competitive Strategy for Sustainable Competitive Advantage</a:t>
            </a:r>
            <a:endParaRPr/>
          </a:p>
        </p:txBody>
      </p:sp>
      <p:sp>
        <p:nvSpPr>
          <p:cNvPr id="244" name="Google Shape;244;p20"/>
          <p:cNvSpPr txBox="1"/>
          <p:nvPr>
            <p:ph idx="1" type="body"/>
          </p:nvPr>
        </p:nvSpPr>
        <p:spPr>
          <a:xfrm>
            <a:off x="1297500" y="1110600"/>
            <a:ext cx="7038900" cy="3634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5.1. Evaluation of Marriott International's current competitive strategy</a:t>
            </a:r>
            <a:endParaRPr/>
          </a:p>
          <a:p>
            <a:pPr indent="-298450" lvl="0" marL="457200" rtl="0" algn="l">
              <a:spcBef>
                <a:spcPts val="1200"/>
              </a:spcBef>
              <a:spcAft>
                <a:spcPts val="0"/>
              </a:spcAft>
              <a:buSzPts val="1100"/>
              <a:buChar char="●"/>
            </a:pPr>
            <a:r>
              <a:rPr lang="en-GB" sz="1100"/>
              <a:t>The competitive strategy of Marriott International places a great focus on the uniqueness and diversity of its brand portfolio.</a:t>
            </a:r>
            <a:endParaRPr sz="1100"/>
          </a:p>
          <a:p>
            <a:pPr indent="-298450" lvl="0" marL="457200" rtl="0" algn="l">
              <a:spcBef>
                <a:spcPts val="0"/>
              </a:spcBef>
              <a:spcAft>
                <a:spcPts val="0"/>
              </a:spcAft>
              <a:buSzPts val="1100"/>
              <a:buChar char="●"/>
            </a:pPr>
            <a:r>
              <a:rPr lang="en-GB" sz="1100"/>
              <a:t>It has embraced digitalization and used technology to streamline operations and increase customer connection, and it offers a wide range of brands to cater to different market segments.</a:t>
            </a:r>
            <a:endParaRPr sz="1100"/>
          </a:p>
          <a:p>
            <a:pPr indent="-298450" lvl="0" marL="457200" rtl="0" algn="l">
              <a:spcBef>
                <a:spcPts val="0"/>
              </a:spcBef>
              <a:spcAft>
                <a:spcPts val="0"/>
              </a:spcAft>
              <a:buSzPts val="1100"/>
              <a:buChar char="●"/>
            </a:pPr>
            <a:r>
              <a:rPr lang="en-GB" sz="1100"/>
              <a:t>The corporation has increased its market share and added Starwood Hotels and Resorts to its portfolio of brands.</a:t>
            </a:r>
            <a:endParaRPr sz="1100"/>
          </a:p>
          <a:p>
            <a:pPr indent="0" lvl="0" marL="0" rtl="0" algn="l">
              <a:spcBef>
                <a:spcPts val="1200"/>
              </a:spcBef>
              <a:spcAft>
                <a:spcPts val="0"/>
              </a:spcAft>
              <a:buNone/>
            </a:pPr>
            <a:r>
              <a:t/>
            </a:r>
            <a:endParaRPr/>
          </a:p>
          <a:p>
            <a:pPr indent="0" lvl="0" marL="0" rtl="0" algn="l">
              <a:spcBef>
                <a:spcPts val="1200"/>
              </a:spcBef>
              <a:spcAft>
                <a:spcPts val="0"/>
              </a:spcAft>
              <a:buNone/>
            </a:pPr>
            <a:r>
              <a:rPr lang="en-GB"/>
              <a:t>5.2. Development of a comprehensive competitive strategy considering post-pandemic challenges</a:t>
            </a:r>
            <a:endParaRPr/>
          </a:p>
          <a:p>
            <a:pPr indent="-298450" lvl="0" marL="457200" rtl="0" algn="l">
              <a:spcBef>
                <a:spcPts val="1200"/>
              </a:spcBef>
              <a:spcAft>
                <a:spcPts val="0"/>
              </a:spcAft>
              <a:buSzPts val="1100"/>
              <a:buChar char="●"/>
            </a:pPr>
            <a:r>
              <a:rPr lang="en-GB" sz="1100"/>
              <a:t>Differentiation strategies</a:t>
            </a:r>
            <a:endParaRPr sz="1100"/>
          </a:p>
          <a:p>
            <a:pPr indent="-298450" lvl="0" marL="457200" rtl="0" algn="l">
              <a:spcBef>
                <a:spcPts val="0"/>
              </a:spcBef>
              <a:spcAft>
                <a:spcPts val="0"/>
              </a:spcAft>
              <a:buSzPts val="1100"/>
              <a:buChar char="●"/>
            </a:pPr>
            <a:r>
              <a:rPr lang="en-GB" sz="1100"/>
              <a:t> Innovation and Creativity in Marketing</a:t>
            </a:r>
            <a:endParaRPr sz="1100"/>
          </a:p>
          <a:p>
            <a:pPr indent="-298450" lvl="0" marL="457200" rtl="0" algn="l">
              <a:spcBef>
                <a:spcPts val="0"/>
              </a:spcBef>
              <a:spcAft>
                <a:spcPts val="0"/>
              </a:spcAft>
              <a:buSzPts val="1100"/>
              <a:buChar char="●"/>
            </a:pPr>
            <a:r>
              <a:rPr lang="en-GB" sz="1100"/>
              <a:t>Leveraging Digitalisation and information systems</a:t>
            </a:r>
            <a:endParaRPr sz="1100"/>
          </a:p>
          <a:p>
            <a:pPr indent="-298450" lvl="0" marL="457200" rtl="0" algn="l">
              <a:spcBef>
                <a:spcPts val="0"/>
              </a:spcBef>
              <a:spcAft>
                <a:spcPts val="0"/>
              </a:spcAft>
              <a:buSzPts val="1100"/>
              <a:buChar char="●"/>
            </a:pPr>
            <a:r>
              <a:rPr lang="en-GB" sz="1100"/>
              <a:t>Incorporating green marketing and corporate social responsibility</a:t>
            </a:r>
            <a:endParaRPr sz="11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21"/>
          <p:cNvSpPr txBox="1"/>
          <p:nvPr>
            <p:ph type="title"/>
          </p:nvPr>
        </p:nvSpPr>
        <p:spPr>
          <a:xfrm>
            <a:off x="1297500" y="241350"/>
            <a:ext cx="7038900" cy="821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6. Green Marketing and Corporate Social Responsibility Strategies</a:t>
            </a:r>
            <a:endParaRPr/>
          </a:p>
        </p:txBody>
      </p:sp>
      <p:sp>
        <p:nvSpPr>
          <p:cNvPr id="250" name="Google Shape;250;p21"/>
          <p:cNvSpPr txBox="1"/>
          <p:nvPr>
            <p:ph idx="1" type="body"/>
          </p:nvPr>
        </p:nvSpPr>
        <p:spPr>
          <a:xfrm>
            <a:off x="1297500" y="1167250"/>
            <a:ext cx="7038900" cy="3596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6.1. Examination of Marriott International's current green marketing initiatives</a:t>
            </a:r>
            <a:endParaRPr/>
          </a:p>
          <a:p>
            <a:pPr indent="-298450" lvl="0" marL="457200" rtl="0" algn="l">
              <a:spcBef>
                <a:spcPts val="1200"/>
              </a:spcBef>
              <a:spcAft>
                <a:spcPts val="0"/>
              </a:spcAft>
              <a:buSzPts val="1100"/>
              <a:buChar char="●"/>
            </a:pPr>
            <a:r>
              <a:rPr lang="en-GB" sz="1100"/>
              <a:t>Marriott International has created energy-saving strategies and promoted water conservation through low-flow fixtures along with linen reuse programmes (Pandey et al. 2021). </a:t>
            </a:r>
            <a:endParaRPr sz="1100"/>
          </a:p>
          <a:p>
            <a:pPr indent="-298450" lvl="0" marL="457200" rtl="0" algn="l">
              <a:spcBef>
                <a:spcPts val="0"/>
              </a:spcBef>
              <a:spcAft>
                <a:spcPts val="0"/>
              </a:spcAft>
              <a:buSzPts val="1100"/>
              <a:buChar char="●"/>
            </a:pPr>
            <a:r>
              <a:rPr lang="en-GB" sz="1100"/>
              <a:t>These efforts are communicated to customers through eco-friendly messages as well as certifications like LEED and Green Globe.</a:t>
            </a:r>
            <a:endParaRPr sz="1100"/>
          </a:p>
          <a:p>
            <a:pPr indent="0" lvl="0" marL="0" rtl="0" algn="l">
              <a:spcBef>
                <a:spcPts val="1200"/>
              </a:spcBef>
              <a:spcAft>
                <a:spcPts val="0"/>
              </a:spcAft>
              <a:buNone/>
            </a:pPr>
            <a:r>
              <a:rPr lang="en-GB"/>
              <a:t>6.2. Analysis of corporate social responsibility strategies implemented by Marriott International</a:t>
            </a:r>
            <a:endParaRPr/>
          </a:p>
          <a:p>
            <a:pPr indent="-298450" lvl="0" marL="457200" rtl="0" algn="l">
              <a:spcBef>
                <a:spcPts val="1200"/>
              </a:spcBef>
              <a:spcAft>
                <a:spcPts val="0"/>
              </a:spcAft>
              <a:buSzPts val="1100"/>
              <a:buChar char="●"/>
            </a:pPr>
            <a:r>
              <a:rPr lang="en-GB" sz="1100"/>
              <a:t>Marriott BonvoyTM Impact Programme emphasizes CSR</a:t>
            </a:r>
            <a:endParaRPr sz="1100"/>
          </a:p>
          <a:p>
            <a:pPr indent="-298450" lvl="0" marL="457200" rtl="0" algn="l">
              <a:spcBef>
                <a:spcPts val="0"/>
              </a:spcBef>
              <a:spcAft>
                <a:spcPts val="0"/>
              </a:spcAft>
              <a:buSzPts val="1100"/>
              <a:buChar char="●"/>
            </a:pPr>
            <a:r>
              <a:rPr lang="en-GB" sz="1100"/>
              <a:t>Supports charitable and community development initiatives</a:t>
            </a:r>
            <a:endParaRPr sz="1100"/>
          </a:p>
          <a:p>
            <a:pPr indent="-298450" lvl="0" marL="457200" rtl="0" algn="l">
              <a:spcBef>
                <a:spcPts val="0"/>
              </a:spcBef>
              <a:spcAft>
                <a:spcPts val="0"/>
              </a:spcAft>
              <a:buSzPts val="1100"/>
              <a:buChar char="●"/>
            </a:pPr>
            <a:r>
              <a:rPr lang="en-GB" sz="1100"/>
              <a:t>High priority on diversity and inclusion</a:t>
            </a:r>
            <a:endParaRPr sz="1100"/>
          </a:p>
          <a:p>
            <a:pPr indent="-298450" lvl="0" marL="457200" rtl="0" algn="l">
              <a:spcBef>
                <a:spcPts val="0"/>
              </a:spcBef>
              <a:spcAft>
                <a:spcPts val="0"/>
              </a:spcAft>
              <a:buSzPts val="1100"/>
              <a:buChar char="●"/>
            </a:pPr>
            <a:r>
              <a:rPr lang="en-GB" sz="1100"/>
              <a:t>Implements initiatives for an inclusive and welcoming workplace</a:t>
            </a:r>
            <a:endParaRPr sz="1100"/>
          </a:p>
          <a:p>
            <a:pPr indent="-298450" lvl="0" marL="457200" rtl="0" algn="l">
              <a:spcBef>
                <a:spcPts val="0"/>
              </a:spcBef>
              <a:spcAft>
                <a:spcPts val="0"/>
              </a:spcAft>
              <a:buSzPts val="1100"/>
              <a:buChar char="●"/>
            </a:pPr>
            <a:r>
              <a:rPr lang="en-GB" sz="1100"/>
              <a:t>Promotes supplier diversity</a:t>
            </a:r>
            <a:endParaRPr sz="1100"/>
          </a:p>
          <a:p>
            <a:pPr indent="-298450" lvl="0" marL="457200" rtl="0" algn="l">
              <a:spcBef>
                <a:spcPts val="0"/>
              </a:spcBef>
              <a:spcAft>
                <a:spcPts val="0"/>
              </a:spcAft>
              <a:buSzPts val="1100"/>
              <a:buChar char="●"/>
            </a:pPr>
            <a:r>
              <a:rPr lang="en-GB" sz="1100"/>
              <a:t>Marriott International prioritizes CSR</a:t>
            </a:r>
            <a:endParaRPr sz="1100"/>
          </a:p>
          <a:p>
            <a:pPr indent="-298450" lvl="0" marL="457200" rtl="0" algn="l">
              <a:spcBef>
                <a:spcPts val="0"/>
              </a:spcBef>
              <a:spcAft>
                <a:spcPts val="0"/>
              </a:spcAft>
              <a:buSzPts val="1100"/>
              <a:buChar char="●"/>
            </a:pPr>
            <a:r>
              <a:rPr lang="en-GB" sz="1100"/>
              <a:t>Involvement in charitable and community development projects</a:t>
            </a:r>
            <a:endParaRPr sz="11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22"/>
          <p:cNvSpPr txBox="1"/>
          <p:nvPr>
            <p:ph type="title"/>
          </p:nvPr>
        </p:nvSpPr>
        <p:spPr>
          <a:xfrm>
            <a:off x="1297500" y="2413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7. Benchmarking and Comparative Analysis</a:t>
            </a:r>
            <a:endParaRPr/>
          </a:p>
        </p:txBody>
      </p:sp>
      <p:sp>
        <p:nvSpPr>
          <p:cNvPr id="256" name="Google Shape;256;p22"/>
          <p:cNvSpPr txBox="1"/>
          <p:nvPr>
            <p:ph idx="1" type="body"/>
          </p:nvPr>
        </p:nvSpPr>
        <p:spPr>
          <a:xfrm>
            <a:off x="1297500" y="693650"/>
            <a:ext cx="7038900" cy="434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b="1" lang="en-GB"/>
              <a:t>7.1. Comparative analysis of Marriott International with other organisations in the industry</a:t>
            </a:r>
            <a:endParaRPr b="1"/>
          </a:p>
        </p:txBody>
      </p:sp>
      <p:pic>
        <p:nvPicPr>
          <p:cNvPr id="257" name="Google Shape;257;p22"/>
          <p:cNvPicPr preferRelativeResize="0"/>
          <p:nvPr/>
        </p:nvPicPr>
        <p:blipFill>
          <a:blip r:embed="rId3">
            <a:alphaModFix/>
          </a:blip>
          <a:stretch>
            <a:fillRect/>
          </a:stretch>
        </p:blipFill>
        <p:spPr>
          <a:xfrm>
            <a:off x="1297500" y="1079250"/>
            <a:ext cx="2527077" cy="3481751"/>
          </a:xfrm>
          <a:prstGeom prst="rect">
            <a:avLst/>
          </a:prstGeom>
          <a:noFill/>
          <a:ln>
            <a:noFill/>
          </a:ln>
        </p:spPr>
      </p:pic>
      <p:sp>
        <p:nvSpPr>
          <p:cNvPr id="258" name="Google Shape;258;p22"/>
          <p:cNvSpPr txBox="1"/>
          <p:nvPr>
            <p:ph idx="1" type="body"/>
          </p:nvPr>
        </p:nvSpPr>
        <p:spPr>
          <a:xfrm>
            <a:off x="1654100" y="4623000"/>
            <a:ext cx="1914000" cy="434700"/>
          </a:xfrm>
          <a:prstGeom prst="rect">
            <a:avLst/>
          </a:prstGeom>
        </p:spPr>
        <p:txBody>
          <a:bodyPr anchorCtr="0" anchor="t" bIns="91425" lIns="91425" spcFirstLastPara="1" rIns="91425" wrap="square" tIns="91425">
            <a:normAutofit fontScale="92500"/>
          </a:bodyPr>
          <a:lstStyle/>
          <a:p>
            <a:pPr indent="0" lvl="0" marL="0" rtl="0" algn="l">
              <a:spcBef>
                <a:spcPts val="0"/>
              </a:spcBef>
              <a:spcAft>
                <a:spcPts val="1200"/>
              </a:spcAft>
              <a:buNone/>
            </a:pPr>
            <a:r>
              <a:rPr lang="en-GB" sz="1100"/>
              <a:t>(Source: Created by Learner)</a:t>
            </a:r>
            <a:endParaRPr sz="1100"/>
          </a:p>
        </p:txBody>
      </p:sp>
      <p:sp>
        <p:nvSpPr>
          <p:cNvPr id="259" name="Google Shape;259;p22"/>
          <p:cNvSpPr txBox="1"/>
          <p:nvPr/>
        </p:nvSpPr>
        <p:spPr>
          <a:xfrm>
            <a:off x="4317875" y="1309600"/>
            <a:ext cx="4018500" cy="2986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By focusing on delivering superior customer experiences, Marriott International along with Hilton Hotels has established a major footing in the worldwide business scene.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They give environmental initiatives like water and energy saving, as well as charitable endeavours and neighbourhood support, the top priority. </a:t>
            </a:r>
            <a:endParaRPr>
              <a:solidFill>
                <a:schemeClr val="lt1"/>
              </a:solidFill>
              <a:latin typeface="Lato"/>
              <a:ea typeface="Lato"/>
              <a:cs typeface="Lato"/>
              <a:sym typeface="Lato"/>
            </a:endParaRPr>
          </a:p>
          <a:p>
            <a:pPr indent="-317500" lvl="0" marL="457200" rtl="0" algn="l">
              <a:spcBef>
                <a:spcPts val="0"/>
              </a:spcBef>
              <a:spcAft>
                <a:spcPts val="0"/>
              </a:spcAft>
              <a:buClr>
                <a:schemeClr val="lt1"/>
              </a:buClr>
              <a:buSzPts val="1400"/>
              <a:buFont typeface="Lato"/>
              <a:buChar char="●"/>
            </a:pPr>
            <a:r>
              <a:rPr lang="en-GB">
                <a:solidFill>
                  <a:schemeClr val="lt1"/>
                </a:solidFill>
                <a:latin typeface="Lato"/>
                <a:ea typeface="Lato"/>
                <a:cs typeface="Lato"/>
                <a:sym typeface="Lato"/>
              </a:rPr>
              <a:t>Overall, they demonstrate their capacity to successfully navigate a diverse corporate environment and deliver top-notch customer service.</a:t>
            </a:r>
            <a:endParaRPr>
              <a:solidFill>
                <a:schemeClr val="lt1"/>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23"/>
          <p:cNvSpPr txBox="1"/>
          <p:nvPr>
            <p:ph type="title"/>
          </p:nvPr>
        </p:nvSpPr>
        <p:spPr>
          <a:xfrm>
            <a:off x="1297500" y="2413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7.2. Identification of best practices and areas for improvement</a:t>
            </a:r>
            <a:endParaRPr/>
          </a:p>
        </p:txBody>
      </p:sp>
      <p:sp>
        <p:nvSpPr>
          <p:cNvPr id="265" name="Google Shape;265;p23"/>
          <p:cNvSpPr txBox="1"/>
          <p:nvPr>
            <p:ph idx="1" type="body"/>
          </p:nvPr>
        </p:nvSpPr>
        <p:spPr>
          <a:xfrm>
            <a:off x="1137450" y="1155450"/>
            <a:ext cx="3516300" cy="33234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GB"/>
              <a:t>In a comparison of Marriott International and Hilton Hotels, several best practices were found to include a commitment to sustainability, an effective resource allocation strategy, and a strong brand reputation. </a:t>
            </a:r>
            <a:endParaRPr/>
          </a:p>
          <a:p>
            <a:pPr indent="-311150" lvl="0" marL="457200" rtl="0" algn="l">
              <a:spcBef>
                <a:spcPts val="0"/>
              </a:spcBef>
              <a:spcAft>
                <a:spcPts val="0"/>
              </a:spcAft>
              <a:buSzPts val="1300"/>
              <a:buChar char="●"/>
            </a:pPr>
            <a:r>
              <a:rPr lang="en-GB"/>
              <a:t>There may be room for improvement in the ways that technology and digitalization are used to engage customers as well as in developing new strategies to set services apart in a crowded market.</a:t>
            </a:r>
            <a:endParaRPr/>
          </a:p>
        </p:txBody>
      </p:sp>
      <p:pic>
        <p:nvPicPr>
          <p:cNvPr id="266" name="Google Shape;266;p23"/>
          <p:cNvPicPr preferRelativeResize="0"/>
          <p:nvPr/>
        </p:nvPicPr>
        <p:blipFill>
          <a:blip r:embed="rId3">
            <a:alphaModFix/>
          </a:blip>
          <a:stretch>
            <a:fillRect/>
          </a:stretch>
        </p:blipFill>
        <p:spPr>
          <a:xfrm>
            <a:off x="4951650" y="975525"/>
            <a:ext cx="3683250" cy="36832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24"/>
          <p:cNvSpPr txBox="1"/>
          <p:nvPr>
            <p:ph type="title"/>
          </p:nvPr>
        </p:nvSpPr>
        <p:spPr>
          <a:xfrm>
            <a:off x="1297500" y="393750"/>
            <a:ext cx="7038900" cy="914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8. Recommendations for Competitive Advantage</a:t>
            </a:r>
            <a:endParaRPr/>
          </a:p>
        </p:txBody>
      </p:sp>
      <p:sp>
        <p:nvSpPr>
          <p:cNvPr id="272" name="Google Shape;272;p24"/>
          <p:cNvSpPr txBox="1"/>
          <p:nvPr>
            <p:ph idx="1" type="body"/>
          </p:nvPr>
        </p:nvSpPr>
        <p:spPr>
          <a:xfrm>
            <a:off x="1297500" y="1141925"/>
            <a:ext cx="7038900" cy="34893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SzPts val="1500"/>
              <a:buChar char="●"/>
            </a:pPr>
            <a:r>
              <a:rPr b="1" lang="en-GB" sz="1500"/>
              <a:t>Embracing</a:t>
            </a:r>
            <a:r>
              <a:rPr b="1" lang="en-GB" sz="1500"/>
              <a:t> digital transformation</a:t>
            </a:r>
            <a:endParaRPr b="1" sz="1500"/>
          </a:p>
          <a:p>
            <a:pPr indent="0" lvl="0" marL="0" rtl="0" algn="l">
              <a:spcBef>
                <a:spcPts val="1200"/>
              </a:spcBef>
              <a:spcAft>
                <a:spcPts val="0"/>
              </a:spcAft>
              <a:buNone/>
            </a:pPr>
            <a:r>
              <a:rPr lang="en-GB"/>
              <a:t>Invest in advanced technologies and digital platforms to enhance customer experiences, streamline operations, and gain a competitive edge in the digital landscape.</a:t>
            </a:r>
            <a:endParaRPr/>
          </a:p>
          <a:p>
            <a:pPr indent="-323850" lvl="0" marL="457200" rtl="0" algn="l">
              <a:spcBef>
                <a:spcPts val="1200"/>
              </a:spcBef>
              <a:spcAft>
                <a:spcPts val="0"/>
              </a:spcAft>
              <a:buSzPts val="1500"/>
              <a:buChar char="●"/>
            </a:pPr>
            <a:r>
              <a:rPr b="1" lang="en-GB" sz="1500"/>
              <a:t>Enhancing personalization</a:t>
            </a:r>
            <a:endParaRPr b="1" sz="1500"/>
          </a:p>
          <a:p>
            <a:pPr indent="0" lvl="0" marL="0" rtl="0" algn="l">
              <a:spcBef>
                <a:spcPts val="1200"/>
              </a:spcBef>
              <a:spcAft>
                <a:spcPts val="0"/>
              </a:spcAft>
              <a:buNone/>
            </a:pPr>
            <a:r>
              <a:rPr lang="en-GB"/>
              <a:t>Implement data-driven marketing strategies to deliver personalized experiences and tailored offerings that meet the evolving needs and preferences of customers.</a:t>
            </a:r>
            <a:endParaRPr/>
          </a:p>
          <a:p>
            <a:pPr indent="-323850" lvl="0" marL="457200" rtl="0" algn="l">
              <a:spcBef>
                <a:spcPts val="1200"/>
              </a:spcBef>
              <a:spcAft>
                <a:spcPts val="0"/>
              </a:spcAft>
              <a:buSzPts val="1500"/>
              <a:buChar char="●"/>
            </a:pPr>
            <a:r>
              <a:rPr b="1" lang="en-GB" sz="1500"/>
              <a:t>Strengthening sustainability initiatives</a:t>
            </a:r>
            <a:endParaRPr b="1" sz="1500"/>
          </a:p>
          <a:p>
            <a:pPr indent="0" lvl="0" marL="0" rtl="0" algn="l">
              <a:spcBef>
                <a:spcPts val="1200"/>
              </a:spcBef>
              <a:spcAft>
                <a:spcPts val="1200"/>
              </a:spcAft>
              <a:buNone/>
            </a:pPr>
            <a:r>
              <a:rPr lang="en-GB"/>
              <a:t>Expand green practices by investing in renewable energy sources, reducing waste, and adopting eco-friendly practices throughout the organization.</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2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9. Conclusion</a:t>
            </a:r>
            <a:endParaRPr/>
          </a:p>
        </p:txBody>
      </p:sp>
      <p:sp>
        <p:nvSpPr>
          <p:cNvPr id="278" name="Google Shape;278;p25"/>
          <p:cNvSpPr txBox="1"/>
          <p:nvPr>
            <p:ph idx="1" type="body"/>
          </p:nvPr>
        </p:nvSpPr>
        <p:spPr>
          <a:xfrm>
            <a:off x="1145100" y="1154450"/>
            <a:ext cx="3536700" cy="3324300"/>
          </a:xfrm>
          <a:prstGeom prst="rect">
            <a:avLst/>
          </a:prstGeom>
        </p:spPr>
        <p:txBody>
          <a:bodyPr anchorCtr="0" anchor="t" bIns="91425" lIns="91425" spcFirstLastPara="1" rIns="91425" wrap="square" tIns="91425">
            <a:normAutofit lnSpcReduction="10000"/>
          </a:bodyPr>
          <a:lstStyle/>
          <a:p>
            <a:pPr indent="-311150" lvl="0" marL="457200" rtl="0" algn="l">
              <a:spcBef>
                <a:spcPts val="0"/>
              </a:spcBef>
              <a:spcAft>
                <a:spcPts val="0"/>
              </a:spcAft>
              <a:buSzPts val="1300"/>
              <a:buChar char="●"/>
            </a:pPr>
            <a:r>
              <a:rPr lang="en-GB"/>
              <a:t>The company's strengths in brand reputation, marketing expertise, and resource allocation were highlighted by Marriott International's market environment analysis. </a:t>
            </a:r>
            <a:endParaRPr/>
          </a:p>
          <a:p>
            <a:pPr indent="-311150" lvl="0" marL="457200" rtl="0" algn="l">
              <a:spcBef>
                <a:spcPts val="0"/>
              </a:spcBef>
              <a:spcAft>
                <a:spcPts val="0"/>
              </a:spcAft>
              <a:buSzPts val="1300"/>
              <a:buChar char="●"/>
            </a:pPr>
            <a:r>
              <a:rPr lang="en-GB"/>
              <a:t>External factors including economic challenges, technological advancements, and changing consumer behaviour highlighted the importance of adaptation and innovation. </a:t>
            </a:r>
            <a:endParaRPr/>
          </a:p>
          <a:p>
            <a:pPr indent="-311150" lvl="0" marL="457200" rtl="0" algn="l">
              <a:spcBef>
                <a:spcPts val="0"/>
              </a:spcBef>
              <a:spcAft>
                <a:spcPts val="0"/>
              </a:spcAft>
              <a:buSzPts val="1300"/>
              <a:buChar char="●"/>
            </a:pPr>
            <a:r>
              <a:rPr lang="en-GB"/>
              <a:t>The company's commitment to long-term competitive advantage was underscored by Marriott's competitive strategy as well as green marketing initiatives.</a:t>
            </a:r>
            <a:endParaRPr/>
          </a:p>
        </p:txBody>
      </p:sp>
      <p:pic>
        <p:nvPicPr>
          <p:cNvPr id="279" name="Google Shape;279;p25"/>
          <p:cNvPicPr preferRelativeResize="0"/>
          <p:nvPr/>
        </p:nvPicPr>
        <p:blipFill>
          <a:blip r:embed="rId3">
            <a:alphaModFix/>
          </a:blip>
          <a:stretch>
            <a:fillRect/>
          </a:stretch>
        </p:blipFill>
        <p:spPr>
          <a:xfrm>
            <a:off x="4758000" y="1343850"/>
            <a:ext cx="4004997" cy="267130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3" name="Shape 283"/>
        <p:cNvGrpSpPr/>
        <p:nvPr/>
      </p:nvGrpSpPr>
      <p:grpSpPr>
        <a:xfrm>
          <a:off x="0" y="0"/>
          <a:ext cx="0" cy="0"/>
          <a:chOff x="0" y="0"/>
          <a:chExt cx="0" cy="0"/>
        </a:xfrm>
      </p:grpSpPr>
      <p:sp>
        <p:nvSpPr>
          <p:cNvPr id="284" name="Google Shape;284;p26"/>
          <p:cNvSpPr txBox="1"/>
          <p:nvPr>
            <p:ph type="title"/>
          </p:nvPr>
        </p:nvSpPr>
        <p:spPr>
          <a:xfrm>
            <a:off x="1297500" y="165150"/>
            <a:ext cx="7038900" cy="549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10. References</a:t>
            </a:r>
            <a:endParaRPr/>
          </a:p>
        </p:txBody>
      </p:sp>
      <p:sp>
        <p:nvSpPr>
          <p:cNvPr id="285" name="Google Shape;285;p26"/>
          <p:cNvSpPr txBox="1"/>
          <p:nvPr>
            <p:ph idx="1" type="body"/>
          </p:nvPr>
        </p:nvSpPr>
        <p:spPr>
          <a:xfrm>
            <a:off x="1297500" y="749325"/>
            <a:ext cx="7038900" cy="4117800"/>
          </a:xfrm>
          <a:prstGeom prst="rect">
            <a:avLst/>
          </a:prstGeom>
        </p:spPr>
        <p:txBody>
          <a:bodyPr anchorCtr="0" anchor="t" bIns="91425" lIns="91425" spcFirstLastPara="1" rIns="91425" wrap="square" tIns="91425">
            <a:normAutofit fontScale="55000" lnSpcReduction="20000"/>
          </a:bodyPr>
          <a:lstStyle/>
          <a:p>
            <a:pPr indent="0" lvl="0" marL="0" rtl="0" algn="l">
              <a:spcBef>
                <a:spcPts val="0"/>
              </a:spcBef>
              <a:spcAft>
                <a:spcPts val="0"/>
              </a:spcAft>
              <a:buNone/>
            </a:pPr>
            <a:r>
              <a:rPr lang="en-GB"/>
              <a:t>Abbas, J., Mahmood, S., Ali, H., Ali Raza, M., Ali, G., Aman, J., Bano, S. and Nurunnabi, M., 2019. The effects of corporate social responsibility practices and environmental factors through a moderating role of social media marketing on sustainable performance of business firms. Sustainability, 11(12), p.3434.</a:t>
            </a:r>
            <a:endParaRPr/>
          </a:p>
          <a:p>
            <a:pPr indent="0" lvl="0" marL="0" rtl="0" algn="l">
              <a:spcBef>
                <a:spcPts val="1200"/>
              </a:spcBef>
              <a:spcAft>
                <a:spcPts val="0"/>
              </a:spcAft>
              <a:buNone/>
            </a:pPr>
            <a:r>
              <a:rPr lang="en-GB"/>
              <a:t>Bardos, K.S., Ertugrul, M. and Gao, L.S., 2020. Corporate social responsibility, product market perception, and firm value. Journal of Corporate Finance, 62, p.101588.</a:t>
            </a:r>
            <a:endParaRPr/>
          </a:p>
          <a:p>
            <a:pPr indent="0" lvl="0" marL="0" rtl="0" algn="l">
              <a:spcBef>
                <a:spcPts val="1200"/>
              </a:spcBef>
              <a:spcAft>
                <a:spcPts val="0"/>
              </a:spcAft>
              <a:buNone/>
            </a:pPr>
            <a:r>
              <a:rPr lang="en-GB"/>
              <a:t>Eslami, S., 2020. The effect of brand experience on brand equity and brand loyalty through the mediating role of brand awareness, brand image and perceived quality. Archives of Pharmacy Practice, 11(1), pp.98-104.</a:t>
            </a:r>
            <a:endParaRPr/>
          </a:p>
          <a:p>
            <a:pPr indent="0" lvl="0" marL="0" rtl="0" algn="l">
              <a:spcBef>
                <a:spcPts val="1200"/>
              </a:spcBef>
              <a:spcAft>
                <a:spcPts val="0"/>
              </a:spcAft>
              <a:buNone/>
            </a:pPr>
            <a:r>
              <a:rPr lang="en-GB"/>
              <a:t>Gupta, A.S. and Mukherjee, J., 2022. Long-term changes in consumers' shopping behavior post-pandemic: an exploratory study. International Journal of Retail &amp; Distribution Management, (ahead-of-print).</a:t>
            </a:r>
            <a:endParaRPr/>
          </a:p>
          <a:p>
            <a:pPr indent="0" lvl="0" marL="0" rtl="0" algn="l">
              <a:spcBef>
                <a:spcPts val="1200"/>
              </a:spcBef>
              <a:spcAft>
                <a:spcPts val="0"/>
              </a:spcAft>
              <a:buNone/>
            </a:pPr>
            <a:r>
              <a:rPr lang="en-GB"/>
              <a:t>Hitt, M.A., Arregle, J.L. and Holmes Jr, R.M., 2021. Strategic management theory in a post‐pandemic and non‐ergodic world. Journal of Management Studies, 58(1), p.259.</a:t>
            </a:r>
            <a:endParaRPr/>
          </a:p>
          <a:p>
            <a:pPr indent="0" lvl="0" marL="0" rtl="0" algn="l">
              <a:spcBef>
                <a:spcPts val="1200"/>
              </a:spcBef>
              <a:spcAft>
                <a:spcPts val="0"/>
              </a:spcAft>
              <a:buNone/>
            </a:pPr>
            <a:r>
              <a:rPr lang="en-GB"/>
              <a:t>Khan, M.A.A. and Hashim, H., 2020. The effect of Covid-19 on tourism and hospitality industry in Malaysia, resurgence in the post-pandemic Era: A conceptual criterion. International Journal of Tourism &amp; Hospitality Review, 7(2), pp.54-62.</a:t>
            </a:r>
            <a:endParaRPr/>
          </a:p>
          <a:p>
            <a:pPr indent="0" lvl="0" marL="0" rtl="0" algn="l">
              <a:spcBef>
                <a:spcPts val="1200"/>
              </a:spcBef>
              <a:spcAft>
                <a:spcPts val="0"/>
              </a:spcAft>
              <a:buNone/>
            </a:pPr>
            <a:r>
              <a:rPr lang="en-GB"/>
              <a:t>Khayru, R.K., 2021. Opinions about Consumer Behavior during the Covid-19 Pandemic. Journal of Social Science Studies (JOS3), 1(1), pp.31-36.</a:t>
            </a:r>
            <a:endParaRPr/>
          </a:p>
          <a:p>
            <a:pPr indent="0" lvl="0" marL="0" rtl="0" algn="l">
              <a:spcBef>
                <a:spcPts val="1200"/>
              </a:spcBef>
              <a:spcAft>
                <a:spcPts val="0"/>
              </a:spcAft>
              <a:buNone/>
            </a:pPr>
            <a:r>
              <a:rPr lang="en-GB"/>
              <a:t>Marriott Bonvoy (2023) Marriott Cleanliness Council: Marriott Bonvoy, Marriott Cleanliness Council | Marriott Bonvoy. Available at: https://clean.marriott.com/ (Accessed: 06 June 2023).</a:t>
            </a:r>
            <a:endParaRPr/>
          </a:p>
          <a:p>
            <a:pPr indent="0" lvl="0" marL="0" rtl="0" algn="l">
              <a:spcBef>
                <a:spcPts val="1200"/>
              </a:spcBef>
              <a:spcAft>
                <a:spcPts val="0"/>
              </a:spcAft>
              <a:buNone/>
            </a:pPr>
            <a:r>
              <a:rPr lang="en-GB"/>
              <a:t>Marriott International (2022) 2022 Annual Report - Marriott International. Available at: https://marriott.gcs-web.com/static-files/b82978a6-9d28-4e38-9855-fc4ae2cebe11 (Accessed: 06 June 2023).</a:t>
            </a:r>
            <a:endParaRPr/>
          </a:p>
          <a:p>
            <a:pPr indent="0" lvl="0" marL="0" rtl="0" algn="l">
              <a:spcBef>
                <a:spcPts val="1200"/>
              </a:spcBef>
              <a:spcAft>
                <a:spcPts val="0"/>
              </a:spcAft>
              <a:buNone/>
            </a:pPr>
            <a:r>
              <a:rPr lang="en-GB"/>
              <a:t>Pandey, K., Mahadevan, K. and Joshi, S., 2021. Indian Tourism Industry and COVID-19: A Sustainable Recovery Framework in a Post-Pandemic Era. Vision, p.09722629211043298.</a:t>
            </a:r>
            <a:endParaRPr/>
          </a:p>
          <a:p>
            <a:pPr indent="0" lvl="0" marL="0" rtl="0" algn="l">
              <a:spcBef>
                <a:spcPts val="1200"/>
              </a:spcBef>
              <a:spcAft>
                <a:spcPts val="0"/>
              </a:spcAft>
              <a:buNone/>
            </a:pPr>
            <a:r>
              <a:rPr lang="en-GB"/>
              <a:t>Robinson, W.I., 2020. Global capitalism post-pandemic. Race &amp; Class, 62(2), pp.3-13.</a:t>
            </a:r>
            <a:endParaRPr/>
          </a:p>
          <a:p>
            <a:pPr indent="0" lvl="0" marL="0" rtl="0" algn="l">
              <a:spcBef>
                <a:spcPts val="1200"/>
              </a:spcBef>
              <a:spcAft>
                <a:spcPts val="1200"/>
              </a:spcAft>
              <a:buNone/>
            </a:pPr>
            <a:r>
              <a:rPr lang="en-GB"/>
              <a:t>Zuhdi, S., Rainanto, B.H. and Apriyani, D., 2020, May. Analysis of co-branding strategy to Improve Company’s competitive power (case study on walls selection Oreo). In 2nd International Seminar on Business, Economics, Social Science and Technology (ISBEST 2019) (pp. 146-149). Atlantis Press.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pic>
        <p:nvPicPr>
          <p:cNvPr id="290" name="Google Shape;290;p27"/>
          <p:cNvPicPr preferRelativeResize="0"/>
          <p:nvPr/>
        </p:nvPicPr>
        <p:blipFill rotWithShape="1">
          <a:blip r:embed="rId3">
            <a:alphaModFix/>
          </a:blip>
          <a:srcRect b="2262" l="2289" r="2299" t="2262"/>
          <a:stretch/>
        </p:blipFill>
        <p:spPr>
          <a:xfrm>
            <a:off x="1894025" y="160050"/>
            <a:ext cx="5355949" cy="4823401"/>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