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D61315-0D6D-4F8F-AE18-7110445E457C}" v="12176" dt="2020-11-20T18:41:00.3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3" d="100"/>
          <a:sy n="83" d="100"/>
        </p:scale>
        <p:origin x="48"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DC4799EC-419F-4E84-983C-51763D59CC8E}"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248B898-CC80-4A69-906D-AD5470D38DC1}">
      <dgm:prSet/>
      <dgm:spPr/>
      <dgm:t>
        <a:bodyPr/>
        <a:lstStyle/>
        <a:p>
          <a:r>
            <a:rPr lang="en-GB"/>
            <a:t>Following the previous activity, start to think about your own personal values and make a list of these. Consider this list and reflect on how many relate to your work.</a:t>
          </a:r>
          <a:endParaRPr lang="en-US"/>
        </a:p>
      </dgm:t>
    </dgm:pt>
    <dgm:pt modelId="{718FC658-A1A4-48D0-A4BF-7D9441AC1CC7}" type="parTrans" cxnId="{562EFF28-874F-477E-998F-1E7461B1D908}">
      <dgm:prSet/>
      <dgm:spPr/>
      <dgm:t>
        <a:bodyPr/>
        <a:lstStyle/>
        <a:p>
          <a:endParaRPr lang="en-US"/>
        </a:p>
      </dgm:t>
    </dgm:pt>
    <dgm:pt modelId="{56203557-1B41-49B0-98F0-9BA1D78347FA}" type="sibTrans" cxnId="{562EFF28-874F-477E-998F-1E7461B1D908}">
      <dgm:prSet/>
      <dgm:spPr/>
      <dgm:t>
        <a:bodyPr/>
        <a:lstStyle/>
        <a:p>
          <a:endParaRPr lang="en-US"/>
        </a:p>
      </dgm:t>
    </dgm:pt>
    <dgm:pt modelId="{2F3CF56A-F812-415F-A2BC-C1F1A3D8646B}">
      <dgm:prSet/>
      <dgm:spPr/>
      <dgm:t>
        <a:bodyPr/>
        <a:lstStyle/>
        <a:p>
          <a:r>
            <a:rPr lang="en-GB"/>
            <a:t>Do you feel that there are any personal values that you hold, which directly conflict with your professional code of ethics?</a:t>
          </a:r>
          <a:endParaRPr lang="en-US"/>
        </a:p>
      </dgm:t>
    </dgm:pt>
    <dgm:pt modelId="{B2DE898D-90AD-45F5-9EF4-6CC5339964AD}" type="parTrans" cxnId="{6F013DCD-2CC0-42CA-9364-4C3628D4A71C}">
      <dgm:prSet/>
      <dgm:spPr/>
      <dgm:t>
        <a:bodyPr/>
        <a:lstStyle/>
        <a:p>
          <a:endParaRPr lang="en-US"/>
        </a:p>
      </dgm:t>
    </dgm:pt>
    <dgm:pt modelId="{1F6D8D18-33C7-4C15-B110-F64C6B52C9B4}" type="sibTrans" cxnId="{6F013DCD-2CC0-42CA-9364-4C3628D4A71C}">
      <dgm:prSet/>
      <dgm:spPr/>
      <dgm:t>
        <a:bodyPr/>
        <a:lstStyle/>
        <a:p>
          <a:endParaRPr lang="en-US"/>
        </a:p>
      </dgm:t>
    </dgm:pt>
    <dgm:pt modelId="{DF2D21E3-0DB9-40F3-82B1-ABEB873FC96D}">
      <dgm:prSet/>
      <dgm:spPr/>
      <dgm:t>
        <a:bodyPr/>
        <a:lstStyle/>
        <a:p>
          <a:r>
            <a:rPr lang="en-GB"/>
            <a:t>Which areas of Counselling might you find challenging and consider how these are influenced by your values.</a:t>
          </a:r>
          <a:endParaRPr lang="en-US"/>
        </a:p>
      </dgm:t>
    </dgm:pt>
    <dgm:pt modelId="{1354C75A-4022-4145-9E04-914F735BC82E}" type="parTrans" cxnId="{EEF79D5D-8D28-446A-8D1A-6EB1C80D71CE}">
      <dgm:prSet/>
      <dgm:spPr/>
      <dgm:t>
        <a:bodyPr/>
        <a:lstStyle/>
        <a:p>
          <a:endParaRPr lang="en-US"/>
        </a:p>
      </dgm:t>
    </dgm:pt>
    <dgm:pt modelId="{80D9EB48-5AE4-45EC-894E-9731569DB1D1}" type="sibTrans" cxnId="{EEF79D5D-8D28-446A-8D1A-6EB1C80D71CE}">
      <dgm:prSet/>
      <dgm:spPr/>
      <dgm:t>
        <a:bodyPr/>
        <a:lstStyle/>
        <a:p>
          <a:endParaRPr lang="en-US"/>
        </a:p>
      </dgm:t>
    </dgm:pt>
    <dgm:pt modelId="{547EC035-03C2-408D-A55D-41562DCB282A}" type="pres">
      <dgm:prSet presAssocID="{DC4799EC-419F-4E84-983C-51763D59CC8E}" presName="root" presStyleCnt="0">
        <dgm:presLayoutVars>
          <dgm:dir/>
          <dgm:resizeHandles val="exact"/>
        </dgm:presLayoutVars>
      </dgm:prSet>
      <dgm:spPr/>
      <dgm:t>
        <a:bodyPr/>
        <a:lstStyle/>
        <a:p>
          <a:endParaRPr lang="en-US"/>
        </a:p>
      </dgm:t>
    </dgm:pt>
    <dgm:pt modelId="{959EEC04-EDC0-4CCE-9986-4FC0FEA6A78E}" type="pres">
      <dgm:prSet presAssocID="{9248B898-CC80-4A69-906D-AD5470D38DC1}" presName="compNode" presStyleCnt="0"/>
      <dgm:spPr/>
    </dgm:pt>
    <dgm:pt modelId="{B9E1D92B-11EE-4DA1-BB26-2ABDA2D8105B}" type="pres">
      <dgm:prSet presAssocID="{9248B898-CC80-4A69-906D-AD5470D38DC1}" presName="bgRect" presStyleLbl="bgShp" presStyleIdx="0" presStyleCnt="3"/>
      <dgm:spPr/>
    </dgm:pt>
    <dgm:pt modelId="{226E49EC-5219-4D61-8E49-428F54DDB85D}" type="pres">
      <dgm:prSet presAssocID="{9248B898-CC80-4A69-906D-AD5470D38DC1}"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Head with Gears"/>
        </a:ext>
      </dgm:extLst>
    </dgm:pt>
    <dgm:pt modelId="{2A6E4650-88AB-496F-9548-3E67B92BCBCD}" type="pres">
      <dgm:prSet presAssocID="{9248B898-CC80-4A69-906D-AD5470D38DC1}" presName="spaceRect" presStyleCnt="0"/>
      <dgm:spPr/>
    </dgm:pt>
    <dgm:pt modelId="{5256FA6B-67DC-4981-B43D-08845A8BC35A}" type="pres">
      <dgm:prSet presAssocID="{9248B898-CC80-4A69-906D-AD5470D38DC1}" presName="parTx" presStyleLbl="revTx" presStyleIdx="0" presStyleCnt="3">
        <dgm:presLayoutVars>
          <dgm:chMax val="0"/>
          <dgm:chPref val="0"/>
        </dgm:presLayoutVars>
      </dgm:prSet>
      <dgm:spPr/>
      <dgm:t>
        <a:bodyPr/>
        <a:lstStyle/>
        <a:p>
          <a:endParaRPr lang="en-US"/>
        </a:p>
      </dgm:t>
    </dgm:pt>
    <dgm:pt modelId="{17B82282-718F-41A3-93DD-306C3EF6BD59}" type="pres">
      <dgm:prSet presAssocID="{56203557-1B41-49B0-98F0-9BA1D78347FA}" presName="sibTrans" presStyleCnt="0"/>
      <dgm:spPr/>
    </dgm:pt>
    <dgm:pt modelId="{1A32807C-795F-40F3-AFDB-0566A0A71BBC}" type="pres">
      <dgm:prSet presAssocID="{2F3CF56A-F812-415F-A2BC-C1F1A3D8646B}" presName="compNode" presStyleCnt="0"/>
      <dgm:spPr/>
    </dgm:pt>
    <dgm:pt modelId="{2112CADD-6CEF-4D4D-B0F2-0566157CCC73}" type="pres">
      <dgm:prSet presAssocID="{2F3CF56A-F812-415F-A2BC-C1F1A3D8646B}" presName="bgRect" presStyleLbl="bgShp" presStyleIdx="1" presStyleCnt="3"/>
      <dgm:spPr/>
    </dgm:pt>
    <dgm:pt modelId="{7B92702E-AAC3-4ECF-9A59-B5B2F4E0D52D}" type="pres">
      <dgm:prSet presAssocID="{2F3CF56A-F812-415F-A2BC-C1F1A3D8646B}"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Irritant"/>
        </a:ext>
      </dgm:extLst>
    </dgm:pt>
    <dgm:pt modelId="{579EB433-D370-4EF0-9547-84E44C7FDCB2}" type="pres">
      <dgm:prSet presAssocID="{2F3CF56A-F812-415F-A2BC-C1F1A3D8646B}" presName="spaceRect" presStyleCnt="0"/>
      <dgm:spPr/>
    </dgm:pt>
    <dgm:pt modelId="{B37C7083-E65E-4AB9-AB8A-1D62622838D7}" type="pres">
      <dgm:prSet presAssocID="{2F3CF56A-F812-415F-A2BC-C1F1A3D8646B}" presName="parTx" presStyleLbl="revTx" presStyleIdx="1" presStyleCnt="3">
        <dgm:presLayoutVars>
          <dgm:chMax val="0"/>
          <dgm:chPref val="0"/>
        </dgm:presLayoutVars>
      </dgm:prSet>
      <dgm:spPr/>
      <dgm:t>
        <a:bodyPr/>
        <a:lstStyle/>
        <a:p>
          <a:endParaRPr lang="en-US"/>
        </a:p>
      </dgm:t>
    </dgm:pt>
    <dgm:pt modelId="{CA9388CE-EB2B-436C-BC37-5897A8171B4A}" type="pres">
      <dgm:prSet presAssocID="{1F6D8D18-33C7-4C15-B110-F64C6B52C9B4}" presName="sibTrans" presStyleCnt="0"/>
      <dgm:spPr/>
    </dgm:pt>
    <dgm:pt modelId="{03C36CC7-3263-4AED-BEA1-8C8F11D16665}" type="pres">
      <dgm:prSet presAssocID="{DF2D21E3-0DB9-40F3-82B1-ABEB873FC96D}" presName="compNode" presStyleCnt="0"/>
      <dgm:spPr/>
    </dgm:pt>
    <dgm:pt modelId="{91088EF1-A9CC-4664-A2E0-E1880BA1FB0A}" type="pres">
      <dgm:prSet presAssocID="{DF2D21E3-0DB9-40F3-82B1-ABEB873FC96D}" presName="bgRect" presStyleLbl="bgShp" presStyleIdx="2" presStyleCnt="3"/>
      <dgm:spPr/>
    </dgm:pt>
    <dgm:pt modelId="{8D338479-C6D3-437C-BF44-CDEA8EE996DE}" type="pres">
      <dgm:prSet presAssocID="{DF2D21E3-0DB9-40F3-82B1-ABEB873FC96D}"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Thought bubble"/>
        </a:ext>
      </dgm:extLst>
    </dgm:pt>
    <dgm:pt modelId="{BFABB349-9870-4771-BC43-55EE6017BF73}" type="pres">
      <dgm:prSet presAssocID="{DF2D21E3-0DB9-40F3-82B1-ABEB873FC96D}" presName="spaceRect" presStyleCnt="0"/>
      <dgm:spPr/>
    </dgm:pt>
    <dgm:pt modelId="{95956C07-B2F8-4249-85B9-FEBCFC99FDDB}" type="pres">
      <dgm:prSet presAssocID="{DF2D21E3-0DB9-40F3-82B1-ABEB873FC96D}" presName="parTx" presStyleLbl="revTx" presStyleIdx="2" presStyleCnt="3">
        <dgm:presLayoutVars>
          <dgm:chMax val="0"/>
          <dgm:chPref val="0"/>
        </dgm:presLayoutVars>
      </dgm:prSet>
      <dgm:spPr/>
      <dgm:t>
        <a:bodyPr/>
        <a:lstStyle/>
        <a:p>
          <a:endParaRPr lang="en-US"/>
        </a:p>
      </dgm:t>
    </dgm:pt>
  </dgm:ptLst>
  <dgm:cxnLst>
    <dgm:cxn modelId="{5B9A276A-B8B8-46F4-B86C-B9714B6883F4}" type="presOf" srcId="{2F3CF56A-F812-415F-A2BC-C1F1A3D8646B}" destId="{B37C7083-E65E-4AB9-AB8A-1D62622838D7}" srcOrd="0" destOrd="0" presId="urn:microsoft.com/office/officeart/2018/2/layout/IconVerticalSolidList"/>
    <dgm:cxn modelId="{562EFF28-874F-477E-998F-1E7461B1D908}" srcId="{DC4799EC-419F-4E84-983C-51763D59CC8E}" destId="{9248B898-CC80-4A69-906D-AD5470D38DC1}" srcOrd="0" destOrd="0" parTransId="{718FC658-A1A4-48D0-A4BF-7D9441AC1CC7}" sibTransId="{56203557-1B41-49B0-98F0-9BA1D78347FA}"/>
    <dgm:cxn modelId="{6F013DCD-2CC0-42CA-9364-4C3628D4A71C}" srcId="{DC4799EC-419F-4E84-983C-51763D59CC8E}" destId="{2F3CF56A-F812-415F-A2BC-C1F1A3D8646B}" srcOrd="1" destOrd="0" parTransId="{B2DE898D-90AD-45F5-9EF4-6CC5339964AD}" sibTransId="{1F6D8D18-33C7-4C15-B110-F64C6B52C9B4}"/>
    <dgm:cxn modelId="{B68FE2ED-009C-4560-9ACF-5A51B8A02D3C}" type="presOf" srcId="{DF2D21E3-0DB9-40F3-82B1-ABEB873FC96D}" destId="{95956C07-B2F8-4249-85B9-FEBCFC99FDDB}" srcOrd="0" destOrd="0" presId="urn:microsoft.com/office/officeart/2018/2/layout/IconVerticalSolidList"/>
    <dgm:cxn modelId="{EEF79D5D-8D28-446A-8D1A-6EB1C80D71CE}" srcId="{DC4799EC-419F-4E84-983C-51763D59CC8E}" destId="{DF2D21E3-0DB9-40F3-82B1-ABEB873FC96D}" srcOrd="2" destOrd="0" parTransId="{1354C75A-4022-4145-9E04-914F735BC82E}" sibTransId="{80D9EB48-5AE4-45EC-894E-9731569DB1D1}"/>
    <dgm:cxn modelId="{2ABEC556-0FD6-4685-B82B-C5E53E1D1CE5}" type="presOf" srcId="{9248B898-CC80-4A69-906D-AD5470D38DC1}" destId="{5256FA6B-67DC-4981-B43D-08845A8BC35A}" srcOrd="0" destOrd="0" presId="urn:microsoft.com/office/officeart/2018/2/layout/IconVerticalSolidList"/>
    <dgm:cxn modelId="{5B4A6770-21A1-47B6-A1D1-ACC421C38A5A}" type="presOf" srcId="{DC4799EC-419F-4E84-983C-51763D59CC8E}" destId="{547EC035-03C2-408D-A55D-41562DCB282A}" srcOrd="0" destOrd="0" presId="urn:microsoft.com/office/officeart/2018/2/layout/IconVerticalSolidList"/>
    <dgm:cxn modelId="{560C52E7-B006-4D61-BCA3-3F05EE002932}" type="presParOf" srcId="{547EC035-03C2-408D-A55D-41562DCB282A}" destId="{959EEC04-EDC0-4CCE-9986-4FC0FEA6A78E}" srcOrd="0" destOrd="0" presId="urn:microsoft.com/office/officeart/2018/2/layout/IconVerticalSolidList"/>
    <dgm:cxn modelId="{795CFA40-24DC-4E43-8497-69859A87C9F6}" type="presParOf" srcId="{959EEC04-EDC0-4CCE-9986-4FC0FEA6A78E}" destId="{B9E1D92B-11EE-4DA1-BB26-2ABDA2D8105B}" srcOrd="0" destOrd="0" presId="urn:microsoft.com/office/officeart/2018/2/layout/IconVerticalSolidList"/>
    <dgm:cxn modelId="{E2266268-D49E-4BA2-835F-76229716E108}" type="presParOf" srcId="{959EEC04-EDC0-4CCE-9986-4FC0FEA6A78E}" destId="{226E49EC-5219-4D61-8E49-428F54DDB85D}" srcOrd="1" destOrd="0" presId="urn:microsoft.com/office/officeart/2018/2/layout/IconVerticalSolidList"/>
    <dgm:cxn modelId="{15F3D268-3015-4CA7-89C1-36D46554EFED}" type="presParOf" srcId="{959EEC04-EDC0-4CCE-9986-4FC0FEA6A78E}" destId="{2A6E4650-88AB-496F-9548-3E67B92BCBCD}" srcOrd="2" destOrd="0" presId="urn:microsoft.com/office/officeart/2018/2/layout/IconVerticalSolidList"/>
    <dgm:cxn modelId="{B10EBB59-A7F0-4C5B-B934-8EE92E83A93A}" type="presParOf" srcId="{959EEC04-EDC0-4CCE-9986-4FC0FEA6A78E}" destId="{5256FA6B-67DC-4981-B43D-08845A8BC35A}" srcOrd="3" destOrd="0" presId="urn:microsoft.com/office/officeart/2018/2/layout/IconVerticalSolidList"/>
    <dgm:cxn modelId="{925362C4-EBF4-4F0A-B594-099034BD4134}" type="presParOf" srcId="{547EC035-03C2-408D-A55D-41562DCB282A}" destId="{17B82282-718F-41A3-93DD-306C3EF6BD59}" srcOrd="1" destOrd="0" presId="urn:microsoft.com/office/officeart/2018/2/layout/IconVerticalSolidList"/>
    <dgm:cxn modelId="{18826862-0FA4-43FB-B7DD-00D6CF7644A0}" type="presParOf" srcId="{547EC035-03C2-408D-A55D-41562DCB282A}" destId="{1A32807C-795F-40F3-AFDB-0566A0A71BBC}" srcOrd="2" destOrd="0" presId="urn:microsoft.com/office/officeart/2018/2/layout/IconVerticalSolidList"/>
    <dgm:cxn modelId="{ACAD1E82-E58B-409F-980D-71AB4FA5AEE5}" type="presParOf" srcId="{1A32807C-795F-40F3-AFDB-0566A0A71BBC}" destId="{2112CADD-6CEF-4D4D-B0F2-0566157CCC73}" srcOrd="0" destOrd="0" presId="urn:microsoft.com/office/officeart/2018/2/layout/IconVerticalSolidList"/>
    <dgm:cxn modelId="{83D063F2-10EE-489F-8F15-F202731F99CF}" type="presParOf" srcId="{1A32807C-795F-40F3-AFDB-0566A0A71BBC}" destId="{7B92702E-AAC3-4ECF-9A59-B5B2F4E0D52D}" srcOrd="1" destOrd="0" presId="urn:microsoft.com/office/officeart/2018/2/layout/IconVerticalSolidList"/>
    <dgm:cxn modelId="{982577D9-42F6-4FBC-875E-5F4AE19FE921}" type="presParOf" srcId="{1A32807C-795F-40F3-AFDB-0566A0A71BBC}" destId="{579EB433-D370-4EF0-9547-84E44C7FDCB2}" srcOrd="2" destOrd="0" presId="urn:microsoft.com/office/officeart/2018/2/layout/IconVerticalSolidList"/>
    <dgm:cxn modelId="{2DC15907-DF9A-4490-8157-D60FC3A18558}" type="presParOf" srcId="{1A32807C-795F-40F3-AFDB-0566A0A71BBC}" destId="{B37C7083-E65E-4AB9-AB8A-1D62622838D7}" srcOrd="3" destOrd="0" presId="urn:microsoft.com/office/officeart/2018/2/layout/IconVerticalSolidList"/>
    <dgm:cxn modelId="{3B27BC4D-580C-4468-9FCA-9199CF5AC7F1}" type="presParOf" srcId="{547EC035-03C2-408D-A55D-41562DCB282A}" destId="{CA9388CE-EB2B-436C-BC37-5897A8171B4A}" srcOrd="3" destOrd="0" presId="urn:microsoft.com/office/officeart/2018/2/layout/IconVerticalSolidList"/>
    <dgm:cxn modelId="{B0FE3794-52E7-4371-8C93-42DFBABB7013}" type="presParOf" srcId="{547EC035-03C2-408D-A55D-41562DCB282A}" destId="{03C36CC7-3263-4AED-BEA1-8C8F11D16665}" srcOrd="4" destOrd="0" presId="urn:microsoft.com/office/officeart/2018/2/layout/IconVerticalSolidList"/>
    <dgm:cxn modelId="{ABE09AA0-1EFC-4B94-A689-F81BBAC9C539}" type="presParOf" srcId="{03C36CC7-3263-4AED-BEA1-8C8F11D16665}" destId="{91088EF1-A9CC-4664-A2E0-E1880BA1FB0A}" srcOrd="0" destOrd="0" presId="urn:microsoft.com/office/officeart/2018/2/layout/IconVerticalSolidList"/>
    <dgm:cxn modelId="{8EC4F394-E367-460C-9592-C4778B5F800E}" type="presParOf" srcId="{03C36CC7-3263-4AED-BEA1-8C8F11D16665}" destId="{8D338479-C6D3-437C-BF44-CDEA8EE996DE}" srcOrd="1" destOrd="0" presId="urn:microsoft.com/office/officeart/2018/2/layout/IconVerticalSolidList"/>
    <dgm:cxn modelId="{4589D087-1FDB-49F5-A383-AB5C8557BDB2}" type="presParOf" srcId="{03C36CC7-3263-4AED-BEA1-8C8F11D16665}" destId="{BFABB349-9870-4771-BC43-55EE6017BF73}" srcOrd="2" destOrd="0" presId="urn:microsoft.com/office/officeart/2018/2/layout/IconVerticalSolidList"/>
    <dgm:cxn modelId="{46F380F1-9826-4838-AC6F-1E3D71B3499B}" type="presParOf" srcId="{03C36CC7-3263-4AED-BEA1-8C8F11D16665}" destId="{95956C07-B2F8-4249-85B9-FEBCFC99FDD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E1D92B-11EE-4DA1-BB26-2ABDA2D8105B}">
      <dsp:nvSpPr>
        <dsp:cNvPr id="0" name=""/>
        <dsp:cNvSpPr/>
      </dsp:nvSpPr>
      <dsp:spPr>
        <a:xfrm>
          <a:off x="0" y="638"/>
          <a:ext cx="5906181" cy="149412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6E49EC-5219-4D61-8E49-428F54DDB85D}">
      <dsp:nvSpPr>
        <dsp:cNvPr id="0" name=""/>
        <dsp:cNvSpPr/>
      </dsp:nvSpPr>
      <dsp:spPr>
        <a:xfrm>
          <a:off x="451973" y="336816"/>
          <a:ext cx="821769" cy="82176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256FA6B-67DC-4981-B43D-08845A8BC35A}">
      <dsp:nvSpPr>
        <dsp:cNvPr id="0" name=""/>
        <dsp:cNvSpPr/>
      </dsp:nvSpPr>
      <dsp:spPr>
        <a:xfrm>
          <a:off x="1725715" y="638"/>
          <a:ext cx="4180465" cy="149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28" tIns="158128" rIns="158128" bIns="158128" numCol="1" spcCol="1270" anchor="ctr" anchorCtr="0">
          <a:noAutofit/>
        </a:bodyPr>
        <a:lstStyle/>
        <a:p>
          <a:pPr lvl="0" algn="l" defTabSz="755650">
            <a:lnSpc>
              <a:spcPct val="90000"/>
            </a:lnSpc>
            <a:spcBef>
              <a:spcPct val="0"/>
            </a:spcBef>
            <a:spcAft>
              <a:spcPct val="35000"/>
            </a:spcAft>
          </a:pPr>
          <a:r>
            <a:rPr lang="en-GB" sz="1700" kern="1200"/>
            <a:t>Following the previous activity, start to think about your own personal values and make a list of these. Consider this list and reflect on how many relate to your work.</a:t>
          </a:r>
          <a:endParaRPr lang="en-US" sz="1700" kern="1200"/>
        </a:p>
      </dsp:txBody>
      <dsp:txXfrm>
        <a:off x="1725715" y="638"/>
        <a:ext cx="4180465" cy="1494125"/>
      </dsp:txXfrm>
    </dsp:sp>
    <dsp:sp modelId="{2112CADD-6CEF-4D4D-B0F2-0566157CCC73}">
      <dsp:nvSpPr>
        <dsp:cNvPr id="0" name=""/>
        <dsp:cNvSpPr/>
      </dsp:nvSpPr>
      <dsp:spPr>
        <a:xfrm>
          <a:off x="0" y="1868296"/>
          <a:ext cx="5906181" cy="149412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92702E-AAC3-4ECF-9A59-B5B2F4E0D52D}">
      <dsp:nvSpPr>
        <dsp:cNvPr id="0" name=""/>
        <dsp:cNvSpPr/>
      </dsp:nvSpPr>
      <dsp:spPr>
        <a:xfrm>
          <a:off x="451973" y="2204474"/>
          <a:ext cx="821769" cy="82176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37C7083-E65E-4AB9-AB8A-1D62622838D7}">
      <dsp:nvSpPr>
        <dsp:cNvPr id="0" name=""/>
        <dsp:cNvSpPr/>
      </dsp:nvSpPr>
      <dsp:spPr>
        <a:xfrm>
          <a:off x="1725715" y="1868296"/>
          <a:ext cx="4180465" cy="149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28" tIns="158128" rIns="158128" bIns="158128" numCol="1" spcCol="1270" anchor="ctr" anchorCtr="0">
          <a:noAutofit/>
        </a:bodyPr>
        <a:lstStyle/>
        <a:p>
          <a:pPr lvl="0" algn="l" defTabSz="755650">
            <a:lnSpc>
              <a:spcPct val="90000"/>
            </a:lnSpc>
            <a:spcBef>
              <a:spcPct val="0"/>
            </a:spcBef>
            <a:spcAft>
              <a:spcPct val="35000"/>
            </a:spcAft>
          </a:pPr>
          <a:r>
            <a:rPr lang="en-GB" sz="1700" kern="1200"/>
            <a:t>Do you feel that there are any personal values that you hold, which directly conflict with your professional code of ethics?</a:t>
          </a:r>
          <a:endParaRPr lang="en-US" sz="1700" kern="1200"/>
        </a:p>
      </dsp:txBody>
      <dsp:txXfrm>
        <a:off x="1725715" y="1868296"/>
        <a:ext cx="4180465" cy="1494125"/>
      </dsp:txXfrm>
    </dsp:sp>
    <dsp:sp modelId="{91088EF1-A9CC-4664-A2E0-E1880BA1FB0A}">
      <dsp:nvSpPr>
        <dsp:cNvPr id="0" name=""/>
        <dsp:cNvSpPr/>
      </dsp:nvSpPr>
      <dsp:spPr>
        <a:xfrm>
          <a:off x="0" y="3735953"/>
          <a:ext cx="5906181" cy="149412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338479-C6D3-437C-BF44-CDEA8EE996DE}">
      <dsp:nvSpPr>
        <dsp:cNvPr id="0" name=""/>
        <dsp:cNvSpPr/>
      </dsp:nvSpPr>
      <dsp:spPr>
        <a:xfrm>
          <a:off x="451973" y="4072131"/>
          <a:ext cx="821769" cy="82176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5956C07-B2F8-4249-85B9-FEBCFC99FDDB}">
      <dsp:nvSpPr>
        <dsp:cNvPr id="0" name=""/>
        <dsp:cNvSpPr/>
      </dsp:nvSpPr>
      <dsp:spPr>
        <a:xfrm>
          <a:off x="1725715" y="3735953"/>
          <a:ext cx="4180465" cy="149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28" tIns="158128" rIns="158128" bIns="158128" numCol="1" spcCol="1270" anchor="ctr" anchorCtr="0">
          <a:noAutofit/>
        </a:bodyPr>
        <a:lstStyle/>
        <a:p>
          <a:pPr lvl="0" algn="l" defTabSz="755650">
            <a:lnSpc>
              <a:spcPct val="90000"/>
            </a:lnSpc>
            <a:spcBef>
              <a:spcPct val="0"/>
            </a:spcBef>
            <a:spcAft>
              <a:spcPct val="35000"/>
            </a:spcAft>
          </a:pPr>
          <a:r>
            <a:rPr lang="en-GB" sz="1700" kern="1200"/>
            <a:t>Which areas of Counselling might you find challenging and consider how these are influenced by your values.</a:t>
          </a:r>
          <a:endParaRPr lang="en-US" sz="1700" kern="1200"/>
        </a:p>
      </dsp:txBody>
      <dsp:txXfrm>
        <a:off x="1725715" y="3735953"/>
        <a:ext cx="4180465" cy="149412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2F7720-9DF3-44CB-8086-B20AF6E158A4}" type="datetimeFigureOut">
              <a:rPr lang="en-GB"/>
              <a:t>20/11/2020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FA59FC-32DE-462C-B381-C6EF6C3F159C}" type="slidenum">
              <a:rPr lang="en-GB"/>
              <a:t>‹#›</a:t>
            </a:fld>
            <a:endParaRPr lang="en-GB"/>
          </a:p>
        </p:txBody>
      </p:sp>
    </p:spTree>
    <p:extLst>
      <p:ext uri="{BB962C8B-B14F-4D97-AF65-F5344CB8AC3E}">
        <p14:creationId xmlns:p14="http://schemas.microsoft.com/office/powerpoint/2010/main" val="2146627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3EFA59FC-32DE-462C-B381-C6EF6C3F159C}" type="slidenum">
              <a:rPr lang="en-GB"/>
              <a:t>3</a:t>
            </a:fld>
            <a:endParaRPr lang="en-GB"/>
          </a:p>
        </p:txBody>
      </p:sp>
    </p:spTree>
    <p:extLst>
      <p:ext uri="{BB962C8B-B14F-4D97-AF65-F5344CB8AC3E}">
        <p14:creationId xmlns:p14="http://schemas.microsoft.com/office/powerpoint/2010/main" val="138239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EFA59FC-32DE-462C-B381-C6EF6C3F159C}" type="slidenum">
              <a:rPr lang="en-GB"/>
              <a:t>5</a:t>
            </a:fld>
            <a:endParaRPr lang="en-GB"/>
          </a:p>
        </p:txBody>
      </p:sp>
    </p:spTree>
    <p:extLst>
      <p:ext uri="{BB962C8B-B14F-4D97-AF65-F5344CB8AC3E}">
        <p14:creationId xmlns:p14="http://schemas.microsoft.com/office/powerpoint/2010/main" val="26381468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EFA59FC-32DE-462C-B381-C6EF6C3F159C}" type="slidenum">
              <a:rPr lang="en-GB"/>
              <a:t>6</a:t>
            </a:fld>
            <a:endParaRPr lang="en-GB"/>
          </a:p>
        </p:txBody>
      </p:sp>
    </p:spTree>
    <p:extLst>
      <p:ext uri="{BB962C8B-B14F-4D97-AF65-F5344CB8AC3E}">
        <p14:creationId xmlns:p14="http://schemas.microsoft.com/office/powerpoint/2010/main" val="343834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US" dirty="0"/>
              <a:t> </a:t>
            </a:r>
            <a:endParaRPr lang="en-GB" dirty="0"/>
          </a:p>
          <a:p>
            <a:r>
              <a:rPr lang="en-US"/>
              <a:t>Bassot, Barbara. The Reflective Journal (p. 89). Macmillan Education UK. Kindle Edition. </a:t>
            </a:r>
            <a:endParaRPr lang="en-GB"/>
          </a:p>
        </p:txBody>
      </p:sp>
      <p:sp>
        <p:nvSpPr>
          <p:cNvPr id="4" name="Slide Number Placeholder 3"/>
          <p:cNvSpPr>
            <a:spLocks noGrp="1"/>
          </p:cNvSpPr>
          <p:nvPr>
            <p:ph type="sldNum" sz="quarter" idx="5"/>
          </p:nvPr>
        </p:nvSpPr>
        <p:spPr/>
        <p:txBody>
          <a:bodyPr/>
          <a:lstStyle/>
          <a:p>
            <a:fld id="{3EFA59FC-32DE-462C-B381-C6EF6C3F159C}" type="slidenum">
              <a:rPr lang="en-GB"/>
              <a:t>7</a:t>
            </a:fld>
            <a:endParaRPr lang="en-GB"/>
          </a:p>
        </p:txBody>
      </p:sp>
    </p:spTree>
    <p:extLst>
      <p:ext uri="{BB962C8B-B14F-4D97-AF65-F5344CB8AC3E}">
        <p14:creationId xmlns:p14="http://schemas.microsoft.com/office/powerpoint/2010/main" val="1933144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US" dirty="0"/>
              <a:t> </a:t>
            </a:r>
            <a:endParaRPr lang="en-US" dirty="0">
              <a:cs typeface="Calibri"/>
            </a:endParaRPr>
          </a:p>
          <a:p>
            <a:r>
              <a:rPr lang="en-US"/>
              <a:t> </a:t>
            </a:r>
          </a:p>
        </p:txBody>
      </p:sp>
      <p:sp>
        <p:nvSpPr>
          <p:cNvPr id="4" name="Slide Number Placeholder 3"/>
          <p:cNvSpPr>
            <a:spLocks noGrp="1"/>
          </p:cNvSpPr>
          <p:nvPr>
            <p:ph type="sldNum" sz="quarter" idx="5"/>
          </p:nvPr>
        </p:nvSpPr>
        <p:spPr/>
        <p:txBody>
          <a:bodyPr/>
          <a:lstStyle/>
          <a:p>
            <a:fld id="{3EFA59FC-32DE-462C-B381-C6EF6C3F159C}" type="slidenum">
              <a:rPr lang="en-GB"/>
              <a:t>8</a:t>
            </a:fld>
            <a:endParaRPr lang="en-GB"/>
          </a:p>
        </p:txBody>
      </p:sp>
    </p:spTree>
    <p:extLst>
      <p:ext uri="{BB962C8B-B14F-4D97-AF65-F5344CB8AC3E}">
        <p14:creationId xmlns:p14="http://schemas.microsoft.com/office/powerpoint/2010/main" val="1130561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EFA59FC-32DE-462C-B381-C6EF6C3F159C}" type="slidenum">
              <a:rPr lang="en-GB"/>
              <a:t>10</a:t>
            </a:fld>
            <a:endParaRPr lang="en-GB"/>
          </a:p>
        </p:txBody>
      </p:sp>
    </p:spTree>
    <p:extLst>
      <p:ext uri="{BB962C8B-B14F-4D97-AF65-F5344CB8AC3E}">
        <p14:creationId xmlns:p14="http://schemas.microsoft.com/office/powerpoint/2010/main" val="3560773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EFA59FC-32DE-462C-B381-C6EF6C3F159C}" type="slidenum">
              <a:rPr lang="en-GB"/>
              <a:t>11</a:t>
            </a:fld>
            <a:endParaRPr lang="en-GB"/>
          </a:p>
        </p:txBody>
      </p:sp>
    </p:spTree>
    <p:extLst>
      <p:ext uri="{BB962C8B-B14F-4D97-AF65-F5344CB8AC3E}">
        <p14:creationId xmlns:p14="http://schemas.microsoft.com/office/powerpoint/2010/main" val="3493276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EFA59FC-32DE-462C-B381-C6EF6C3F159C}" type="slidenum">
              <a:rPr lang="en-GB"/>
              <a:t>12</a:t>
            </a:fld>
            <a:endParaRPr lang="en-GB"/>
          </a:p>
        </p:txBody>
      </p:sp>
    </p:spTree>
    <p:extLst>
      <p:ext uri="{BB962C8B-B14F-4D97-AF65-F5344CB8AC3E}">
        <p14:creationId xmlns:p14="http://schemas.microsoft.com/office/powerpoint/2010/main" val="42183157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EFA59FC-32DE-462C-B381-C6EF6C3F159C}" type="slidenum">
              <a:rPr lang="en-GB"/>
              <a:t>13</a:t>
            </a:fld>
            <a:endParaRPr lang="en-GB"/>
          </a:p>
        </p:txBody>
      </p:sp>
    </p:spTree>
    <p:extLst>
      <p:ext uri="{BB962C8B-B14F-4D97-AF65-F5344CB8AC3E}">
        <p14:creationId xmlns:p14="http://schemas.microsoft.com/office/powerpoint/2010/main" val="548105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EFA59FC-32DE-462C-B381-C6EF6C3F159C}" type="slidenum">
              <a:rPr lang="en-GB"/>
              <a:t>14</a:t>
            </a:fld>
            <a:endParaRPr lang="en-GB"/>
          </a:p>
        </p:txBody>
      </p:sp>
    </p:spTree>
    <p:extLst>
      <p:ext uri="{BB962C8B-B14F-4D97-AF65-F5344CB8AC3E}">
        <p14:creationId xmlns:p14="http://schemas.microsoft.com/office/powerpoint/2010/main" val="3758056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3EFA59FC-32DE-462C-B381-C6EF6C3F159C}" type="slidenum">
              <a:rPr lang="en-GB"/>
              <a:t>15</a:t>
            </a:fld>
            <a:endParaRPr lang="en-GB"/>
          </a:p>
        </p:txBody>
      </p:sp>
    </p:spTree>
    <p:extLst>
      <p:ext uri="{BB962C8B-B14F-4D97-AF65-F5344CB8AC3E}">
        <p14:creationId xmlns:p14="http://schemas.microsoft.com/office/powerpoint/2010/main" val="3893748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11/20/2020</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93172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942704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11/20/2020</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036427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454001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11/20/2020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330332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837514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484978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11/20/2020</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162807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11/20/2020</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528848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11/20/2020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163928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11/20/2020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00685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11/20/2020</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73284210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sldNum="0" hdr="0" ftr="0" dt="0"/>
  <p:txStyles>
    <p:titleStyle>
      <a:lvl1pPr algn="l" defTabSz="914400" rtl="0" eaLnBrk="1" latinLnBrk="0" hangingPunct="1">
        <a:lnSpc>
          <a:spcPct val="90000"/>
        </a:lnSpc>
        <a:spcBef>
          <a:spcPct val="0"/>
        </a:spcBef>
        <a:buNone/>
        <a:defRPr lang="en-US" sz="36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sv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B2D888-1A1D-4716-9336-66F027C6E8AE}"/>
              </a:ext>
            </a:extLst>
          </p:cNvPr>
          <p:cNvPicPr>
            <a:picLocks noChangeAspect="1"/>
          </p:cNvPicPr>
          <p:nvPr/>
        </p:nvPicPr>
        <p:blipFill rotWithShape="1">
          <a:blip r:embed="rId2">
            <a:alphaModFix amt="90000"/>
          </a:blip>
          <a:srcRect t="12498" b="12502"/>
          <a:stretch/>
        </p:blipFill>
        <p:spPr>
          <a:xfrm>
            <a:off x="1" y="10"/>
            <a:ext cx="12191999" cy="6857989"/>
          </a:xfrm>
          <a:prstGeom prst="rect">
            <a:avLst/>
          </a:prstGeom>
        </p:spPr>
      </p:pic>
      <p:sp>
        <p:nvSpPr>
          <p:cNvPr id="20" name="Rectangle 19">
            <a:extLst>
              <a:ext uri="{FF2B5EF4-FFF2-40B4-BE49-F238E27FC236}">
                <a16:creationId xmlns:a16="http://schemas.microsoft.com/office/drawing/2014/main" id="{DB4A12B6-EF0D-43E8-8C17-4FAD4D2766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lumMod val="85000"/>
              <a:lumOff val="15000"/>
              <a:alpha val="93000"/>
            </a:schemeClr>
          </a:solidFill>
          <a:ln w="6350" cap="flat" cmpd="sng" algn="ctr">
            <a:noFill/>
            <a:prstDash val="solid"/>
          </a:ln>
          <a:effectLst>
            <a:softEdge rad="0"/>
          </a:effectLst>
        </p:spPr>
      </p:sp>
      <p:sp>
        <p:nvSpPr>
          <p:cNvPr id="22" name="Rectangle 21">
            <a:extLst>
              <a:ext uri="{FF2B5EF4-FFF2-40B4-BE49-F238E27FC236}">
                <a16:creationId xmlns:a16="http://schemas.microsoft.com/office/drawing/2014/main" id="{AE107525-0C02-447F-8A3F-553320A723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2"/>
            </a:solidFill>
            <a:prstDash val="solid"/>
            <a:miter lim="800000"/>
          </a:ln>
          <a:effectLst/>
        </p:spPr>
      </p:sp>
      <p:sp>
        <p:nvSpPr>
          <p:cNvPr id="2" name="Title 1"/>
          <p:cNvSpPr>
            <a:spLocks noGrp="1"/>
          </p:cNvSpPr>
          <p:nvPr>
            <p:ph type="ctrTitle"/>
          </p:nvPr>
        </p:nvSpPr>
        <p:spPr>
          <a:xfrm>
            <a:off x="1629103" y="2244830"/>
            <a:ext cx="8933796" cy="2437232"/>
          </a:xfrm>
        </p:spPr>
        <p:txBody>
          <a:bodyPr>
            <a:normAutofit/>
          </a:bodyPr>
          <a:lstStyle/>
          <a:p>
            <a:r>
              <a:rPr lang="en-GB">
                <a:cs typeface="Calibri Light"/>
              </a:rPr>
              <a:t>Reflective Practice</a:t>
            </a:r>
            <a:endParaRPr lang="en-GB"/>
          </a:p>
        </p:txBody>
      </p:sp>
      <p:sp>
        <p:nvSpPr>
          <p:cNvPr id="3" name="Subtitle 2"/>
          <p:cNvSpPr>
            <a:spLocks noGrp="1"/>
          </p:cNvSpPr>
          <p:nvPr>
            <p:ph type="subTitle" idx="1"/>
          </p:nvPr>
        </p:nvSpPr>
        <p:spPr>
          <a:xfrm>
            <a:off x="1629101" y="4682062"/>
            <a:ext cx="8936846" cy="457201"/>
          </a:xfrm>
        </p:spPr>
        <p:txBody>
          <a:bodyPr vert="horz" lIns="91440" tIns="45720" rIns="91440" bIns="45720" rtlCol="0" anchor="t">
            <a:normAutofit/>
          </a:bodyPr>
          <a:lstStyle/>
          <a:p>
            <a:r>
              <a:rPr lang="en-GB" dirty="0"/>
              <a:t>Ethics and Values</a:t>
            </a:r>
          </a:p>
        </p:txBody>
      </p:sp>
      <p:sp>
        <p:nvSpPr>
          <p:cNvPr id="24" name="Rectangle 23">
            <a:extLst>
              <a:ext uri="{FF2B5EF4-FFF2-40B4-BE49-F238E27FC236}">
                <a16:creationId xmlns:a16="http://schemas.microsoft.com/office/drawing/2014/main" id="{AB7A42E3-05D8-4A0B-9D4E-20EF581E57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6" name="Straight Connector 25">
            <a:extLst>
              <a:ext uri="{FF2B5EF4-FFF2-40B4-BE49-F238E27FC236}">
                <a16:creationId xmlns:a16="http://schemas.microsoft.com/office/drawing/2014/main" id="{6EE9A54B-189D-4645-8254-FDC4210EC6DB}"/>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11CE48F-D5E4-4520-AF1E-8F85CFBDA59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1448851-39AD-4943-BF9C-C50704E0837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04BED5A-E98E-4DA0-BAA5-4F6AB2492D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B64B94A-E40E-48CE-BD7B-C1A30AE572F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982" y="488542"/>
            <a:ext cx="11244036" cy="5880916"/>
          </a:xfrm>
          <a:prstGeom prst="rect">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49EC5CA6-6479-49D5-B4B5-5643D26B83C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84442" y="2057401"/>
            <a:ext cx="0" cy="27432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D1B26337-5AA4-470D-9687-5907CB53BA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685800"/>
            <a:ext cx="10853928" cy="5486400"/>
          </a:xfrm>
          <a:prstGeom prst="rect">
            <a:avLst/>
          </a:prstGeom>
          <a:noFill/>
          <a:ln w="6350" cap="sq" cmpd="sng" algn="ctr">
            <a:solidFill>
              <a:srgbClr val="FFFFFF"/>
            </a:solidFill>
            <a:prstDash val="solid"/>
            <a:miter lim="800000"/>
          </a:ln>
          <a:effectLst/>
        </p:spPr>
      </p:sp>
      <p:sp>
        <p:nvSpPr>
          <p:cNvPr id="2" name="Title 1">
            <a:extLst>
              <a:ext uri="{FF2B5EF4-FFF2-40B4-BE49-F238E27FC236}">
                <a16:creationId xmlns:a16="http://schemas.microsoft.com/office/drawing/2014/main" id="{FEE2A089-94A0-4823-83F9-9254D7AA05EF}"/>
              </a:ext>
            </a:extLst>
          </p:cNvPr>
          <p:cNvSpPr>
            <a:spLocks noGrp="1"/>
          </p:cNvSpPr>
          <p:nvPr>
            <p:ph type="title"/>
          </p:nvPr>
        </p:nvSpPr>
        <p:spPr>
          <a:xfrm>
            <a:off x="866440" y="1000370"/>
            <a:ext cx="3462079" cy="4857262"/>
          </a:xfrm>
        </p:spPr>
        <p:txBody>
          <a:bodyPr>
            <a:normAutofit/>
          </a:bodyPr>
          <a:lstStyle/>
          <a:p>
            <a:pPr algn="r"/>
            <a:r>
              <a:rPr lang="en-GB" sz="4400">
                <a:solidFill>
                  <a:srgbClr val="FFFFFF"/>
                </a:solidFill>
              </a:rPr>
              <a:t>Aims </a:t>
            </a:r>
          </a:p>
        </p:txBody>
      </p:sp>
      <p:sp>
        <p:nvSpPr>
          <p:cNvPr id="3" name="Content Placeholder 2">
            <a:extLst>
              <a:ext uri="{FF2B5EF4-FFF2-40B4-BE49-F238E27FC236}">
                <a16:creationId xmlns:a16="http://schemas.microsoft.com/office/drawing/2014/main" id="{EE260BAC-AD5D-4D0B-8DED-5AF7313C48BC}"/>
              </a:ext>
            </a:extLst>
          </p:cNvPr>
          <p:cNvSpPr>
            <a:spLocks noGrp="1"/>
          </p:cNvSpPr>
          <p:nvPr>
            <p:ph idx="1"/>
          </p:nvPr>
        </p:nvSpPr>
        <p:spPr>
          <a:xfrm>
            <a:off x="4963691" y="1000370"/>
            <a:ext cx="6212310" cy="4857262"/>
          </a:xfrm>
        </p:spPr>
        <p:txBody>
          <a:bodyPr vert="horz" lIns="91440" tIns="45720" rIns="91440" bIns="45720" rtlCol="0" anchor="ctr">
            <a:normAutofit/>
          </a:bodyPr>
          <a:lstStyle/>
          <a:p>
            <a:r>
              <a:rPr lang="en-GB" sz="2000" dirty="0">
                <a:solidFill>
                  <a:srgbClr val="FFFFFF"/>
                </a:solidFill>
              </a:rPr>
              <a:t>To become familiar with the terms Ethics and Values, we'll break these down a little so that you have a good understanding of the two concepts</a:t>
            </a:r>
          </a:p>
          <a:p>
            <a:pPr>
              <a:buClr>
                <a:srgbClr val="262626"/>
              </a:buClr>
            </a:pPr>
            <a:r>
              <a:rPr lang="en-GB" sz="2000" smtClean="0">
                <a:solidFill>
                  <a:srgbClr val="FFFFFF"/>
                </a:solidFill>
              </a:rPr>
              <a:t>Introduction </a:t>
            </a:r>
            <a:r>
              <a:rPr lang="en-GB" sz="2000" dirty="0">
                <a:solidFill>
                  <a:srgbClr val="FFFFFF"/>
                </a:solidFill>
              </a:rPr>
              <a:t>to a Values-based critical reflection model</a:t>
            </a:r>
          </a:p>
          <a:p>
            <a:pPr>
              <a:buClr>
                <a:srgbClr val="262626"/>
              </a:buClr>
            </a:pPr>
            <a:r>
              <a:rPr lang="en-GB" sz="2000" dirty="0">
                <a:solidFill>
                  <a:srgbClr val="FFFFFF"/>
                </a:solidFill>
              </a:rPr>
              <a:t>Support your development of anti-discriminatory practice</a:t>
            </a:r>
          </a:p>
          <a:p>
            <a:pPr>
              <a:buClr>
                <a:srgbClr val="262626"/>
              </a:buClr>
            </a:pPr>
            <a:r>
              <a:rPr lang="en-GB" sz="2000" dirty="0">
                <a:solidFill>
                  <a:srgbClr val="FFFFFF"/>
                </a:solidFill>
              </a:rPr>
              <a:t>Explore power within the therapeutic relationship</a:t>
            </a:r>
          </a:p>
        </p:txBody>
      </p:sp>
    </p:spTree>
    <p:extLst>
      <p:ext uri="{BB962C8B-B14F-4D97-AF65-F5344CB8AC3E}">
        <p14:creationId xmlns:p14="http://schemas.microsoft.com/office/powerpoint/2010/main" val="1350240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7119C-EB21-44A8-B577-A54405792E6A}"/>
              </a:ext>
            </a:extLst>
          </p:cNvPr>
          <p:cNvSpPr>
            <a:spLocks noGrp="1"/>
          </p:cNvSpPr>
          <p:nvPr>
            <p:ph type="title"/>
          </p:nvPr>
        </p:nvSpPr>
        <p:spPr>
          <a:xfrm>
            <a:off x="6579450" y="727627"/>
            <a:ext cx="4957553" cy="1645920"/>
          </a:xfrm>
        </p:spPr>
        <p:txBody>
          <a:bodyPr>
            <a:normAutofit/>
          </a:bodyPr>
          <a:lstStyle/>
          <a:p>
            <a:r>
              <a:rPr lang="en-GB"/>
              <a:t>Questioning the difference between ethics and values</a:t>
            </a:r>
          </a:p>
        </p:txBody>
      </p:sp>
      <p:sp>
        <p:nvSpPr>
          <p:cNvPr id="9"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1"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4" descr="A close up of a sign&#10;&#10;Description automatically generated">
            <a:extLst>
              <a:ext uri="{FF2B5EF4-FFF2-40B4-BE49-F238E27FC236}">
                <a16:creationId xmlns:a16="http://schemas.microsoft.com/office/drawing/2014/main" id="{F2099F05-7589-49AD-9FBB-72D26BF753F8}"/>
              </a:ext>
            </a:extLst>
          </p:cNvPr>
          <p:cNvPicPr>
            <a:picLocks noChangeAspect="1"/>
          </p:cNvPicPr>
          <p:nvPr/>
        </p:nvPicPr>
        <p:blipFill>
          <a:blip r:embed="rId3"/>
          <a:stretch>
            <a:fillRect/>
          </a:stretch>
        </p:blipFill>
        <p:spPr>
          <a:xfrm>
            <a:off x="1205256" y="1876475"/>
            <a:ext cx="4414438" cy="3123214"/>
          </a:xfrm>
          <a:prstGeom prst="rect">
            <a:avLst/>
          </a:prstGeom>
        </p:spPr>
      </p:pic>
      <p:sp>
        <p:nvSpPr>
          <p:cNvPr id="3" name="Content Placeholder 2">
            <a:extLst>
              <a:ext uri="{FF2B5EF4-FFF2-40B4-BE49-F238E27FC236}">
                <a16:creationId xmlns:a16="http://schemas.microsoft.com/office/drawing/2014/main" id="{AAD8E650-D0C1-4D9F-864A-C0BC2D9890DE}"/>
              </a:ext>
            </a:extLst>
          </p:cNvPr>
          <p:cNvSpPr>
            <a:spLocks noGrp="1"/>
          </p:cNvSpPr>
          <p:nvPr>
            <p:ph idx="1"/>
          </p:nvPr>
        </p:nvSpPr>
        <p:spPr>
          <a:xfrm>
            <a:off x="6579450" y="2538919"/>
            <a:ext cx="4957554" cy="3496120"/>
          </a:xfrm>
        </p:spPr>
        <p:txBody>
          <a:bodyPr vert="horz" lIns="91440" tIns="45720" rIns="91440" bIns="45720" rtlCol="0">
            <a:normAutofit/>
          </a:bodyPr>
          <a:lstStyle/>
          <a:p>
            <a:pPr marL="0" indent="0">
              <a:lnSpc>
                <a:spcPct val="90000"/>
              </a:lnSpc>
              <a:buNone/>
            </a:pPr>
            <a:r>
              <a:rPr lang="en-GB" dirty="0"/>
              <a:t>As psychotherapists we will be hearing a range of stories and experiences that explore a client's culture </a:t>
            </a:r>
            <a:r>
              <a:rPr lang="en-GB"/>
              <a:t>and experiences. Clearly, we need to be critically reflective and explore our own assumptions in order to be able to engage in the narrative of others.</a:t>
            </a:r>
          </a:p>
          <a:p>
            <a:pPr marL="0" indent="0">
              <a:lnSpc>
                <a:spcPct val="90000"/>
              </a:lnSpc>
              <a:buNone/>
            </a:pPr>
            <a:r>
              <a:rPr lang="en-GB" dirty="0"/>
              <a:t>Knowles and Lander (2012) discuss values and ethics and highlight that values are things that are important to us. In addition, our values are very much tied up in our understanding and beliefs about the </a:t>
            </a:r>
            <a:r>
              <a:rPr lang="en-GB"/>
              <a:t>world. Furthermore, ethics are the rules that allow us to behave appropriately in accordance with our values. </a:t>
            </a:r>
          </a:p>
          <a:p>
            <a:pPr marL="0" indent="0">
              <a:lnSpc>
                <a:spcPct val="90000"/>
              </a:lnSpc>
              <a:buNone/>
            </a:pPr>
            <a:endParaRPr lang="en-GB"/>
          </a:p>
          <a:p>
            <a:pPr marL="0" indent="0">
              <a:lnSpc>
                <a:spcPct val="90000"/>
              </a:lnSpc>
              <a:buNone/>
            </a:pPr>
            <a:endParaRPr lang="en-GB"/>
          </a:p>
        </p:txBody>
      </p:sp>
    </p:spTree>
    <p:extLst>
      <p:ext uri="{BB962C8B-B14F-4D97-AF65-F5344CB8AC3E}">
        <p14:creationId xmlns:p14="http://schemas.microsoft.com/office/powerpoint/2010/main" val="1892335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8632963-757B-40C2-BB84-FC6107A54D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E0D13DB-D099-4541-888D-DE0186F1C8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4" name="Picture 4" descr="A clock hanging off the side of a building&#10;&#10;Description automatically generated">
            <a:extLst>
              <a:ext uri="{FF2B5EF4-FFF2-40B4-BE49-F238E27FC236}">
                <a16:creationId xmlns:a16="http://schemas.microsoft.com/office/drawing/2014/main" id="{940F734B-51F3-4262-A468-170E349611A0}"/>
              </a:ext>
            </a:extLst>
          </p:cNvPr>
          <p:cNvPicPr>
            <a:picLocks noChangeAspect="1"/>
          </p:cNvPicPr>
          <p:nvPr/>
        </p:nvPicPr>
        <p:blipFill rotWithShape="1">
          <a:blip r:embed="rId2"/>
          <a:srcRect l="39098" r="2" b="2"/>
          <a:stretch/>
        </p:blipFill>
        <p:spPr>
          <a:xfrm>
            <a:off x="424928" y="419292"/>
            <a:ext cx="5522976" cy="6053328"/>
          </a:xfrm>
          <a:prstGeom prst="rect">
            <a:avLst/>
          </a:prstGeom>
        </p:spPr>
      </p:pic>
      <p:sp>
        <p:nvSpPr>
          <p:cNvPr id="13" name="Rectangle 12">
            <a:extLst>
              <a:ext uri="{FF2B5EF4-FFF2-40B4-BE49-F238E27FC236}">
                <a16:creationId xmlns:a16="http://schemas.microsoft.com/office/drawing/2014/main" id="{2853AE55-7E35-44B0-89F1-3F52B262AF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BC4BE4D-4B50-4F51-9F85-4B5D60B02D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6FE051-9EFB-4360-AE3F-2442FC121972}"/>
              </a:ext>
            </a:extLst>
          </p:cNvPr>
          <p:cNvSpPr>
            <a:spLocks noGrp="1"/>
          </p:cNvSpPr>
          <p:nvPr>
            <p:ph type="title"/>
          </p:nvPr>
        </p:nvSpPr>
        <p:spPr>
          <a:xfrm>
            <a:off x="6846137" y="727626"/>
            <a:ext cx="4602152" cy="1718225"/>
          </a:xfrm>
        </p:spPr>
        <p:txBody>
          <a:bodyPr>
            <a:normAutofit/>
          </a:bodyPr>
          <a:lstStyle/>
          <a:p>
            <a:r>
              <a:rPr lang="en-GB"/>
              <a:t>Personal and Professional Ethics</a:t>
            </a:r>
          </a:p>
        </p:txBody>
      </p:sp>
      <p:sp>
        <p:nvSpPr>
          <p:cNvPr id="3" name="Content Placeholder 2">
            <a:extLst>
              <a:ext uri="{FF2B5EF4-FFF2-40B4-BE49-F238E27FC236}">
                <a16:creationId xmlns:a16="http://schemas.microsoft.com/office/drawing/2014/main" id="{035EC58E-F9FC-4E50-943C-C45995854E97}"/>
              </a:ext>
            </a:extLst>
          </p:cNvPr>
          <p:cNvSpPr>
            <a:spLocks noGrp="1"/>
          </p:cNvSpPr>
          <p:nvPr>
            <p:ph idx="1"/>
          </p:nvPr>
        </p:nvSpPr>
        <p:spPr>
          <a:xfrm>
            <a:off x="6846137" y="2538919"/>
            <a:ext cx="4602152" cy="3557805"/>
          </a:xfrm>
        </p:spPr>
        <p:txBody>
          <a:bodyPr vert="horz" lIns="91440" tIns="45720" rIns="91440" bIns="45720" rtlCol="0">
            <a:normAutofit/>
          </a:bodyPr>
          <a:lstStyle/>
          <a:p>
            <a:pPr>
              <a:lnSpc>
                <a:spcPct val="90000"/>
              </a:lnSpc>
            </a:pPr>
            <a:r>
              <a:rPr lang="en-GB" sz="1500">
                <a:ea typeface="+mn-lt"/>
                <a:cs typeface="+mn-lt"/>
              </a:rPr>
              <a:t>Values can be professional and personal. Our personal values will stem from things that we learnt to give importance to from an early age. It can often include honesty, time-keeping, hard-work. Personal values are always culturally based and are framed within the social context that we are living within. </a:t>
            </a:r>
          </a:p>
          <a:p>
            <a:pPr>
              <a:lnSpc>
                <a:spcPct val="90000"/>
              </a:lnSpc>
              <a:buClr>
                <a:srgbClr val="262626"/>
              </a:buClr>
            </a:pPr>
            <a:r>
              <a:rPr lang="en-GB" sz="1500">
                <a:ea typeface="+mn-lt"/>
                <a:cs typeface="+mn-lt"/>
              </a:rPr>
              <a:t>Professional values are connected to the ethics and values that the profession believes is important to maintain the integrity of the importance. They are often embedded within codes of practice. </a:t>
            </a:r>
          </a:p>
          <a:p>
            <a:pPr>
              <a:lnSpc>
                <a:spcPct val="90000"/>
              </a:lnSpc>
              <a:buClr>
                <a:srgbClr val="262626"/>
              </a:buClr>
            </a:pPr>
            <a:r>
              <a:rPr lang="en-GB" sz="1500">
                <a:ea typeface="+mn-lt"/>
                <a:cs typeface="+mn-lt"/>
              </a:rPr>
              <a:t>We have covered BACP ethics in a previous session, but it's worth looking back over these and exploring the ethics and values of the Counselling organisations.</a:t>
            </a:r>
          </a:p>
        </p:txBody>
      </p:sp>
    </p:spTree>
    <p:extLst>
      <p:ext uri="{BB962C8B-B14F-4D97-AF65-F5344CB8AC3E}">
        <p14:creationId xmlns:p14="http://schemas.microsoft.com/office/powerpoint/2010/main" val="1938831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120F84-A866-4D9F-8B1C-9120A013D6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252FEFEF-6AC0-46B6-AC09-11FC56196F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A8CF5C62-DBED-47DE-97E0-C91729C648ED}"/>
              </a:ext>
            </a:extLst>
          </p:cNvPr>
          <p:cNvSpPr>
            <a:spLocks noGrp="1"/>
          </p:cNvSpPr>
          <p:nvPr>
            <p:ph type="title"/>
          </p:nvPr>
        </p:nvSpPr>
        <p:spPr>
          <a:xfrm>
            <a:off x="1175512" y="870132"/>
            <a:ext cx="9792208" cy="1527078"/>
          </a:xfrm>
        </p:spPr>
        <p:txBody>
          <a:bodyPr>
            <a:normAutofit/>
          </a:bodyPr>
          <a:lstStyle/>
          <a:p>
            <a:r>
              <a:rPr lang="en-GB"/>
              <a:t>Challenge of Ethics and Values – </a:t>
            </a:r>
            <a:br>
              <a:rPr lang="en-GB"/>
            </a:br>
            <a:r>
              <a:rPr lang="en-GB"/>
              <a:t>Activity Two</a:t>
            </a:r>
          </a:p>
        </p:txBody>
      </p:sp>
      <p:sp>
        <p:nvSpPr>
          <p:cNvPr id="3" name="Content Placeholder 2">
            <a:extLst>
              <a:ext uri="{FF2B5EF4-FFF2-40B4-BE49-F238E27FC236}">
                <a16:creationId xmlns:a16="http://schemas.microsoft.com/office/drawing/2014/main" id="{DBB07EE7-8E77-4F0D-B533-CB06AB418BD9}"/>
              </a:ext>
            </a:extLst>
          </p:cNvPr>
          <p:cNvSpPr>
            <a:spLocks noGrp="1"/>
          </p:cNvSpPr>
          <p:nvPr>
            <p:ph idx="1"/>
          </p:nvPr>
        </p:nvSpPr>
        <p:spPr>
          <a:xfrm>
            <a:off x="1175512" y="2557849"/>
            <a:ext cx="9792208" cy="3407862"/>
          </a:xfrm>
        </p:spPr>
        <p:txBody>
          <a:bodyPr vert="horz" lIns="91440" tIns="45720" rIns="91440" bIns="45720" rtlCol="0" anchor="t">
            <a:normAutofit/>
          </a:bodyPr>
          <a:lstStyle/>
          <a:p>
            <a:pPr>
              <a:buClr>
                <a:srgbClr val="262626"/>
              </a:buClr>
            </a:pPr>
            <a:r>
              <a:rPr lang="en-GB"/>
              <a:t>Identifying and exploring our own ethics and values is always going to be challenging. It can also engage us in very large discussions and allows a range of different viewpoints to be heard.</a:t>
            </a:r>
          </a:p>
          <a:p>
            <a:pPr>
              <a:buClr>
                <a:srgbClr val="262626"/>
              </a:buClr>
            </a:pPr>
            <a:r>
              <a:rPr lang="en-GB"/>
              <a:t>Ethical dilemmas are challenging and often have no correct answer. On Moodle I have put an ethical dilemma that has been in the BACP Therapy Today Journal. Take a look at this and see how you might respond to the questions that are set below the case.</a:t>
            </a:r>
            <a:endParaRPr lang="en-GB" dirty="0"/>
          </a:p>
        </p:txBody>
      </p:sp>
    </p:spTree>
    <p:extLst>
      <p:ext uri="{BB962C8B-B14F-4D97-AF65-F5344CB8AC3E}">
        <p14:creationId xmlns:p14="http://schemas.microsoft.com/office/powerpoint/2010/main" val="2294309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2AD6B69-E0A0-476D-9EE1-6B69F04C59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6BE10A1-AD5F-4AB3-8A94-41D62B494A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sp>
      <p:sp>
        <p:nvSpPr>
          <p:cNvPr id="2" name="Title 1">
            <a:extLst>
              <a:ext uri="{FF2B5EF4-FFF2-40B4-BE49-F238E27FC236}">
                <a16:creationId xmlns:a16="http://schemas.microsoft.com/office/drawing/2014/main" id="{0B119D22-CFD3-4D15-BC34-E871EF8E68D4}"/>
              </a:ext>
            </a:extLst>
          </p:cNvPr>
          <p:cNvSpPr>
            <a:spLocks noGrp="1"/>
          </p:cNvSpPr>
          <p:nvPr>
            <p:ph type="title"/>
          </p:nvPr>
        </p:nvSpPr>
        <p:spPr>
          <a:xfrm>
            <a:off x="573409" y="559477"/>
            <a:ext cx="3765200" cy="5709931"/>
          </a:xfrm>
        </p:spPr>
        <p:txBody>
          <a:bodyPr>
            <a:normAutofit/>
          </a:bodyPr>
          <a:lstStyle/>
          <a:p>
            <a:pPr algn="ctr"/>
            <a:r>
              <a:rPr lang="en-GB"/>
              <a:t>Your values – Activity Three</a:t>
            </a:r>
          </a:p>
        </p:txBody>
      </p:sp>
      <p:sp>
        <p:nvSpPr>
          <p:cNvPr id="13" name="Rectangle 12">
            <a:extLst>
              <a:ext uri="{FF2B5EF4-FFF2-40B4-BE49-F238E27FC236}">
                <a16:creationId xmlns:a16="http://schemas.microsoft.com/office/drawing/2014/main" id="{5684BFFE-6A90-4311-ACD5-B34177D464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5" name="Content Placeholder 2">
            <a:extLst>
              <a:ext uri="{FF2B5EF4-FFF2-40B4-BE49-F238E27FC236}">
                <a16:creationId xmlns:a16="http://schemas.microsoft.com/office/drawing/2014/main" id="{66B49A32-F8CB-4048-A687-72ACA5645ECB}"/>
              </a:ext>
            </a:extLst>
          </p:cNvPr>
          <p:cNvGraphicFramePr>
            <a:graphicFrameLocks noGrp="1"/>
          </p:cNvGraphicFramePr>
          <p:nvPr>
            <p:ph idx="1"/>
            <p:extLst>
              <p:ext uri="{D42A27DB-BD31-4B8C-83A1-F6EECF244321}">
                <p14:modId xmlns:p14="http://schemas.microsoft.com/office/powerpoint/2010/main" val="1830273143"/>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6762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04BED5A-E98E-4DA0-BAA5-4F6AB2492D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B64B94A-E40E-48CE-BD7B-C1A30AE572F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982" y="488542"/>
            <a:ext cx="11244036" cy="5880916"/>
          </a:xfrm>
          <a:prstGeom prst="rect">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49EC5CA6-6479-49D5-B4B5-5643D26B83C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84442" y="2057401"/>
            <a:ext cx="0" cy="27432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D1B26337-5AA4-470D-9687-5907CB53BA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685800"/>
            <a:ext cx="10853928" cy="5486400"/>
          </a:xfrm>
          <a:prstGeom prst="rect">
            <a:avLst/>
          </a:prstGeom>
          <a:noFill/>
          <a:ln w="6350" cap="sq" cmpd="sng" algn="ctr">
            <a:solidFill>
              <a:srgbClr val="FFFFFF"/>
            </a:solidFill>
            <a:prstDash val="solid"/>
            <a:miter lim="800000"/>
          </a:ln>
          <a:effectLst/>
        </p:spPr>
      </p:sp>
      <p:sp>
        <p:nvSpPr>
          <p:cNvPr id="2" name="Title 1">
            <a:extLst>
              <a:ext uri="{FF2B5EF4-FFF2-40B4-BE49-F238E27FC236}">
                <a16:creationId xmlns:a16="http://schemas.microsoft.com/office/drawing/2014/main" id="{86CC3D51-45F5-4C38-8BFD-6692313237F7}"/>
              </a:ext>
            </a:extLst>
          </p:cNvPr>
          <p:cNvSpPr>
            <a:spLocks noGrp="1"/>
          </p:cNvSpPr>
          <p:nvPr>
            <p:ph type="title"/>
          </p:nvPr>
        </p:nvSpPr>
        <p:spPr>
          <a:xfrm>
            <a:off x="866440" y="1000370"/>
            <a:ext cx="3462079" cy="4857262"/>
          </a:xfrm>
        </p:spPr>
        <p:txBody>
          <a:bodyPr>
            <a:normAutofit/>
          </a:bodyPr>
          <a:lstStyle/>
          <a:p>
            <a:pPr algn="r"/>
            <a:r>
              <a:rPr lang="en-GB" sz="4400">
                <a:solidFill>
                  <a:srgbClr val="FFFFFF"/>
                </a:solidFill>
              </a:rPr>
              <a:t>Me, More, My, Most Model</a:t>
            </a:r>
          </a:p>
        </p:txBody>
      </p:sp>
      <p:sp>
        <p:nvSpPr>
          <p:cNvPr id="3" name="Content Placeholder 2">
            <a:extLst>
              <a:ext uri="{FF2B5EF4-FFF2-40B4-BE49-F238E27FC236}">
                <a16:creationId xmlns:a16="http://schemas.microsoft.com/office/drawing/2014/main" id="{7276E4B8-5554-4B65-89A4-619C96DAC571}"/>
              </a:ext>
            </a:extLst>
          </p:cNvPr>
          <p:cNvSpPr>
            <a:spLocks noGrp="1"/>
          </p:cNvSpPr>
          <p:nvPr>
            <p:ph idx="1"/>
          </p:nvPr>
        </p:nvSpPr>
        <p:spPr>
          <a:xfrm>
            <a:off x="4963691" y="1000370"/>
            <a:ext cx="6212310" cy="4857262"/>
          </a:xfrm>
        </p:spPr>
        <p:txBody>
          <a:bodyPr vert="horz" lIns="91440" tIns="45720" rIns="91440" bIns="45720" rtlCol="0" anchor="ctr">
            <a:normAutofit/>
          </a:bodyPr>
          <a:lstStyle/>
          <a:p>
            <a:r>
              <a:rPr lang="en-GB" sz="2000">
                <a:solidFill>
                  <a:srgbClr val="FFFFFF"/>
                </a:solidFill>
              </a:rPr>
              <a:t>I have provided you with the direct link to the journal for this model. This section of the work is adding a little further detail to the model, but essentially you have the information for this if you are considering it for your assignment.</a:t>
            </a:r>
          </a:p>
          <a:p>
            <a:pPr>
              <a:buClr>
                <a:srgbClr val="262626"/>
              </a:buClr>
            </a:pPr>
            <a:r>
              <a:rPr lang="en-GB" sz="2000">
                <a:solidFill>
                  <a:srgbClr val="FFFFFF"/>
                </a:solidFill>
              </a:rPr>
              <a:t>Wareing's (2017) model is essentially a model based on values. This model encourages us to consider who we are and how our values impact on our experiences. We consider our values, before we think about the experiences. This means that the values are in the front of our mind before we start to critically engage in reflecting on an event.</a:t>
            </a:r>
          </a:p>
        </p:txBody>
      </p:sp>
    </p:spTree>
    <p:extLst>
      <p:ext uri="{BB962C8B-B14F-4D97-AF65-F5344CB8AC3E}">
        <p14:creationId xmlns:p14="http://schemas.microsoft.com/office/powerpoint/2010/main" val="21241333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120F84-A866-4D9F-8B1C-9120A013D6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252FEFEF-6AC0-46B6-AC09-11FC56196F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063BCA83-8C74-48ED-A53D-097BA60FB312}"/>
              </a:ext>
            </a:extLst>
          </p:cNvPr>
          <p:cNvSpPr>
            <a:spLocks noGrp="1"/>
          </p:cNvSpPr>
          <p:nvPr>
            <p:ph type="title"/>
          </p:nvPr>
        </p:nvSpPr>
        <p:spPr>
          <a:xfrm>
            <a:off x="1175512" y="870132"/>
            <a:ext cx="9792208" cy="1527078"/>
          </a:xfrm>
        </p:spPr>
        <p:txBody>
          <a:bodyPr>
            <a:normAutofit/>
          </a:bodyPr>
          <a:lstStyle/>
          <a:p>
            <a:r>
              <a:rPr lang="en-GB"/>
              <a:t>Me, My, More, Must.</a:t>
            </a:r>
            <a:endParaRPr lang="en-US"/>
          </a:p>
        </p:txBody>
      </p:sp>
      <p:sp>
        <p:nvSpPr>
          <p:cNvPr id="3" name="Content Placeholder 2">
            <a:extLst>
              <a:ext uri="{FF2B5EF4-FFF2-40B4-BE49-F238E27FC236}">
                <a16:creationId xmlns:a16="http://schemas.microsoft.com/office/drawing/2014/main" id="{2B2EB7C8-5E89-46FA-844C-B5570D80D2A1}"/>
              </a:ext>
            </a:extLst>
          </p:cNvPr>
          <p:cNvSpPr>
            <a:spLocks noGrp="1"/>
          </p:cNvSpPr>
          <p:nvPr>
            <p:ph idx="1"/>
          </p:nvPr>
        </p:nvSpPr>
        <p:spPr>
          <a:xfrm>
            <a:off x="1175512" y="2557849"/>
            <a:ext cx="9792208" cy="3407862"/>
          </a:xfrm>
        </p:spPr>
        <p:txBody>
          <a:bodyPr vert="horz" lIns="91440" tIns="45720" rIns="91440" bIns="45720" rtlCol="0">
            <a:normAutofit/>
          </a:bodyPr>
          <a:lstStyle/>
          <a:p>
            <a:r>
              <a:rPr lang="en-GB"/>
              <a:t>The model asks questions of us, in order to reflect on our experiences: </a:t>
            </a:r>
            <a:endParaRPr lang="en-US"/>
          </a:p>
          <a:p>
            <a:pPr>
              <a:buClr>
                <a:srgbClr val="262626"/>
              </a:buClr>
            </a:pPr>
            <a:r>
              <a:rPr lang="en-GB"/>
              <a:t>Me – Who am I? Which of my values are most important to me in my work? What helps me to work, what holds me back? What helps me to work at my best, what hinders my work?</a:t>
            </a:r>
            <a:endParaRPr lang="en-GB" dirty="0"/>
          </a:p>
          <a:p>
            <a:pPr>
              <a:buClr>
                <a:srgbClr val="262626"/>
              </a:buClr>
            </a:pPr>
            <a:r>
              <a:rPr lang="en-GB"/>
              <a:t>My – What is my emotional experience in relation to the event? What do I think about myself and others in relation to the experience? What impact do my values have on this? Who can assist in helping me to make sense of the event?</a:t>
            </a:r>
            <a:endParaRPr lang="en-GB" dirty="0"/>
          </a:p>
          <a:p>
            <a:pPr>
              <a:buClr>
                <a:srgbClr val="262626"/>
              </a:buClr>
            </a:pPr>
            <a:r>
              <a:rPr lang="en-GB"/>
              <a:t>More – What questions do I now need to think about? What puzzled me, what makes me feel I need more infrmation? What do I now need to find out?</a:t>
            </a:r>
            <a:endParaRPr lang="en-GB" dirty="0"/>
          </a:p>
          <a:p>
            <a:pPr>
              <a:buClr>
                <a:srgbClr val="262626"/>
              </a:buClr>
            </a:pPr>
            <a:r>
              <a:rPr lang="en-GB"/>
              <a:t>Must – What do I need to do now, what are my new learning goals? Who do I need to talk to to develop my understanding, what are my training needs? What valudes do I now need to explore?</a:t>
            </a:r>
            <a:endParaRPr lang="en-GB" dirty="0"/>
          </a:p>
          <a:p>
            <a:pPr>
              <a:buClr>
                <a:srgbClr val="262626"/>
              </a:buClr>
            </a:pPr>
            <a:endParaRPr lang="en-GB" dirty="0"/>
          </a:p>
        </p:txBody>
      </p:sp>
    </p:spTree>
    <p:extLst>
      <p:ext uri="{BB962C8B-B14F-4D97-AF65-F5344CB8AC3E}">
        <p14:creationId xmlns:p14="http://schemas.microsoft.com/office/powerpoint/2010/main" val="2889198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8632963-757B-40C2-BB84-FC6107A54D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E0D13DB-D099-4541-888D-DE0186F1C8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4" name="Picture 4" descr="Background pattern&#10;&#10;Description automatically generated">
            <a:extLst>
              <a:ext uri="{FF2B5EF4-FFF2-40B4-BE49-F238E27FC236}">
                <a16:creationId xmlns:a16="http://schemas.microsoft.com/office/drawing/2014/main" id="{C025B302-6E81-4710-8C9F-2E76F43D4EE1}"/>
              </a:ext>
            </a:extLst>
          </p:cNvPr>
          <p:cNvPicPr>
            <a:picLocks noChangeAspect="1"/>
          </p:cNvPicPr>
          <p:nvPr/>
        </p:nvPicPr>
        <p:blipFill rotWithShape="1">
          <a:blip r:embed="rId2"/>
          <a:srcRect l="13745" r="25582" b="1"/>
          <a:stretch/>
        </p:blipFill>
        <p:spPr>
          <a:xfrm>
            <a:off x="424928" y="419292"/>
            <a:ext cx="5522976" cy="6053328"/>
          </a:xfrm>
          <a:prstGeom prst="rect">
            <a:avLst/>
          </a:prstGeom>
        </p:spPr>
      </p:pic>
      <p:sp>
        <p:nvSpPr>
          <p:cNvPr id="13" name="Rectangle 12">
            <a:extLst>
              <a:ext uri="{FF2B5EF4-FFF2-40B4-BE49-F238E27FC236}">
                <a16:creationId xmlns:a16="http://schemas.microsoft.com/office/drawing/2014/main" id="{2853AE55-7E35-44B0-89F1-3F52B262AF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BC4BE4D-4B50-4F51-9F85-4B5D60B02D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820546-07A4-4799-A8E1-0D256356DEBD}"/>
              </a:ext>
            </a:extLst>
          </p:cNvPr>
          <p:cNvSpPr>
            <a:spLocks noGrp="1"/>
          </p:cNvSpPr>
          <p:nvPr>
            <p:ph type="title"/>
          </p:nvPr>
        </p:nvSpPr>
        <p:spPr>
          <a:xfrm>
            <a:off x="6846137" y="727626"/>
            <a:ext cx="4602152" cy="1718225"/>
          </a:xfrm>
        </p:spPr>
        <p:txBody>
          <a:bodyPr>
            <a:normAutofit/>
          </a:bodyPr>
          <a:lstStyle/>
          <a:p>
            <a:r>
              <a:rPr lang="en-GB"/>
              <a:t>Critical Awareness</a:t>
            </a:r>
            <a:endParaRPr lang="en-US"/>
          </a:p>
        </p:txBody>
      </p:sp>
      <p:sp>
        <p:nvSpPr>
          <p:cNvPr id="3" name="Content Placeholder 2">
            <a:extLst>
              <a:ext uri="{FF2B5EF4-FFF2-40B4-BE49-F238E27FC236}">
                <a16:creationId xmlns:a16="http://schemas.microsoft.com/office/drawing/2014/main" id="{CA4C9FDB-D142-43C2-9DFC-81A28DD6AEC1}"/>
              </a:ext>
            </a:extLst>
          </p:cNvPr>
          <p:cNvSpPr>
            <a:spLocks noGrp="1"/>
          </p:cNvSpPr>
          <p:nvPr>
            <p:ph idx="1"/>
          </p:nvPr>
        </p:nvSpPr>
        <p:spPr>
          <a:xfrm>
            <a:off x="6846137" y="2538919"/>
            <a:ext cx="4602152" cy="3557805"/>
          </a:xfrm>
        </p:spPr>
        <p:txBody>
          <a:bodyPr vert="horz" lIns="91440" tIns="45720" rIns="91440" bIns="45720" rtlCol="0">
            <a:normAutofit/>
          </a:bodyPr>
          <a:lstStyle/>
          <a:p>
            <a:pPr>
              <a:lnSpc>
                <a:spcPct val="90000"/>
              </a:lnSpc>
              <a:buClr>
                <a:srgbClr val="262626"/>
              </a:buClr>
            </a:pPr>
            <a:r>
              <a:rPr lang="en-GB" sz="1700"/>
              <a:t>Exploring our own values can be difficult. This model encourages us to really think deeply about our own processes and beliefs. The question 'Who am I?' Encourages us to dig deep and consider our own experiences and how they impact on our current behaviours. </a:t>
            </a:r>
          </a:p>
          <a:p>
            <a:pPr>
              <a:lnSpc>
                <a:spcPct val="90000"/>
              </a:lnSpc>
              <a:buClr>
                <a:srgbClr val="262626"/>
              </a:buClr>
            </a:pPr>
            <a:r>
              <a:rPr lang="en-GB" sz="1700"/>
              <a:t>In addition, it’s not enough to just reflect. We also need to think about what's next? What is our action plan? What are our learning goals. For reflective practice to be effective we need to think about what we've learnt and what we need to do next. This can also be challenging, particularly if our values are being questioned.</a:t>
            </a:r>
          </a:p>
          <a:p>
            <a:pPr>
              <a:lnSpc>
                <a:spcPct val="90000"/>
              </a:lnSpc>
              <a:buClr>
                <a:srgbClr val="262626"/>
              </a:buClr>
            </a:pPr>
            <a:endParaRPr lang="en-GB" sz="1700"/>
          </a:p>
        </p:txBody>
      </p:sp>
    </p:spTree>
    <p:extLst>
      <p:ext uri="{BB962C8B-B14F-4D97-AF65-F5344CB8AC3E}">
        <p14:creationId xmlns:p14="http://schemas.microsoft.com/office/powerpoint/2010/main" val="694985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120F84-A866-4D9F-8B1C-9120A013D6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252FEFEF-6AC0-46B6-AC09-11FC56196F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2E87941E-510A-434F-BE30-91D4EF124139}"/>
              </a:ext>
            </a:extLst>
          </p:cNvPr>
          <p:cNvSpPr>
            <a:spLocks noGrp="1"/>
          </p:cNvSpPr>
          <p:nvPr>
            <p:ph type="title"/>
          </p:nvPr>
        </p:nvSpPr>
        <p:spPr>
          <a:xfrm>
            <a:off x="1175512" y="870132"/>
            <a:ext cx="9792208" cy="1527078"/>
          </a:xfrm>
        </p:spPr>
        <p:txBody>
          <a:bodyPr>
            <a:normAutofit/>
          </a:bodyPr>
          <a:lstStyle/>
          <a:p>
            <a:r>
              <a:rPr lang="en-GB"/>
              <a:t>Issues of Power – Looking at Anti-Discriminatory Practice</a:t>
            </a:r>
          </a:p>
        </p:txBody>
      </p:sp>
      <p:sp>
        <p:nvSpPr>
          <p:cNvPr id="3" name="Content Placeholder 2">
            <a:extLst>
              <a:ext uri="{FF2B5EF4-FFF2-40B4-BE49-F238E27FC236}">
                <a16:creationId xmlns:a16="http://schemas.microsoft.com/office/drawing/2014/main" id="{570663E6-C857-46AF-A540-55375A3DC960}"/>
              </a:ext>
            </a:extLst>
          </p:cNvPr>
          <p:cNvSpPr>
            <a:spLocks noGrp="1"/>
          </p:cNvSpPr>
          <p:nvPr>
            <p:ph idx="1"/>
          </p:nvPr>
        </p:nvSpPr>
        <p:spPr>
          <a:xfrm>
            <a:off x="1175512" y="2557849"/>
            <a:ext cx="9792208" cy="3407862"/>
          </a:xfrm>
        </p:spPr>
        <p:txBody>
          <a:bodyPr vert="horz" lIns="91440" tIns="45720" rIns="91440" bIns="45720" rtlCol="0">
            <a:normAutofit/>
          </a:bodyPr>
          <a:lstStyle/>
          <a:p>
            <a:r>
              <a:rPr lang="en-GB"/>
              <a:t>Being reflective involves exploring the issues of power in a relationship.</a:t>
            </a:r>
          </a:p>
          <a:p>
            <a:pPr>
              <a:buClr>
                <a:srgbClr val="262626"/>
              </a:buClr>
            </a:pPr>
            <a:r>
              <a:rPr lang="en-GB"/>
              <a:t>This is a key area of Counselling practice and an area that is significant particularly in Humanistic Counselling (e.g. Person-centred Counselling).</a:t>
            </a:r>
          </a:p>
          <a:p>
            <a:pPr>
              <a:buClr>
                <a:srgbClr val="262626"/>
              </a:buClr>
            </a:pPr>
            <a:r>
              <a:rPr lang="en-GB"/>
              <a:t>Thompson (2016) explores discrimimation and inequality in his PCS model: </a:t>
            </a:r>
          </a:p>
          <a:p>
            <a:pPr>
              <a:buClr>
                <a:srgbClr val="262626"/>
              </a:buClr>
            </a:pPr>
            <a:r>
              <a:rPr lang="en-GB"/>
              <a:t>Personal</a:t>
            </a:r>
            <a:endParaRPr lang="en-GB" dirty="0"/>
          </a:p>
          <a:p>
            <a:pPr>
              <a:buClr>
                <a:srgbClr val="262626"/>
              </a:buClr>
            </a:pPr>
            <a:r>
              <a:rPr lang="en-GB"/>
              <a:t>Cultural </a:t>
            </a:r>
            <a:endParaRPr lang="en-GB" dirty="0"/>
          </a:p>
          <a:p>
            <a:pPr>
              <a:buClr>
                <a:srgbClr val="262626"/>
              </a:buClr>
            </a:pPr>
            <a:r>
              <a:rPr lang="en-GB"/>
              <a:t>Structural</a:t>
            </a:r>
            <a:endParaRPr lang="en-GB" dirty="0"/>
          </a:p>
        </p:txBody>
      </p:sp>
    </p:spTree>
    <p:extLst>
      <p:ext uri="{BB962C8B-B14F-4D97-AF65-F5344CB8AC3E}">
        <p14:creationId xmlns:p14="http://schemas.microsoft.com/office/powerpoint/2010/main" val="3559746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06342-571B-4CCD-BFB0-A29E5A1553C6}"/>
              </a:ext>
            </a:extLst>
          </p:cNvPr>
          <p:cNvSpPr>
            <a:spLocks noGrp="1"/>
          </p:cNvSpPr>
          <p:nvPr>
            <p:ph type="title"/>
          </p:nvPr>
        </p:nvSpPr>
        <p:spPr>
          <a:xfrm>
            <a:off x="6579450" y="727627"/>
            <a:ext cx="4957553" cy="1645920"/>
          </a:xfrm>
        </p:spPr>
        <p:txBody>
          <a:bodyPr>
            <a:normAutofit/>
          </a:bodyPr>
          <a:lstStyle/>
          <a:p>
            <a:r>
              <a:rPr lang="en-GB"/>
              <a:t>Personal</a:t>
            </a:r>
          </a:p>
        </p:txBody>
      </p:sp>
      <p:sp>
        <p:nvSpPr>
          <p:cNvPr id="9"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1"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4" descr="A picture containing person, person, sitting, street&#10;&#10;Description automatically generated">
            <a:extLst>
              <a:ext uri="{FF2B5EF4-FFF2-40B4-BE49-F238E27FC236}">
                <a16:creationId xmlns:a16="http://schemas.microsoft.com/office/drawing/2014/main" id="{CB532DF5-78C2-4325-9C38-3BC3870AE8CE}"/>
              </a:ext>
            </a:extLst>
          </p:cNvPr>
          <p:cNvPicPr>
            <a:picLocks noChangeAspect="1"/>
          </p:cNvPicPr>
          <p:nvPr/>
        </p:nvPicPr>
        <p:blipFill>
          <a:blip r:embed="rId3"/>
          <a:stretch>
            <a:fillRect/>
          </a:stretch>
        </p:blipFill>
        <p:spPr>
          <a:xfrm>
            <a:off x="1205256" y="1970282"/>
            <a:ext cx="4414438" cy="2935601"/>
          </a:xfrm>
          <a:prstGeom prst="rect">
            <a:avLst/>
          </a:prstGeom>
        </p:spPr>
      </p:pic>
      <p:sp>
        <p:nvSpPr>
          <p:cNvPr id="3" name="Content Placeholder 2">
            <a:extLst>
              <a:ext uri="{FF2B5EF4-FFF2-40B4-BE49-F238E27FC236}">
                <a16:creationId xmlns:a16="http://schemas.microsoft.com/office/drawing/2014/main" id="{871CF831-47CE-415C-B6C7-5EAAA97DA895}"/>
              </a:ext>
            </a:extLst>
          </p:cNvPr>
          <p:cNvSpPr>
            <a:spLocks noGrp="1"/>
          </p:cNvSpPr>
          <p:nvPr>
            <p:ph idx="1"/>
          </p:nvPr>
        </p:nvSpPr>
        <p:spPr>
          <a:xfrm>
            <a:off x="6579450" y="2538919"/>
            <a:ext cx="4957554" cy="3496120"/>
          </a:xfrm>
        </p:spPr>
        <p:txBody>
          <a:bodyPr vert="horz" lIns="91440" tIns="45720" rIns="91440" bIns="45720" rtlCol="0">
            <a:normAutofit/>
          </a:bodyPr>
          <a:lstStyle/>
          <a:p>
            <a:r>
              <a:rPr lang="en-GB"/>
              <a:t>This again is connected to our values. It's also our thoughts and feelings and behaviours that come from them.</a:t>
            </a:r>
          </a:p>
          <a:p>
            <a:pPr>
              <a:buClr>
                <a:srgbClr val="262626"/>
              </a:buClr>
            </a:pPr>
            <a:r>
              <a:rPr lang="en-GB"/>
              <a:t>It's how we see things and people. </a:t>
            </a:r>
            <a:endParaRPr lang="en-GB" dirty="0"/>
          </a:p>
          <a:p>
            <a:pPr>
              <a:buClr>
                <a:srgbClr val="262626"/>
              </a:buClr>
            </a:pPr>
            <a:r>
              <a:rPr lang="en-GB"/>
              <a:t>In addition it's all about our stereotypical assumptions and prejudices.</a:t>
            </a:r>
          </a:p>
          <a:p>
            <a:pPr>
              <a:buClr>
                <a:srgbClr val="262626"/>
              </a:buClr>
            </a:pPr>
            <a:r>
              <a:rPr lang="en-GB"/>
              <a:t>It is shaped by our personal experiences, our childhood experiences and our community values.</a:t>
            </a:r>
            <a:endParaRPr lang="en-GB" dirty="0"/>
          </a:p>
        </p:txBody>
      </p:sp>
    </p:spTree>
    <p:extLst>
      <p:ext uri="{BB962C8B-B14F-4D97-AF65-F5344CB8AC3E}">
        <p14:creationId xmlns:p14="http://schemas.microsoft.com/office/powerpoint/2010/main" val="788391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5D946-53E8-44B3-A119-A4C176C584AC}"/>
              </a:ext>
            </a:extLst>
          </p:cNvPr>
          <p:cNvSpPr>
            <a:spLocks noGrp="1"/>
          </p:cNvSpPr>
          <p:nvPr>
            <p:ph type="title"/>
          </p:nvPr>
        </p:nvSpPr>
        <p:spPr>
          <a:xfrm>
            <a:off x="6579450" y="727627"/>
            <a:ext cx="4957553" cy="1645920"/>
          </a:xfrm>
        </p:spPr>
        <p:txBody>
          <a:bodyPr>
            <a:normAutofit/>
          </a:bodyPr>
          <a:lstStyle/>
          <a:p>
            <a:r>
              <a:rPr lang="en-GB"/>
              <a:t>Cultural</a:t>
            </a:r>
            <a:endParaRPr lang="en-US"/>
          </a:p>
        </p:txBody>
      </p:sp>
      <p:sp>
        <p:nvSpPr>
          <p:cNvPr id="10" name="Rectangle 9">
            <a:extLst>
              <a:ext uri="{FF2B5EF4-FFF2-40B4-BE49-F238E27FC236}">
                <a16:creationId xmlns:a16="http://schemas.microsoft.com/office/drawing/2014/main" id="{0BBB6B01-5B73-410C-B70E-8CF2FA470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2" name="Rectangle 11">
            <a:extLst>
              <a:ext uri="{FF2B5EF4-FFF2-40B4-BE49-F238E27FC236}">
                <a16:creationId xmlns:a16="http://schemas.microsoft.com/office/drawing/2014/main" id="{8712F587-12D0-435C-8E3F-F44C36EE71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7" name="Graphic 6" descr="Cycle with People">
            <a:extLst>
              <a:ext uri="{FF2B5EF4-FFF2-40B4-BE49-F238E27FC236}">
                <a16:creationId xmlns:a16="http://schemas.microsoft.com/office/drawing/2014/main" id="{3AE76333-B559-4021-8C56-D32A3044696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205256" y="1230863"/>
            <a:ext cx="4414438" cy="4414438"/>
          </a:xfrm>
          <a:prstGeom prst="rect">
            <a:avLst/>
          </a:prstGeom>
        </p:spPr>
      </p:pic>
      <p:sp>
        <p:nvSpPr>
          <p:cNvPr id="3" name="Content Placeholder 2">
            <a:extLst>
              <a:ext uri="{FF2B5EF4-FFF2-40B4-BE49-F238E27FC236}">
                <a16:creationId xmlns:a16="http://schemas.microsoft.com/office/drawing/2014/main" id="{D70374C1-EF7C-45B2-8ED5-91323C003D51}"/>
              </a:ext>
            </a:extLst>
          </p:cNvPr>
          <p:cNvSpPr>
            <a:spLocks noGrp="1"/>
          </p:cNvSpPr>
          <p:nvPr>
            <p:ph idx="1"/>
          </p:nvPr>
        </p:nvSpPr>
        <p:spPr>
          <a:xfrm>
            <a:off x="6579450" y="2538919"/>
            <a:ext cx="4957554" cy="3496120"/>
          </a:xfrm>
        </p:spPr>
        <p:txBody>
          <a:bodyPr vert="horz" lIns="91440" tIns="45720" rIns="91440" bIns="45720" rtlCol="0">
            <a:normAutofit/>
          </a:bodyPr>
          <a:lstStyle/>
          <a:p>
            <a:pPr>
              <a:buClr>
                <a:srgbClr val="262626"/>
              </a:buClr>
            </a:pPr>
            <a:r>
              <a:rPr lang="en-GB"/>
              <a:t>This relates to values that are shared by communities and people. It includes shared understandings, shared society morals.</a:t>
            </a:r>
          </a:p>
          <a:p>
            <a:pPr>
              <a:buClr>
                <a:srgbClr val="262626"/>
              </a:buClr>
            </a:pPr>
            <a:r>
              <a:rPr lang="en-GB"/>
              <a:t>It is about what is deemed socially acceptable and what is deemed unacceptable.</a:t>
            </a:r>
            <a:endParaRPr lang="en-GB" dirty="0"/>
          </a:p>
          <a:p>
            <a:pPr>
              <a:buClr>
                <a:srgbClr val="262626"/>
              </a:buClr>
            </a:pPr>
            <a:r>
              <a:rPr lang="en-GB"/>
              <a:t>Very often we take these without question, it is just "what is done". </a:t>
            </a:r>
          </a:p>
          <a:p>
            <a:pPr>
              <a:buClr>
                <a:srgbClr val="262626"/>
              </a:buClr>
            </a:pPr>
            <a:endParaRPr lang="en-GB" dirty="0"/>
          </a:p>
        </p:txBody>
      </p:sp>
    </p:spTree>
    <p:extLst>
      <p:ext uri="{BB962C8B-B14F-4D97-AF65-F5344CB8AC3E}">
        <p14:creationId xmlns:p14="http://schemas.microsoft.com/office/powerpoint/2010/main" val="4174543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8632963-757B-40C2-BB84-FC6107A54D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E0D13DB-D099-4541-888D-DE0186F1C8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4" name="Picture 4" descr="A person holding a sign&#10;&#10;Description automatically generated">
            <a:extLst>
              <a:ext uri="{FF2B5EF4-FFF2-40B4-BE49-F238E27FC236}">
                <a16:creationId xmlns:a16="http://schemas.microsoft.com/office/drawing/2014/main" id="{89035B32-0365-4E9E-9B0A-5DE391E5C10C}"/>
              </a:ext>
            </a:extLst>
          </p:cNvPr>
          <p:cNvPicPr>
            <a:picLocks noChangeAspect="1"/>
          </p:cNvPicPr>
          <p:nvPr/>
        </p:nvPicPr>
        <p:blipFill rotWithShape="1">
          <a:blip r:embed="rId3"/>
          <a:srcRect t="5027" r="-1" b="21812"/>
          <a:stretch/>
        </p:blipFill>
        <p:spPr>
          <a:xfrm>
            <a:off x="424928" y="419292"/>
            <a:ext cx="5522976" cy="6053328"/>
          </a:xfrm>
          <a:prstGeom prst="rect">
            <a:avLst/>
          </a:prstGeom>
        </p:spPr>
      </p:pic>
      <p:sp>
        <p:nvSpPr>
          <p:cNvPr id="13" name="Rectangle 12">
            <a:extLst>
              <a:ext uri="{FF2B5EF4-FFF2-40B4-BE49-F238E27FC236}">
                <a16:creationId xmlns:a16="http://schemas.microsoft.com/office/drawing/2014/main" id="{2853AE55-7E35-44B0-89F1-3F52B262AF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BC4BE4D-4B50-4F51-9F85-4B5D60B02D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BD5BE4-4BBA-44F5-A645-4C2A4858F2BC}"/>
              </a:ext>
            </a:extLst>
          </p:cNvPr>
          <p:cNvSpPr>
            <a:spLocks noGrp="1"/>
          </p:cNvSpPr>
          <p:nvPr>
            <p:ph type="title"/>
          </p:nvPr>
        </p:nvSpPr>
        <p:spPr>
          <a:xfrm>
            <a:off x="6846137" y="727626"/>
            <a:ext cx="4602152" cy="1718225"/>
          </a:xfrm>
        </p:spPr>
        <p:txBody>
          <a:bodyPr>
            <a:normAutofit/>
          </a:bodyPr>
          <a:lstStyle/>
          <a:p>
            <a:r>
              <a:rPr lang="en-GB"/>
              <a:t>Structural</a:t>
            </a:r>
            <a:endParaRPr lang="en-US"/>
          </a:p>
        </p:txBody>
      </p:sp>
      <p:sp>
        <p:nvSpPr>
          <p:cNvPr id="3" name="Content Placeholder 2">
            <a:extLst>
              <a:ext uri="{FF2B5EF4-FFF2-40B4-BE49-F238E27FC236}">
                <a16:creationId xmlns:a16="http://schemas.microsoft.com/office/drawing/2014/main" id="{173FE754-C688-4A6B-8F96-42B64E186201}"/>
              </a:ext>
            </a:extLst>
          </p:cNvPr>
          <p:cNvSpPr>
            <a:spLocks noGrp="1"/>
          </p:cNvSpPr>
          <p:nvPr>
            <p:ph idx="1"/>
          </p:nvPr>
        </p:nvSpPr>
        <p:spPr>
          <a:xfrm>
            <a:off x="6846137" y="2538919"/>
            <a:ext cx="4602152" cy="3557805"/>
          </a:xfrm>
        </p:spPr>
        <p:txBody>
          <a:bodyPr vert="horz" lIns="91440" tIns="45720" rIns="91440" bIns="45720" rtlCol="0" anchor="t">
            <a:normAutofit/>
          </a:bodyPr>
          <a:lstStyle/>
          <a:p>
            <a:r>
              <a:rPr lang="en-GB"/>
              <a:t>Thompson suggests that this is all about the way in which society operates. It is linked very much with who is in power and who is not.</a:t>
            </a:r>
          </a:p>
          <a:p>
            <a:pPr>
              <a:buClr>
                <a:srgbClr val="262626"/>
              </a:buClr>
            </a:pPr>
            <a:r>
              <a:rPr lang="en-GB"/>
              <a:t>It is linked to oppression.</a:t>
            </a:r>
            <a:endParaRPr lang="en-GB" dirty="0"/>
          </a:p>
          <a:p>
            <a:pPr>
              <a:buClr>
                <a:srgbClr val="262626"/>
              </a:buClr>
            </a:pPr>
            <a:r>
              <a:rPr lang="en-GB"/>
              <a:t>Thompson suggests that this is about oppression and discrimination and how they become embedded or "sewn in" to the fabric of society' (p.36)</a:t>
            </a:r>
            <a:endParaRPr lang="en-GB" dirty="0"/>
          </a:p>
        </p:txBody>
      </p:sp>
    </p:spTree>
    <p:extLst>
      <p:ext uri="{BB962C8B-B14F-4D97-AF65-F5344CB8AC3E}">
        <p14:creationId xmlns:p14="http://schemas.microsoft.com/office/powerpoint/2010/main" val="2757847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120F84-A866-4D9F-8B1C-9120A013D6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252FEFEF-6AC0-46B6-AC09-11FC56196F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E7AEA113-4BED-42BD-BAF8-3993D8A1A753}"/>
              </a:ext>
            </a:extLst>
          </p:cNvPr>
          <p:cNvSpPr>
            <a:spLocks noGrp="1"/>
          </p:cNvSpPr>
          <p:nvPr>
            <p:ph type="title"/>
          </p:nvPr>
        </p:nvSpPr>
        <p:spPr>
          <a:xfrm>
            <a:off x="1175512" y="870132"/>
            <a:ext cx="9792208" cy="1527078"/>
          </a:xfrm>
        </p:spPr>
        <p:txBody>
          <a:bodyPr>
            <a:normAutofit/>
          </a:bodyPr>
          <a:lstStyle/>
          <a:p>
            <a:r>
              <a:rPr lang="en-GB"/>
              <a:t>Discrimination</a:t>
            </a:r>
          </a:p>
        </p:txBody>
      </p:sp>
      <p:sp>
        <p:nvSpPr>
          <p:cNvPr id="3" name="Content Placeholder 2">
            <a:extLst>
              <a:ext uri="{FF2B5EF4-FFF2-40B4-BE49-F238E27FC236}">
                <a16:creationId xmlns:a16="http://schemas.microsoft.com/office/drawing/2014/main" id="{96F6C0B9-C2E5-4B86-933C-B3B1E7C9C68F}"/>
              </a:ext>
            </a:extLst>
          </p:cNvPr>
          <p:cNvSpPr>
            <a:spLocks noGrp="1"/>
          </p:cNvSpPr>
          <p:nvPr>
            <p:ph idx="1"/>
          </p:nvPr>
        </p:nvSpPr>
        <p:spPr>
          <a:xfrm>
            <a:off x="1175512" y="2557849"/>
            <a:ext cx="9792208" cy="3407862"/>
          </a:xfrm>
        </p:spPr>
        <p:txBody>
          <a:bodyPr vert="horz" lIns="91440" tIns="45720" rIns="91440" bIns="45720" rtlCol="0">
            <a:normAutofit/>
          </a:bodyPr>
          <a:lstStyle/>
          <a:p>
            <a:pPr>
              <a:lnSpc>
                <a:spcPct val="90000"/>
              </a:lnSpc>
            </a:pPr>
            <a:r>
              <a:rPr lang="en-GB"/>
              <a:t>Thompson suggests that discrimination happens at every level and each level is connected, thus stereotypes, oppression and discrimination are linked in at each level of the model.</a:t>
            </a:r>
          </a:p>
          <a:p>
            <a:pPr>
              <a:lnSpc>
                <a:spcPct val="90000"/>
              </a:lnSpc>
              <a:buClr>
                <a:srgbClr val="262626"/>
              </a:buClr>
            </a:pPr>
            <a:r>
              <a:rPr lang="en-GB"/>
              <a:t>Being engaged in critical reflective practice enables Counsellors to aim to explore their own prejudices and allow ourselves to be challenged. In addition, it also encourages us to think about the culture of Counselling and the structures within Counselling and how they might be oppressive for people in need.</a:t>
            </a:r>
          </a:p>
          <a:p>
            <a:pPr>
              <a:lnSpc>
                <a:spcPct val="90000"/>
              </a:lnSpc>
              <a:buClr>
                <a:srgbClr val="262626"/>
              </a:buClr>
            </a:pPr>
            <a:r>
              <a:rPr lang="en-GB"/>
              <a:t>This is particularly true within the UK and the Western World..</a:t>
            </a:r>
          </a:p>
          <a:p>
            <a:pPr>
              <a:lnSpc>
                <a:spcPct val="90000"/>
              </a:lnSpc>
              <a:buClr>
                <a:srgbClr val="262626"/>
              </a:buClr>
            </a:pPr>
            <a:r>
              <a:rPr lang="en-GB"/>
              <a:t>Is Counselling a Western Ideal and does it help people from non-western cultures? What are the issues of power within Counselling structures and cultures and again, are they questioned or assumed to be right?</a:t>
            </a:r>
          </a:p>
          <a:p>
            <a:pPr>
              <a:lnSpc>
                <a:spcPct val="90000"/>
              </a:lnSpc>
              <a:buClr>
                <a:srgbClr val="262626"/>
              </a:buClr>
            </a:pPr>
            <a:r>
              <a:rPr lang="en-GB"/>
              <a:t>Questions to consider as you develop your understanding within the Counselling profession.</a:t>
            </a:r>
          </a:p>
        </p:txBody>
      </p:sp>
    </p:spTree>
    <p:extLst>
      <p:ext uri="{BB962C8B-B14F-4D97-AF65-F5344CB8AC3E}">
        <p14:creationId xmlns:p14="http://schemas.microsoft.com/office/powerpoint/2010/main" val="494352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A4684-866A-49BC-87E6-B3773AA1933E}"/>
              </a:ext>
            </a:extLst>
          </p:cNvPr>
          <p:cNvSpPr>
            <a:spLocks noGrp="1"/>
          </p:cNvSpPr>
          <p:nvPr>
            <p:ph type="title"/>
          </p:nvPr>
        </p:nvSpPr>
        <p:spPr/>
        <p:txBody>
          <a:bodyPr/>
          <a:lstStyle/>
          <a:p>
            <a:r>
              <a:rPr lang="en-GB"/>
              <a:t>Power and Professional Relationships</a:t>
            </a:r>
          </a:p>
        </p:txBody>
      </p:sp>
      <p:sp>
        <p:nvSpPr>
          <p:cNvPr id="3" name="Content Placeholder 2">
            <a:extLst>
              <a:ext uri="{FF2B5EF4-FFF2-40B4-BE49-F238E27FC236}">
                <a16:creationId xmlns:a16="http://schemas.microsoft.com/office/drawing/2014/main" id="{912DC407-A18B-4867-94AA-0DB8802ED5FE}"/>
              </a:ext>
            </a:extLst>
          </p:cNvPr>
          <p:cNvSpPr>
            <a:spLocks noGrp="1"/>
          </p:cNvSpPr>
          <p:nvPr>
            <p:ph idx="1"/>
          </p:nvPr>
        </p:nvSpPr>
        <p:spPr/>
        <p:txBody>
          <a:bodyPr vert="horz" lIns="91440" tIns="45720" rIns="91440" bIns="45720" rtlCol="0" anchor="t">
            <a:normAutofit/>
          </a:bodyPr>
          <a:lstStyle/>
          <a:p>
            <a:r>
              <a:rPr lang="en-GB"/>
              <a:t>In Counselling it is important to look at the relationship and question 'who holds the power?'</a:t>
            </a:r>
            <a:endParaRPr lang="en-US"/>
          </a:p>
          <a:p>
            <a:pPr>
              <a:buClr>
                <a:srgbClr val="262626"/>
              </a:buClr>
            </a:pPr>
            <a:r>
              <a:rPr lang="en-GB"/>
              <a:t>In certain professions it is clear who holds the power, and it is a necessary part of the role e.g. teachers and maintaining boundaries in the classroom and enabling a positive environment for learning. Social Workers also need to maintain elements of power in order to protect the vulnerable groups of society.</a:t>
            </a:r>
            <a:endParaRPr lang="en-GB" dirty="0"/>
          </a:p>
          <a:p>
            <a:pPr>
              <a:buClr>
                <a:srgbClr val="262626"/>
              </a:buClr>
            </a:pPr>
            <a:endParaRPr lang="en-GB" dirty="0"/>
          </a:p>
          <a:p>
            <a:pPr>
              <a:buClr>
                <a:srgbClr val="262626"/>
              </a:buClr>
            </a:pPr>
            <a:r>
              <a:rPr lang="en-GB"/>
              <a:t>But are there aspects of Patriarchal power within certain professions and does this mean that some workers are not able to achieve their potential because of the limitations set by the profession?</a:t>
            </a:r>
            <a:endParaRPr lang="en-GB" dirty="0"/>
          </a:p>
          <a:p>
            <a:pPr>
              <a:buClr>
                <a:srgbClr val="262626"/>
              </a:buClr>
            </a:pPr>
            <a:endParaRPr lang="en-GB" dirty="0"/>
          </a:p>
          <a:p>
            <a:pPr>
              <a:buClr>
                <a:srgbClr val="262626"/>
              </a:buClr>
            </a:pPr>
            <a:r>
              <a:rPr lang="en-GB"/>
              <a:t>In Humanistic Counselling we aim towards a more equal relationship. The ethos is always that the 'Client is the Expert in their own lives'. However it is always important to question whether even with this understanding, does the Counsellor still hold the Power within the relationship?</a:t>
            </a:r>
            <a:endParaRPr lang="en-GB" dirty="0"/>
          </a:p>
        </p:txBody>
      </p:sp>
    </p:spTree>
    <p:extLst>
      <p:ext uri="{BB962C8B-B14F-4D97-AF65-F5344CB8AC3E}">
        <p14:creationId xmlns:p14="http://schemas.microsoft.com/office/powerpoint/2010/main" val="3311718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8E3DF-F6AC-4B86-8015-83A4FD11C0A9}"/>
              </a:ext>
            </a:extLst>
          </p:cNvPr>
          <p:cNvSpPr>
            <a:spLocks noGrp="1"/>
          </p:cNvSpPr>
          <p:nvPr>
            <p:ph type="title"/>
          </p:nvPr>
        </p:nvSpPr>
        <p:spPr/>
        <p:txBody>
          <a:bodyPr/>
          <a:lstStyle/>
          <a:p>
            <a:r>
              <a:rPr lang="en-GB"/>
              <a:t>Summary and Final Activity</a:t>
            </a:r>
          </a:p>
        </p:txBody>
      </p:sp>
      <p:sp>
        <p:nvSpPr>
          <p:cNvPr id="3" name="Content Placeholder 2">
            <a:extLst>
              <a:ext uri="{FF2B5EF4-FFF2-40B4-BE49-F238E27FC236}">
                <a16:creationId xmlns:a16="http://schemas.microsoft.com/office/drawing/2014/main" id="{977F83EA-6D00-46A4-A1EE-562CABFEBCD7}"/>
              </a:ext>
            </a:extLst>
          </p:cNvPr>
          <p:cNvSpPr>
            <a:spLocks noGrp="1"/>
          </p:cNvSpPr>
          <p:nvPr>
            <p:ph idx="1"/>
          </p:nvPr>
        </p:nvSpPr>
        <p:spPr/>
        <p:txBody>
          <a:bodyPr vert="horz" lIns="91440" tIns="45720" rIns="91440" bIns="45720" rtlCol="0" anchor="t">
            <a:normAutofit/>
          </a:bodyPr>
          <a:lstStyle/>
          <a:p>
            <a:r>
              <a:rPr lang="en-GB"/>
              <a:t>Ethics, Values and Prejuedices are always going to be large subjects.</a:t>
            </a:r>
          </a:p>
          <a:p>
            <a:pPr>
              <a:buClr>
                <a:srgbClr val="262626"/>
              </a:buClr>
            </a:pPr>
            <a:r>
              <a:rPr lang="en-GB"/>
              <a:t>The points covered in this lesson are just the tip of the iceberg and I encourage you to explore some of these ideas in greater depth. </a:t>
            </a:r>
          </a:p>
          <a:p>
            <a:pPr>
              <a:buClr>
                <a:srgbClr val="262626"/>
              </a:buClr>
            </a:pPr>
            <a:r>
              <a:rPr lang="en-GB" u="sng"/>
              <a:t>Activity:</a:t>
            </a:r>
            <a:endParaRPr lang="en-GB" u="sng" dirty="0"/>
          </a:p>
          <a:p>
            <a:pPr>
              <a:buClr>
                <a:srgbClr val="262626"/>
              </a:buClr>
            </a:pPr>
            <a:r>
              <a:rPr lang="en-GB"/>
              <a:t>Look at the BACP website or the NCS website and explore their ethics and values and see if you can critique their frameworks. Don't take anything at face value and assume it's just the "done thing".</a:t>
            </a:r>
          </a:p>
          <a:p>
            <a:pPr>
              <a:buClr>
                <a:srgbClr val="262626"/>
              </a:buClr>
            </a:pPr>
            <a:r>
              <a:rPr lang="en-GB"/>
              <a:t>Look at the framework and really try to dig deep and explore whether the values are also your values.</a:t>
            </a:r>
          </a:p>
          <a:p>
            <a:pPr>
              <a:buClr>
                <a:srgbClr val="262626"/>
              </a:buClr>
            </a:pPr>
            <a:r>
              <a:rPr lang="en-GB"/>
              <a:t>In addition, consider whether they are aimed to support a dominant culture or whether they can apply or be relevant for minority groups also.</a:t>
            </a:r>
            <a:endParaRPr lang="en-GB" dirty="0"/>
          </a:p>
        </p:txBody>
      </p:sp>
    </p:spTree>
    <p:extLst>
      <p:ext uri="{BB962C8B-B14F-4D97-AF65-F5344CB8AC3E}">
        <p14:creationId xmlns:p14="http://schemas.microsoft.com/office/powerpoint/2010/main" val="1583379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97D68-3C10-4E65-8108-B8D500170B42}"/>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351F8E3E-E992-4F51-99CF-760DEA11BE65}"/>
              </a:ext>
            </a:extLst>
          </p:cNvPr>
          <p:cNvSpPr>
            <a:spLocks noGrp="1"/>
          </p:cNvSpPr>
          <p:nvPr>
            <p:ph idx="1"/>
          </p:nvPr>
        </p:nvSpPr>
        <p:spPr/>
        <p:txBody>
          <a:bodyPr vert="horz" lIns="91440" tIns="45720" rIns="91440" bIns="45720" rtlCol="0" anchor="t">
            <a:normAutofit/>
          </a:bodyPr>
          <a:lstStyle/>
          <a:p>
            <a:r>
              <a:rPr lang="en-GB">
                <a:ea typeface="+mn-lt"/>
                <a:cs typeface="+mn-lt"/>
              </a:rPr>
              <a:t>Knowles, G. and Lander, V. (2012) Thinking Through Ethics and Values in Primary Education, London: Learning Matters.</a:t>
            </a:r>
            <a:endParaRPr lang="en-GB" dirty="0">
              <a:ea typeface="+mn-lt"/>
              <a:cs typeface="+mn-lt"/>
            </a:endParaRPr>
          </a:p>
          <a:p>
            <a:pPr marL="0" indent="0">
              <a:buClr>
                <a:srgbClr val="262626"/>
              </a:buClr>
              <a:buNone/>
            </a:pPr>
            <a:endParaRPr lang="en-GB"/>
          </a:p>
          <a:p>
            <a:pPr>
              <a:buClr>
                <a:srgbClr val="262626"/>
              </a:buClr>
            </a:pPr>
            <a:r>
              <a:rPr lang="en-GB">
                <a:ea typeface="+mn-lt"/>
                <a:cs typeface="+mn-lt"/>
              </a:rPr>
              <a:t>Thompson, N. (2016) Anti-discriminatory Practice, 6th edn, London: Red Globe Press.</a:t>
            </a:r>
            <a:endParaRPr lang="en-GB"/>
          </a:p>
          <a:p>
            <a:pPr>
              <a:buClr>
                <a:srgbClr val="262626"/>
              </a:buClr>
            </a:pPr>
            <a:endParaRPr lang="en-GB"/>
          </a:p>
          <a:p>
            <a:pPr>
              <a:buClr>
                <a:srgbClr val="262626"/>
              </a:buClr>
            </a:pPr>
            <a:endParaRPr lang="en-GB"/>
          </a:p>
        </p:txBody>
      </p:sp>
    </p:spTree>
    <p:extLst>
      <p:ext uri="{BB962C8B-B14F-4D97-AF65-F5344CB8AC3E}">
        <p14:creationId xmlns:p14="http://schemas.microsoft.com/office/powerpoint/2010/main" val="8077013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8">
      <a:dk1>
        <a:sysClr val="windowText" lastClr="000000"/>
      </a:dk1>
      <a:lt1>
        <a:sysClr val="window" lastClr="FFFFFF"/>
      </a:lt1>
      <a:dk2>
        <a:srgbClr val="696464"/>
      </a:dk2>
      <a:lt2>
        <a:srgbClr val="E9E5DC"/>
      </a:lt2>
      <a:accent1>
        <a:srgbClr val="96A9A9"/>
      </a:accent1>
      <a:accent2>
        <a:srgbClr val="CB581F"/>
      </a:accent2>
      <a:accent3>
        <a:srgbClr val="A28E6A"/>
      </a:accent3>
      <a:accent4>
        <a:srgbClr val="956251"/>
      </a:accent4>
      <a:accent5>
        <a:srgbClr val="918485"/>
      </a:accent5>
      <a:accent6>
        <a:srgbClr val="855D5D"/>
      </a:accent6>
      <a:hlink>
        <a:srgbClr val="D0690C"/>
      </a:hlink>
      <a:folHlink>
        <a:srgbClr val="9696A0"/>
      </a:folHlink>
    </a:clrScheme>
    <a:fontScheme name="Savon">
      <a:majorFont>
        <a:latin typeface="Century Gothic"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TotalTime>
  <Words>1669</Words>
  <Application>Microsoft Office PowerPoint</Application>
  <PresentationFormat>Widescreen</PresentationFormat>
  <Paragraphs>94</Paragraphs>
  <Slides>17</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Calibri</vt:lpstr>
      <vt:lpstr>Calibri Light</vt:lpstr>
      <vt:lpstr>Century Gothic</vt:lpstr>
      <vt:lpstr>Garamond</vt:lpstr>
      <vt:lpstr>Gill Sans MT</vt:lpstr>
      <vt:lpstr>SavonVTI</vt:lpstr>
      <vt:lpstr>Reflective Practice</vt:lpstr>
      <vt:lpstr>Aims </vt:lpstr>
      <vt:lpstr>Questioning the difference between ethics and values</vt:lpstr>
      <vt:lpstr>Personal and Professional Ethics</vt:lpstr>
      <vt:lpstr>Challenge of Ethics and Values –  Activity Two</vt:lpstr>
      <vt:lpstr>Your values – Activity Three</vt:lpstr>
      <vt:lpstr>Me, More, My, Most Model</vt:lpstr>
      <vt:lpstr>Me, My, More, Must.</vt:lpstr>
      <vt:lpstr>Critical Awareness</vt:lpstr>
      <vt:lpstr>Issues of Power – Looking at Anti-Discriminatory Practice</vt:lpstr>
      <vt:lpstr>Personal</vt:lpstr>
      <vt:lpstr>Cultural</vt:lpstr>
      <vt:lpstr>Structural</vt:lpstr>
      <vt:lpstr>Discrimination</vt:lpstr>
      <vt:lpstr>Power and Professional Relationships</vt:lpstr>
      <vt:lpstr>Summary and Final Activity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Slade</dc:creator>
  <cp:lastModifiedBy>Catherine Slade</cp:lastModifiedBy>
  <cp:revision>586</cp:revision>
  <dcterms:created xsi:type="dcterms:W3CDTF">2020-11-20T09:33:04Z</dcterms:created>
  <dcterms:modified xsi:type="dcterms:W3CDTF">2020-11-20T18:45:28Z</dcterms:modified>
</cp:coreProperties>
</file>