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8"/>
  </p:notesMasterIdLst>
  <p:handoutMasterIdLst>
    <p:handoutMasterId r:id="rId39"/>
  </p:handoutMasterIdLst>
  <p:sldIdLst>
    <p:sldId id="360" r:id="rId2"/>
    <p:sldId id="271" r:id="rId3"/>
    <p:sldId id="272" r:id="rId4"/>
    <p:sldId id="273" r:id="rId5"/>
    <p:sldId id="274" r:id="rId6"/>
    <p:sldId id="275" r:id="rId7"/>
    <p:sldId id="276" r:id="rId8"/>
    <p:sldId id="277" r:id="rId9"/>
    <p:sldId id="280" r:id="rId10"/>
    <p:sldId id="279" r:id="rId11"/>
    <p:sldId id="281" r:id="rId12"/>
    <p:sldId id="282" r:id="rId13"/>
    <p:sldId id="283" r:id="rId14"/>
    <p:sldId id="284" r:id="rId15"/>
    <p:sldId id="285" r:id="rId16"/>
    <p:sldId id="286" r:id="rId17"/>
    <p:sldId id="287" r:id="rId18"/>
    <p:sldId id="288" r:id="rId19"/>
    <p:sldId id="289" r:id="rId20"/>
    <p:sldId id="290" r:id="rId21"/>
    <p:sldId id="292" r:id="rId22"/>
    <p:sldId id="291" r:id="rId23"/>
    <p:sldId id="293" r:id="rId24"/>
    <p:sldId id="294" r:id="rId25"/>
    <p:sldId id="295" r:id="rId26"/>
    <p:sldId id="296" r:id="rId27"/>
    <p:sldId id="297" r:id="rId28"/>
    <p:sldId id="298" r:id="rId29"/>
    <p:sldId id="299" r:id="rId30"/>
    <p:sldId id="300" r:id="rId31"/>
    <p:sldId id="301" r:id="rId32"/>
    <p:sldId id="302" r:id="rId33"/>
    <p:sldId id="303" r:id="rId34"/>
    <p:sldId id="304" r:id="rId35"/>
    <p:sldId id="305" r:id="rId36"/>
    <p:sldId id="306" r:id="rId3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87" autoAdjust="0"/>
    <p:restoredTop sz="94518" autoAdjust="0"/>
  </p:normalViewPr>
  <p:slideViewPr>
    <p:cSldViewPr>
      <p:cViewPr varScale="1">
        <p:scale>
          <a:sx n="85" d="100"/>
          <a:sy n="85" d="100"/>
        </p:scale>
        <p:origin x="2048"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E28EEBD7-868F-C947-A99B-B374DDB875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EEB9263-68E1-0745-AD23-E76885D86A9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50180" name="Slide Number Placeholder 3">
            <a:extLst>
              <a:ext uri="{FF2B5EF4-FFF2-40B4-BE49-F238E27FC236}">
                <a16:creationId xmlns:a16="http://schemas.microsoft.com/office/drawing/2014/main" id="{195BA523-096A-584F-AF3B-FAD98FC420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0641F05-C7EB-7F4F-99CC-DD58F38ACE76}" type="slidenum">
              <a:rPr lang="en-GB" altLang="en-US"/>
              <a:pPr eaLnBrk="1" hangingPunct="1"/>
              <a:t>2</a:t>
            </a:fld>
            <a:endParaRPr lang="en-GB" altLang="en-US"/>
          </a:p>
        </p:txBody>
      </p:sp>
    </p:spTree>
    <p:extLst>
      <p:ext uri="{BB962C8B-B14F-4D97-AF65-F5344CB8AC3E}">
        <p14:creationId xmlns:p14="http://schemas.microsoft.com/office/powerpoint/2010/main" val="35320004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AE3F3D3D-E75F-E94D-B98F-E9492B70D35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62DB8E2A-DD2A-F34F-9E47-DAE56DA61C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51204" name="Slide Number Placeholder 3">
            <a:extLst>
              <a:ext uri="{FF2B5EF4-FFF2-40B4-BE49-F238E27FC236}">
                <a16:creationId xmlns:a16="http://schemas.microsoft.com/office/drawing/2014/main" id="{6240D453-DDB2-744A-A756-46689975FC6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0B10122-A9C8-6742-8B50-DC8A49D68605}" type="slidenum">
              <a:rPr lang="en-GB" altLang="en-US"/>
              <a:pPr eaLnBrk="1" hangingPunct="1"/>
              <a:t>3</a:t>
            </a:fld>
            <a:endParaRPr lang="en-GB" altLang="en-US"/>
          </a:p>
        </p:txBody>
      </p:sp>
    </p:spTree>
    <p:extLst>
      <p:ext uri="{BB962C8B-B14F-4D97-AF65-F5344CB8AC3E}">
        <p14:creationId xmlns:p14="http://schemas.microsoft.com/office/powerpoint/2010/main" val="4110717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0F73549-FBF6-B84E-B6B1-79970C7482B7}" type="slidenum">
              <a:rPr lang="en-GB" altLang="en-US" smtClean="0"/>
              <a:pPr/>
              <a:t>5</a:t>
            </a:fld>
            <a:endParaRPr lang="en-GB" altLang="en-US"/>
          </a:p>
        </p:txBody>
      </p:sp>
    </p:spTree>
    <p:extLst>
      <p:ext uri="{BB962C8B-B14F-4D97-AF65-F5344CB8AC3E}">
        <p14:creationId xmlns:p14="http://schemas.microsoft.com/office/powerpoint/2010/main" val="30827113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29/07/2020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29/07/2020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29/07/2020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29/07/2020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29/07/2020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BjSX3FVAkgw"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youtube.com/watch?v=t3d16gpni1E"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475656" y="908720"/>
            <a:ext cx="7772400" cy="2520280"/>
          </a:xfrm>
        </p:spPr>
        <p:txBody>
          <a:bodyPr/>
          <a:lstStyle/>
          <a:p>
            <a:br>
              <a:rPr lang="en-GB" altLang="en-US" sz="3200" dirty="0"/>
            </a:br>
            <a:br>
              <a:rPr lang="en-GB" altLang="en-US" sz="3200" dirty="0"/>
            </a:br>
            <a:r>
              <a:rPr lang="en-GB" altLang="en-US" sz="3200" dirty="0"/>
              <a:t>Managing in complex environments: Strategies, Insights and Solutions</a:t>
            </a:r>
            <a:br>
              <a:rPr lang="en-GB" altLang="en-US" sz="3200" dirty="0"/>
            </a:br>
            <a:r>
              <a:rPr lang="en-GB" altLang="en-US" sz="3200" dirty="0"/>
              <a:t>MICE</a:t>
            </a:r>
            <a:br>
              <a:rPr lang="en-GB" altLang="en-US" sz="3200" dirty="0"/>
            </a:br>
            <a:r>
              <a:rPr lang="en-GB" altLang="en-US" sz="3200" dirty="0"/>
              <a:t>SPBD 7006</a:t>
            </a:r>
            <a:br>
              <a:rPr lang="en-US" altLang="en-US" sz="3200" b="1" dirty="0"/>
            </a:br>
            <a:r>
              <a:rPr lang="en-US" altLang="en-US" sz="3200" b="1" dirty="0">
                <a:solidFill>
                  <a:srgbClr val="FF0000"/>
                </a:solidFill>
              </a:rPr>
              <a:t>Week 6 (Lecture 1)</a:t>
            </a:r>
            <a:br>
              <a:rPr lang="en-US" altLang="en-US" sz="3200" b="1" dirty="0">
                <a:solidFill>
                  <a:srgbClr val="FF0000"/>
                </a:solidFill>
              </a:rPr>
            </a:br>
            <a:r>
              <a:rPr lang="en-US" b="1" dirty="0"/>
              <a:t>THE DIVERSITY &amp; </a:t>
            </a:r>
            <a:r>
              <a:rPr lang="en-US" b="1" i="1" dirty="0"/>
              <a:t>INCLUSION</a:t>
            </a:r>
            <a:r>
              <a:rPr lang="en-US" b="1" dirty="0"/>
              <a:t> PARADIGM</a:t>
            </a:r>
            <a:endParaRPr lang="en-US" dirty="0">
              <a:solidFill>
                <a:srgbClr val="FF0000"/>
              </a:solidFill>
            </a:endParaRPr>
          </a:p>
        </p:txBody>
      </p:sp>
    </p:spTree>
    <p:extLst>
      <p:ext uri="{BB962C8B-B14F-4D97-AF65-F5344CB8AC3E}">
        <p14:creationId xmlns:p14="http://schemas.microsoft.com/office/powerpoint/2010/main" val="3424727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9963057-E152-B24A-8BF2-6266E9C39C38}"/>
              </a:ext>
            </a:extLst>
          </p:cNvPr>
          <p:cNvSpPr>
            <a:spLocks noGrp="1"/>
          </p:cNvSpPr>
          <p:nvPr>
            <p:ph type="ctrTitle"/>
          </p:nvPr>
        </p:nvSpPr>
        <p:spPr>
          <a:xfrm>
            <a:off x="369888" y="1849438"/>
            <a:ext cx="6659562" cy="1893887"/>
          </a:xfrm>
        </p:spPr>
        <p:txBody>
          <a:bodyPr/>
          <a:lstStyle/>
          <a:p>
            <a:pPr eaLnBrk="1" hangingPunct="1"/>
            <a:r>
              <a:rPr lang="en-US" altLang="en-US" dirty="0">
                <a:latin typeface="Arial" panose="020B0604020202020204" pitchFamily="34" charset="0"/>
                <a:cs typeface="Arial" panose="020B0604020202020204" pitchFamily="34" charset="0"/>
              </a:rPr>
              <a:t>International Recruitment &amp; Selection</a:t>
            </a:r>
            <a:endParaRPr lang="en-GB" altLang="en-US" dirty="0">
              <a:latin typeface="Arial" panose="020B0604020202020204" pitchFamily="34" charset="0"/>
              <a:cs typeface="Arial" panose="020B0604020202020204" pitchFamily="34" charset="0"/>
            </a:endParaRPr>
          </a:p>
        </p:txBody>
      </p:sp>
      <p:sp>
        <p:nvSpPr>
          <p:cNvPr id="13315" name="Subtitle 2">
            <a:extLst>
              <a:ext uri="{FF2B5EF4-FFF2-40B4-BE49-F238E27FC236}">
                <a16:creationId xmlns:a16="http://schemas.microsoft.com/office/drawing/2014/main" id="{05DA4A8C-8F35-E549-A842-E93C6D414534}"/>
              </a:ext>
            </a:extLst>
          </p:cNvPr>
          <p:cNvSpPr>
            <a:spLocks noGrp="1"/>
          </p:cNvSpPr>
          <p:nvPr>
            <p:ph type="subTitle" idx="1"/>
          </p:nvPr>
        </p:nvSpPr>
        <p:spPr>
          <a:xfrm>
            <a:off x="431800" y="4492625"/>
            <a:ext cx="6480175" cy="1447800"/>
          </a:xfrm>
        </p:spPr>
        <p:txBody>
          <a:bodyPr/>
          <a:lstStyle/>
          <a:p>
            <a:pPr eaLnBrk="1" hangingPunct="1"/>
            <a:endParaRPr lang="en-GB" altLang="en-US" dirty="0"/>
          </a:p>
        </p:txBody>
      </p:sp>
    </p:spTree>
    <p:extLst>
      <p:ext uri="{BB962C8B-B14F-4D97-AF65-F5344CB8AC3E}">
        <p14:creationId xmlns:p14="http://schemas.microsoft.com/office/powerpoint/2010/main" val="2045801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2">
            <a:extLst>
              <a:ext uri="{FF2B5EF4-FFF2-40B4-BE49-F238E27FC236}">
                <a16:creationId xmlns:a16="http://schemas.microsoft.com/office/drawing/2014/main" id="{061AEFFD-DDC5-1B40-A655-1F4B6B1F8EFC}"/>
              </a:ext>
            </a:extLst>
          </p:cNvPr>
          <p:cNvSpPr>
            <a:spLocks noGrp="1"/>
          </p:cNvSpPr>
          <p:nvPr>
            <p:ph sz="quarter" idx="1"/>
          </p:nvPr>
        </p:nvSpPr>
        <p:spPr>
          <a:xfrm>
            <a:off x="457200" y="2106613"/>
            <a:ext cx="7467600" cy="4367212"/>
          </a:xfrm>
        </p:spPr>
        <p:txBody>
          <a:bodyPr/>
          <a:lstStyle/>
          <a:p>
            <a:r>
              <a:rPr lang="en-GB" altLang="en-US"/>
              <a:t>The myth of the global manager.</a:t>
            </a:r>
          </a:p>
          <a:p>
            <a:r>
              <a:rPr lang="en-GB" altLang="en-US"/>
              <a:t> The debate surrounding expatriate failure.</a:t>
            </a:r>
          </a:p>
          <a:p>
            <a:r>
              <a:rPr lang="en-GB" altLang="en-US"/>
              <a:t> Factors moderating intent to stay or leave the international assignment.</a:t>
            </a:r>
          </a:p>
          <a:p>
            <a:r>
              <a:rPr lang="en-GB" altLang="en-US"/>
              <a:t> Selection criteria for international assignments.</a:t>
            </a:r>
          </a:p>
          <a:p>
            <a:r>
              <a:rPr lang="en-GB" altLang="en-US"/>
              <a:t> Dual career couples.</a:t>
            </a:r>
          </a:p>
          <a:p>
            <a:r>
              <a:rPr lang="en-GB" altLang="en-US"/>
              <a:t> Are female expatriates different?</a:t>
            </a:r>
          </a:p>
        </p:txBody>
      </p:sp>
      <p:sp>
        <p:nvSpPr>
          <p:cNvPr id="14339" name="Title 3">
            <a:extLst>
              <a:ext uri="{FF2B5EF4-FFF2-40B4-BE49-F238E27FC236}">
                <a16:creationId xmlns:a16="http://schemas.microsoft.com/office/drawing/2014/main" id="{CE817867-4C84-0B40-BA5F-074447B3C129}"/>
              </a:ext>
            </a:extLst>
          </p:cNvPr>
          <p:cNvSpPr>
            <a:spLocks noGrp="1"/>
          </p:cNvSpPr>
          <p:nvPr>
            <p:ph type="ctrTitle"/>
          </p:nvPr>
        </p:nvSpPr>
        <p:spPr>
          <a:xfrm>
            <a:off x="431800" y="1619250"/>
            <a:ext cx="6734175" cy="504825"/>
          </a:xfrm>
        </p:spPr>
        <p:txBody>
          <a:bodyPr/>
          <a:lstStyle/>
          <a:p>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0159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497D0B1-97F1-F149-9AF6-2D18DE043827}"/>
              </a:ext>
            </a:extLst>
          </p:cNvPr>
          <p:cNvSpPr>
            <a:spLocks noGrp="1"/>
          </p:cNvSpPr>
          <p:nvPr>
            <p:ph type="ctrTitle"/>
          </p:nvPr>
        </p:nvSpPr>
        <p:spPr>
          <a:xfrm>
            <a:off x="431800" y="1619250"/>
            <a:ext cx="6734175" cy="504825"/>
          </a:xfrm>
        </p:spPr>
        <p:txBody>
          <a:bodyPr/>
          <a:lstStyle/>
          <a:p>
            <a:r>
              <a:rPr lang="en-GB" altLang="en-US" sz="2800">
                <a:latin typeface="Arial" panose="020B0604020202020204" pitchFamily="34" charset="0"/>
                <a:cs typeface="Arial" panose="020B0604020202020204" pitchFamily="34" charset="0"/>
              </a:rPr>
              <a:t>The myth of the global manager</a:t>
            </a:r>
          </a:p>
        </p:txBody>
      </p:sp>
      <p:sp>
        <p:nvSpPr>
          <p:cNvPr id="15363" name="Subtitle 2">
            <a:extLst>
              <a:ext uri="{FF2B5EF4-FFF2-40B4-BE49-F238E27FC236}">
                <a16:creationId xmlns:a16="http://schemas.microsoft.com/office/drawing/2014/main" id="{79F7C4FC-267A-EC41-878C-0006B0050770}"/>
              </a:ext>
            </a:extLst>
          </p:cNvPr>
          <p:cNvSpPr>
            <a:spLocks noGrp="1"/>
          </p:cNvSpPr>
          <p:nvPr>
            <p:ph type="subTitle" idx="1"/>
          </p:nvPr>
        </p:nvSpPr>
        <p:spPr>
          <a:xfrm>
            <a:off x="431800" y="2268538"/>
            <a:ext cx="6480175" cy="3671887"/>
          </a:xfrm>
        </p:spPr>
        <p:txBody>
          <a:bodyPr/>
          <a:lstStyle/>
          <a:p>
            <a:r>
              <a:rPr lang="en-GB" altLang="en-US" b="1"/>
              <a:t>Myth 1: there is a universal approach to management</a:t>
            </a:r>
          </a:p>
          <a:p>
            <a:r>
              <a:rPr lang="en-GB" altLang="en-US" b="1"/>
              <a:t>Myth 2: people can acquire multicultural adaptability and behaviors.</a:t>
            </a:r>
          </a:p>
          <a:p>
            <a:r>
              <a:rPr lang="en-GB" altLang="en-US" b="1"/>
              <a:t>Myth 3: there are common characteristics shared by successful international</a:t>
            </a:r>
            <a:br>
              <a:rPr lang="en-GB" altLang="en-US" b="1"/>
            </a:br>
            <a:r>
              <a:rPr lang="en-GB" altLang="en-US" b="1"/>
              <a:t>managers</a:t>
            </a:r>
          </a:p>
          <a:p>
            <a:r>
              <a:rPr lang="en-GB" altLang="en-US" b="1"/>
              <a:t>Myth 4: there are no impediments to mobility</a:t>
            </a:r>
            <a:endParaRPr lang="en-GB" altLang="en-US"/>
          </a:p>
        </p:txBody>
      </p:sp>
    </p:spTree>
    <p:extLst>
      <p:ext uri="{BB962C8B-B14F-4D97-AF65-F5344CB8AC3E}">
        <p14:creationId xmlns:p14="http://schemas.microsoft.com/office/powerpoint/2010/main" val="2596608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3B4A2-9B5F-0A45-A84C-BBAABCA15CC8}"/>
              </a:ext>
            </a:extLst>
          </p:cNvPr>
          <p:cNvSpPr>
            <a:spLocks noGrp="1"/>
          </p:cNvSpPr>
          <p:nvPr>
            <p:ph type="ctrTitle"/>
          </p:nvPr>
        </p:nvSpPr>
        <p:spPr>
          <a:xfrm>
            <a:off x="431800" y="1619250"/>
            <a:ext cx="6734175" cy="504825"/>
          </a:xfrm>
        </p:spPr>
        <p:txBody>
          <a:bodyPr/>
          <a:lstStyle/>
          <a:p>
            <a:pPr>
              <a:defRPr/>
            </a:pPr>
            <a:r>
              <a:rPr lang="en-US" sz="2400" dirty="0">
                <a:effectLst>
                  <a:outerShdw blurRad="38100" dist="38100" dir="2700000" algn="tl">
                    <a:srgbClr val="000000">
                      <a:alpha val="43137"/>
                    </a:srgbClr>
                  </a:outerShdw>
                </a:effectLst>
              </a:rPr>
              <a:t>Key Challenge of International Business</a:t>
            </a:r>
            <a:endParaRPr lang="en-GB" sz="2400" dirty="0"/>
          </a:p>
        </p:txBody>
      </p:sp>
      <p:sp>
        <p:nvSpPr>
          <p:cNvPr id="16387" name="Subtitle 2">
            <a:extLst>
              <a:ext uri="{FF2B5EF4-FFF2-40B4-BE49-F238E27FC236}">
                <a16:creationId xmlns:a16="http://schemas.microsoft.com/office/drawing/2014/main" id="{14BB3AA0-EF72-6B49-990B-BEFCC2B3048F}"/>
              </a:ext>
            </a:extLst>
          </p:cNvPr>
          <p:cNvSpPr>
            <a:spLocks noGrp="1"/>
          </p:cNvSpPr>
          <p:nvPr>
            <p:ph type="subTitle" idx="1"/>
          </p:nvPr>
        </p:nvSpPr>
        <p:spPr>
          <a:xfrm>
            <a:off x="431800" y="2268538"/>
            <a:ext cx="6480175" cy="3671887"/>
          </a:xfrm>
        </p:spPr>
        <p:txBody>
          <a:bodyPr/>
          <a:lstStyle/>
          <a:p>
            <a:r>
              <a:rPr lang="en-US" altLang="en-US"/>
              <a:t>Extending its HR policies and systems to service its staffing needs abroad which includes:</a:t>
            </a:r>
          </a:p>
          <a:p>
            <a:pPr>
              <a:spcBef>
                <a:spcPct val="40000"/>
              </a:spcBef>
              <a:buFontTx/>
              <a:buChar char="•"/>
            </a:pPr>
            <a:r>
              <a:rPr lang="en-US" altLang="en-US"/>
              <a:t>Deployment of right skills, regardless of geographic location.</a:t>
            </a:r>
          </a:p>
          <a:p>
            <a:pPr>
              <a:spcBef>
                <a:spcPct val="40000"/>
              </a:spcBef>
              <a:buFontTx/>
              <a:buChar char="•"/>
            </a:pPr>
            <a:r>
              <a:rPr lang="en-US" altLang="en-US"/>
              <a:t>Knowledge and innovation dissemination</a:t>
            </a:r>
          </a:p>
          <a:p>
            <a:pPr>
              <a:spcBef>
                <a:spcPct val="40000"/>
              </a:spcBef>
              <a:buFontTx/>
              <a:buChar char="•"/>
            </a:pPr>
            <a:r>
              <a:rPr lang="en-US" altLang="en-US"/>
              <a:t>Identifying and developing talent on a global basis </a:t>
            </a:r>
          </a:p>
          <a:p>
            <a:endParaRPr lang="en-GB" altLang="en-US"/>
          </a:p>
        </p:txBody>
      </p:sp>
    </p:spTree>
    <p:extLst>
      <p:ext uri="{BB962C8B-B14F-4D97-AF65-F5344CB8AC3E}">
        <p14:creationId xmlns:p14="http://schemas.microsoft.com/office/powerpoint/2010/main" val="3064190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1115403F-2962-384B-854E-C2F0A445CADE}"/>
              </a:ext>
            </a:extLst>
          </p:cNvPr>
          <p:cNvSpPr>
            <a:spLocks noGrp="1"/>
          </p:cNvSpPr>
          <p:nvPr>
            <p:ph type="ctrTitle"/>
          </p:nvPr>
        </p:nvSpPr>
        <p:spPr>
          <a:xfrm>
            <a:off x="431800" y="1619250"/>
            <a:ext cx="6734175" cy="504825"/>
          </a:xfrm>
        </p:spPr>
        <p:txBody>
          <a:bodyPr/>
          <a:lstStyle/>
          <a:p>
            <a:endParaRPr lang="en-GB" altLang="en-US">
              <a:latin typeface="Arial" panose="020B0604020202020204" pitchFamily="34" charset="0"/>
              <a:cs typeface="Arial" panose="020B0604020202020204" pitchFamily="34" charset="0"/>
            </a:endParaRPr>
          </a:p>
        </p:txBody>
      </p:sp>
      <p:sp>
        <p:nvSpPr>
          <p:cNvPr id="17411" name="Subtitle 2">
            <a:extLst>
              <a:ext uri="{FF2B5EF4-FFF2-40B4-BE49-F238E27FC236}">
                <a16:creationId xmlns:a16="http://schemas.microsoft.com/office/drawing/2014/main" id="{7EF65610-48D3-F946-8D93-FCD2479796BA}"/>
              </a:ext>
            </a:extLst>
          </p:cNvPr>
          <p:cNvSpPr>
            <a:spLocks noGrp="1"/>
          </p:cNvSpPr>
          <p:nvPr>
            <p:ph type="subTitle" idx="1"/>
          </p:nvPr>
        </p:nvSpPr>
        <p:spPr>
          <a:xfrm>
            <a:off x="431800" y="2268538"/>
            <a:ext cx="6480175" cy="3671887"/>
          </a:xfrm>
        </p:spPr>
        <p:txBody>
          <a:bodyPr/>
          <a:lstStyle/>
          <a:p>
            <a:r>
              <a:rPr lang="en-US" altLang="en-US"/>
              <a:t>HR is more complex in international business because of difference in labor markets, culture, legal systems, economic systems and so on</a:t>
            </a:r>
          </a:p>
          <a:p>
            <a:r>
              <a:rPr lang="en-US" altLang="en-US"/>
              <a:t>Firms need to find best fit between HR strategy and business strategy</a:t>
            </a:r>
          </a:p>
          <a:p>
            <a:endParaRPr lang="en-GB" altLang="en-US"/>
          </a:p>
        </p:txBody>
      </p:sp>
    </p:spTree>
    <p:extLst>
      <p:ext uri="{BB962C8B-B14F-4D97-AF65-F5344CB8AC3E}">
        <p14:creationId xmlns:p14="http://schemas.microsoft.com/office/powerpoint/2010/main" val="1074759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Content Placeholder 3">
            <a:extLst>
              <a:ext uri="{FF2B5EF4-FFF2-40B4-BE49-F238E27FC236}">
                <a16:creationId xmlns:a16="http://schemas.microsoft.com/office/drawing/2014/main" id="{3D5FD7FB-03A5-B747-A0AF-62917EDD16F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31800" y="1619250"/>
            <a:ext cx="5381625" cy="4114800"/>
          </a:xfrm>
        </p:spPr>
      </p:pic>
    </p:spTree>
    <p:extLst>
      <p:ext uri="{BB962C8B-B14F-4D97-AF65-F5344CB8AC3E}">
        <p14:creationId xmlns:p14="http://schemas.microsoft.com/office/powerpoint/2010/main" val="3632994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Content Placeholder 3">
            <a:extLst>
              <a:ext uri="{FF2B5EF4-FFF2-40B4-BE49-F238E27FC236}">
                <a16:creationId xmlns:a16="http://schemas.microsoft.com/office/drawing/2014/main" id="{98F20F7E-493A-B242-8746-54E5B6894C7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5438" y="1471613"/>
            <a:ext cx="66675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0668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88C5EB09-81AD-C946-8B2C-EE1C7DA9105A}"/>
              </a:ext>
            </a:extLst>
          </p:cNvPr>
          <p:cNvSpPr>
            <a:spLocks noGrp="1"/>
          </p:cNvSpPr>
          <p:nvPr>
            <p:ph type="ctrTitle"/>
          </p:nvPr>
        </p:nvSpPr>
        <p:spPr>
          <a:xfrm>
            <a:off x="431800" y="1619250"/>
            <a:ext cx="6734175" cy="504825"/>
          </a:xfrm>
        </p:spPr>
        <p:txBody>
          <a:bodyPr/>
          <a:lstStyle/>
          <a:p>
            <a:endParaRPr lang="en-GB" altLang="en-US">
              <a:latin typeface="Arial" panose="020B0604020202020204" pitchFamily="34" charset="0"/>
              <a:cs typeface="Arial" panose="020B0604020202020204" pitchFamily="34" charset="0"/>
            </a:endParaRPr>
          </a:p>
        </p:txBody>
      </p:sp>
      <p:sp>
        <p:nvSpPr>
          <p:cNvPr id="20483" name="Subtitle 2">
            <a:extLst>
              <a:ext uri="{FF2B5EF4-FFF2-40B4-BE49-F238E27FC236}">
                <a16:creationId xmlns:a16="http://schemas.microsoft.com/office/drawing/2014/main" id="{6CE27721-FE7F-2B44-B0E0-F60494817F2A}"/>
              </a:ext>
            </a:extLst>
          </p:cNvPr>
          <p:cNvSpPr>
            <a:spLocks noGrp="1"/>
          </p:cNvSpPr>
          <p:nvPr>
            <p:ph type="subTitle" idx="1"/>
          </p:nvPr>
        </p:nvSpPr>
        <p:spPr>
          <a:xfrm>
            <a:off x="431800" y="2268538"/>
            <a:ext cx="6480175" cy="3671887"/>
          </a:xfrm>
        </p:spPr>
        <p:txBody>
          <a:bodyPr/>
          <a:lstStyle/>
          <a:p>
            <a:r>
              <a:rPr lang="en-GB" altLang="en-US">
                <a:ea typeface="ＭＳ Ｐゴシック" panose="020B0600070205080204" pitchFamily="34" charset="-128"/>
                <a:cs typeface="Arial" panose="020B0604020202020204" pitchFamily="34" charset="0"/>
              </a:rPr>
              <a:t>Ethnocentric</a:t>
            </a:r>
          </a:p>
          <a:p>
            <a:r>
              <a:rPr lang="en-GB" altLang="en-US">
                <a:ea typeface="ＭＳ Ｐゴシック" panose="020B0600070205080204" pitchFamily="34" charset="-128"/>
                <a:cs typeface="Arial" panose="020B0604020202020204" pitchFamily="34" charset="0"/>
              </a:rPr>
              <a:t>Polycentric</a:t>
            </a:r>
            <a:endParaRPr lang="en-GB" altLang="en-US"/>
          </a:p>
          <a:p>
            <a:r>
              <a:rPr lang="en-GB" altLang="en-US">
                <a:ea typeface="ＭＳ Ｐゴシック" panose="020B0600070205080204" pitchFamily="34" charset="-128"/>
              </a:rPr>
              <a:t>Geocentric</a:t>
            </a:r>
            <a:endParaRPr lang="en-GB" altLang="en-US"/>
          </a:p>
          <a:p>
            <a:r>
              <a:rPr lang="en-GB" altLang="en-US">
                <a:ea typeface="ＭＳ Ｐゴシック" panose="020B0600070205080204" pitchFamily="34" charset="-128"/>
              </a:rPr>
              <a:t>Regiocentric</a:t>
            </a:r>
            <a:endParaRPr lang="en-GB" altLang="en-US"/>
          </a:p>
          <a:p>
            <a:endParaRPr lang="en-GB" altLang="en-US"/>
          </a:p>
        </p:txBody>
      </p:sp>
    </p:spTree>
    <p:extLst>
      <p:ext uri="{BB962C8B-B14F-4D97-AF65-F5344CB8AC3E}">
        <p14:creationId xmlns:p14="http://schemas.microsoft.com/office/powerpoint/2010/main" val="3660420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2C28A-311A-BC40-91EC-E964C0D98223}"/>
              </a:ext>
            </a:extLst>
          </p:cNvPr>
          <p:cNvSpPr>
            <a:spLocks noGrp="1"/>
          </p:cNvSpPr>
          <p:nvPr>
            <p:ph type="ctrTitle"/>
          </p:nvPr>
        </p:nvSpPr>
        <p:spPr>
          <a:xfrm>
            <a:off x="431800" y="1619250"/>
            <a:ext cx="6734175" cy="504825"/>
          </a:xfrm>
        </p:spPr>
        <p:txBody>
          <a:bodyPr/>
          <a:lstStyle/>
          <a:p>
            <a:pPr>
              <a:defRPr/>
            </a:pPr>
            <a:r>
              <a:rPr lang="en-GB" sz="1800" dirty="0">
                <a:effectLst>
                  <a:outerShdw blurRad="38100" dist="38100" dir="2700000" algn="tl">
                    <a:srgbClr val="C0C0C0"/>
                  </a:outerShdw>
                </a:effectLst>
                <a:latin typeface="Comic Sans MS" pitchFamily="66" charset="0"/>
              </a:rPr>
              <a:t>Approaches to HRM strategy </a:t>
            </a:r>
            <a:r>
              <a:rPr lang="en-GB" sz="1800" dirty="0" err="1">
                <a:effectLst>
                  <a:outerShdw blurRad="38100" dist="38100" dir="2700000" algn="tl">
                    <a:srgbClr val="C0C0C0"/>
                  </a:outerShdw>
                </a:effectLst>
                <a:latin typeface="Comic Sans MS" pitchFamily="66" charset="0"/>
              </a:rPr>
              <a:t>Budhwar</a:t>
            </a:r>
            <a:r>
              <a:rPr lang="en-GB" sz="1800" dirty="0">
                <a:effectLst>
                  <a:outerShdw blurRad="38100" dist="38100" dir="2700000" algn="tl">
                    <a:srgbClr val="C0C0C0"/>
                  </a:outerShdw>
                </a:effectLst>
                <a:latin typeface="Comic Sans MS" pitchFamily="66" charset="0"/>
              </a:rPr>
              <a:t> (2003)</a:t>
            </a:r>
            <a:r>
              <a:rPr lang="en-GB" sz="1800" dirty="0">
                <a:effectLst>
                  <a:outerShdw blurRad="38100" dist="38100" dir="2700000" algn="tl">
                    <a:srgbClr val="C0C0C0"/>
                  </a:outerShdw>
                </a:effectLst>
              </a:rPr>
              <a:t> </a:t>
            </a:r>
            <a:endParaRPr lang="en-GB" sz="1800" dirty="0"/>
          </a:p>
        </p:txBody>
      </p:sp>
      <p:sp>
        <p:nvSpPr>
          <p:cNvPr id="3" name="Subtitle 2">
            <a:extLst>
              <a:ext uri="{FF2B5EF4-FFF2-40B4-BE49-F238E27FC236}">
                <a16:creationId xmlns:a16="http://schemas.microsoft.com/office/drawing/2014/main" id="{893DF713-5EFA-1C43-8C24-4FA0751432FD}"/>
              </a:ext>
            </a:extLst>
          </p:cNvPr>
          <p:cNvSpPr>
            <a:spLocks noGrp="1"/>
          </p:cNvSpPr>
          <p:nvPr>
            <p:ph type="subTitle" idx="1"/>
          </p:nvPr>
        </p:nvSpPr>
        <p:spPr>
          <a:xfrm>
            <a:off x="431800" y="2268538"/>
            <a:ext cx="6480175" cy="3671887"/>
          </a:xfrm>
        </p:spPr>
        <p:txBody>
          <a:bodyPr>
            <a:normAutofit fontScale="70000" lnSpcReduction="20000"/>
          </a:bodyPr>
          <a:lstStyle/>
          <a:p>
            <a:pPr eaLnBrk="1" hangingPunct="1">
              <a:buFont typeface="Arial" charset="0"/>
              <a:buNone/>
              <a:defRPr/>
            </a:pPr>
            <a:r>
              <a:rPr lang="en-GB" altLang="en-US" dirty="0"/>
              <a:t>Ethnocentric. fills key management positions with parent-country nationals...</a:t>
            </a:r>
            <a:r>
              <a:rPr lang="en-GB" altLang="en-US" dirty="0">
                <a:solidFill>
                  <a:srgbClr val="0070C0"/>
                </a:solidFill>
              </a:rPr>
              <a:t>so impacting on policies</a:t>
            </a:r>
            <a:r>
              <a:rPr lang="en-GB" altLang="en-US" dirty="0">
                <a:solidFill>
                  <a:srgbClr val="FF0000"/>
                </a:solidFill>
              </a:rPr>
              <a:t> </a:t>
            </a:r>
            <a:r>
              <a:rPr lang="en-GB" altLang="en-US" dirty="0"/>
              <a:t> </a:t>
            </a:r>
          </a:p>
          <a:p>
            <a:pPr eaLnBrk="1" hangingPunct="1">
              <a:buFont typeface="Arial" charset="0"/>
              <a:buNone/>
              <a:defRPr/>
            </a:pPr>
            <a:r>
              <a:rPr lang="en-GB" altLang="en-US" dirty="0"/>
              <a:t>Polycentric. recruits host country nationals to manage subsidiaries in their own countries and parent country nationals at headquarters - </a:t>
            </a:r>
            <a:r>
              <a:rPr lang="en-GB" altLang="en-US" dirty="0">
                <a:solidFill>
                  <a:srgbClr val="0070C0"/>
                </a:solidFill>
              </a:rPr>
              <a:t>policies?</a:t>
            </a:r>
            <a:endParaRPr lang="en-GB" altLang="en-US" dirty="0"/>
          </a:p>
          <a:p>
            <a:pPr eaLnBrk="1" hangingPunct="1">
              <a:buFont typeface="Arial" charset="0"/>
              <a:buNone/>
              <a:defRPr/>
            </a:pPr>
            <a:r>
              <a:rPr lang="en-GB" altLang="en-US" dirty="0"/>
              <a:t>Geocentric. Seeks best people for jobs regardless of nationality – </a:t>
            </a:r>
            <a:r>
              <a:rPr lang="en-GB" altLang="en-US" dirty="0">
                <a:solidFill>
                  <a:srgbClr val="0070C0"/>
                </a:solidFill>
              </a:rPr>
              <a:t>policies?</a:t>
            </a:r>
            <a:endParaRPr lang="en-GB" altLang="en-US" dirty="0"/>
          </a:p>
          <a:p>
            <a:pPr eaLnBrk="1" hangingPunct="1">
              <a:buFont typeface="Arial" charset="0"/>
              <a:buNone/>
              <a:defRPr/>
            </a:pPr>
            <a:r>
              <a:rPr lang="en-GB" altLang="en-US" dirty="0" err="1"/>
              <a:t>Regiocentric</a:t>
            </a:r>
            <a:r>
              <a:rPr lang="en-GB" altLang="en-US" dirty="0"/>
              <a:t>- as above but managers recruited by region -</a:t>
            </a:r>
            <a:r>
              <a:rPr lang="en-GB" altLang="en-US" dirty="0">
                <a:solidFill>
                  <a:srgbClr val="0070C0"/>
                </a:solidFill>
              </a:rPr>
              <a:t> policies?</a:t>
            </a:r>
            <a:endParaRPr lang="en-GB" altLang="en-US" dirty="0"/>
          </a:p>
          <a:p>
            <a:pPr>
              <a:buFont typeface="Arial" charset="0"/>
              <a:buNone/>
              <a:defRPr/>
            </a:pPr>
            <a:endParaRPr lang="en-GB" dirty="0"/>
          </a:p>
        </p:txBody>
      </p:sp>
    </p:spTree>
    <p:extLst>
      <p:ext uri="{BB962C8B-B14F-4D97-AF65-F5344CB8AC3E}">
        <p14:creationId xmlns:p14="http://schemas.microsoft.com/office/powerpoint/2010/main" val="32629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91F5C-96E8-E149-A8BA-FF9FA3F16A9B}"/>
              </a:ext>
            </a:extLst>
          </p:cNvPr>
          <p:cNvSpPr>
            <a:spLocks noGrp="1"/>
          </p:cNvSpPr>
          <p:nvPr>
            <p:ph type="ctrTitle"/>
          </p:nvPr>
        </p:nvSpPr>
        <p:spPr>
          <a:xfrm>
            <a:off x="431800" y="1619250"/>
            <a:ext cx="6734175" cy="504825"/>
          </a:xfrm>
        </p:spPr>
        <p:txBody>
          <a:bodyPr/>
          <a:lstStyle/>
          <a:p>
            <a:pPr>
              <a:defRPr/>
            </a:pPr>
            <a:r>
              <a:rPr lang="en-GB" sz="2000" dirty="0" err="1">
                <a:effectLst>
                  <a:outerShdw blurRad="38100" dist="38100" dir="2700000" algn="tl">
                    <a:srgbClr val="C0C0C0"/>
                  </a:outerShdw>
                </a:effectLst>
              </a:rPr>
              <a:t>Budhwar</a:t>
            </a:r>
            <a:r>
              <a:rPr lang="en-GB" sz="2000" dirty="0">
                <a:effectLst>
                  <a:outerShdw blurRad="38100" dist="38100" dir="2700000" algn="tl">
                    <a:srgbClr val="C0C0C0"/>
                  </a:outerShdw>
                </a:effectLst>
              </a:rPr>
              <a:t> (2003). Variations also due to</a:t>
            </a:r>
            <a:endParaRPr lang="en-GB" sz="2000" dirty="0"/>
          </a:p>
        </p:txBody>
      </p:sp>
      <p:sp>
        <p:nvSpPr>
          <p:cNvPr id="22531" name="Subtitle 2">
            <a:extLst>
              <a:ext uri="{FF2B5EF4-FFF2-40B4-BE49-F238E27FC236}">
                <a16:creationId xmlns:a16="http://schemas.microsoft.com/office/drawing/2014/main" id="{DC7E2209-A25E-8F48-B316-27101BB9BF7A}"/>
              </a:ext>
            </a:extLst>
          </p:cNvPr>
          <p:cNvSpPr>
            <a:spLocks noGrp="1"/>
          </p:cNvSpPr>
          <p:nvPr>
            <p:ph type="subTitle" idx="1"/>
          </p:nvPr>
        </p:nvSpPr>
        <p:spPr>
          <a:xfrm>
            <a:off x="431800" y="2268538"/>
            <a:ext cx="6480175" cy="3671887"/>
          </a:xfrm>
        </p:spPr>
        <p:txBody>
          <a:bodyPr/>
          <a:lstStyle/>
          <a:p>
            <a:pPr eaLnBrk="1" hangingPunct="1">
              <a:buFont typeface="Arial" panose="020B0604020202020204" pitchFamily="34" charset="0"/>
              <a:buChar char="•"/>
            </a:pPr>
            <a:r>
              <a:rPr lang="en-GB" altLang="en-US"/>
              <a:t>Managers</a:t>
            </a:r>
            <a:r>
              <a:rPr lang="ja-JP" altLang="en-GB"/>
              <a:t>’</a:t>
            </a:r>
            <a:r>
              <a:rPr lang="en-GB" altLang="ja-JP"/>
              <a:t> socialisation</a:t>
            </a:r>
          </a:p>
          <a:p>
            <a:pPr eaLnBrk="1" hangingPunct="1">
              <a:buFont typeface="Arial" panose="020B0604020202020204" pitchFamily="34" charset="0"/>
              <a:buChar char="•"/>
            </a:pPr>
            <a:r>
              <a:rPr lang="en-GB" altLang="en-US"/>
              <a:t>Common values</a:t>
            </a:r>
          </a:p>
          <a:p>
            <a:pPr eaLnBrk="1" hangingPunct="1">
              <a:buFont typeface="Arial" panose="020B0604020202020204" pitchFamily="34" charset="0"/>
              <a:buChar char="•"/>
            </a:pPr>
            <a:r>
              <a:rPr lang="en-GB" altLang="en-US"/>
              <a:t>Country-specific elites or pressure groups</a:t>
            </a:r>
          </a:p>
          <a:p>
            <a:pPr eaLnBrk="1" hangingPunct="1">
              <a:buFont typeface="Arial" panose="020B0604020202020204" pitchFamily="34" charset="0"/>
              <a:buChar char="•"/>
            </a:pPr>
            <a:r>
              <a:rPr lang="en-GB" altLang="en-US"/>
              <a:t>Management logic need also for credibility/ face validity</a:t>
            </a:r>
          </a:p>
          <a:p>
            <a:endParaRPr lang="en-GB" altLang="en-US"/>
          </a:p>
        </p:txBody>
      </p:sp>
    </p:spTree>
    <p:extLst>
      <p:ext uri="{BB962C8B-B14F-4D97-AF65-F5344CB8AC3E}">
        <p14:creationId xmlns:p14="http://schemas.microsoft.com/office/powerpoint/2010/main" val="3852424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23C92652-E8E3-794E-BE44-38CEB16C32B9}"/>
              </a:ext>
            </a:extLst>
          </p:cNvPr>
          <p:cNvSpPr>
            <a:spLocks noGrp="1"/>
          </p:cNvSpPr>
          <p:nvPr>
            <p:ph type="ctrTitle"/>
          </p:nvPr>
        </p:nvSpPr>
        <p:spPr>
          <a:xfrm>
            <a:off x="431800" y="1619250"/>
            <a:ext cx="6734175" cy="504825"/>
          </a:xfrm>
        </p:spPr>
        <p:txBody>
          <a:bodyPr/>
          <a:lstStyle/>
          <a:p>
            <a:endParaRPr lang="en-GB" altLang="en-US">
              <a:latin typeface="Arial" panose="020B0604020202020204" pitchFamily="34" charset="0"/>
              <a:cs typeface="Arial" panose="020B0604020202020204" pitchFamily="34" charset="0"/>
            </a:endParaRPr>
          </a:p>
        </p:txBody>
      </p:sp>
      <p:sp>
        <p:nvSpPr>
          <p:cNvPr id="23555" name="Subtitle 2">
            <a:extLst>
              <a:ext uri="{FF2B5EF4-FFF2-40B4-BE49-F238E27FC236}">
                <a16:creationId xmlns:a16="http://schemas.microsoft.com/office/drawing/2014/main" id="{A0AE39B2-C500-E942-A0ED-645A6E5D0F33}"/>
              </a:ext>
            </a:extLst>
          </p:cNvPr>
          <p:cNvSpPr>
            <a:spLocks noGrp="1"/>
          </p:cNvSpPr>
          <p:nvPr>
            <p:ph type="subTitle" idx="1"/>
          </p:nvPr>
        </p:nvSpPr>
        <p:spPr>
          <a:xfrm>
            <a:off x="431800" y="2268538"/>
            <a:ext cx="6480175" cy="3671887"/>
          </a:xfrm>
        </p:spPr>
        <p:txBody>
          <a:bodyPr/>
          <a:lstStyle/>
          <a:p>
            <a:r>
              <a:rPr lang="en-GB" altLang="en-US">
                <a:hlinkClick r:id="rId2"/>
              </a:rPr>
              <a:t>https://www.youtube.com/watch?v=BjSX3FVAkgw</a:t>
            </a:r>
            <a:endParaRPr lang="en-GB" altLang="en-US"/>
          </a:p>
          <a:p>
            <a:endParaRPr lang="en-GB" altLang="en-US"/>
          </a:p>
        </p:txBody>
      </p:sp>
    </p:spTree>
    <p:extLst>
      <p:ext uri="{BB962C8B-B14F-4D97-AF65-F5344CB8AC3E}">
        <p14:creationId xmlns:p14="http://schemas.microsoft.com/office/powerpoint/2010/main" val="2312409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6DBAF-B561-7D4C-B256-820F5776A362}"/>
              </a:ext>
            </a:extLst>
          </p:cNvPr>
          <p:cNvSpPr>
            <a:spLocks noGrp="1"/>
          </p:cNvSpPr>
          <p:nvPr>
            <p:ph type="ctrTitle"/>
          </p:nvPr>
        </p:nvSpPr>
        <p:spPr>
          <a:xfrm>
            <a:off x="431800" y="1619250"/>
            <a:ext cx="6734175" cy="504825"/>
          </a:xfrm>
        </p:spPr>
        <p:txBody>
          <a:bodyPr/>
          <a:lstStyle/>
          <a:p>
            <a:pPr>
              <a:defRPr/>
            </a:pPr>
            <a:r>
              <a:rPr lang="en-GB" dirty="0">
                <a:effectLst>
                  <a:outerShdw blurRad="38100" dist="38100" dir="2700000" algn="tl">
                    <a:srgbClr val="C0C0C0"/>
                  </a:outerShdw>
                </a:effectLst>
              </a:rPr>
              <a:t>Adler and </a:t>
            </a:r>
            <a:r>
              <a:rPr lang="en-GB" dirty="0" err="1">
                <a:effectLst>
                  <a:outerShdw blurRad="38100" dist="38100" dir="2700000" algn="tl">
                    <a:srgbClr val="C0C0C0"/>
                  </a:outerShdw>
                </a:effectLst>
              </a:rPr>
              <a:t>Gahdar</a:t>
            </a:r>
            <a:r>
              <a:rPr lang="ja-JP" altLang="en-GB">
                <a:effectLst>
                  <a:outerShdw blurRad="38100" dist="38100" dir="2700000" algn="tl">
                    <a:srgbClr val="C0C0C0"/>
                  </a:outerShdw>
                </a:effectLst>
              </a:rPr>
              <a:t>’</a:t>
            </a:r>
            <a:r>
              <a:rPr lang="en-GB" altLang="ja-JP" dirty="0">
                <a:effectLst>
                  <a:outerShdw blurRad="38100" dist="38100" dir="2700000" algn="tl">
                    <a:srgbClr val="C0C0C0"/>
                  </a:outerShdw>
                </a:effectLst>
              </a:rPr>
              <a:t> Stages</a:t>
            </a:r>
            <a:endParaRPr lang="en-GB" dirty="0"/>
          </a:p>
        </p:txBody>
      </p:sp>
      <p:sp>
        <p:nvSpPr>
          <p:cNvPr id="3" name="Subtitle 2">
            <a:extLst>
              <a:ext uri="{FF2B5EF4-FFF2-40B4-BE49-F238E27FC236}">
                <a16:creationId xmlns:a16="http://schemas.microsoft.com/office/drawing/2014/main" id="{3974A897-1E25-0B47-95A3-0741255C5260}"/>
              </a:ext>
            </a:extLst>
          </p:cNvPr>
          <p:cNvSpPr>
            <a:spLocks noGrp="1"/>
          </p:cNvSpPr>
          <p:nvPr>
            <p:ph type="subTitle" idx="1"/>
          </p:nvPr>
        </p:nvSpPr>
        <p:spPr>
          <a:xfrm>
            <a:off x="431800" y="2268538"/>
            <a:ext cx="6480175" cy="3671887"/>
          </a:xfrm>
        </p:spPr>
        <p:txBody>
          <a:bodyPr>
            <a:normAutofit fontScale="55000" lnSpcReduction="20000"/>
          </a:bodyPr>
          <a:lstStyle/>
          <a:p>
            <a:pPr>
              <a:buFont typeface="Arial" charset="0"/>
              <a:buNone/>
              <a:defRPr/>
            </a:pPr>
            <a:r>
              <a:rPr lang="en-GB" altLang="en-US" dirty="0">
                <a:cs typeface="Arial" pitchFamily="34" charset="0"/>
              </a:rPr>
              <a:t>Domestic- competitive strategy is primarily domestic</a:t>
            </a:r>
          </a:p>
          <a:p>
            <a:pPr>
              <a:buFont typeface="Arial" charset="0"/>
              <a:buNone/>
              <a:defRPr/>
            </a:pPr>
            <a:endParaRPr lang="en-GB" altLang="en-US" dirty="0">
              <a:cs typeface="Arial" pitchFamily="34" charset="0"/>
            </a:endParaRPr>
          </a:p>
          <a:p>
            <a:pPr>
              <a:buFont typeface="Arial" charset="0"/>
              <a:buNone/>
              <a:defRPr/>
            </a:pPr>
            <a:r>
              <a:rPr lang="en-GB" altLang="en-US" dirty="0">
                <a:cs typeface="Arial" pitchFamily="34" charset="0"/>
              </a:rPr>
              <a:t>International- often driven by declining domestic profits, entering neighbouring markets with similar culture and marketplace (U.S.-Canada)</a:t>
            </a:r>
          </a:p>
          <a:p>
            <a:pPr>
              <a:buFont typeface="Arial" charset="0"/>
              <a:buNone/>
              <a:defRPr/>
            </a:pPr>
            <a:endParaRPr lang="en-GB" altLang="en-US" dirty="0">
              <a:cs typeface="Arial" pitchFamily="34" charset="0"/>
            </a:endParaRPr>
          </a:p>
          <a:p>
            <a:pPr>
              <a:buFont typeface="Arial" charset="0"/>
              <a:buNone/>
              <a:defRPr/>
            </a:pPr>
            <a:r>
              <a:rPr lang="en-GB" altLang="en-US" dirty="0">
                <a:cs typeface="Arial" pitchFamily="34" charset="0"/>
              </a:rPr>
              <a:t>Multinational- firms more centralized, pulling decision-making back to headquarters, fewer expatriates are necessary as the participation of host nationals increases, outsourcing element</a:t>
            </a:r>
          </a:p>
          <a:p>
            <a:pPr>
              <a:buFont typeface="Arial" charset="0"/>
              <a:buNone/>
              <a:defRPr/>
            </a:pPr>
            <a:endParaRPr lang="en-GB" altLang="en-US" dirty="0">
              <a:cs typeface="Arial" pitchFamily="34" charset="0"/>
            </a:endParaRPr>
          </a:p>
          <a:p>
            <a:pPr>
              <a:buFont typeface="Arial" charset="0"/>
              <a:buNone/>
              <a:defRPr/>
            </a:pPr>
            <a:r>
              <a:rPr lang="en-GB" altLang="en-US" dirty="0">
                <a:cs typeface="Arial" pitchFamily="34" charset="0"/>
              </a:rPr>
              <a:t>Global- companies </a:t>
            </a:r>
            <a:r>
              <a:rPr lang="ja-JP" altLang="en-GB">
                <a:cs typeface="Arial" pitchFamily="34" charset="0"/>
              </a:rPr>
              <a:t>“</a:t>
            </a:r>
            <a:r>
              <a:rPr lang="en-GB" altLang="ja-JP" dirty="0">
                <a:cs typeface="Arial" pitchFamily="34" charset="0"/>
              </a:rPr>
              <a:t>draw on the best ideas worldwide</a:t>
            </a:r>
            <a:r>
              <a:rPr lang="ja-JP" altLang="en-GB">
                <a:cs typeface="Arial" pitchFamily="34" charset="0"/>
              </a:rPr>
              <a:t>”</a:t>
            </a:r>
            <a:r>
              <a:rPr lang="en-GB" altLang="ja-JP" dirty="0">
                <a:cs typeface="Arial" pitchFamily="34" charset="0"/>
              </a:rPr>
              <a:t>, organization is </a:t>
            </a:r>
            <a:r>
              <a:rPr lang="ja-JP" altLang="en-GB">
                <a:cs typeface="Arial" pitchFamily="34" charset="0"/>
              </a:rPr>
              <a:t>“</a:t>
            </a:r>
            <a:r>
              <a:rPr lang="en-GB" altLang="ja-JP" dirty="0">
                <a:cs typeface="Arial" pitchFamily="34" charset="0"/>
              </a:rPr>
              <a:t>modified to fit the needs of specific local populations</a:t>
            </a:r>
            <a:r>
              <a:rPr lang="ja-JP" altLang="en-GB">
                <a:cs typeface="Arial" pitchFamily="34" charset="0"/>
              </a:rPr>
              <a:t>”</a:t>
            </a:r>
            <a:endParaRPr lang="en-GB" altLang="ja-JP" dirty="0">
              <a:cs typeface="Arial" pitchFamily="34" charset="0"/>
            </a:endParaRPr>
          </a:p>
          <a:p>
            <a:pPr>
              <a:buFont typeface="Arial" charset="0"/>
              <a:buNone/>
              <a:defRPr/>
            </a:pPr>
            <a:endParaRPr lang="en-GB" dirty="0"/>
          </a:p>
        </p:txBody>
      </p:sp>
    </p:spTree>
    <p:extLst>
      <p:ext uri="{BB962C8B-B14F-4D97-AF65-F5344CB8AC3E}">
        <p14:creationId xmlns:p14="http://schemas.microsoft.com/office/powerpoint/2010/main" val="41781045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64440F63-DE15-FD48-BE2D-AAAD1013D4D4}"/>
              </a:ext>
            </a:extLst>
          </p:cNvPr>
          <p:cNvSpPr>
            <a:spLocks noGrp="1"/>
          </p:cNvSpPr>
          <p:nvPr>
            <p:ph type="ctrTitle"/>
          </p:nvPr>
        </p:nvSpPr>
        <p:spPr>
          <a:xfrm>
            <a:off x="431800" y="1619250"/>
            <a:ext cx="6734175" cy="504825"/>
          </a:xfrm>
        </p:spPr>
        <p:txBody>
          <a:bodyPr/>
          <a:lstStyle/>
          <a:p>
            <a:endParaRPr lang="en-GB" altLang="en-US">
              <a:latin typeface="Arial" panose="020B0604020202020204" pitchFamily="34" charset="0"/>
              <a:cs typeface="Arial" panose="020B0604020202020204" pitchFamily="34" charset="0"/>
            </a:endParaRPr>
          </a:p>
        </p:txBody>
      </p:sp>
      <p:sp>
        <p:nvSpPr>
          <p:cNvPr id="25603" name="Subtitle 2">
            <a:extLst>
              <a:ext uri="{FF2B5EF4-FFF2-40B4-BE49-F238E27FC236}">
                <a16:creationId xmlns:a16="http://schemas.microsoft.com/office/drawing/2014/main" id="{11664BA6-67DA-8246-998D-62B9EC0D70C7}"/>
              </a:ext>
            </a:extLst>
          </p:cNvPr>
          <p:cNvSpPr>
            <a:spLocks noGrp="1"/>
          </p:cNvSpPr>
          <p:nvPr>
            <p:ph type="subTitle" idx="1"/>
          </p:nvPr>
        </p:nvSpPr>
        <p:spPr>
          <a:xfrm>
            <a:off x="431800" y="2268538"/>
            <a:ext cx="6480175" cy="3671887"/>
          </a:xfrm>
        </p:spPr>
        <p:txBody>
          <a:bodyPr/>
          <a:lstStyle/>
          <a:p>
            <a:r>
              <a:rPr lang="en-GB" altLang="en-US"/>
              <a:t>Adler &amp; Ghadar define four stages – domestic, international, multinational, and global that reflect, a growing maturity and importance of worldwide operations to a focal organization. This life-cycle approach illustrates a growing involvement in international business as an organization develops experience competing in foreign markets</a:t>
            </a:r>
          </a:p>
          <a:p>
            <a:endParaRPr lang="en-GB" altLang="en-US"/>
          </a:p>
        </p:txBody>
      </p:sp>
    </p:spTree>
    <p:extLst>
      <p:ext uri="{BB962C8B-B14F-4D97-AF65-F5344CB8AC3E}">
        <p14:creationId xmlns:p14="http://schemas.microsoft.com/office/powerpoint/2010/main" val="1081620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2064A093-E8E9-C94B-A6DF-19DDFDE3D38D}"/>
              </a:ext>
            </a:extLst>
          </p:cNvPr>
          <p:cNvSpPr>
            <a:spLocks noGrp="1"/>
          </p:cNvSpPr>
          <p:nvPr>
            <p:ph type="ctrTitle"/>
          </p:nvPr>
        </p:nvSpPr>
        <p:spPr>
          <a:xfrm>
            <a:off x="431800" y="1619250"/>
            <a:ext cx="6734175" cy="504825"/>
          </a:xfrm>
        </p:spPr>
        <p:txBody>
          <a:bodyPr/>
          <a:lstStyle/>
          <a:p>
            <a:endParaRPr lang="en-GB" altLang="en-US">
              <a:latin typeface="Arial" panose="020B0604020202020204" pitchFamily="34" charset="0"/>
              <a:cs typeface="Arial" panose="020B0604020202020204" pitchFamily="34" charset="0"/>
            </a:endParaRPr>
          </a:p>
        </p:txBody>
      </p:sp>
      <p:sp>
        <p:nvSpPr>
          <p:cNvPr id="26627" name="Subtitle 2">
            <a:extLst>
              <a:ext uri="{FF2B5EF4-FFF2-40B4-BE49-F238E27FC236}">
                <a16:creationId xmlns:a16="http://schemas.microsoft.com/office/drawing/2014/main" id="{D3E22037-9EB8-6946-8C36-DCCBF951F2AA}"/>
              </a:ext>
            </a:extLst>
          </p:cNvPr>
          <p:cNvSpPr>
            <a:spLocks noGrp="1"/>
          </p:cNvSpPr>
          <p:nvPr>
            <p:ph type="subTitle" idx="1"/>
          </p:nvPr>
        </p:nvSpPr>
        <p:spPr>
          <a:xfrm>
            <a:off x="431800" y="2268538"/>
            <a:ext cx="6480175" cy="3671887"/>
          </a:xfrm>
        </p:spPr>
        <p:txBody>
          <a:bodyPr/>
          <a:lstStyle/>
          <a:p>
            <a:r>
              <a:rPr lang="en-GB" altLang="en-US"/>
              <a:t>Although domestic is considered the first stage in the evolutionary process, very little importance is place on worldwide business in this stage and a company following this approach would have little if any exports. The international phase of the life-cycle marks the initial foray into worldwide operations and is typically operationalized as the expansion of existing products or services into a new overseas market.</a:t>
            </a:r>
          </a:p>
        </p:txBody>
      </p:sp>
    </p:spTree>
    <p:extLst>
      <p:ext uri="{BB962C8B-B14F-4D97-AF65-F5344CB8AC3E}">
        <p14:creationId xmlns:p14="http://schemas.microsoft.com/office/powerpoint/2010/main" val="3497182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B1920BD-D3C9-1041-B79D-675F26C20863}"/>
              </a:ext>
            </a:extLst>
          </p:cNvPr>
          <p:cNvSpPr>
            <a:spLocks noGrp="1"/>
          </p:cNvSpPr>
          <p:nvPr>
            <p:ph type="ctrTitle"/>
          </p:nvPr>
        </p:nvSpPr>
        <p:spPr>
          <a:xfrm>
            <a:off x="431800" y="1619250"/>
            <a:ext cx="6734175" cy="504825"/>
          </a:xfrm>
        </p:spPr>
        <p:txBody>
          <a:bodyPr/>
          <a:lstStyle/>
          <a:p>
            <a:r>
              <a:rPr lang="en-GB" altLang="en-US">
                <a:latin typeface="Arial" panose="020B0604020202020204" pitchFamily="34" charset="0"/>
                <a:cs typeface="Arial" panose="020B0604020202020204" pitchFamily="34" charset="0"/>
              </a:rPr>
              <a:t>Example</a:t>
            </a:r>
          </a:p>
        </p:txBody>
      </p:sp>
      <p:sp>
        <p:nvSpPr>
          <p:cNvPr id="27651" name="Subtitle 2">
            <a:extLst>
              <a:ext uri="{FF2B5EF4-FFF2-40B4-BE49-F238E27FC236}">
                <a16:creationId xmlns:a16="http://schemas.microsoft.com/office/drawing/2014/main" id="{A352F630-DC20-324D-A255-C7E4285A3213}"/>
              </a:ext>
            </a:extLst>
          </p:cNvPr>
          <p:cNvSpPr>
            <a:spLocks noGrp="1"/>
          </p:cNvSpPr>
          <p:nvPr>
            <p:ph type="subTitle" idx="1"/>
          </p:nvPr>
        </p:nvSpPr>
        <p:spPr>
          <a:xfrm>
            <a:off x="431800" y="2268538"/>
            <a:ext cx="6480175" cy="3671887"/>
          </a:xfrm>
        </p:spPr>
        <p:txBody>
          <a:bodyPr/>
          <a:lstStyle/>
          <a:p>
            <a:r>
              <a:rPr lang="en-GB" altLang="en-US"/>
              <a:t>In China writers refer to a tendency to avoid performance appraisal so as not to create bad feelings.</a:t>
            </a:r>
          </a:p>
          <a:p>
            <a:endParaRPr lang="en-GB" altLang="en-US"/>
          </a:p>
        </p:txBody>
      </p:sp>
    </p:spTree>
    <p:extLst>
      <p:ext uri="{BB962C8B-B14F-4D97-AF65-F5344CB8AC3E}">
        <p14:creationId xmlns:p14="http://schemas.microsoft.com/office/powerpoint/2010/main" val="3260333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0392EC2-403C-5B4B-844F-232E19A250F8}"/>
              </a:ext>
            </a:extLst>
          </p:cNvPr>
          <p:cNvSpPr>
            <a:spLocks noGrp="1"/>
          </p:cNvSpPr>
          <p:nvPr>
            <p:ph type="ctrTitle"/>
          </p:nvPr>
        </p:nvSpPr>
        <p:spPr>
          <a:xfrm>
            <a:off x="431800" y="1619250"/>
            <a:ext cx="6734175" cy="504825"/>
          </a:xfrm>
        </p:spPr>
        <p:txBody>
          <a:bodyPr/>
          <a:lstStyle/>
          <a:p>
            <a:r>
              <a:rPr lang="en-GB" altLang="en-US">
                <a:latin typeface="Arial" panose="020B0604020202020204" pitchFamily="34" charset="0"/>
                <a:cs typeface="Arial" panose="020B0604020202020204" pitchFamily="34" charset="0"/>
              </a:rPr>
              <a:t>Culture Context</a:t>
            </a:r>
          </a:p>
        </p:txBody>
      </p:sp>
      <p:sp>
        <p:nvSpPr>
          <p:cNvPr id="28675" name="Subtitle 2">
            <a:extLst>
              <a:ext uri="{FF2B5EF4-FFF2-40B4-BE49-F238E27FC236}">
                <a16:creationId xmlns:a16="http://schemas.microsoft.com/office/drawing/2014/main" id="{A1AC8ECB-9D01-294D-BAB3-58611E6756D7}"/>
              </a:ext>
            </a:extLst>
          </p:cNvPr>
          <p:cNvSpPr>
            <a:spLocks noGrp="1"/>
          </p:cNvSpPr>
          <p:nvPr>
            <p:ph type="subTitle" idx="1"/>
          </p:nvPr>
        </p:nvSpPr>
        <p:spPr>
          <a:xfrm>
            <a:off x="431800" y="2268538"/>
            <a:ext cx="6480175" cy="3671887"/>
          </a:xfrm>
        </p:spPr>
        <p:txBody>
          <a:bodyPr/>
          <a:lstStyle/>
          <a:p>
            <a:r>
              <a:rPr lang="en-GB" altLang="en-US"/>
              <a:t>Chiang and Birtch (2010) study recently investigated the effects of culture on the purposes of performance appraisal in the banking industry in seven countries across Europe, Asia and North America. They found that the effects of power distance, collectivism, masculinity and uncertainty avoidance should not be under estimated.</a:t>
            </a:r>
          </a:p>
          <a:p>
            <a:endParaRPr lang="en-GB" altLang="en-US"/>
          </a:p>
        </p:txBody>
      </p:sp>
    </p:spTree>
    <p:extLst>
      <p:ext uri="{BB962C8B-B14F-4D97-AF65-F5344CB8AC3E}">
        <p14:creationId xmlns:p14="http://schemas.microsoft.com/office/powerpoint/2010/main" val="41984762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6AB16-C7AD-F141-A9FF-3972B70BFCD0}"/>
              </a:ext>
            </a:extLst>
          </p:cNvPr>
          <p:cNvSpPr>
            <a:spLocks noGrp="1"/>
          </p:cNvSpPr>
          <p:nvPr>
            <p:ph type="ctrTitle"/>
          </p:nvPr>
        </p:nvSpPr>
        <p:spPr>
          <a:xfrm>
            <a:off x="431800" y="1619250"/>
            <a:ext cx="6734175" cy="504825"/>
          </a:xfrm>
        </p:spPr>
        <p:txBody>
          <a:bodyPr/>
          <a:lstStyle/>
          <a:p>
            <a:pPr>
              <a:defRPr/>
            </a:pPr>
            <a:r>
              <a:rPr lang="en-GB" sz="2000" dirty="0">
                <a:effectLst>
                  <a:outerShdw blurRad="38100" dist="38100" dir="2700000" algn="tl">
                    <a:srgbClr val="C0C0C0"/>
                  </a:outerShdw>
                </a:effectLst>
              </a:rPr>
              <a:t>Effective International Appraisal Systems?</a:t>
            </a:r>
            <a:endParaRPr lang="en-GB" sz="2000" dirty="0"/>
          </a:p>
        </p:txBody>
      </p:sp>
      <p:sp>
        <p:nvSpPr>
          <p:cNvPr id="29699" name="Subtitle 2">
            <a:extLst>
              <a:ext uri="{FF2B5EF4-FFF2-40B4-BE49-F238E27FC236}">
                <a16:creationId xmlns:a16="http://schemas.microsoft.com/office/drawing/2014/main" id="{039AECB6-6AF7-7C41-863F-71005D96DBC1}"/>
              </a:ext>
            </a:extLst>
          </p:cNvPr>
          <p:cNvSpPr>
            <a:spLocks noGrp="1"/>
          </p:cNvSpPr>
          <p:nvPr>
            <p:ph type="subTitle" idx="1"/>
          </p:nvPr>
        </p:nvSpPr>
        <p:spPr>
          <a:xfrm>
            <a:off x="431800" y="2268538"/>
            <a:ext cx="6480175" cy="3671887"/>
          </a:xfrm>
        </p:spPr>
        <p:txBody>
          <a:bodyPr/>
          <a:lstStyle/>
          <a:p>
            <a:r>
              <a:rPr lang="en-GB" altLang="en-US"/>
              <a:t>Need in particular to identify performance criteria (Arvey &amp; Murphy, 1998)</a:t>
            </a:r>
          </a:p>
          <a:p>
            <a:r>
              <a:rPr lang="en-GB" altLang="en-US"/>
              <a:t>Recent study (Kramar &amp; Bartram, 2010) advocates five clear criteria- strategic alignment, validity, reliability, specificity &amp; acceptability.</a:t>
            </a:r>
          </a:p>
          <a:p>
            <a:r>
              <a:rPr lang="en-GB" altLang="en-US"/>
              <a:t>Peace Corps, government initiative in US trains managers to adapt multisource appraisal systems for different cultures </a:t>
            </a:r>
          </a:p>
          <a:p>
            <a:endParaRPr lang="en-GB" altLang="en-US"/>
          </a:p>
        </p:txBody>
      </p:sp>
    </p:spTree>
    <p:extLst>
      <p:ext uri="{BB962C8B-B14F-4D97-AF65-F5344CB8AC3E}">
        <p14:creationId xmlns:p14="http://schemas.microsoft.com/office/powerpoint/2010/main" val="481404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D5814-8AF5-804F-8226-3D2F5FC646E0}"/>
              </a:ext>
            </a:extLst>
          </p:cNvPr>
          <p:cNvSpPr>
            <a:spLocks noGrp="1"/>
          </p:cNvSpPr>
          <p:nvPr>
            <p:ph type="ctrTitle"/>
          </p:nvPr>
        </p:nvSpPr>
        <p:spPr>
          <a:xfrm>
            <a:off x="431800" y="1619250"/>
            <a:ext cx="6734175" cy="504825"/>
          </a:xfrm>
        </p:spPr>
        <p:txBody>
          <a:bodyPr/>
          <a:lstStyle/>
          <a:p>
            <a:pPr>
              <a:defRPr/>
            </a:pPr>
            <a:r>
              <a:rPr lang="en-US" sz="2000" dirty="0">
                <a:effectLst>
                  <a:outerShdw blurRad="38100" dist="38100" dir="2700000" algn="tl">
                    <a:srgbClr val="000000">
                      <a:alpha val="43137"/>
                    </a:srgbClr>
                  </a:outerShdw>
                </a:effectLst>
                <a:latin typeface="Comic Sans MS" pitchFamily="66" charset="0"/>
              </a:rPr>
              <a:t>Reprise: Creating Successful Global HR Systems</a:t>
            </a:r>
            <a:endParaRPr lang="en-GB" sz="2000" dirty="0"/>
          </a:p>
        </p:txBody>
      </p:sp>
      <p:pic>
        <p:nvPicPr>
          <p:cNvPr id="30723" name="Picture 4">
            <a:extLst>
              <a:ext uri="{FF2B5EF4-FFF2-40B4-BE49-F238E27FC236}">
                <a16:creationId xmlns:a16="http://schemas.microsoft.com/office/drawing/2014/main" id="{C644B137-E69D-C34C-88B8-6A93E71DBE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750" y="2124075"/>
            <a:ext cx="8064500" cy="435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0452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746" name="Group 7">
            <a:extLst>
              <a:ext uri="{FF2B5EF4-FFF2-40B4-BE49-F238E27FC236}">
                <a16:creationId xmlns:a16="http://schemas.microsoft.com/office/drawing/2014/main" id="{D3A0686C-6926-2342-81CF-327315E1A84E}"/>
              </a:ext>
            </a:extLst>
          </p:cNvPr>
          <p:cNvGrpSpPr>
            <a:grpSpLocks noGrp="1"/>
          </p:cNvGrpSpPr>
          <p:nvPr/>
        </p:nvGrpSpPr>
        <p:grpSpPr bwMode="auto">
          <a:xfrm>
            <a:off x="452438" y="1317625"/>
            <a:ext cx="7772400" cy="5040313"/>
            <a:chOff x="403" y="820"/>
            <a:chExt cx="4952" cy="2434"/>
          </a:xfrm>
        </p:grpSpPr>
        <p:pic>
          <p:nvPicPr>
            <p:cNvPr id="31747" name="Picture 4">
              <a:extLst>
                <a:ext uri="{FF2B5EF4-FFF2-40B4-BE49-F238E27FC236}">
                  <a16:creationId xmlns:a16="http://schemas.microsoft.com/office/drawing/2014/main" id="{0F4A2B0E-01C8-5940-A484-1C002ABAE8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3" y="1072"/>
              <a:ext cx="4952" cy="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8" name="Picture 5">
              <a:extLst>
                <a:ext uri="{FF2B5EF4-FFF2-40B4-BE49-F238E27FC236}">
                  <a16:creationId xmlns:a16="http://schemas.microsoft.com/office/drawing/2014/main" id="{8792385D-AC38-2E47-87F1-F74EF0AF58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 y="820"/>
              <a:ext cx="4952" cy="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1294182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E06C0E05-5853-DB40-BDEE-DD600512E00F}"/>
              </a:ext>
            </a:extLst>
          </p:cNvPr>
          <p:cNvSpPr>
            <a:spLocks noGrp="1"/>
          </p:cNvSpPr>
          <p:nvPr>
            <p:ph type="ctrTitle"/>
          </p:nvPr>
        </p:nvSpPr>
        <p:spPr>
          <a:xfrm>
            <a:off x="431800" y="1619250"/>
            <a:ext cx="6734175" cy="504825"/>
          </a:xfrm>
        </p:spPr>
        <p:txBody>
          <a:bodyPr/>
          <a:lstStyle/>
          <a:p>
            <a:endParaRPr lang="en-GB" altLang="en-US">
              <a:latin typeface="Arial" panose="020B0604020202020204" pitchFamily="34" charset="0"/>
              <a:cs typeface="Arial" panose="020B0604020202020204" pitchFamily="34" charset="0"/>
            </a:endParaRPr>
          </a:p>
        </p:txBody>
      </p:sp>
      <p:sp>
        <p:nvSpPr>
          <p:cNvPr id="32771" name="Subtitle 2">
            <a:extLst>
              <a:ext uri="{FF2B5EF4-FFF2-40B4-BE49-F238E27FC236}">
                <a16:creationId xmlns:a16="http://schemas.microsoft.com/office/drawing/2014/main" id="{8C4D8D85-B882-B649-BD7A-E891E6C05FCE}"/>
              </a:ext>
            </a:extLst>
          </p:cNvPr>
          <p:cNvSpPr>
            <a:spLocks noGrp="1"/>
          </p:cNvSpPr>
          <p:nvPr>
            <p:ph type="subTitle" idx="1"/>
          </p:nvPr>
        </p:nvSpPr>
        <p:spPr>
          <a:xfrm>
            <a:off x="431800" y="2268538"/>
            <a:ext cx="6480175" cy="3671887"/>
          </a:xfrm>
        </p:spPr>
        <p:txBody>
          <a:bodyPr/>
          <a:lstStyle/>
          <a:p>
            <a:endParaRPr lang="en-GB" altLang="en-US"/>
          </a:p>
        </p:txBody>
      </p:sp>
    </p:spTree>
    <p:extLst>
      <p:ext uri="{BB962C8B-B14F-4D97-AF65-F5344CB8AC3E}">
        <p14:creationId xmlns:p14="http://schemas.microsoft.com/office/powerpoint/2010/main" val="3254048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E2C3309E-2219-5645-B1C5-DE9F67824A74}"/>
              </a:ext>
            </a:extLst>
          </p:cNvPr>
          <p:cNvSpPr>
            <a:spLocks noGrp="1"/>
          </p:cNvSpPr>
          <p:nvPr>
            <p:ph type="ctrTitle"/>
          </p:nvPr>
        </p:nvSpPr>
        <p:spPr>
          <a:xfrm>
            <a:off x="431800" y="1619250"/>
            <a:ext cx="6734175" cy="504825"/>
          </a:xfrm>
        </p:spPr>
        <p:txBody>
          <a:bodyPr/>
          <a:lstStyle/>
          <a:p>
            <a:r>
              <a:rPr lang="en-GB" altLang="en-US">
                <a:latin typeface="Arial" panose="020B0604020202020204" pitchFamily="34" charset="0"/>
                <a:cs typeface="Arial" panose="020B0604020202020204" pitchFamily="34" charset="0"/>
              </a:rPr>
              <a:t>A headquarter perspective</a:t>
            </a:r>
          </a:p>
        </p:txBody>
      </p:sp>
      <p:graphicFrame>
        <p:nvGraphicFramePr>
          <p:cNvPr id="4" name="Table 3">
            <a:extLst>
              <a:ext uri="{FF2B5EF4-FFF2-40B4-BE49-F238E27FC236}">
                <a16:creationId xmlns:a16="http://schemas.microsoft.com/office/drawing/2014/main" id="{D996BED0-270B-F24E-BC04-C3A76ED31B10}"/>
              </a:ext>
            </a:extLst>
          </p:cNvPr>
          <p:cNvGraphicFramePr>
            <a:graphicFrameLocks noGrp="1"/>
          </p:cNvGraphicFramePr>
          <p:nvPr/>
        </p:nvGraphicFramePr>
        <p:xfrm>
          <a:off x="700088" y="2124075"/>
          <a:ext cx="6096000" cy="393700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tblGrid>
              <a:tr h="370840">
                <a:tc>
                  <a:txBody>
                    <a:bodyPr/>
                    <a:lstStyle/>
                    <a:p>
                      <a:r>
                        <a:rPr lang="en-GB" dirty="0"/>
                        <a:t>Nationality</a:t>
                      </a:r>
                    </a:p>
                  </a:txBody>
                  <a:tcPr/>
                </a:tc>
                <a:tc>
                  <a:txBody>
                    <a:bodyPr/>
                    <a:lstStyle/>
                    <a:p>
                      <a:r>
                        <a:rPr lang="en-GB" dirty="0"/>
                        <a:t>Advantage</a:t>
                      </a:r>
                    </a:p>
                  </a:txBody>
                  <a:tcPr/>
                </a:tc>
                <a:tc>
                  <a:txBody>
                    <a:bodyPr/>
                    <a:lstStyle/>
                    <a:p>
                      <a:r>
                        <a:rPr lang="en-GB" dirty="0"/>
                        <a:t>Disadvantage</a:t>
                      </a:r>
                    </a:p>
                  </a:txBody>
                  <a:tcPr/>
                </a:tc>
                <a:extLst>
                  <a:ext uri="{0D108BD9-81ED-4DB2-BD59-A6C34878D82A}">
                    <a16:rowId xmlns:a16="http://schemas.microsoft.com/office/drawing/2014/main" val="10000"/>
                  </a:ext>
                </a:extLst>
              </a:tr>
              <a:tr h="370840">
                <a:tc>
                  <a:txBody>
                    <a:bodyPr/>
                    <a:lstStyle/>
                    <a:p>
                      <a:r>
                        <a:rPr lang="en-GB" dirty="0"/>
                        <a:t>Parent country national</a:t>
                      </a:r>
                    </a:p>
                  </a:txBody>
                  <a:tcPr/>
                </a:tc>
                <a:tc>
                  <a:txBody>
                    <a:bodyPr/>
                    <a:lstStyle/>
                    <a:p>
                      <a:r>
                        <a:rPr lang="en-GB" dirty="0"/>
                        <a:t>-Direct and personal</a:t>
                      </a:r>
                      <a:r>
                        <a:rPr lang="en-GB" baseline="0" dirty="0"/>
                        <a:t> control over subsidiary</a:t>
                      </a:r>
                    </a:p>
                    <a:p>
                      <a:r>
                        <a:rPr lang="en-GB" baseline="0" dirty="0"/>
                        <a:t>-Help to transfer and establish org culture in early stages of establishment</a:t>
                      </a:r>
                      <a:endParaRPr lang="en-GB" dirty="0"/>
                    </a:p>
                  </a:txBody>
                  <a:tcPr/>
                </a:tc>
                <a:tc>
                  <a:txBody>
                    <a:bodyPr/>
                    <a:lstStyle/>
                    <a:p>
                      <a:pPr>
                        <a:buFontTx/>
                        <a:buChar char="-"/>
                      </a:pPr>
                      <a:r>
                        <a:rPr lang="en-GB" dirty="0"/>
                        <a:t>Can be an expensive option</a:t>
                      </a:r>
                    </a:p>
                    <a:p>
                      <a:pPr>
                        <a:buFontTx/>
                        <a:buChar char="-"/>
                      </a:pPr>
                      <a:r>
                        <a:rPr lang="en-GB" dirty="0"/>
                        <a:t>Risk of expat failure</a:t>
                      </a:r>
                    </a:p>
                    <a:p>
                      <a:pPr>
                        <a:buFontTx/>
                        <a:buChar char="-"/>
                      </a:pPr>
                      <a:r>
                        <a:rPr lang="en-GB" dirty="0"/>
                        <a:t>Limited awareness of local culture &amp; market</a:t>
                      </a:r>
                    </a:p>
                    <a:p>
                      <a:pPr>
                        <a:buFontTx/>
                        <a:buChar char="-"/>
                      </a:pPr>
                      <a:r>
                        <a:rPr lang="en-GB" dirty="0"/>
                        <a:t>May result in discontinuity in host</a:t>
                      </a:r>
                      <a:r>
                        <a:rPr lang="en-GB" baseline="0" dirty="0"/>
                        <a:t> management team especially short term assignment</a:t>
                      </a:r>
                      <a:endParaRPr lang="en-GB" dirty="0"/>
                    </a:p>
                  </a:txBody>
                  <a:tcPr/>
                </a:tc>
                <a:extLst>
                  <a:ext uri="{0D108BD9-81ED-4DB2-BD59-A6C34878D82A}">
                    <a16:rowId xmlns:a16="http://schemas.microsoft.com/office/drawing/2014/main" val="10001"/>
                  </a:ext>
                </a:extLst>
              </a:tr>
              <a:tr h="370840">
                <a:tc>
                  <a:txBody>
                    <a:bodyPr/>
                    <a:lstStyle/>
                    <a:p>
                      <a:endParaRPr lang="en-GB" dirty="0"/>
                    </a:p>
                  </a:txBody>
                  <a:tcPr/>
                </a:tc>
                <a:tc>
                  <a:txBody>
                    <a:bodyPr/>
                    <a:lstStyle/>
                    <a:p>
                      <a:r>
                        <a:rPr lang="en-GB" dirty="0"/>
                        <a:t>-Provides a career</a:t>
                      </a:r>
                      <a:r>
                        <a:rPr lang="en-GB" baseline="0" dirty="0"/>
                        <a:t> ladder for high performing HQ employees</a:t>
                      </a:r>
                      <a:endParaRPr lang="en-GB" dirty="0"/>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r>
                        <a:rPr lang="en-GB" dirty="0"/>
                        <a:t>-Direct</a:t>
                      </a:r>
                      <a:r>
                        <a:rPr lang="en-GB" baseline="0" dirty="0"/>
                        <a:t> and immediate contact with HQ</a:t>
                      </a:r>
                      <a:endParaRPr lang="en-GB" dirty="0"/>
                    </a:p>
                  </a:txBody>
                  <a:tcPr/>
                </a:tc>
                <a:tc>
                  <a:txBody>
                    <a:bodyPr/>
                    <a:lstStyle/>
                    <a:p>
                      <a:endParaRPr lang="en-GB"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2615073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20318A0F-AEF8-C342-A300-F05965732D10}"/>
              </a:ext>
            </a:extLst>
          </p:cNvPr>
          <p:cNvGraphicFramePr>
            <a:graphicFrameLocks noGrp="1"/>
          </p:cNvGraphicFramePr>
          <p:nvPr/>
        </p:nvGraphicFramePr>
        <p:xfrm>
          <a:off x="412750" y="2062163"/>
          <a:ext cx="6096000" cy="187960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r>
                        <a:rPr lang="en-GB" dirty="0"/>
                        <a:t>Advantage</a:t>
                      </a:r>
                    </a:p>
                  </a:txBody>
                  <a:tcPr/>
                </a:tc>
                <a:tc>
                  <a:txBody>
                    <a:bodyPr/>
                    <a:lstStyle/>
                    <a:p>
                      <a:r>
                        <a:rPr lang="en-GB" dirty="0"/>
                        <a:t>Disadvantage</a:t>
                      </a:r>
                    </a:p>
                  </a:txBody>
                  <a:tcPr/>
                </a:tc>
                <a:extLst>
                  <a:ext uri="{0D108BD9-81ED-4DB2-BD59-A6C34878D82A}">
                    <a16:rowId xmlns:a16="http://schemas.microsoft.com/office/drawing/2014/main" val="10000"/>
                  </a:ext>
                </a:extLst>
              </a:tr>
              <a:tr h="370840">
                <a:tc>
                  <a:txBody>
                    <a:bodyPr/>
                    <a:lstStyle/>
                    <a:p>
                      <a:r>
                        <a:rPr lang="en-GB" dirty="0"/>
                        <a:t> -Knowledge of local culture and market</a:t>
                      </a:r>
                    </a:p>
                  </a:txBody>
                  <a:tcPr/>
                </a:tc>
                <a:tc>
                  <a:txBody>
                    <a:bodyPr/>
                    <a:lstStyle/>
                    <a:p>
                      <a:r>
                        <a:rPr lang="en-GB" dirty="0"/>
                        <a:t>- More difficult to exercise control </a:t>
                      </a:r>
                      <a:r>
                        <a:rPr lang="en-GB" dirty="0" err="1"/>
                        <a:t>ie</a:t>
                      </a:r>
                      <a:r>
                        <a:rPr lang="en-GB" dirty="0"/>
                        <a:t>;</a:t>
                      </a:r>
                      <a:r>
                        <a:rPr lang="en-GB" baseline="0" dirty="0"/>
                        <a:t> rely on org culture</a:t>
                      </a:r>
                      <a:endParaRPr lang="en-GB" dirty="0"/>
                    </a:p>
                  </a:txBody>
                  <a:tcPr/>
                </a:tc>
                <a:extLst>
                  <a:ext uri="{0D108BD9-81ED-4DB2-BD59-A6C34878D82A}">
                    <a16:rowId xmlns:a16="http://schemas.microsoft.com/office/drawing/2014/main" val="10001"/>
                  </a:ext>
                </a:extLst>
              </a:tr>
              <a:tr h="370840">
                <a:tc>
                  <a:txBody>
                    <a:bodyPr/>
                    <a:lstStyle/>
                    <a:p>
                      <a:r>
                        <a:rPr lang="en-GB" dirty="0"/>
                        <a:t>- Provides career path for high performing local employees</a:t>
                      </a:r>
                    </a:p>
                  </a:txBody>
                  <a:tcPr/>
                </a:tc>
                <a:tc>
                  <a:txBody>
                    <a:bodyPr/>
                    <a:lstStyle/>
                    <a:p>
                      <a:r>
                        <a:rPr lang="en-GB" dirty="0"/>
                        <a:t>-Reduced career opportunities</a:t>
                      </a:r>
                      <a:r>
                        <a:rPr lang="en-GB" baseline="0" dirty="0"/>
                        <a:t> for PCNs</a:t>
                      </a:r>
                      <a:endParaRPr lang="en-GB" dirty="0"/>
                    </a:p>
                  </a:txBody>
                  <a:tcPr/>
                </a:tc>
                <a:extLst>
                  <a:ext uri="{0D108BD9-81ED-4DB2-BD59-A6C34878D82A}">
                    <a16:rowId xmlns:a16="http://schemas.microsoft.com/office/drawing/2014/main" val="10002"/>
                  </a:ext>
                </a:extLst>
              </a:tr>
              <a:tr h="370840">
                <a:tc>
                  <a:txBody>
                    <a:bodyPr/>
                    <a:lstStyle/>
                    <a:p>
                      <a:r>
                        <a:rPr lang="en-GB" dirty="0"/>
                        <a:t>- Perceived well by local government and employees</a:t>
                      </a:r>
                    </a:p>
                  </a:txBody>
                  <a:tcPr/>
                </a:tc>
                <a:tc>
                  <a:txBody>
                    <a:bodyPr/>
                    <a:lstStyle/>
                    <a:p>
                      <a:r>
                        <a:rPr lang="en-GB" dirty="0"/>
                        <a:t>-Possible lack of familiarity or net work with HQ personnel</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9898682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Content Placeholder 3" descr="third-culture-kids-pp-1-728.jpg">
            <a:extLst>
              <a:ext uri="{FF2B5EF4-FFF2-40B4-BE49-F238E27FC236}">
                <a16:creationId xmlns:a16="http://schemas.microsoft.com/office/drawing/2014/main" id="{988A4CCE-8945-6E41-BD70-F27E72480B6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3263" y="1403350"/>
            <a:ext cx="6034087"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26615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Content Placeholder 3" descr="5007869_orig.png">
            <a:extLst>
              <a:ext uri="{FF2B5EF4-FFF2-40B4-BE49-F238E27FC236}">
                <a16:creationId xmlns:a16="http://schemas.microsoft.com/office/drawing/2014/main" id="{78D7B2E1-41FA-B74F-84C9-20D90999658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20775" y="1403350"/>
            <a:ext cx="5253038"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44558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AD39378C-144A-674E-9F53-4DC25D3C5C38}"/>
              </a:ext>
            </a:extLst>
          </p:cNvPr>
          <p:cNvSpPr>
            <a:spLocks noGrp="1"/>
          </p:cNvSpPr>
          <p:nvPr>
            <p:ph type="ctrTitle"/>
          </p:nvPr>
        </p:nvSpPr>
        <p:spPr>
          <a:xfrm>
            <a:off x="431800" y="1619250"/>
            <a:ext cx="6734175" cy="504825"/>
          </a:xfrm>
        </p:spPr>
        <p:txBody>
          <a:bodyPr/>
          <a:lstStyle/>
          <a:p>
            <a:r>
              <a:rPr lang="en-GB" altLang="en-US">
                <a:latin typeface="Arial" panose="020B0604020202020204" pitchFamily="34" charset="0"/>
                <a:cs typeface="Arial" panose="020B0604020202020204" pitchFamily="34" charset="0"/>
              </a:rPr>
              <a:t>Discussions</a:t>
            </a:r>
          </a:p>
        </p:txBody>
      </p:sp>
      <p:sp>
        <p:nvSpPr>
          <p:cNvPr id="37891" name="Subtitle 2">
            <a:extLst>
              <a:ext uri="{FF2B5EF4-FFF2-40B4-BE49-F238E27FC236}">
                <a16:creationId xmlns:a16="http://schemas.microsoft.com/office/drawing/2014/main" id="{74F8A9BD-67B0-F846-800B-352ABABD264B}"/>
              </a:ext>
            </a:extLst>
          </p:cNvPr>
          <p:cNvSpPr>
            <a:spLocks noGrp="1"/>
          </p:cNvSpPr>
          <p:nvPr>
            <p:ph type="subTitle" idx="1"/>
          </p:nvPr>
        </p:nvSpPr>
        <p:spPr>
          <a:xfrm>
            <a:off x="431800" y="2268538"/>
            <a:ext cx="6480175" cy="3671887"/>
          </a:xfrm>
        </p:spPr>
        <p:txBody>
          <a:bodyPr/>
          <a:lstStyle/>
          <a:p>
            <a:r>
              <a:rPr lang="en-GB" altLang="en-US"/>
              <a:t>What is the organisational reasons for sending expat on assignment?</a:t>
            </a:r>
          </a:p>
          <a:p>
            <a:endParaRPr lang="en-GB" altLang="en-US"/>
          </a:p>
        </p:txBody>
      </p:sp>
    </p:spTree>
    <p:extLst>
      <p:ext uri="{BB962C8B-B14F-4D97-AF65-F5344CB8AC3E}">
        <p14:creationId xmlns:p14="http://schemas.microsoft.com/office/powerpoint/2010/main" val="2154410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1D3ABB1D-473E-8642-84C0-C1E412C28A35}"/>
              </a:ext>
            </a:extLst>
          </p:cNvPr>
          <p:cNvSpPr>
            <a:spLocks noGrp="1"/>
          </p:cNvSpPr>
          <p:nvPr>
            <p:ph type="ctrTitle"/>
          </p:nvPr>
        </p:nvSpPr>
        <p:spPr>
          <a:xfrm>
            <a:off x="431800" y="1619250"/>
            <a:ext cx="6734175" cy="504825"/>
          </a:xfrm>
        </p:spPr>
        <p:txBody>
          <a:bodyPr/>
          <a:lstStyle/>
          <a:p>
            <a:r>
              <a:rPr lang="en-GB" altLang="en-US" sz="1800">
                <a:latin typeface="Arial" panose="020B0604020202020204" pitchFamily="34" charset="0"/>
                <a:cs typeface="Arial" panose="020B0604020202020204" pitchFamily="34" charset="0"/>
              </a:rPr>
              <a:t>Organisational reasons for sending expat on assignment</a:t>
            </a:r>
          </a:p>
        </p:txBody>
      </p:sp>
      <p:graphicFrame>
        <p:nvGraphicFramePr>
          <p:cNvPr id="4" name="Table 3">
            <a:extLst>
              <a:ext uri="{FF2B5EF4-FFF2-40B4-BE49-F238E27FC236}">
                <a16:creationId xmlns:a16="http://schemas.microsoft.com/office/drawing/2014/main" id="{DA72A33B-7985-7745-80A2-3C4C71C5CA59}"/>
              </a:ext>
            </a:extLst>
          </p:cNvPr>
          <p:cNvGraphicFramePr>
            <a:graphicFrameLocks noGrp="1"/>
          </p:cNvGraphicFramePr>
          <p:nvPr/>
        </p:nvGraphicFramePr>
        <p:xfrm>
          <a:off x="565150" y="2124075"/>
          <a:ext cx="6096000" cy="3971925"/>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781">
                <a:tc>
                  <a:txBody>
                    <a:bodyPr/>
                    <a:lstStyle/>
                    <a:p>
                      <a:r>
                        <a:rPr lang="en-GB" sz="1300" dirty="0"/>
                        <a:t>Reason</a:t>
                      </a:r>
                    </a:p>
                  </a:txBody>
                  <a:tcPr marT="45713" marB="45713"/>
                </a:tc>
                <a:tc>
                  <a:txBody>
                    <a:bodyPr/>
                    <a:lstStyle/>
                    <a:p>
                      <a:r>
                        <a:rPr lang="en-GB" sz="1300" dirty="0"/>
                        <a:t>Percentage</a:t>
                      </a:r>
                    </a:p>
                  </a:txBody>
                  <a:tcPr marT="45713" marB="45713"/>
                </a:tc>
                <a:extLst>
                  <a:ext uri="{0D108BD9-81ED-4DB2-BD59-A6C34878D82A}">
                    <a16:rowId xmlns:a16="http://schemas.microsoft.com/office/drawing/2014/main" val="10000"/>
                  </a:ext>
                </a:extLst>
              </a:tr>
              <a:tr h="370781">
                <a:tc>
                  <a:txBody>
                    <a:bodyPr/>
                    <a:lstStyle/>
                    <a:p>
                      <a:r>
                        <a:rPr lang="en-GB" sz="1300" b="1" dirty="0"/>
                        <a:t>Management development</a:t>
                      </a:r>
                    </a:p>
                  </a:txBody>
                  <a:tcPr marT="45713" marB="45713"/>
                </a:tc>
                <a:tc>
                  <a:txBody>
                    <a:bodyPr/>
                    <a:lstStyle/>
                    <a:p>
                      <a:endParaRPr lang="en-GB" sz="1300" dirty="0"/>
                    </a:p>
                  </a:txBody>
                  <a:tcPr marT="45713" marB="45713"/>
                </a:tc>
                <a:extLst>
                  <a:ext uri="{0D108BD9-81ED-4DB2-BD59-A6C34878D82A}">
                    <a16:rowId xmlns:a16="http://schemas.microsoft.com/office/drawing/2014/main" val="10001"/>
                  </a:ext>
                </a:extLst>
              </a:tr>
              <a:tr h="370781">
                <a:tc>
                  <a:txBody>
                    <a:bodyPr/>
                    <a:lstStyle/>
                    <a:p>
                      <a:r>
                        <a:rPr lang="en-GB" sz="1300" dirty="0"/>
                        <a:t>Career development</a:t>
                      </a:r>
                    </a:p>
                  </a:txBody>
                  <a:tcPr marT="45713" marB="45713"/>
                </a:tc>
                <a:tc>
                  <a:txBody>
                    <a:bodyPr/>
                    <a:lstStyle/>
                    <a:p>
                      <a:r>
                        <a:rPr lang="en-GB" sz="1300" dirty="0"/>
                        <a:t>57.8</a:t>
                      </a:r>
                    </a:p>
                  </a:txBody>
                  <a:tcPr marT="45713" marB="45713"/>
                </a:tc>
                <a:extLst>
                  <a:ext uri="{0D108BD9-81ED-4DB2-BD59-A6C34878D82A}">
                    <a16:rowId xmlns:a16="http://schemas.microsoft.com/office/drawing/2014/main" val="10002"/>
                  </a:ext>
                </a:extLst>
              </a:tr>
              <a:tr h="502840">
                <a:tc>
                  <a:txBody>
                    <a:bodyPr/>
                    <a:lstStyle/>
                    <a:p>
                      <a:r>
                        <a:rPr lang="en-GB" sz="1300" dirty="0"/>
                        <a:t>Creating</a:t>
                      </a:r>
                      <a:r>
                        <a:rPr lang="en-GB" sz="1300" baseline="0" dirty="0"/>
                        <a:t> international cadre of managers</a:t>
                      </a:r>
                      <a:endParaRPr lang="en-GB" sz="1300" dirty="0"/>
                    </a:p>
                  </a:txBody>
                  <a:tcPr marT="45713" marB="45713"/>
                </a:tc>
                <a:tc>
                  <a:txBody>
                    <a:bodyPr/>
                    <a:lstStyle/>
                    <a:p>
                      <a:r>
                        <a:rPr lang="en-GB" sz="1300" dirty="0"/>
                        <a:t>37.5</a:t>
                      </a:r>
                    </a:p>
                  </a:txBody>
                  <a:tcPr marT="45713" marB="45713"/>
                </a:tc>
                <a:extLst>
                  <a:ext uri="{0D108BD9-81ED-4DB2-BD59-A6C34878D82A}">
                    <a16:rowId xmlns:a16="http://schemas.microsoft.com/office/drawing/2014/main" val="10003"/>
                  </a:ext>
                </a:extLst>
              </a:tr>
              <a:tr h="370781">
                <a:tc>
                  <a:txBody>
                    <a:bodyPr/>
                    <a:lstStyle/>
                    <a:p>
                      <a:r>
                        <a:rPr lang="en-GB" sz="1300" b="1" dirty="0"/>
                        <a:t>Lack of qualified HCNs</a:t>
                      </a:r>
                    </a:p>
                  </a:txBody>
                  <a:tcPr marT="45713" marB="45713"/>
                </a:tc>
                <a:tc>
                  <a:txBody>
                    <a:bodyPr/>
                    <a:lstStyle/>
                    <a:p>
                      <a:endParaRPr lang="en-GB" sz="1300" dirty="0"/>
                    </a:p>
                  </a:txBody>
                  <a:tcPr marT="45713" marB="45713"/>
                </a:tc>
                <a:extLst>
                  <a:ext uri="{0D108BD9-81ED-4DB2-BD59-A6C34878D82A}">
                    <a16:rowId xmlns:a16="http://schemas.microsoft.com/office/drawing/2014/main" val="10004"/>
                  </a:ext>
                </a:extLst>
              </a:tr>
              <a:tr h="370781">
                <a:tc>
                  <a:txBody>
                    <a:bodyPr/>
                    <a:lstStyle/>
                    <a:p>
                      <a:r>
                        <a:rPr lang="en-GB" sz="1300" dirty="0"/>
                        <a:t>Local expertise not available</a:t>
                      </a:r>
                    </a:p>
                  </a:txBody>
                  <a:tcPr marT="45713" marB="45713"/>
                </a:tc>
                <a:tc>
                  <a:txBody>
                    <a:bodyPr/>
                    <a:lstStyle/>
                    <a:p>
                      <a:r>
                        <a:rPr lang="en-GB" sz="1300" dirty="0"/>
                        <a:t>56.3</a:t>
                      </a:r>
                    </a:p>
                  </a:txBody>
                  <a:tcPr marT="45713" marB="45713"/>
                </a:tc>
                <a:extLst>
                  <a:ext uri="{0D108BD9-81ED-4DB2-BD59-A6C34878D82A}">
                    <a16:rowId xmlns:a16="http://schemas.microsoft.com/office/drawing/2014/main" val="10005"/>
                  </a:ext>
                </a:extLst>
              </a:tr>
              <a:tr h="502840">
                <a:tc>
                  <a:txBody>
                    <a:bodyPr/>
                    <a:lstStyle/>
                    <a:p>
                      <a:r>
                        <a:rPr lang="en-GB" sz="1300" b="1" dirty="0"/>
                        <a:t>Organisation</a:t>
                      </a:r>
                      <a:r>
                        <a:rPr lang="en-GB" sz="1300" b="1" baseline="0" dirty="0"/>
                        <a:t> development and control</a:t>
                      </a:r>
                      <a:endParaRPr lang="en-GB" sz="1300" b="1" dirty="0"/>
                    </a:p>
                  </a:txBody>
                  <a:tcPr marT="45713" marB="45713"/>
                </a:tc>
                <a:tc>
                  <a:txBody>
                    <a:bodyPr/>
                    <a:lstStyle/>
                    <a:p>
                      <a:endParaRPr lang="en-GB" sz="1300" dirty="0"/>
                    </a:p>
                  </a:txBody>
                  <a:tcPr marT="45713" marB="45713"/>
                </a:tc>
                <a:extLst>
                  <a:ext uri="{0D108BD9-81ED-4DB2-BD59-A6C34878D82A}">
                    <a16:rowId xmlns:a16="http://schemas.microsoft.com/office/drawing/2014/main" val="10006"/>
                  </a:ext>
                </a:extLst>
              </a:tr>
              <a:tr h="370781">
                <a:tc>
                  <a:txBody>
                    <a:bodyPr/>
                    <a:lstStyle/>
                    <a:p>
                      <a:r>
                        <a:rPr lang="en-GB" sz="1300" dirty="0"/>
                        <a:t>Transfer of expertise</a:t>
                      </a:r>
                    </a:p>
                  </a:txBody>
                  <a:tcPr marT="45713" marB="45713"/>
                </a:tc>
                <a:tc>
                  <a:txBody>
                    <a:bodyPr/>
                    <a:lstStyle/>
                    <a:p>
                      <a:r>
                        <a:rPr lang="en-GB" sz="1300" dirty="0"/>
                        <a:t>53.1</a:t>
                      </a:r>
                    </a:p>
                  </a:txBody>
                  <a:tcPr marT="45713" marB="45713"/>
                </a:tc>
                <a:extLst>
                  <a:ext uri="{0D108BD9-81ED-4DB2-BD59-A6C34878D82A}">
                    <a16:rowId xmlns:a16="http://schemas.microsoft.com/office/drawing/2014/main" val="10007"/>
                  </a:ext>
                </a:extLst>
              </a:tr>
              <a:tr h="370781">
                <a:tc>
                  <a:txBody>
                    <a:bodyPr/>
                    <a:lstStyle/>
                    <a:p>
                      <a:r>
                        <a:rPr lang="en-GB" sz="1300" dirty="0"/>
                        <a:t>Control of local operations</a:t>
                      </a:r>
                    </a:p>
                  </a:txBody>
                  <a:tcPr marT="45713" marB="45713"/>
                </a:tc>
                <a:tc>
                  <a:txBody>
                    <a:bodyPr/>
                    <a:lstStyle/>
                    <a:p>
                      <a:r>
                        <a:rPr lang="en-GB" sz="1300" dirty="0"/>
                        <a:t>20.3</a:t>
                      </a:r>
                    </a:p>
                  </a:txBody>
                  <a:tcPr marT="45713" marB="45713"/>
                </a:tc>
                <a:extLst>
                  <a:ext uri="{0D108BD9-81ED-4DB2-BD59-A6C34878D82A}">
                    <a16:rowId xmlns:a16="http://schemas.microsoft.com/office/drawing/2014/main" val="10008"/>
                  </a:ext>
                </a:extLst>
              </a:tr>
              <a:tr h="370781">
                <a:tc>
                  <a:txBody>
                    <a:bodyPr/>
                    <a:lstStyle/>
                    <a:p>
                      <a:r>
                        <a:rPr lang="en-GB" sz="1300" dirty="0"/>
                        <a:t>Coordination of global policy</a:t>
                      </a:r>
                    </a:p>
                  </a:txBody>
                  <a:tcPr marT="45713" marB="45713"/>
                </a:tc>
                <a:tc>
                  <a:txBody>
                    <a:bodyPr/>
                    <a:lstStyle/>
                    <a:p>
                      <a:r>
                        <a:rPr lang="en-GB" sz="1300" dirty="0"/>
                        <a:t>7.8</a:t>
                      </a:r>
                    </a:p>
                  </a:txBody>
                  <a:tcPr marT="45713" marB="45713"/>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35338978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E6B31F9A-1DB2-D543-AA9C-07C19F3D8CD4}"/>
              </a:ext>
            </a:extLst>
          </p:cNvPr>
          <p:cNvSpPr>
            <a:spLocks noGrp="1"/>
          </p:cNvSpPr>
          <p:nvPr>
            <p:ph type="ctrTitle"/>
          </p:nvPr>
        </p:nvSpPr>
        <p:spPr>
          <a:xfrm>
            <a:off x="431800" y="1619250"/>
            <a:ext cx="6734175" cy="504825"/>
          </a:xfrm>
        </p:spPr>
        <p:txBody>
          <a:bodyPr/>
          <a:lstStyle/>
          <a:p>
            <a:r>
              <a:rPr lang="en-GB" altLang="en-US">
                <a:latin typeface="Arial" panose="020B0604020202020204" pitchFamily="34" charset="0"/>
                <a:cs typeface="Arial" panose="020B0604020202020204" pitchFamily="34" charset="0"/>
              </a:rPr>
              <a:t>Assignment purpose</a:t>
            </a:r>
          </a:p>
        </p:txBody>
      </p:sp>
      <p:graphicFrame>
        <p:nvGraphicFramePr>
          <p:cNvPr id="4" name="Table 3">
            <a:extLst>
              <a:ext uri="{FF2B5EF4-FFF2-40B4-BE49-F238E27FC236}">
                <a16:creationId xmlns:a16="http://schemas.microsoft.com/office/drawing/2014/main" id="{E02441F9-9CF0-784B-9709-29125E43C418}"/>
              </a:ext>
            </a:extLst>
          </p:cNvPr>
          <p:cNvGraphicFramePr>
            <a:graphicFrameLocks noGrp="1"/>
          </p:cNvGraphicFramePr>
          <p:nvPr/>
        </p:nvGraphicFramePr>
        <p:xfrm>
          <a:off x="431800" y="2312988"/>
          <a:ext cx="6096000" cy="1820862"/>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tblGrid>
              <a:tr h="708536">
                <a:tc>
                  <a:txBody>
                    <a:bodyPr/>
                    <a:lstStyle/>
                    <a:p>
                      <a:r>
                        <a:rPr lang="en-GB" sz="1300" dirty="0"/>
                        <a:t>Long</a:t>
                      </a:r>
                      <a:r>
                        <a:rPr lang="en-GB" sz="1300" baseline="0" dirty="0"/>
                        <a:t> Term</a:t>
                      </a:r>
                      <a:endParaRPr lang="en-GB" sz="1300" dirty="0"/>
                    </a:p>
                  </a:txBody>
                  <a:tcPr marT="45712" marB="45712"/>
                </a:tc>
                <a:tc>
                  <a:txBody>
                    <a:bodyPr/>
                    <a:lstStyle/>
                    <a:p>
                      <a:r>
                        <a:rPr lang="en-GB" sz="1300" b="1" dirty="0"/>
                        <a:t>Corporate Agency</a:t>
                      </a:r>
                    </a:p>
                    <a:p>
                      <a:r>
                        <a:rPr lang="en-GB" sz="1300" dirty="0"/>
                        <a:t>Control/ Knowledge transfer</a:t>
                      </a:r>
                    </a:p>
                  </a:txBody>
                  <a:tcPr marT="45712" marB="45712"/>
                </a:tc>
                <a:tc>
                  <a:txBody>
                    <a:bodyPr/>
                    <a:lstStyle/>
                    <a:p>
                      <a:r>
                        <a:rPr lang="en-GB" sz="1300" dirty="0"/>
                        <a:t>Competence Development</a:t>
                      </a:r>
                    </a:p>
                  </a:txBody>
                  <a:tcPr marT="45712" marB="45712"/>
                </a:tc>
                <a:extLst>
                  <a:ext uri="{0D108BD9-81ED-4DB2-BD59-A6C34878D82A}">
                    <a16:rowId xmlns:a16="http://schemas.microsoft.com/office/drawing/2014/main" val="10000"/>
                  </a:ext>
                </a:extLst>
              </a:tr>
              <a:tr h="370775">
                <a:tc>
                  <a:txBody>
                    <a:bodyPr/>
                    <a:lstStyle/>
                    <a:p>
                      <a:r>
                        <a:rPr lang="en-GB" sz="1300" dirty="0"/>
                        <a:t>Short Term</a:t>
                      </a:r>
                    </a:p>
                  </a:txBody>
                  <a:tcPr marT="45712" marB="45712"/>
                </a:tc>
                <a:tc>
                  <a:txBody>
                    <a:bodyPr/>
                    <a:lstStyle/>
                    <a:p>
                      <a:r>
                        <a:rPr lang="en-GB" sz="1300" dirty="0"/>
                        <a:t>Problem Solving</a:t>
                      </a:r>
                    </a:p>
                  </a:txBody>
                  <a:tcPr marT="45712" marB="45712"/>
                </a:tc>
                <a:tc>
                  <a:txBody>
                    <a:bodyPr/>
                    <a:lstStyle/>
                    <a:p>
                      <a:r>
                        <a:rPr lang="en-GB" sz="1300" dirty="0"/>
                        <a:t>Career Enhancement</a:t>
                      </a:r>
                    </a:p>
                  </a:txBody>
                  <a:tcPr marT="45712" marB="45712"/>
                </a:tc>
                <a:extLst>
                  <a:ext uri="{0D108BD9-81ED-4DB2-BD59-A6C34878D82A}">
                    <a16:rowId xmlns:a16="http://schemas.microsoft.com/office/drawing/2014/main" val="10001"/>
                  </a:ext>
                </a:extLst>
              </a:tr>
              <a:tr h="370775">
                <a:tc>
                  <a:txBody>
                    <a:bodyPr/>
                    <a:lstStyle/>
                    <a:p>
                      <a:endParaRPr lang="en-GB" sz="1300"/>
                    </a:p>
                  </a:txBody>
                  <a:tcPr marT="45712" marB="45712"/>
                </a:tc>
                <a:tc>
                  <a:txBody>
                    <a:bodyPr/>
                    <a:lstStyle/>
                    <a:p>
                      <a:r>
                        <a:rPr lang="en-GB" sz="1300" i="1" dirty="0"/>
                        <a:t>Demand driven</a:t>
                      </a:r>
                    </a:p>
                  </a:txBody>
                  <a:tcPr marT="45712" marB="45712"/>
                </a:tc>
                <a:tc>
                  <a:txBody>
                    <a:bodyPr/>
                    <a:lstStyle/>
                    <a:p>
                      <a:r>
                        <a:rPr lang="en-GB" sz="1300" i="1" dirty="0"/>
                        <a:t>Learning driven</a:t>
                      </a:r>
                    </a:p>
                  </a:txBody>
                  <a:tcPr marT="45712" marB="45712"/>
                </a:tc>
                <a:extLst>
                  <a:ext uri="{0D108BD9-81ED-4DB2-BD59-A6C34878D82A}">
                    <a16:rowId xmlns:a16="http://schemas.microsoft.com/office/drawing/2014/main" val="10002"/>
                  </a:ext>
                </a:extLst>
              </a:tr>
              <a:tr h="370775">
                <a:tc>
                  <a:txBody>
                    <a:bodyPr/>
                    <a:lstStyle/>
                    <a:p>
                      <a:endParaRPr lang="en-GB" sz="1300"/>
                    </a:p>
                  </a:txBody>
                  <a:tcPr marT="45712" marB="45712"/>
                </a:tc>
                <a:tc>
                  <a:txBody>
                    <a:bodyPr/>
                    <a:lstStyle/>
                    <a:p>
                      <a:endParaRPr lang="en-GB" sz="1300"/>
                    </a:p>
                  </a:txBody>
                  <a:tcPr marT="45712" marB="45712"/>
                </a:tc>
                <a:tc>
                  <a:txBody>
                    <a:bodyPr/>
                    <a:lstStyle/>
                    <a:p>
                      <a:endParaRPr lang="en-GB" sz="1300" dirty="0"/>
                    </a:p>
                  </a:txBody>
                  <a:tcPr marT="45712" marB="45712"/>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5130780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2E6459EC-A5B2-864A-926D-0B72468797F5}"/>
              </a:ext>
            </a:extLst>
          </p:cNvPr>
          <p:cNvSpPr>
            <a:spLocks noGrp="1"/>
          </p:cNvSpPr>
          <p:nvPr>
            <p:ph type="ctrTitle"/>
          </p:nvPr>
        </p:nvSpPr>
        <p:spPr>
          <a:xfrm>
            <a:off x="431800" y="1619250"/>
            <a:ext cx="6734175" cy="504825"/>
          </a:xfrm>
        </p:spPr>
        <p:txBody>
          <a:bodyPr/>
          <a:lstStyle/>
          <a:p>
            <a:r>
              <a:rPr lang="en-GB" altLang="en-US">
                <a:latin typeface="Arial" panose="020B0604020202020204" pitchFamily="34" charset="0"/>
                <a:cs typeface="Arial" panose="020B0604020202020204" pitchFamily="34" charset="0"/>
              </a:rPr>
              <a:t>Purpose of the assignment</a:t>
            </a:r>
          </a:p>
        </p:txBody>
      </p:sp>
      <p:sp>
        <p:nvSpPr>
          <p:cNvPr id="4" name="Rectangle 3">
            <a:extLst>
              <a:ext uri="{FF2B5EF4-FFF2-40B4-BE49-F238E27FC236}">
                <a16:creationId xmlns:a16="http://schemas.microsoft.com/office/drawing/2014/main" id="{9DFD2780-42D2-3D49-8019-1FC94F233835}"/>
              </a:ext>
            </a:extLst>
          </p:cNvPr>
          <p:cNvSpPr/>
          <p:nvPr/>
        </p:nvSpPr>
        <p:spPr>
          <a:xfrm>
            <a:off x="565150" y="2286000"/>
            <a:ext cx="2232025" cy="34782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Font typeface="Wingdings" pitchFamily="2" charset="2"/>
              <a:buChar char="§"/>
              <a:defRPr/>
            </a:pPr>
            <a:r>
              <a:rPr lang="en-GB" dirty="0"/>
              <a:t>Planning the assignment</a:t>
            </a:r>
          </a:p>
          <a:p>
            <a:pPr algn="ctr">
              <a:buFont typeface="Wingdings" pitchFamily="2" charset="2"/>
              <a:buChar char="§"/>
              <a:defRPr/>
            </a:pPr>
            <a:r>
              <a:rPr lang="en-GB" dirty="0"/>
              <a:t>Selection</a:t>
            </a:r>
          </a:p>
          <a:p>
            <a:pPr algn="ctr">
              <a:buFont typeface="Wingdings" pitchFamily="2" charset="2"/>
              <a:buChar char="§"/>
              <a:defRPr/>
            </a:pPr>
            <a:r>
              <a:rPr lang="en-GB" dirty="0"/>
              <a:t>Administering the relocation program</a:t>
            </a:r>
          </a:p>
          <a:p>
            <a:pPr algn="ctr">
              <a:buFont typeface="Wingdings" pitchFamily="2" charset="2"/>
              <a:buChar char="§"/>
              <a:defRPr/>
            </a:pPr>
            <a:r>
              <a:rPr lang="en-GB" dirty="0"/>
              <a:t>Compensation</a:t>
            </a:r>
          </a:p>
          <a:p>
            <a:pPr algn="ctr">
              <a:buFont typeface="Wingdings" pitchFamily="2" charset="2"/>
              <a:buChar char="§"/>
              <a:defRPr/>
            </a:pPr>
            <a:r>
              <a:rPr lang="en-GB" dirty="0"/>
              <a:t>T&amp;D</a:t>
            </a:r>
          </a:p>
          <a:p>
            <a:pPr algn="ctr">
              <a:buFont typeface="Wingdings" pitchFamily="2" charset="2"/>
              <a:buChar char="§"/>
              <a:defRPr/>
            </a:pPr>
            <a:r>
              <a:rPr lang="en-GB" dirty="0"/>
              <a:t>Family support practices</a:t>
            </a:r>
          </a:p>
          <a:p>
            <a:pPr algn="ctr">
              <a:buFont typeface="Wingdings" pitchFamily="2" charset="2"/>
              <a:buChar char="§"/>
              <a:defRPr/>
            </a:pPr>
            <a:r>
              <a:rPr lang="en-GB" dirty="0"/>
              <a:t>Performance Management</a:t>
            </a:r>
          </a:p>
          <a:p>
            <a:pPr algn="ctr">
              <a:buFont typeface="Wingdings" pitchFamily="2" charset="2"/>
              <a:buChar char="§"/>
              <a:defRPr/>
            </a:pPr>
            <a:r>
              <a:rPr lang="en-GB" dirty="0"/>
              <a:t>Repatriation</a:t>
            </a:r>
          </a:p>
          <a:p>
            <a:pPr algn="ctr">
              <a:buFont typeface="Wingdings" pitchFamily="2" charset="2"/>
              <a:buChar char="§"/>
              <a:defRPr/>
            </a:pPr>
            <a:r>
              <a:rPr lang="en-GB" dirty="0"/>
              <a:t>Retention</a:t>
            </a:r>
          </a:p>
        </p:txBody>
      </p:sp>
      <p:sp>
        <p:nvSpPr>
          <p:cNvPr id="5" name="Rectangle 4">
            <a:extLst>
              <a:ext uri="{FF2B5EF4-FFF2-40B4-BE49-F238E27FC236}">
                <a16:creationId xmlns:a16="http://schemas.microsoft.com/office/drawing/2014/main" id="{A162F17C-0DC3-6A47-BE56-A174AE2A056D}"/>
              </a:ext>
            </a:extLst>
          </p:cNvPr>
          <p:cNvSpPr/>
          <p:nvPr/>
        </p:nvSpPr>
        <p:spPr>
          <a:xfrm>
            <a:off x="3576638" y="2716213"/>
            <a:ext cx="1604962" cy="17129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Cost and benefits</a:t>
            </a:r>
          </a:p>
          <a:p>
            <a:pPr algn="ctr">
              <a:defRPr/>
            </a:pPr>
            <a:endParaRPr lang="en-GB" dirty="0"/>
          </a:p>
        </p:txBody>
      </p:sp>
      <p:sp>
        <p:nvSpPr>
          <p:cNvPr id="6" name="Rectangle 5">
            <a:extLst>
              <a:ext uri="{FF2B5EF4-FFF2-40B4-BE49-F238E27FC236}">
                <a16:creationId xmlns:a16="http://schemas.microsoft.com/office/drawing/2014/main" id="{8A11C15A-5732-9D43-A33D-062BF6565E7C}"/>
              </a:ext>
            </a:extLst>
          </p:cNvPr>
          <p:cNvSpPr/>
          <p:nvPr/>
        </p:nvSpPr>
        <p:spPr>
          <a:xfrm>
            <a:off x="5503863" y="2716213"/>
            <a:ext cx="1543050" cy="17129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Expat return on investment</a:t>
            </a:r>
          </a:p>
          <a:p>
            <a:pPr algn="ctr">
              <a:defRPr/>
            </a:pPr>
            <a:endParaRPr lang="en-GB" dirty="0"/>
          </a:p>
        </p:txBody>
      </p:sp>
      <p:cxnSp>
        <p:nvCxnSpPr>
          <p:cNvPr id="8" name="Straight Arrow Connector 7">
            <a:extLst>
              <a:ext uri="{FF2B5EF4-FFF2-40B4-BE49-F238E27FC236}">
                <a16:creationId xmlns:a16="http://schemas.microsoft.com/office/drawing/2014/main" id="{AD0ED852-B105-984C-A181-E63D0468F3C8}"/>
              </a:ext>
            </a:extLst>
          </p:cNvPr>
          <p:cNvCxnSpPr>
            <a:endCxn id="5" idx="1"/>
          </p:cNvCxnSpPr>
          <p:nvPr/>
        </p:nvCxnSpPr>
        <p:spPr>
          <a:xfrm rot="16200000" flipH="1">
            <a:off x="2759076" y="2754312"/>
            <a:ext cx="855662" cy="77946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97A4C9B-FC0B-9D40-899B-46943D14D4CC}"/>
              </a:ext>
            </a:extLst>
          </p:cNvPr>
          <p:cNvCxnSpPr>
            <a:endCxn id="5" idx="1"/>
          </p:cNvCxnSpPr>
          <p:nvPr/>
        </p:nvCxnSpPr>
        <p:spPr>
          <a:xfrm rot="5400000" flipH="1" flipV="1">
            <a:off x="2664619" y="3704431"/>
            <a:ext cx="1044575" cy="77946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8E85CB8-6839-AB43-AD63-1CCC3B268FF1}"/>
              </a:ext>
            </a:extLst>
          </p:cNvPr>
          <p:cNvCxnSpPr>
            <a:stCxn id="5" idx="3"/>
          </p:cNvCxnSpPr>
          <p:nvPr/>
        </p:nvCxnSpPr>
        <p:spPr>
          <a:xfrm>
            <a:off x="5181600" y="3571875"/>
            <a:ext cx="322263"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60861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2F1A156-C0EA-E147-88AB-0D8BA44F4E2B}"/>
              </a:ext>
            </a:extLst>
          </p:cNvPr>
          <p:cNvSpPr>
            <a:spLocks noGrp="1"/>
          </p:cNvSpPr>
          <p:nvPr>
            <p:ph type="ctrTitle"/>
          </p:nvPr>
        </p:nvSpPr>
        <p:spPr>
          <a:xfrm>
            <a:off x="431800" y="1619250"/>
            <a:ext cx="6734175" cy="504825"/>
          </a:xfrm>
        </p:spPr>
        <p:txBody>
          <a:bodyPr/>
          <a:lstStyle/>
          <a:p>
            <a:endParaRPr lang="en-GB" altLang="en-US">
              <a:latin typeface="Arial" panose="020B0604020202020204" pitchFamily="34" charset="0"/>
              <a:cs typeface="Arial" panose="020B0604020202020204" pitchFamily="34" charset="0"/>
            </a:endParaRPr>
          </a:p>
        </p:txBody>
      </p:sp>
      <p:sp>
        <p:nvSpPr>
          <p:cNvPr id="41987" name="Subtitle 2">
            <a:extLst>
              <a:ext uri="{FF2B5EF4-FFF2-40B4-BE49-F238E27FC236}">
                <a16:creationId xmlns:a16="http://schemas.microsoft.com/office/drawing/2014/main" id="{6555C1DA-5469-D745-BE4C-024B7F1C943F}"/>
              </a:ext>
            </a:extLst>
          </p:cNvPr>
          <p:cNvSpPr>
            <a:spLocks noGrp="1"/>
          </p:cNvSpPr>
          <p:nvPr>
            <p:ph type="subTitle" idx="1"/>
          </p:nvPr>
        </p:nvSpPr>
        <p:spPr>
          <a:xfrm>
            <a:off x="431800" y="2268538"/>
            <a:ext cx="6480175" cy="3671887"/>
          </a:xfrm>
        </p:spPr>
        <p:txBody>
          <a:bodyPr/>
          <a:lstStyle/>
          <a:p>
            <a:r>
              <a:rPr lang="en-GB" altLang="en-US"/>
              <a:t>IKEA Case study</a:t>
            </a:r>
          </a:p>
          <a:p>
            <a:endParaRPr lang="en-GB" altLang="en-US"/>
          </a:p>
        </p:txBody>
      </p:sp>
    </p:spTree>
    <p:extLst>
      <p:ext uri="{BB962C8B-B14F-4D97-AF65-F5344CB8AC3E}">
        <p14:creationId xmlns:p14="http://schemas.microsoft.com/office/powerpoint/2010/main" val="39074694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80E6306E-3052-F641-A492-E1579A2A4DC3}"/>
              </a:ext>
            </a:extLst>
          </p:cNvPr>
          <p:cNvSpPr>
            <a:spLocks noGrp="1"/>
          </p:cNvSpPr>
          <p:nvPr>
            <p:ph type="ctrTitle"/>
          </p:nvPr>
        </p:nvSpPr>
        <p:spPr>
          <a:xfrm>
            <a:off x="431800" y="1619250"/>
            <a:ext cx="6734175" cy="504825"/>
          </a:xfrm>
        </p:spPr>
        <p:txBody>
          <a:bodyPr/>
          <a:lstStyle/>
          <a:p>
            <a:r>
              <a:rPr lang="en-GB" altLang="en-US">
                <a:latin typeface="Arial" panose="020B0604020202020204" pitchFamily="34" charset="0"/>
                <a:cs typeface="Arial" panose="020B0604020202020204" pitchFamily="34" charset="0"/>
              </a:rPr>
              <a:t>Reasons for expat failure</a:t>
            </a:r>
          </a:p>
        </p:txBody>
      </p:sp>
      <p:sp>
        <p:nvSpPr>
          <p:cNvPr id="43011" name="Subtitle 2">
            <a:extLst>
              <a:ext uri="{FF2B5EF4-FFF2-40B4-BE49-F238E27FC236}">
                <a16:creationId xmlns:a16="http://schemas.microsoft.com/office/drawing/2014/main" id="{E75A32E2-C35C-EF42-B8EE-7B3436F51520}"/>
              </a:ext>
            </a:extLst>
          </p:cNvPr>
          <p:cNvSpPr>
            <a:spLocks noGrp="1"/>
          </p:cNvSpPr>
          <p:nvPr>
            <p:ph type="subTitle" idx="1"/>
          </p:nvPr>
        </p:nvSpPr>
        <p:spPr>
          <a:xfrm>
            <a:off x="431800" y="2268538"/>
            <a:ext cx="6480175" cy="3671887"/>
          </a:xfrm>
        </p:spPr>
        <p:txBody>
          <a:bodyPr/>
          <a:lstStyle/>
          <a:p>
            <a:pPr>
              <a:buFont typeface="Arial" panose="020B0604020202020204" pitchFamily="34" charset="0"/>
              <a:buChar char="•"/>
            </a:pPr>
            <a:r>
              <a:rPr lang="en-GB" altLang="en-US"/>
              <a:t>Inability of spouse to adjust or dissatisfaction</a:t>
            </a:r>
          </a:p>
          <a:p>
            <a:pPr>
              <a:buFont typeface="Arial" panose="020B0604020202020204" pitchFamily="34" charset="0"/>
              <a:buChar char="•"/>
            </a:pPr>
            <a:r>
              <a:rPr lang="en-GB" altLang="en-US"/>
              <a:t>Inability of expat to adjust</a:t>
            </a:r>
          </a:p>
          <a:p>
            <a:pPr>
              <a:buFont typeface="Arial" panose="020B0604020202020204" pitchFamily="34" charset="0"/>
              <a:buChar char="•"/>
            </a:pPr>
            <a:r>
              <a:rPr lang="en-GB" altLang="en-US"/>
              <a:t>Other family-related problems</a:t>
            </a:r>
          </a:p>
          <a:p>
            <a:pPr>
              <a:buFont typeface="Arial" panose="020B0604020202020204" pitchFamily="34" charset="0"/>
              <a:buChar char="•"/>
            </a:pPr>
            <a:r>
              <a:rPr lang="en-GB" altLang="en-US"/>
              <a:t>Failure in expat selection</a:t>
            </a:r>
          </a:p>
          <a:p>
            <a:pPr>
              <a:buFont typeface="Arial" panose="020B0604020202020204" pitchFamily="34" charset="0"/>
              <a:buChar char="•"/>
            </a:pPr>
            <a:r>
              <a:rPr lang="en-GB" altLang="en-US"/>
              <a:t>Expat’s personality or lack of emotional maturity</a:t>
            </a:r>
          </a:p>
          <a:p>
            <a:pPr>
              <a:buFont typeface="Arial" panose="020B0604020202020204" pitchFamily="34" charset="0"/>
              <a:buChar char="•"/>
            </a:pPr>
            <a:r>
              <a:rPr lang="en-GB" altLang="en-US"/>
              <a:t>Inability to cope with larger responsibilities of of overseas work</a:t>
            </a:r>
          </a:p>
          <a:p>
            <a:endParaRPr lang="en-GB" altLang="en-US"/>
          </a:p>
        </p:txBody>
      </p:sp>
    </p:spTree>
    <p:extLst>
      <p:ext uri="{BB962C8B-B14F-4D97-AF65-F5344CB8AC3E}">
        <p14:creationId xmlns:p14="http://schemas.microsoft.com/office/powerpoint/2010/main" val="18956388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A0158FBB-5138-F845-B9C5-79A4BB150CE5}"/>
              </a:ext>
            </a:extLst>
          </p:cNvPr>
          <p:cNvSpPr>
            <a:spLocks noGrp="1"/>
          </p:cNvSpPr>
          <p:nvPr>
            <p:ph type="ctrTitle"/>
          </p:nvPr>
        </p:nvSpPr>
        <p:spPr>
          <a:xfrm>
            <a:off x="431800" y="1619250"/>
            <a:ext cx="6734175" cy="504825"/>
          </a:xfrm>
        </p:spPr>
        <p:txBody>
          <a:bodyPr/>
          <a:lstStyle/>
          <a:p>
            <a:endParaRPr lang="en-GB" altLang="en-US">
              <a:latin typeface="Arial" panose="020B0604020202020204" pitchFamily="34" charset="0"/>
              <a:cs typeface="Arial" panose="020B0604020202020204" pitchFamily="34" charset="0"/>
            </a:endParaRPr>
          </a:p>
        </p:txBody>
      </p:sp>
      <p:sp>
        <p:nvSpPr>
          <p:cNvPr id="44035" name="Subtitle 2">
            <a:extLst>
              <a:ext uri="{FF2B5EF4-FFF2-40B4-BE49-F238E27FC236}">
                <a16:creationId xmlns:a16="http://schemas.microsoft.com/office/drawing/2014/main" id="{B24DC01A-ADF6-624C-BF86-992BCE488DD0}"/>
              </a:ext>
            </a:extLst>
          </p:cNvPr>
          <p:cNvSpPr>
            <a:spLocks noGrp="1"/>
          </p:cNvSpPr>
          <p:nvPr>
            <p:ph type="subTitle" idx="1"/>
          </p:nvPr>
        </p:nvSpPr>
        <p:spPr>
          <a:xfrm>
            <a:off x="431800" y="2268538"/>
            <a:ext cx="6480175" cy="3671887"/>
          </a:xfrm>
        </p:spPr>
        <p:txBody>
          <a:bodyPr/>
          <a:lstStyle/>
          <a:p>
            <a:pPr>
              <a:buFont typeface="Arial" panose="020B0604020202020204" pitchFamily="34" charset="0"/>
              <a:buChar char="•"/>
            </a:pPr>
            <a:r>
              <a:rPr lang="en-GB" altLang="en-US"/>
              <a:t>Lack of technical competence</a:t>
            </a:r>
          </a:p>
          <a:p>
            <a:pPr>
              <a:buFont typeface="Arial" panose="020B0604020202020204" pitchFamily="34" charset="0"/>
              <a:buChar char="•"/>
            </a:pPr>
            <a:r>
              <a:rPr lang="en-GB" altLang="en-US"/>
              <a:t>Lack of motivation to work overseas</a:t>
            </a:r>
          </a:p>
          <a:p>
            <a:pPr>
              <a:buFont typeface="Arial" panose="020B0604020202020204" pitchFamily="34" charset="0"/>
              <a:buChar char="•"/>
            </a:pPr>
            <a:r>
              <a:rPr lang="en-GB" altLang="en-US"/>
              <a:t>Dissatisfaction with quality of life in foreign location</a:t>
            </a:r>
          </a:p>
          <a:p>
            <a:pPr>
              <a:buFont typeface="Arial" panose="020B0604020202020204" pitchFamily="34" charset="0"/>
              <a:buChar char="•"/>
            </a:pPr>
            <a:r>
              <a:rPr lang="en-GB" altLang="en-US"/>
              <a:t>Dissatisfaction with compensation and benefits</a:t>
            </a:r>
          </a:p>
          <a:p>
            <a:pPr>
              <a:buFont typeface="Arial" panose="020B0604020202020204" pitchFamily="34" charset="0"/>
              <a:buChar char="•"/>
            </a:pPr>
            <a:r>
              <a:rPr lang="en-GB" altLang="en-US"/>
              <a:t>Lack of cultural and language preparation</a:t>
            </a:r>
          </a:p>
          <a:p>
            <a:pPr>
              <a:buFont typeface="Arial" panose="020B0604020202020204" pitchFamily="34" charset="0"/>
              <a:buChar char="•"/>
            </a:pPr>
            <a:r>
              <a:rPr lang="en-GB" altLang="en-US"/>
              <a:t>Lack of support</a:t>
            </a:r>
          </a:p>
          <a:p>
            <a:endParaRPr lang="en-GB" altLang="en-US"/>
          </a:p>
        </p:txBody>
      </p:sp>
    </p:spTree>
    <p:extLst>
      <p:ext uri="{BB962C8B-B14F-4D97-AF65-F5344CB8AC3E}">
        <p14:creationId xmlns:p14="http://schemas.microsoft.com/office/powerpoint/2010/main" val="41784895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75376643-03D3-6149-B89D-613C6BEE0B32}"/>
              </a:ext>
            </a:extLst>
          </p:cNvPr>
          <p:cNvSpPr>
            <a:spLocks noGrp="1"/>
          </p:cNvSpPr>
          <p:nvPr>
            <p:ph type="ctrTitle"/>
          </p:nvPr>
        </p:nvSpPr>
        <p:spPr>
          <a:xfrm>
            <a:off x="431800" y="1619250"/>
            <a:ext cx="6734175" cy="504825"/>
          </a:xfrm>
        </p:spPr>
        <p:txBody>
          <a:bodyPr/>
          <a:lstStyle/>
          <a:p>
            <a:r>
              <a:rPr lang="en-GB" altLang="en-US" sz="2000">
                <a:latin typeface="Arial" panose="020B0604020202020204" pitchFamily="34" charset="0"/>
                <a:cs typeface="Arial" panose="020B0604020202020204" pitchFamily="34" charset="0"/>
              </a:rPr>
              <a:t>The traditional psychological approach</a:t>
            </a:r>
          </a:p>
        </p:txBody>
      </p:sp>
      <p:sp>
        <p:nvSpPr>
          <p:cNvPr id="45059" name="Subtitle 2">
            <a:extLst>
              <a:ext uri="{FF2B5EF4-FFF2-40B4-BE49-F238E27FC236}">
                <a16:creationId xmlns:a16="http://schemas.microsoft.com/office/drawing/2014/main" id="{2F0A22F5-610A-8E46-AB8C-630F697A1334}"/>
              </a:ext>
            </a:extLst>
          </p:cNvPr>
          <p:cNvSpPr>
            <a:spLocks noGrp="1"/>
          </p:cNvSpPr>
          <p:nvPr>
            <p:ph type="subTitle" idx="1"/>
          </p:nvPr>
        </p:nvSpPr>
        <p:spPr>
          <a:xfrm>
            <a:off x="431800" y="2268538"/>
            <a:ext cx="6480175" cy="3671887"/>
          </a:xfrm>
        </p:spPr>
        <p:txBody>
          <a:bodyPr/>
          <a:lstStyle/>
          <a:p>
            <a:pPr>
              <a:buFont typeface="Arial" panose="020B0604020202020204" pitchFamily="34" charset="0"/>
              <a:buChar char="•"/>
            </a:pPr>
            <a:r>
              <a:rPr lang="en-GB" altLang="en-US"/>
              <a:t>Flexibility</a:t>
            </a:r>
          </a:p>
          <a:p>
            <a:pPr>
              <a:buFont typeface="Arial" panose="020B0604020202020204" pitchFamily="34" charset="0"/>
              <a:buChar char="•"/>
            </a:pPr>
            <a:r>
              <a:rPr lang="en-GB" altLang="en-US"/>
              <a:t>Open-mindedness</a:t>
            </a:r>
          </a:p>
          <a:p>
            <a:pPr>
              <a:buFont typeface="Arial" panose="020B0604020202020204" pitchFamily="34" charset="0"/>
              <a:buChar char="•"/>
            </a:pPr>
            <a:r>
              <a:rPr lang="en-GB" altLang="en-US"/>
              <a:t>Interpersonal sensitivity</a:t>
            </a:r>
          </a:p>
          <a:p>
            <a:pPr>
              <a:buFont typeface="Arial" panose="020B0604020202020204" pitchFamily="34" charset="0"/>
              <a:buChar char="•"/>
            </a:pPr>
            <a:r>
              <a:rPr lang="en-GB" altLang="en-US"/>
              <a:t>Sociability</a:t>
            </a:r>
          </a:p>
          <a:p>
            <a:pPr>
              <a:buFont typeface="Arial" panose="020B0604020202020204" pitchFamily="34" charset="0"/>
              <a:buChar char="•"/>
            </a:pPr>
            <a:r>
              <a:rPr lang="en-GB" altLang="en-US"/>
              <a:t>Strategic thinking and vision</a:t>
            </a:r>
          </a:p>
          <a:p>
            <a:pPr>
              <a:buFont typeface="Arial" panose="020B0604020202020204" pitchFamily="34" charset="0"/>
              <a:buChar char="•"/>
            </a:pPr>
            <a:r>
              <a:rPr lang="en-GB" altLang="en-US"/>
              <a:t>Leadership </a:t>
            </a:r>
          </a:p>
          <a:p>
            <a:pPr>
              <a:buFont typeface="Arial" panose="020B0604020202020204" pitchFamily="34" charset="0"/>
              <a:buChar char="•"/>
            </a:pPr>
            <a:r>
              <a:rPr lang="en-GB" altLang="en-US"/>
              <a:t>Energy and determination</a:t>
            </a:r>
          </a:p>
          <a:p>
            <a:pPr>
              <a:buFont typeface="Arial" panose="020B0604020202020204" pitchFamily="34" charset="0"/>
              <a:buChar char="•"/>
            </a:pPr>
            <a:r>
              <a:rPr lang="en-GB" altLang="en-US"/>
              <a:t>Intellectual capability</a:t>
            </a:r>
          </a:p>
          <a:p>
            <a:endParaRPr lang="en-GB" altLang="en-US"/>
          </a:p>
        </p:txBody>
      </p:sp>
    </p:spTree>
    <p:extLst>
      <p:ext uri="{BB962C8B-B14F-4D97-AF65-F5344CB8AC3E}">
        <p14:creationId xmlns:p14="http://schemas.microsoft.com/office/powerpoint/2010/main" val="40399111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4C8E26E6-D159-E64B-9D92-BF047016E65E}"/>
              </a:ext>
            </a:extLst>
          </p:cNvPr>
          <p:cNvSpPr>
            <a:spLocks noGrp="1"/>
          </p:cNvSpPr>
          <p:nvPr>
            <p:ph type="ctrTitle"/>
          </p:nvPr>
        </p:nvSpPr>
        <p:spPr>
          <a:xfrm>
            <a:off x="431800" y="1619250"/>
            <a:ext cx="6734175" cy="504825"/>
          </a:xfrm>
        </p:spPr>
        <p:txBody>
          <a:bodyPr/>
          <a:lstStyle/>
          <a:p>
            <a:r>
              <a:rPr lang="en-GB" altLang="en-US">
                <a:latin typeface="Arial" panose="020B0604020202020204" pitchFamily="34" charset="0"/>
                <a:cs typeface="Arial" panose="020B0604020202020204" pitchFamily="34" charset="0"/>
              </a:rPr>
              <a:t>Activity</a:t>
            </a:r>
          </a:p>
        </p:txBody>
      </p:sp>
      <p:sp>
        <p:nvSpPr>
          <p:cNvPr id="46083" name="Subtitle 2">
            <a:extLst>
              <a:ext uri="{FF2B5EF4-FFF2-40B4-BE49-F238E27FC236}">
                <a16:creationId xmlns:a16="http://schemas.microsoft.com/office/drawing/2014/main" id="{551710BE-4B01-E842-AC07-97F70DC68544}"/>
              </a:ext>
            </a:extLst>
          </p:cNvPr>
          <p:cNvSpPr>
            <a:spLocks noGrp="1"/>
          </p:cNvSpPr>
          <p:nvPr>
            <p:ph type="subTitle" idx="1"/>
          </p:nvPr>
        </p:nvSpPr>
        <p:spPr>
          <a:xfrm>
            <a:off x="431800" y="2268538"/>
            <a:ext cx="6480175" cy="3671887"/>
          </a:xfrm>
        </p:spPr>
        <p:txBody>
          <a:bodyPr/>
          <a:lstStyle/>
          <a:p>
            <a:r>
              <a:rPr lang="en-GB" altLang="en-US"/>
              <a:t>Recruitment &amp; Selection</a:t>
            </a:r>
          </a:p>
          <a:p>
            <a:endParaRPr lang="en-GB" altLang="en-US"/>
          </a:p>
        </p:txBody>
      </p:sp>
    </p:spTree>
    <p:extLst>
      <p:ext uri="{BB962C8B-B14F-4D97-AF65-F5344CB8AC3E}">
        <p14:creationId xmlns:p14="http://schemas.microsoft.com/office/powerpoint/2010/main" val="12176838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B760958D-AFEE-E744-86EE-10E94715A6EA}"/>
              </a:ext>
            </a:extLst>
          </p:cNvPr>
          <p:cNvSpPr>
            <a:spLocks noGrp="1"/>
          </p:cNvSpPr>
          <p:nvPr>
            <p:ph type="ctrTitle"/>
          </p:nvPr>
        </p:nvSpPr>
        <p:spPr>
          <a:xfrm>
            <a:off x="431800" y="1619250"/>
            <a:ext cx="6734175" cy="504825"/>
          </a:xfrm>
        </p:spPr>
        <p:txBody>
          <a:bodyPr/>
          <a:lstStyle/>
          <a:p>
            <a:endParaRPr lang="en-GB" altLang="en-US">
              <a:latin typeface="Arial" panose="020B0604020202020204" pitchFamily="34" charset="0"/>
              <a:cs typeface="Arial" panose="020B0604020202020204" pitchFamily="34" charset="0"/>
            </a:endParaRPr>
          </a:p>
        </p:txBody>
      </p:sp>
      <p:sp>
        <p:nvSpPr>
          <p:cNvPr id="47107" name="Subtitle 2">
            <a:extLst>
              <a:ext uri="{FF2B5EF4-FFF2-40B4-BE49-F238E27FC236}">
                <a16:creationId xmlns:a16="http://schemas.microsoft.com/office/drawing/2014/main" id="{437B082C-C2B7-CA4C-B6A8-DDA98F47C64C}"/>
              </a:ext>
            </a:extLst>
          </p:cNvPr>
          <p:cNvSpPr>
            <a:spLocks noGrp="1"/>
          </p:cNvSpPr>
          <p:nvPr>
            <p:ph type="subTitle" idx="1"/>
          </p:nvPr>
        </p:nvSpPr>
        <p:spPr>
          <a:xfrm>
            <a:off x="431800" y="2268538"/>
            <a:ext cx="6480175" cy="3671887"/>
          </a:xfrm>
        </p:spPr>
        <p:txBody>
          <a:bodyPr/>
          <a:lstStyle/>
          <a:p>
            <a:r>
              <a:rPr lang="en-GB" altLang="en-US">
                <a:hlinkClick r:id="rId2"/>
              </a:rPr>
              <a:t>https://www.youtube.com/watch?v=t3d16gpni1E</a:t>
            </a:r>
            <a:endParaRPr lang="en-GB" altLang="en-US"/>
          </a:p>
          <a:p>
            <a:endParaRPr lang="en-GB" altLang="en-US"/>
          </a:p>
        </p:txBody>
      </p:sp>
    </p:spTree>
    <p:extLst>
      <p:ext uri="{BB962C8B-B14F-4D97-AF65-F5344CB8AC3E}">
        <p14:creationId xmlns:p14="http://schemas.microsoft.com/office/powerpoint/2010/main" val="18877295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3753B02F-503C-014A-920B-E229E845CBFE}"/>
              </a:ext>
            </a:extLst>
          </p:cNvPr>
          <p:cNvSpPr>
            <a:spLocks noGrp="1"/>
          </p:cNvSpPr>
          <p:nvPr>
            <p:ph type="ctrTitle"/>
          </p:nvPr>
        </p:nvSpPr>
        <p:spPr>
          <a:xfrm>
            <a:off x="431800" y="1619250"/>
            <a:ext cx="6734175" cy="504825"/>
          </a:xfrm>
        </p:spPr>
        <p:txBody>
          <a:bodyPr/>
          <a:lstStyle/>
          <a:p>
            <a:endParaRPr lang="en-GB" altLang="en-US">
              <a:latin typeface="Arial" panose="020B0604020202020204" pitchFamily="34" charset="0"/>
              <a:cs typeface="Arial" panose="020B0604020202020204" pitchFamily="34" charset="0"/>
            </a:endParaRPr>
          </a:p>
        </p:txBody>
      </p:sp>
      <p:sp>
        <p:nvSpPr>
          <p:cNvPr id="48131" name="Subtitle 2">
            <a:extLst>
              <a:ext uri="{FF2B5EF4-FFF2-40B4-BE49-F238E27FC236}">
                <a16:creationId xmlns:a16="http://schemas.microsoft.com/office/drawing/2014/main" id="{266ACEF3-0462-5E4A-A5F9-E71EC59C3141}"/>
              </a:ext>
            </a:extLst>
          </p:cNvPr>
          <p:cNvSpPr>
            <a:spLocks noGrp="1"/>
          </p:cNvSpPr>
          <p:nvPr>
            <p:ph type="subTitle" idx="1"/>
          </p:nvPr>
        </p:nvSpPr>
        <p:spPr>
          <a:xfrm>
            <a:off x="431800" y="2268538"/>
            <a:ext cx="6480175" cy="3671887"/>
          </a:xfrm>
        </p:spPr>
        <p:txBody>
          <a:bodyPr/>
          <a:lstStyle/>
          <a:p>
            <a:r>
              <a:rPr lang="en-GB" altLang="en-US">
                <a:latin typeface="Comic Sans MS" panose="030F0902030302020204" pitchFamily="66" charset="0"/>
              </a:rPr>
              <a:t>Brewster, Sparrow, Vernon &amp; Houdsworth (2011)</a:t>
            </a:r>
          </a:p>
          <a:p>
            <a:r>
              <a:rPr lang="en-GB" altLang="en-US">
                <a:latin typeface="Comic Sans MS" panose="030F0902030302020204" pitchFamily="66" charset="0"/>
              </a:rPr>
              <a:t>Dowling, Festing &amp; Engle (2013)</a:t>
            </a:r>
          </a:p>
          <a:p>
            <a:r>
              <a:rPr lang="en-GB" altLang="en-US">
                <a:latin typeface="Comic Sans MS" panose="030F0902030302020204" pitchFamily="66" charset="0"/>
              </a:rPr>
              <a:t>Harzing &amp; Pinnington (2014)</a:t>
            </a:r>
          </a:p>
          <a:p>
            <a:r>
              <a:rPr lang="en-GB" altLang="en-US">
                <a:latin typeface="Comic Sans MS" panose="030F0902030302020204" pitchFamily="66" charset="0"/>
              </a:rPr>
              <a:t>Iles &amp; Zhang (2013)</a:t>
            </a:r>
          </a:p>
          <a:p>
            <a:endParaRPr lang="en-GB" altLang="en-US"/>
          </a:p>
        </p:txBody>
      </p:sp>
    </p:spTree>
    <p:extLst>
      <p:ext uri="{BB962C8B-B14F-4D97-AF65-F5344CB8AC3E}">
        <p14:creationId xmlns:p14="http://schemas.microsoft.com/office/powerpoint/2010/main" val="17588758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2533</TotalTime>
  <Words>1047</Words>
  <Application>Microsoft Macintosh PowerPoint</Application>
  <PresentationFormat>On-screen Show (4:3)</PresentationFormat>
  <Paragraphs>151</Paragraphs>
  <Slides>36</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Comic Sans MS</vt:lpstr>
      <vt:lpstr>Myriad Pro</vt:lpstr>
      <vt:lpstr>Verdana</vt:lpstr>
      <vt:lpstr>Wingdings</vt:lpstr>
      <vt:lpstr>20140311PresentationUWTSDTemplate</vt:lpstr>
      <vt:lpstr>  Managing in complex environments: Strategies, Insights and Solutions MICE SPBD 7006 Week 6 (Lecture 1) THE DIVERSITY &amp; INCLUSION PARADIGM</vt:lpstr>
      <vt:lpstr>International Recruitment &amp; Selection</vt:lpstr>
      <vt:lpstr>PowerPoint Presentation</vt:lpstr>
      <vt:lpstr>The myth of the global manager</vt:lpstr>
      <vt:lpstr>Key Challenge of International Business</vt:lpstr>
      <vt:lpstr>PowerPoint Presentation</vt:lpstr>
      <vt:lpstr>PowerPoint Presentation</vt:lpstr>
      <vt:lpstr>PowerPoint Presentation</vt:lpstr>
      <vt:lpstr>PowerPoint Presentation</vt:lpstr>
      <vt:lpstr>Approaches to HRM strategy Budhwar (2003) </vt:lpstr>
      <vt:lpstr>Budhwar (2003). Variations also due to</vt:lpstr>
      <vt:lpstr>PowerPoint Presentation</vt:lpstr>
      <vt:lpstr>Adler and Gahdar’ Stages</vt:lpstr>
      <vt:lpstr>PowerPoint Presentation</vt:lpstr>
      <vt:lpstr>PowerPoint Presentation</vt:lpstr>
      <vt:lpstr>Example</vt:lpstr>
      <vt:lpstr>Culture Context</vt:lpstr>
      <vt:lpstr>Effective International Appraisal Systems?</vt:lpstr>
      <vt:lpstr>Reprise: Creating Successful Global HR Systems</vt:lpstr>
      <vt:lpstr>PowerPoint Presentation</vt:lpstr>
      <vt:lpstr>PowerPoint Presentation</vt:lpstr>
      <vt:lpstr>A headquarter perspective</vt:lpstr>
      <vt:lpstr>PowerPoint Presentation</vt:lpstr>
      <vt:lpstr>PowerPoint Presentation</vt:lpstr>
      <vt:lpstr>PowerPoint Presentation</vt:lpstr>
      <vt:lpstr>Discussions</vt:lpstr>
      <vt:lpstr>Organisational reasons for sending expat on assignment</vt:lpstr>
      <vt:lpstr>Assignment purpose</vt:lpstr>
      <vt:lpstr>Purpose of the assignment</vt:lpstr>
      <vt:lpstr>PowerPoint Presentation</vt:lpstr>
      <vt:lpstr>Reasons for expat failure</vt:lpstr>
      <vt:lpstr>PowerPoint Presentation</vt:lpstr>
      <vt:lpstr>The traditional psychological approach</vt:lpstr>
      <vt:lpstr>Activity</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154</cp:revision>
  <cp:lastPrinted>2018-07-09T15:27:01Z</cp:lastPrinted>
  <dcterms:created xsi:type="dcterms:W3CDTF">2002-10-07T19:43:58Z</dcterms:created>
  <dcterms:modified xsi:type="dcterms:W3CDTF">2020-07-29T04:52:51Z</dcterms:modified>
</cp:coreProperties>
</file>