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sldIdLst>
    <p:sldId id="257" r:id="rId5"/>
    <p:sldId id="258" r:id="rId6"/>
    <p:sldId id="259" r:id="rId7"/>
    <p:sldId id="260" r:id="rId8"/>
    <p:sldId id="271" r:id="rId9"/>
    <p:sldId id="261" r:id="rId10"/>
    <p:sldId id="277" r:id="rId11"/>
    <p:sldId id="262" r:id="rId12"/>
    <p:sldId id="263" r:id="rId13"/>
    <p:sldId id="273" r:id="rId14"/>
    <p:sldId id="264" r:id="rId15"/>
    <p:sldId id="265" r:id="rId16"/>
    <p:sldId id="266" r:id="rId17"/>
    <p:sldId id="267" r:id="rId18"/>
    <p:sldId id="268" r:id="rId19"/>
    <p:sldId id="275" r:id="rId20"/>
    <p:sldId id="269" r:id="rId21"/>
    <p:sldId id="27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42D88E-46B2-4D40-AC79-87763516F9EC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A084F0-6165-4783-9755-61AB5147B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0187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Slide Image Placeholder 1">
            <a:extLst>
              <a:ext uri="{FF2B5EF4-FFF2-40B4-BE49-F238E27FC236}">
                <a16:creationId xmlns:a16="http://schemas.microsoft.com/office/drawing/2014/main" id="{28F7122E-572E-43E0-9CFE-E57738F2E1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8" name="Notes Placeholder 2">
            <a:extLst>
              <a:ext uri="{FF2B5EF4-FFF2-40B4-BE49-F238E27FC236}">
                <a16:creationId xmlns:a16="http://schemas.microsoft.com/office/drawing/2014/main" id="{D028EBB8-F44A-4F1B-BC87-53BC04E9F8A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zh-CN" altLang="en-US">
              <a:ea typeface="SimSun" panose="02010600030101010101" pitchFamily="2" charset="-122"/>
            </a:endParaRPr>
          </a:p>
        </p:txBody>
      </p:sp>
      <p:sp>
        <p:nvSpPr>
          <p:cNvPr id="24579" name="Slide Number Placeholder 3">
            <a:extLst>
              <a:ext uri="{FF2B5EF4-FFF2-40B4-BE49-F238E27FC236}">
                <a16:creationId xmlns:a16="http://schemas.microsoft.com/office/drawing/2014/main" id="{717FF99D-0864-46A9-B9D3-EAB5375785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BAD2EA1C-0501-4E57-B8A9-D31562B265CD}" type="slidenum">
              <a:rPr lang="zh-CN" altLang="en-US" sz="1200">
                <a:latin typeface="Calibri" panose="020F0502020204030204" pitchFamily="34" charset="0"/>
                <a:ea typeface="SimSun" panose="02010600030101010101" pitchFamily="2" charset="-122"/>
              </a:rPr>
              <a:pPr eaLnBrk="1" hangingPunct="1"/>
              <a:t>11</a:t>
            </a:fld>
            <a:endParaRPr lang="zh-CN" altLang="en-US" sz="1200">
              <a:latin typeface="Calibri" panose="020F0502020204030204" pitchFamily="34" charset="0"/>
              <a:ea typeface="SimSun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>
            <a:extLst>
              <a:ext uri="{FF2B5EF4-FFF2-40B4-BE49-F238E27FC236}">
                <a16:creationId xmlns:a16="http://schemas.microsoft.com/office/drawing/2014/main" id="{A1008B5B-846E-47B7-BA72-E8E2A7AFB6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6" name="Notes Placeholder 2">
            <a:extLst>
              <a:ext uri="{FF2B5EF4-FFF2-40B4-BE49-F238E27FC236}">
                <a16:creationId xmlns:a16="http://schemas.microsoft.com/office/drawing/2014/main" id="{E8ECE68E-E884-471A-9B6F-CAF5AEE1EDF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228600" indent="-228600" eaLnBrk="1" hangingPunct="1">
              <a:spcBef>
                <a:spcPct val="0"/>
              </a:spcBef>
            </a:pPr>
            <a:endParaRPr lang="en-CA" altLang="en-US"/>
          </a:p>
        </p:txBody>
      </p:sp>
      <p:sp>
        <p:nvSpPr>
          <p:cNvPr id="26627" name="Slide Number Placeholder 3">
            <a:extLst>
              <a:ext uri="{FF2B5EF4-FFF2-40B4-BE49-F238E27FC236}">
                <a16:creationId xmlns:a16="http://schemas.microsoft.com/office/drawing/2014/main" id="{777B969E-B2CB-469A-9140-83B9EBBFEE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137BB35E-34E9-4D81-A683-BD58F27CDAB4}" type="slidenum">
              <a:rPr lang="zh-CN" altLang="en-US" sz="1200">
                <a:latin typeface="Calibri" panose="020F0502020204030204" pitchFamily="34" charset="0"/>
                <a:ea typeface="SimSun" panose="02010600030101010101" pitchFamily="2" charset="-122"/>
              </a:rPr>
              <a:pPr eaLnBrk="1" hangingPunct="1"/>
              <a:t>12</a:t>
            </a:fld>
            <a:endParaRPr lang="zh-CN" altLang="en-US" sz="1200">
              <a:latin typeface="Calibri" panose="020F0502020204030204" pitchFamily="34" charset="0"/>
              <a:ea typeface="SimSun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Slide Image Placeholder 1">
            <a:extLst>
              <a:ext uri="{FF2B5EF4-FFF2-40B4-BE49-F238E27FC236}">
                <a16:creationId xmlns:a16="http://schemas.microsoft.com/office/drawing/2014/main" id="{3DC270E1-0935-432E-897B-CB6FA6AC66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4" name="Notes Placeholder 2">
            <a:extLst>
              <a:ext uri="{FF2B5EF4-FFF2-40B4-BE49-F238E27FC236}">
                <a16:creationId xmlns:a16="http://schemas.microsoft.com/office/drawing/2014/main" id="{CF1D2F83-C4FD-4167-872D-D7D9D6EDFF9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CA" altLang="en-US"/>
          </a:p>
        </p:txBody>
      </p:sp>
      <p:sp>
        <p:nvSpPr>
          <p:cNvPr id="28675" name="Slide Number Placeholder 3">
            <a:extLst>
              <a:ext uri="{FF2B5EF4-FFF2-40B4-BE49-F238E27FC236}">
                <a16:creationId xmlns:a16="http://schemas.microsoft.com/office/drawing/2014/main" id="{6A87CAC8-E225-4F54-BA82-B2699EB7BF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9715243D-BD95-4C96-8FF5-DCA5204EC985}" type="slidenum">
              <a:rPr lang="zh-CN" altLang="en-US" sz="1200">
                <a:latin typeface="Calibri" panose="020F0502020204030204" pitchFamily="34" charset="0"/>
                <a:ea typeface="SimSun" panose="02010600030101010101" pitchFamily="2" charset="-122"/>
              </a:rPr>
              <a:pPr eaLnBrk="1" hangingPunct="1"/>
              <a:t>13</a:t>
            </a:fld>
            <a:endParaRPr lang="zh-CN" altLang="en-US" sz="1200">
              <a:latin typeface="Calibri" panose="020F0502020204030204" pitchFamily="34" charset="0"/>
              <a:ea typeface="SimSun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Slide Image Placeholder 1">
            <a:extLst>
              <a:ext uri="{FF2B5EF4-FFF2-40B4-BE49-F238E27FC236}">
                <a16:creationId xmlns:a16="http://schemas.microsoft.com/office/drawing/2014/main" id="{A640280B-A364-4E2F-BE01-F0BB2C8759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2" name="Notes Placeholder 2">
            <a:extLst>
              <a:ext uri="{FF2B5EF4-FFF2-40B4-BE49-F238E27FC236}">
                <a16:creationId xmlns:a16="http://schemas.microsoft.com/office/drawing/2014/main" id="{BAEEE480-2706-467E-8D0D-136999E2C27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CA" altLang="en-US"/>
          </a:p>
        </p:txBody>
      </p:sp>
      <p:sp>
        <p:nvSpPr>
          <p:cNvPr id="30723" name="Slide Number Placeholder 3">
            <a:extLst>
              <a:ext uri="{FF2B5EF4-FFF2-40B4-BE49-F238E27FC236}">
                <a16:creationId xmlns:a16="http://schemas.microsoft.com/office/drawing/2014/main" id="{9B66BFB9-94ED-4082-A161-683D779D5E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9F7F6F31-DAF2-482C-9D98-D39C22937403}" type="slidenum">
              <a:rPr lang="zh-CN" altLang="en-US" sz="1200">
                <a:latin typeface="Calibri" panose="020F0502020204030204" pitchFamily="34" charset="0"/>
                <a:ea typeface="SimSun" panose="02010600030101010101" pitchFamily="2" charset="-122"/>
              </a:rPr>
              <a:pPr eaLnBrk="1" hangingPunct="1"/>
              <a:t>14</a:t>
            </a:fld>
            <a:endParaRPr lang="zh-CN" altLang="en-US" sz="1200">
              <a:latin typeface="Calibri" panose="020F0502020204030204" pitchFamily="34" charset="0"/>
              <a:ea typeface="SimSun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Slide Image Placeholder 1">
            <a:extLst>
              <a:ext uri="{FF2B5EF4-FFF2-40B4-BE49-F238E27FC236}">
                <a16:creationId xmlns:a16="http://schemas.microsoft.com/office/drawing/2014/main" id="{ED745769-C73F-4AAF-9D62-2340211CF2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0" name="Notes Placeholder 2">
            <a:extLst>
              <a:ext uri="{FF2B5EF4-FFF2-40B4-BE49-F238E27FC236}">
                <a16:creationId xmlns:a16="http://schemas.microsoft.com/office/drawing/2014/main" id="{516D2B6D-BB4A-4C39-A352-80754CD1630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CA" altLang="en-US"/>
          </a:p>
        </p:txBody>
      </p:sp>
      <p:sp>
        <p:nvSpPr>
          <p:cNvPr id="32771" name="Slide Number Placeholder 3">
            <a:extLst>
              <a:ext uri="{FF2B5EF4-FFF2-40B4-BE49-F238E27FC236}">
                <a16:creationId xmlns:a16="http://schemas.microsoft.com/office/drawing/2014/main" id="{C20DE4D5-7AEC-4AE1-959B-4D30F06D100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Constantia" panose="02030602050306030303" pitchFamily="18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36D81F2A-8830-40BC-8AF9-38897F120640}" type="slidenum">
              <a:rPr lang="zh-CN" altLang="en-US" sz="1200">
                <a:latin typeface="Calibri" panose="020F0502020204030204" pitchFamily="34" charset="0"/>
                <a:ea typeface="SimSun" panose="02010600030101010101" pitchFamily="2" charset="-122"/>
              </a:rPr>
              <a:pPr eaLnBrk="1" hangingPunct="1"/>
              <a:t>15</a:t>
            </a:fld>
            <a:endParaRPr lang="zh-CN" altLang="en-US" sz="1200">
              <a:latin typeface="Calibri" panose="020F0502020204030204" pitchFamily="34" charset="0"/>
              <a:ea typeface="SimSun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B8604-5068-402B-B22F-C2B8572E2F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15A690-F960-442B-927F-0F3EEA4D51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99CE91-D3CB-42FA-91D1-E547B7499D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CC394-7117-4683-BDFE-C0C1BBCDC64D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1E5623-735D-401C-B7EB-20300A3D34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1070FD-B0EF-4532-9CCE-21023833D3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CFF80-2658-4182-A0AB-E8AC13A93E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152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3CCC7-D2CA-48D8-9AB2-7F03923AB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FE5B8-3E41-4B28-A567-FEDE12ECC4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FBAFCE-3A19-4677-BDB5-ED1DBA975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CC394-7117-4683-BDFE-C0C1BBCDC64D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4B169B-55D4-48B8-8FC8-C654537667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AA3D50-5C6E-405F-86E3-01EAFA2FD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CFF80-2658-4182-A0AB-E8AC13A93E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575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1F3FC-DEB4-44DE-A475-D2FF38804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2DCC1B-7AFD-430F-B6C8-C04A19FB52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28A1D3-A7D2-4A32-9431-C06B9F824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CC394-7117-4683-BDFE-C0C1BBCDC64D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01BCE6-E4F6-44B5-848D-E3EDF6F3BF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1492D3-58D3-406F-9D5D-EFEE1F15D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CFF80-2658-4182-A0AB-E8AC13A93E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885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C9B37-0712-4B8F-B391-0066CBCE8E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57D4A-051D-4D8D-9CB8-9783FDA264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E1D3C2-0204-4737-865E-4A38DBA71E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B94A25-988C-402F-B7C0-E45F21546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CC394-7117-4683-BDFE-C0C1BBCDC64D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7B33DE-2F3A-4C9D-8895-9DC0D9EA6D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4678D6-993F-46A0-B4AC-A337F2415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CFF80-2658-4182-A0AB-E8AC13A93E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0239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2A1AE-44D4-4CD4-A134-C5D958FD3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5061E8-9227-4667-BA50-C9F513DA58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F4F3C2-028F-4E3A-B26A-D1D4BEF929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7A47C6-A576-45CF-9587-4A373189E4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E25499-3AE9-4E3D-BDCE-408E75585A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6E6855A-F526-40B0-ACA0-60FC5D891C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CC394-7117-4683-BDFE-C0C1BBCDC64D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7474264-E1A2-4D28-BCFE-5300DC29DA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A35014-D848-4192-8365-975C197EE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CFF80-2658-4182-A0AB-E8AC13A93E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022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45D84-3AD1-4704-91F9-30A94200F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2F1515-3426-4F7F-8C28-E0424EDE1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CC394-7117-4683-BDFE-C0C1BBCDC64D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275B54-9F40-4F46-A3C7-18EB0631EC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6DD159-11A4-4520-8A57-9669AE98A0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CFF80-2658-4182-A0AB-E8AC13A93E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5265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44CEFBA-B28D-42B4-9F7E-26DD17515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CC394-7117-4683-BDFE-C0C1BBCDC64D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2D3972-E915-42B0-AF80-8D2E98756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CB61EF-3197-48FD-BA13-14E39A54DB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CFF80-2658-4182-A0AB-E8AC13A93E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733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7B5D8-4A0E-47F3-8F40-E1634C556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10B19A-BD9C-420F-BAB9-7D877220A0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24544B-5A92-4BF1-9B77-BB52DD177A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172E17-77AB-4B36-8987-60033780FE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CC394-7117-4683-BDFE-C0C1BBCDC64D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2531BD-68E9-46AD-85E8-B8B3B975D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FF486D-72A1-4C2C-93D0-9E5D7EEE3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CFF80-2658-4182-A0AB-E8AC13A93E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654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EE419-85C3-4A19-A330-C0AB14749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0247642-A6AF-4570-88C0-83D41807354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B4F13A-99D3-4FD6-A8CC-18F562A177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50F11C-E70B-46D1-9B19-185C92D61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CC394-7117-4683-BDFE-C0C1BBCDC64D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F21E10-8D28-4B62-A56B-53759914C6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1898A3-4666-43FC-B2C5-24E0F259D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CFF80-2658-4182-A0AB-E8AC13A93E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00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C564C-802F-42D3-AA88-7F3FF7924E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97F5F9-EFE7-4D14-98F0-F037297D5C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CA1E20-F70A-4B5B-9C00-0402275CFE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CC394-7117-4683-BDFE-C0C1BBCDC64D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DF1B2-08C3-4996-BDBE-D7A2D715FD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9A81E5-8296-4A7E-81EA-9A0396129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CFF80-2658-4182-A0AB-E8AC13A93E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885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F200C4-1F9D-4A47-95FB-7394D21B9B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406EB4-85E2-43B6-B8A5-62E1BAD690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97B724-D9EA-47E6-8808-F91839338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CC394-7117-4683-BDFE-C0C1BBCDC64D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4E046C-EF8B-4EE8-A922-505C033D2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7BF240-8389-4C03-AE43-FE1D62C69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CFF80-2658-4182-A0AB-E8AC13A93E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534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8468B2-E4CE-4F37-AD39-F3192F45F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0DE3E7-02B8-4F25-A0C6-7C4CB2F117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58D969-A6D3-45AF-A861-8D5CE1E68A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7CC394-7117-4683-BDFE-C0C1BBCDC64D}" type="datetimeFigureOut">
              <a:rPr lang="en-GB" smtClean="0"/>
              <a:t>14/10/2022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1C48C5-6532-4166-A2C8-55C6683AD7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A3D2F6-1274-4451-BEFF-B1A10A6144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DCFF80-2658-4182-A0AB-E8AC13A93E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1104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gGd1DZT49Y?feature=oembed" TargetMode="External"/><Relationship Id="rId4" Type="http://schemas.openxmlformats.org/officeDocument/2006/relationships/hyperlink" Target="https://www.youtube.com/watch?v=cgGd1DZT49Y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9" name="Picture 2">
            <a:extLst>
              <a:ext uri="{FF2B5EF4-FFF2-40B4-BE49-F238E27FC236}">
                <a16:creationId xmlns:a16="http://schemas.microsoft.com/office/drawing/2014/main" id="{24E5C012-A909-4DC2-B237-6811ABADF14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04" r="10230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2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507A9D-99C7-4C0A-BA88-CC8CD877CE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000">
                <a:latin typeface="Copperplate Gothic Bold" pitchFamily="34" charset="0"/>
                <a:ea typeface="+mj-ea"/>
                <a:cs typeface="+mj-cs"/>
              </a:rPr>
              <a:t>Ford Pinto Case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3F5BE4-4A3E-42CA-96AD-40ABD036BE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sz="800" dirty="0">
                <a:ea typeface="+mn-ea"/>
                <a:cs typeface="+mn-cs"/>
              </a:rPr>
              <a:t>STEVE GRIFFITHS AND </a:t>
            </a:r>
          </a:p>
          <a:p>
            <a:pPr>
              <a:defRPr/>
            </a:pPr>
            <a:r>
              <a:rPr lang="en-US" sz="800" dirty="0">
                <a:ea typeface="+mn-ea"/>
                <a:cs typeface="+mn-cs"/>
              </a:rPr>
              <a:t>DR CAROLINE JAWAD </a:t>
            </a:r>
          </a:p>
          <a:p>
            <a:pPr>
              <a:defRPr/>
            </a:pPr>
            <a:r>
              <a:rPr lang="en-US" sz="800" dirty="0"/>
              <a:t>2020</a:t>
            </a:r>
            <a:endParaRPr lang="en-US" sz="800" dirty="0">
              <a:ea typeface="+mn-ea"/>
              <a:cs typeface="+mn-cs"/>
            </a:endParaRPr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6"/>
              </a:gs>
              <a:gs pos="25000">
                <a:schemeClr val="accent6"/>
              </a:gs>
              <a:gs pos="94000">
                <a:schemeClr val="accent1"/>
              </a:gs>
              <a:gs pos="100000">
                <a:schemeClr val="accent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71BEE1-4310-4ECE-88B9-D3C25C490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b="1">
                <a:solidFill>
                  <a:srgbClr val="FFFFFF"/>
                </a:solidFill>
              </a:rPr>
              <a:t>Agenda</a:t>
            </a:r>
            <a:br>
              <a:rPr lang="en-GB">
                <a:solidFill>
                  <a:srgbClr val="FFFFFF"/>
                </a:solidFill>
                <a:ea typeface="+mj-ea"/>
                <a:cs typeface="+mj-cs"/>
              </a:rPr>
            </a:br>
            <a:endParaRPr lang="en-GB">
              <a:solidFill>
                <a:srgbClr val="FFFFFF"/>
              </a:solidFill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01AB03-4FB7-48AD-AAAB-8569B9CF7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3200" dirty="0">
                <a:solidFill>
                  <a:srgbClr val="000000"/>
                </a:solidFill>
              </a:rPr>
              <a:t>Summary</a:t>
            </a:r>
          </a:p>
          <a:p>
            <a:pPr eaLnBrk="1" hangingPunct="1"/>
            <a:r>
              <a:rPr lang="en-US" altLang="en-US" sz="3200" dirty="0">
                <a:solidFill>
                  <a:srgbClr val="000000"/>
                </a:solidFill>
              </a:rPr>
              <a:t>Cost Benefit Analysis</a:t>
            </a:r>
          </a:p>
          <a:p>
            <a:pPr eaLnBrk="1" hangingPunct="1"/>
            <a:r>
              <a:rPr lang="en-US" altLang="en-US" sz="3200" dirty="0">
                <a:solidFill>
                  <a:srgbClr val="000000"/>
                </a:solidFill>
              </a:rPr>
              <a:t>Ethical Issues</a:t>
            </a:r>
          </a:p>
          <a:p>
            <a:pPr eaLnBrk="1" hangingPunct="1"/>
            <a:r>
              <a:rPr lang="en-US" altLang="en-US" sz="3200" dirty="0">
                <a:solidFill>
                  <a:srgbClr val="000000"/>
                </a:solidFill>
              </a:rPr>
              <a:t>Change</a:t>
            </a:r>
          </a:p>
          <a:p>
            <a:pPr eaLnBrk="1" hangingPunct="1"/>
            <a:r>
              <a:rPr lang="en-US" altLang="en-US" sz="3200" dirty="0">
                <a:solidFill>
                  <a:srgbClr val="000000"/>
                </a:solidFill>
              </a:rPr>
              <a:t>Alternatives</a:t>
            </a:r>
          </a:p>
          <a:p>
            <a:pPr eaLnBrk="1" hangingPunct="1"/>
            <a:r>
              <a:rPr lang="en-US" altLang="en-US" sz="3200" dirty="0">
                <a:solidFill>
                  <a:srgbClr val="000000"/>
                </a:solidFill>
              </a:rPr>
              <a:t>Recommendation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49CD2D09-B1BB-4DF5-9E1C-3D21B21E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6"/>
              </a:gs>
              <a:gs pos="25000">
                <a:schemeClr val="accent6"/>
              </a:gs>
              <a:gs pos="94000">
                <a:schemeClr val="accent1"/>
              </a:gs>
              <a:gs pos="100000">
                <a:schemeClr val="accent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83355637-BA71-4F63-94C9-E77BF81B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FC8549-D4AC-47BB-BFC9-64E2C6E35C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b="1">
                <a:solidFill>
                  <a:srgbClr val="000000"/>
                </a:solidFill>
                <a:ea typeface="+mj-ea"/>
                <a:cs typeface="+mj-cs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FD110E-0157-4E1E-9587-1A4A3B38A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915" y="1895475"/>
            <a:ext cx="5478085" cy="487680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2400" dirty="0">
                <a:solidFill>
                  <a:srgbClr val="000000"/>
                </a:solidFill>
              </a:rPr>
              <a:t>The Ford Pinto – a small car to compete with foreign car company competitors</a:t>
            </a:r>
          </a:p>
          <a:p>
            <a:pPr eaLnBrk="1" hangingPunct="1">
              <a:buFont typeface="Wingdings 2" panose="05020102010507070707" pitchFamily="18" charset="2"/>
              <a:buNone/>
            </a:pPr>
            <a:endParaRPr lang="en-US" altLang="en-US" sz="2400" dirty="0">
              <a:solidFill>
                <a:srgbClr val="000000"/>
              </a:solidFill>
            </a:endParaRPr>
          </a:p>
          <a:p>
            <a:pPr eaLnBrk="1" hangingPunct="1"/>
            <a:r>
              <a:rPr lang="en-US" altLang="en-US" sz="2400" dirty="0">
                <a:solidFill>
                  <a:srgbClr val="000000"/>
                </a:solidFill>
              </a:rPr>
              <a:t>Pinto – weighed 2000 </a:t>
            </a:r>
            <a:r>
              <a:rPr lang="en-US" altLang="en-US" sz="2400" dirty="0" err="1">
                <a:solidFill>
                  <a:srgbClr val="000000"/>
                </a:solidFill>
              </a:rPr>
              <a:t>lbs</a:t>
            </a:r>
            <a:r>
              <a:rPr lang="en-US" altLang="en-US" sz="2400" dirty="0">
                <a:solidFill>
                  <a:srgbClr val="000000"/>
                </a:solidFill>
              </a:rPr>
              <a:t> and cost $2000</a:t>
            </a:r>
          </a:p>
          <a:p>
            <a:pPr eaLnBrk="1" hangingPunct="1">
              <a:buFont typeface="Wingdings 2" panose="05020102010507070707" pitchFamily="18" charset="2"/>
              <a:buNone/>
            </a:pPr>
            <a:endParaRPr lang="en-US" altLang="en-US" sz="2400" dirty="0">
              <a:solidFill>
                <a:srgbClr val="000000"/>
              </a:solidFill>
            </a:endParaRPr>
          </a:p>
          <a:p>
            <a:pPr eaLnBrk="1" hangingPunct="1"/>
            <a:r>
              <a:rPr lang="en-US" altLang="en-US" sz="2400" dirty="0">
                <a:solidFill>
                  <a:srgbClr val="000000"/>
                </a:solidFill>
              </a:rPr>
              <a:t>Rushed project led by Lee Iacocca</a:t>
            </a:r>
          </a:p>
          <a:p>
            <a:pPr eaLnBrk="1" hangingPunct="1">
              <a:buFont typeface="Wingdings 2" panose="05020102010507070707" pitchFamily="18" charset="2"/>
              <a:buNone/>
            </a:pPr>
            <a:endParaRPr lang="en-US" altLang="en-US" sz="2400" dirty="0">
              <a:solidFill>
                <a:srgbClr val="000000"/>
              </a:solidFill>
            </a:endParaRPr>
          </a:p>
          <a:p>
            <a:pPr eaLnBrk="1" hangingPunct="1"/>
            <a:r>
              <a:rPr lang="en-US" altLang="en-US" sz="2400" dirty="0">
                <a:solidFill>
                  <a:srgbClr val="000000"/>
                </a:solidFill>
              </a:rPr>
              <a:t>Planning took 25 months compared to the industry norm 43 months</a:t>
            </a:r>
          </a:p>
          <a:p>
            <a:pPr eaLnBrk="1" hangingPunct="1"/>
            <a:endParaRPr lang="en-US" altLang="en-US" sz="2000" dirty="0">
              <a:solidFill>
                <a:srgbClr val="000000"/>
              </a:solidFill>
            </a:endParaRPr>
          </a:p>
        </p:txBody>
      </p:sp>
      <p:sp>
        <p:nvSpPr>
          <p:cNvPr id="76" name="Freeform 49">
            <a:extLst>
              <a:ext uri="{FF2B5EF4-FFF2-40B4-BE49-F238E27FC236}">
                <a16:creationId xmlns:a16="http://schemas.microsoft.com/office/drawing/2014/main" id="{967C29FE-FD32-4AFB-AD20-DBDF5864B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6"/>
                </a:gs>
                <a:gs pos="23000">
                  <a:schemeClr val="accent6"/>
                </a:gs>
                <a:gs pos="83000">
                  <a:schemeClr val="accent1"/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6387" name="Picture 4">
            <a:extLst>
              <a:ext uri="{FF2B5EF4-FFF2-40B4-BE49-F238E27FC236}">
                <a16:creationId xmlns:a16="http://schemas.microsoft.com/office/drawing/2014/main" id="{FF404338-3137-4646-A76F-7B543E4EC0F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04" r="8298" b="3"/>
          <a:stretch/>
        </p:blipFill>
        <p:spPr bwMode="auto">
          <a:xfrm>
            <a:off x="6893318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6" name="Group 75">
            <a:extLst>
              <a:ext uri="{FF2B5EF4-FFF2-40B4-BE49-F238E27FC236}">
                <a16:creationId xmlns:a16="http://schemas.microsoft.com/office/drawing/2014/main" id="{1EA1DAFF-CECA-492F-BFA1-22C64956B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77" name="Oval 76">
              <a:extLst>
                <a:ext uri="{FF2B5EF4-FFF2-40B4-BE49-F238E27FC236}">
                  <a16:creationId xmlns:a16="http://schemas.microsoft.com/office/drawing/2014/main" id="{5D3D3744-142C-4653-90AB-546FE6B84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8" name="Oval 77">
              <a:extLst>
                <a:ext uri="{FF2B5EF4-FFF2-40B4-BE49-F238E27FC236}">
                  <a16:creationId xmlns:a16="http://schemas.microsoft.com/office/drawing/2014/main" id="{0BC69CAC-820B-41BA-BFCA-79B45576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3D205E7A-88AB-4C4B-B8D1-5A76AA878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0D4286E9-8501-4EBF-874C-74897B4B6F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1" name="Oval 80">
              <a:extLst>
                <a:ext uri="{FF2B5EF4-FFF2-40B4-BE49-F238E27FC236}">
                  <a16:creationId xmlns:a16="http://schemas.microsoft.com/office/drawing/2014/main" id="{45586ADC-910E-45C9-BAB4-CB0EFBEE5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Oval 81">
              <a:extLst>
                <a:ext uri="{FF2B5EF4-FFF2-40B4-BE49-F238E27FC236}">
                  <a16:creationId xmlns:a16="http://schemas.microsoft.com/office/drawing/2014/main" id="{DAB594C5-5BB0-49AE-8AAC-AE40A6F8A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4" name="Rectangle 83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6" name="Group 85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7411" name="Picture 2">
            <a:extLst>
              <a:ext uri="{FF2B5EF4-FFF2-40B4-BE49-F238E27FC236}">
                <a16:creationId xmlns:a16="http://schemas.microsoft.com/office/drawing/2014/main" id="{F16C3AD1-E82D-4B4F-9C2A-FF3DF24A5A8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30" r="16690" b="1"/>
          <a:stretch/>
        </p:blipFill>
        <p:spPr bwMode="auto">
          <a:xfrm>
            <a:off x="626590" y="317578"/>
            <a:ext cx="10851111" cy="3508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92" name="Group 91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2" y="482489"/>
            <a:ext cx="304800" cy="429768"/>
            <a:chOff x="215328" y="-46937"/>
            <a:chExt cx="304800" cy="2773841"/>
          </a:xfrm>
        </p:grpSpPr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8" name="Rectangle 97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0" name="Group 99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D392A39-E32F-4355-A9B6-4C83573C7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018137"/>
            <a:ext cx="4569060" cy="2129586"/>
          </a:xfrm>
          <a:noFill/>
        </p:spPr>
        <p:txBody>
          <a:bodyPr anchor="t">
            <a:normAutofit/>
          </a:bodyPr>
          <a:lstStyle/>
          <a:p>
            <a:pPr>
              <a:defRPr/>
            </a:pPr>
            <a:r>
              <a:rPr lang="en-GB" sz="4800" b="1">
                <a:solidFill>
                  <a:schemeClr val="bg1"/>
                </a:solidFill>
                <a:ea typeface="+mj-ea"/>
                <a:cs typeface="+mj-cs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44936C-25DE-4FC9-875A-8DEF40FBB0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9907" y="3923503"/>
            <a:ext cx="6841155" cy="2717863"/>
          </a:xfrm>
          <a:noFill/>
        </p:spPr>
        <p:txBody>
          <a:bodyPr anchor="t">
            <a:noAutofit/>
          </a:bodyPr>
          <a:lstStyle/>
          <a:p>
            <a:pPr eaLnBrk="1" hangingPunct="1"/>
            <a:r>
              <a:rPr lang="en-US" altLang="en-US" dirty="0">
                <a:solidFill>
                  <a:schemeClr val="bg1"/>
                </a:solidFill>
              </a:rPr>
              <a:t>Testing found several safety defects</a:t>
            </a:r>
          </a:p>
          <a:p>
            <a:pPr lvl="1" eaLnBrk="1" hangingPunct="1"/>
            <a:r>
              <a:rPr lang="en-US" altLang="en-US" dirty="0">
                <a:solidFill>
                  <a:schemeClr val="bg1"/>
                </a:solidFill>
              </a:rPr>
              <a:t>@ 25mph+ the gas tank would rupture in an accident</a:t>
            </a:r>
          </a:p>
          <a:p>
            <a:pPr lvl="1" eaLnBrk="1" hangingPunct="1"/>
            <a:r>
              <a:rPr lang="en-US" altLang="en-US" dirty="0">
                <a:solidFill>
                  <a:schemeClr val="bg1"/>
                </a:solidFill>
              </a:rPr>
              <a:t>@ 30mph+ rear endings would cause the gas tank to leak and the rear of the car to be folded up into the back seats</a:t>
            </a:r>
          </a:p>
          <a:p>
            <a:pPr lvl="1" eaLnBrk="1" hangingPunct="1"/>
            <a:r>
              <a:rPr lang="en-US" altLang="en-US" dirty="0">
                <a:solidFill>
                  <a:schemeClr val="bg1"/>
                </a:solidFill>
              </a:rPr>
              <a:t>@ 40mph+ the car doors would jam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4C8313E-5B83-49CE-B0AF-542BB0109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>
              <a:defRPr/>
            </a:pPr>
            <a:r>
              <a:rPr lang="en-US" sz="48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Cost Benefit Analysis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4CDB1C08-A891-492E-B02D-E288D6DBCC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0246250"/>
              </p:ext>
            </p:extLst>
          </p:nvPr>
        </p:nvGraphicFramePr>
        <p:xfrm>
          <a:off x="641226" y="1551402"/>
          <a:ext cx="10909548" cy="49636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547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547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7173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300"/>
                        <a:t>With Current Gas Tank</a:t>
                      </a:r>
                    </a:p>
                  </a:txBody>
                  <a:tcPr marL="115031" marR="115031" marT="57516" marB="57516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300"/>
                        <a:t>With Safety Alteration</a:t>
                      </a:r>
                    </a:p>
                  </a:txBody>
                  <a:tcPr marL="115031" marR="115031" marT="57516" marB="57516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173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300"/>
                        <a:t>180 burn deaths</a:t>
                      </a:r>
                    </a:p>
                  </a:txBody>
                  <a:tcPr marL="115031" marR="115031" marT="57516" marB="57516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300"/>
                        <a:t>Cost = $11 per vehicle</a:t>
                      </a:r>
                    </a:p>
                  </a:txBody>
                  <a:tcPr marL="115031" marR="115031" marT="57516" marB="57516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173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300"/>
                        <a:t>180 serious burns</a:t>
                      </a:r>
                    </a:p>
                  </a:txBody>
                  <a:tcPr marL="115031" marR="115031" marT="57516" marB="57516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300">
                          <a:solidFill>
                            <a:srgbClr val="FF0000"/>
                          </a:solidFill>
                        </a:rPr>
                        <a:t>Total = $137 million</a:t>
                      </a:r>
                    </a:p>
                  </a:txBody>
                  <a:tcPr marL="115031" marR="115031" marT="57516" marB="57516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173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300"/>
                        <a:t>2100 Pintos burned</a:t>
                      </a:r>
                    </a:p>
                  </a:txBody>
                  <a:tcPr marL="115031" marR="115031" marT="57516" marB="57516"/>
                </a:tc>
                <a:tc>
                  <a:txBody>
                    <a:bodyPr/>
                    <a:lstStyle/>
                    <a:p>
                      <a:pPr algn="ctr"/>
                      <a:endParaRPr lang="en-US" sz="2300"/>
                    </a:p>
                  </a:txBody>
                  <a:tcPr marL="115031" marR="115031" marT="57516" marB="57516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173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300"/>
                        <a:t>Costs = $200 000 per death</a:t>
                      </a:r>
                    </a:p>
                  </a:txBody>
                  <a:tcPr marL="115031" marR="115031" marT="57516" marB="57516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300"/>
                    </a:p>
                  </a:txBody>
                  <a:tcPr marL="115031" marR="115031" marT="57516" marB="57516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173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300"/>
                        <a:t>$67 000 per serious injury</a:t>
                      </a:r>
                    </a:p>
                  </a:txBody>
                  <a:tcPr marL="115031" marR="115031" marT="57516" marB="57516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300"/>
                        <a:t>Second alternative = Rubber Bladder</a:t>
                      </a:r>
                    </a:p>
                  </a:txBody>
                  <a:tcPr marL="115031" marR="115031" marT="57516" marB="57516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61553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300"/>
                        <a:t>$700 per car</a:t>
                      </a:r>
                    </a:p>
                  </a:txBody>
                  <a:tcPr marL="115031" marR="115031" marT="57516" marB="57516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300"/>
                        <a:t>Cost = $5.08 per vehicle</a:t>
                      </a:r>
                    </a:p>
                    <a:p>
                      <a:pPr algn="ctr"/>
                      <a:endParaRPr lang="en-US" sz="2300"/>
                    </a:p>
                  </a:txBody>
                  <a:tcPr marL="115031" marR="115031" marT="57516" marB="57516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71735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300">
                          <a:solidFill>
                            <a:srgbClr val="FF0000"/>
                          </a:solidFill>
                        </a:rPr>
                        <a:t>Total = $49.5 million</a:t>
                      </a:r>
                    </a:p>
                  </a:txBody>
                  <a:tcPr marL="115031" marR="115031" marT="57516" marB="57516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300" dirty="0">
                          <a:solidFill>
                            <a:srgbClr val="FF0000"/>
                          </a:solidFill>
                        </a:rPr>
                        <a:t>Total = $64 million</a:t>
                      </a:r>
                    </a:p>
                  </a:txBody>
                  <a:tcPr marL="115031" marR="115031" marT="57516" marB="57516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C2B80EE7-D174-7DC0-0EFA-676254F5EE98}"/>
              </a:ext>
            </a:extLst>
          </p:cNvPr>
          <p:cNvSpPr/>
          <p:nvPr/>
        </p:nvSpPr>
        <p:spPr>
          <a:xfrm>
            <a:off x="2019300" y="6019800"/>
            <a:ext cx="3000375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7C7CA86-DC3D-369F-6702-C246189F9BDB}"/>
              </a:ext>
            </a:extLst>
          </p:cNvPr>
          <p:cNvSpPr/>
          <p:nvPr/>
        </p:nvSpPr>
        <p:spPr>
          <a:xfrm>
            <a:off x="7535987" y="6019800"/>
            <a:ext cx="3000375" cy="40005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49CD2D09-B1BB-4DF5-9E1C-3D21B21E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6"/>
              </a:gs>
              <a:gs pos="25000">
                <a:schemeClr val="accent6"/>
              </a:gs>
              <a:gs pos="94000">
                <a:schemeClr val="accent1"/>
              </a:gs>
              <a:gs pos="100000">
                <a:schemeClr val="accent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83355637-BA71-4F63-94C9-E77BF81B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277470-C013-46E5-B677-C4E16AF64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b="1">
                <a:solidFill>
                  <a:srgbClr val="000000"/>
                </a:solidFill>
                <a:ea typeface="+mj-ea"/>
                <a:cs typeface="+mj-cs"/>
              </a:rPr>
              <a:t>Ethical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C2409-B1A7-4017-8059-86F6888D5A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997" y="2272143"/>
            <a:ext cx="4706803" cy="3788830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sz="3200" dirty="0">
                <a:solidFill>
                  <a:srgbClr val="000000"/>
                </a:solidFill>
              </a:rPr>
              <a:t>Ford employees </a:t>
            </a:r>
          </a:p>
          <a:p>
            <a:pPr eaLnBrk="1" hangingPunct="1"/>
            <a:endParaRPr lang="en-US" altLang="en-US" sz="3200" dirty="0">
              <a:solidFill>
                <a:srgbClr val="000000"/>
              </a:solidFill>
            </a:endParaRPr>
          </a:p>
          <a:p>
            <a:pPr eaLnBrk="1" hangingPunct="1"/>
            <a:r>
              <a:rPr lang="en-US" altLang="en-US" sz="3200" dirty="0">
                <a:solidFill>
                  <a:srgbClr val="000000"/>
                </a:solidFill>
              </a:rPr>
              <a:t>Lee Iacocca </a:t>
            </a:r>
          </a:p>
          <a:p>
            <a:pPr eaLnBrk="1" hangingPunct="1"/>
            <a:endParaRPr lang="en-US" altLang="en-US" sz="3200" dirty="0">
              <a:solidFill>
                <a:srgbClr val="000000"/>
              </a:solidFill>
            </a:endParaRPr>
          </a:p>
          <a:p>
            <a:pPr eaLnBrk="1" hangingPunct="1"/>
            <a:r>
              <a:rPr lang="en-US" altLang="en-US" sz="3200" dirty="0">
                <a:solidFill>
                  <a:srgbClr val="000000"/>
                </a:solidFill>
              </a:rPr>
              <a:t>Henry Ford II</a:t>
            </a:r>
          </a:p>
        </p:txBody>
      </p:sp>
      <p:sp>
        <p:nvSpPr>
          <p:cNvPr id="76" name="Freeform 49">
            <a:extLst>
              <a:ext uri="{FF2B5EF4-FFF2-40B4-BE49-F238E27FC236}">
                <a16:creationId xmlns:a16="http://schemas.microsoft.com/office/drawing/2014/main" id="{967C29FE-FD32-4AFB-AD20-DBDF5864B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6"/>
                </a:gs>
                <a:gs pos="23000">
                  <a:schemeClr val="accent6"/>
                </a:gs>
                <a:gs pos="83000">
                  <a:schemeClr val="accent1"/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9459" name="Picture 2">
            <a:extLst>
              <a:ext uri="{FF2B5EF4-FFF2-40B4-BE49-F238E27FC236}">
                <a16:creationId xmlns:a16="http://schemas.microsoft.com/office/drawing/2014/main" id="{54D69176-4042-4962-BBAB-E8E35DC20C9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26" r="21176" b="2"/>
          <a:stretch/>
        </p:blipFill>
        <p:spPr bwMode="auto">
          <a:xfrm>
            <a:off x="6893318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57EC8-5820-CAE2-4CDB-759AC369C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50" y="142557"/>
            <a:ext cx="11106150" cy="1048069"/>
          </a:xfrm>
        </p:spPr>
        <p:txBody>
          <a:bodyPr>
            <a:normAutofit/>
          </a:bodyPr>
          <a:lstStyle/>
          <a:p>
            <a:r>
              <a:rPr lang="en-GB" sz="6000" dirty="0"/>
              <a:t>Lee Iacocca </a:t>
            </a:r>
            <a:endParaRPr lang="en-GB" dirty="0"/>
          </a:p>
        </p:txBody>
      </p:sp>
      <p:pic>
        <p:nvPicPr>
          <p:cNvPr id="4" name="Online Media 3" title="How Lee Iacocca became an American icon">
            <a:hlinkClick r:id="" action="ppaction://media"/>
            <a:extLst>
              <a:ext uri="{FF2B5EF4-FFF2-40B4-BE49-F238E27FC236}">
                <a16:creationId xmlns:a16="http://schemas.microsoft.com/office/drawing/2014/main" id="{DFFBA028-248E-D0EF-8327-A4734E7795B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71625" y="1190626"/>
            <a:ext cx="9524281" cy="53815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662A484-817F-A89A-ABAA-33E4F829A7A1}"/>
              </a:ext>
            </a:extLst>
          </p:cNvPr>
          <p:cNvSpPr txBox="1"/>
          <p:nvPr/>
        </p:nvSpPr>
        <p:spPr>
          <a:xfrm>
            <a:off x="5460206" y="481925"/>
            <a:ext cx="6157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https://www.youtube.com/watch?v=cgGd1DZT49Y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54647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49CD2D09-B1BB-4DF5-9E1C-3D21B21E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6"/>
              </a:gs>
              <a:gs pos="25000">
                <a:schemeClr val="accent6"/>
              </a:gs>
              <a:gs pos="94000">
                <a:schemeClr val="accent1"/>
              </a:gs>
              <a:gs pos="100000">
                <a:schemeClr val="accent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83355637-BA71-4F63-94C9-E77BF81B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466A51-B5C3-4AD2-A907-DFC265E14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b="1">
                <a:solidFill>
                  <a:srgbClr val="000000"/>
                </a:solidFill>
                <a:ea typeface="+mj-ea"/>
                <a:cs typeface="+mj-cs"/>
              </a:rPr>
              <a:t>Ford Employees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172EEC-7F54-4A10-8252-7FE1C9AB71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998" y="1876426"/>
            <a:ext cx="5115432" cy="4638674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US" altLang="en-US" dirty="0">
                <a:solidFill>
                  <a:srgbClr val="000000"/>
                </a:solidFill>
              </a:rPr>
              <a:t>Were they morally responsible to refuse to produce a car they knew would hurt the customer?</a:t>
            </a:r>
          </a:p>
          <a:p>
            <a:pPr eaLnBrk="1" hangingPunct="1"/>
            <a:r>
              <a:rPr lang="en-US" altLang="en-US" dirty="0">
                <a:solidFill>
                  <a:srgbClr val="000000"/>
                </a:solidFill>
              </a:rPr>
              <a:t>Should they have put more effort into convincing Iacocca that this car was unsafe?</a:t>
            </a:r>
          </a:p>
          <a:p>
            <a:pPr eaLnBrk="1" hangingPunct="1"/>
            <a:r>
              <a:rPr lang="en-US" altLang="en-US" dirty="0">
                <a:solidFill>
                  <a:srgbClr val="000000"/>
                </a:solidFill>
              </a:rPr>
              <a:t>Should they follow Iacocca’s commands regardless of their opinions since he is their superior in the company</a:t>
            </a:r>
          </a:p>
          <a:p>
            <a:pPr eaLnBrk="1" hangingPunct="1"/>
            <a:endParaRPr lang="en-US" altLang="en-US" sz="2000" dirty="0">
              <a:solidFill>
                <a:srgbClr val="000000"/>
              </a:solidFill>
            </a:endParaRPr>
          </a:p>
        </p:txBody>
      </p:sp>
      <p:sp>
        <p:nvSpPr>
          <p:cNvPr id="76" name="Freeform 49">
            <a:extLst>
              <a:ext uri="{FF2B5EF4-FFF2-40B4-BE49-F238E27FC236}">
                <a16:creationId xmlns:a16="http://schemas.microsoft.com/office/drawing/2014/main" id="{967C29FE-FD32-4AFB-AD20-DBDF5864B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6"/>
                </a:gs>
                <a:gs pos="23000">
                  <a:schemeClr val="accent6"/>
                </a:gs>
                <a:gs pos="83000">
                  <a:schemeClr val="accent1"/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0483" name="Picture 2">
            <a:extLst>
              <a:ext uri="{FF2B5EF4-FFF2-40B4-BE49-F238E27FC236}">
                <a16:creationId xmlns:a16="http://schemas.microsoft.com/office/drawing/2014/main" id="{A2E9B8FD-4FF7-476D-9423-929C303CEC2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508" r="17186"/>
          <a:stretch/>
        </p:blipFill>
        <p:spPr bwMode="auto">
          <a:xfrm>
            <a:off x="6893318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9A315C-DBFF-4629-819A-4A1B7F03FE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3450" y="3048000"/>
            <a:ext cx="5562600" cy="2330450"/>
          </a:xfrm>
        </p:spPr>
        <p:txBody>
          <a:bodyPr>
            <a:normAutofit fontScale="77500" lnSpcReduction="20000"/>
          </a:bodyPr>
          <a:lstStyle/>
          <a:p>
            <a:pPr eaLnBrk="1" hangingPunct="1"/>
            <a:r>
              <a:rPr lang="en-US" altLang="en-US" sz="3200" dirty="0"/>
              <a:t>Is Iacocca responsible for the safety of his customers?</a:t>
            </a:r>
          </a:p>
          <a:p>
            <a:pPr eaLnBrk="1" hangingPunct="1"/>
            <a:r>
              <a:rPr lang="en-US" altLang="en-US" sz="3200" dirty="0"/>
              <a:t>Should he maximize profits for the company at any costs?</a:t>
            </a:r>
          </a:p>
          <a:p>
            <a:pPr eaLnBrk="1" hangingPunct="1">
              <a:buFont typeface="Wingdings 2" panose="05020102010507070707" pitchFamily="18" charset="2"/>
              <a:buNone/>
            </a:pPr>
            <a:endParaRPr lang="en-US" altLang="en-US" sz="2400" dirty="0"/>
          </a:p>
          <a:p>
            <a:pPr eaLnBrk="1" hangingPunct="1"/>
            <a:r>
              <a:rPr lang="en-US" altLang="zh-CN" sz="2400" dirty="0">
                <a:solidFill>
                  <a:srgbClr val="FFFFFF"/>
                </a:solidFill>
              </a:rPr>
              <a:t>If safety defects are found after production, does he have a moral obligation to inform all his customers?</a:t>
            </a:r>
          </a:p>
          <a:p>
            <a:pPr eaLnBrk="1" hangingPunct="1"/>
            <a:endParaRPr lang="en-US" alt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83ABB7-E514-4C23-9FF0-5967A9200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58862"/>
            <a:ext cx="10515600" cy="1325563"/>
          </a:xfrm>
        </p:spPr>
        <p:txBody>
          <a:bodyPr/>
          <a:lstStyle/>
          <a:p>
            <a:pPr>
              <a:defRPr/>
            </a:pPr>
            <a:r>
              <a:rPr b="1" dirty="0">
                <a:ea typeface="+mj-ea"/>
                <a:cs typeface="+mj-cs"/>
              </a:rPr>
              <a:t>Lee Iacocca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34AA0B-5B63-4E45-A0D3-7ABF18347E4A}"/>
              </a:ext>
            </a:extLst>
          </p:cNvPr>
          <p:cNvSpPr txBox="1"/>
          <p:nvPr/>
        </p:nvSpPr>
        <p:spPr>
          <a:xfrm>
            <a:off x="2057400" y="5380038"/>
            <a:ext cx="8001000" cy="1477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274320" indent="-274320">
              <a:spcBef>
                <a:spcPts val="600"/>
              </a:spcBef>
              <a:buClr>
                <a:srgbClr val="F3A447"/>
              </a:buClr>
              <a:buSzPct val="85000"/>
              <a:buFont typeface="Wingdings 2"/>
              <a:buChar char=""/>
              <a:defRPr/>
            </a:pPr>
            <a:r>
              <a:rPr lang="en-US" altLang="zh-CN" sz="2400" dirty="0">
                <a:solidFill>
                  <a:prstClr val="white"/>
                </a:solidFill>
              </a:rPr>
              <a:t>Should Iacocca have established a working environment where his employees did not feel that they would lose their jobs for disagreeing with him?</a:t>
            </a:r>
          </a:p>
          <a:p>
            <a:pPr>
              <a:defRPr/>
            </a:pPr>
            <a:endParaRPr lang="zh-CN" altLang="en-US" dirty="0"/>
          </a:p>
        </p:txBody>
      </p:sp>
      <p:pic>
        <p:nvPicPr>
          <p:cNvPr id="21508" name="Picture 2">
            <a:extLst>
              <a:ext uri="{FF2B5EF4-FFF2-40B4-BE49-F238E27FC236}">
                <a16:creationId xmlns:a16="http://schemas.microsoft.com/office/drawing/2014/main" id="{71540BB5-7795-4402-88AD-052F2028A9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6225" y="1273214"/>
            <a:ext cx="3790950" cy="47465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val Callout 5">
            <a:extLst>
              <a:ext uri="{FF2B5EF4-FFF2-40B4-BE49-F238E27FC236}">
                <a16:creationId xmlns:a16="http://schemas.microsoft.com/office/drawing/2014/main" id="{3DC82A70-BA5A-4014-97F1-28A3A6406F75}"/>
              </a:ext>
            </a:extLst>
          </p:cNvPr>
          <p:cNvSpPr/>
          <p:nvPr/>
        </p:nvSpPr>
        <p:spPr>
          <a:xfrm>
            <a:off x="5181600" y="365125"/>
            <a:ext cx="3019425" cy="2147886"/>
          </a:xfrm>
          <a:prstGeom prst="wedgeEllipseCallout">
            <a:avLst>
              <a:gd name="adj1" fmla="val 85989"/>
              <a:gd name="adj2" fmla="val 9898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3200" dirty="0"/>
              <a:t>Safety? </a:t>
            </a:r>
          </a:p>
          <a:p>
            <a:pPr algn="ctr">
              <a:defRPr/>
            </a:pPr>
            <a:r>
              <a:rPr lang="en-US" sz="3200" dirty="0"/>
              <a:t>What safety.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6"/>
              </a:gs>
              <a:gs pos="25000">
                <a:schemeClr val="accent6"/>
              </a:gs>
              <a:gs pos="94000">
                <a:schemeClr val="accent1"/>
              </a:gs>
              <a:gs pos="100000">
                <a:schemeClr val="accent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C980B2-238F-40EF-97F8-35A7D4530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b="1">
                <a:solidFill>
                  <a:srgbClr val="FFFFFF"/>
                </a:solidFill>
                <a:ea typeface="+mj-ea"/>
                <a:cs typeface="+mj-cs"/>
              </a:rPr>
              <a:t>Henry Ford II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C98D66-C2F1-4F80-9E68-FFBC19B51A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3" y="276225"/>
            <a:ext cx="5644227" cy="6229349"/>
          </a:xfrm>
        </p:spPr>
        <p:txBody>
          <a:bodyPr anchor="ctr">
            <a:normAutofit/>
          </a:bodyPr>
          <a:lstStyle/>
          <a:p>
            <a:pPr marL="274320" indent="-274320">
              <a:buFont typeface="Wingdings 2"/>
              <a:buChar char=""/>
              <a:defRPr/>
            </a:pPr>
            <a:r>
              <a:rPr lang="en-US" dirty="0">
                <a:solidFill>
                  <a:srgbClr val="000000"/>
                </a:solidFill>
              </a:rPr>
              <a:t>Should Ford have trained his managers and presidents in safety?</a:t>
            </a:r>
          </a:p>
          <a:p>
            <a:pPr marL="274320" indent="-274320">
              <a:buFont typeface="Wingdings 2"/>
              <a:buChar char=""/>
              <a:defRPr/>
            </a:pPr>
            <a:r>
              <a:rPr lang="en-US" dirty="0">
                <a:solidFill>
                  <a:srgbClr val="000000"/>
                </a:solidFill>
              </a:rPr>
              <a:t>Does Ford have a responsibility to design a culture that encourages employees to bring up safety defects?</a:t>
            </a:r>
          </a:p>
          <a:p>
            <a:pPr marL="274320" indent="-274320">
              <a:buFont typeface="Wingdings 2"/>
              <a:buChar char=""/>
              <a:defRPr/>
            </a:pPr>
            <a:r>
              <a:rPr lang="en-US" dirty="0">
                <a:solidFill>
                  <a:srgbClr val="000000"/>
                </a:solidFill>
              </a:rPr>
              <a:t>Does Ford need to have a new policy that puts the has safety of their products more important than maximizing profits?</a:t>
            </a:r>
          </a:p>
          <a:p>
            <a:pPr marL="274320" indent="-274320">
              <a:buFont typeface="Wingdings 2"/>
              <a:buChar char=""/>
              <a:defRPr/>
            </a:pPr>
            <a:r>
              <a:rPr lang="en-US" dirty="0">
                <a:solidFill>
                  <a:srgbClr val="000000"/>
                </a:solidFill>
              </a:rPr>
              <a:t>Does Ford have a moral responsibility to do what is best for his shareholders</a:t>
            </a:r>
          </a:p>
          <a:p>
            <a:pPr marL="274320" indent="-274320">
              <a:buFont typeface="Wingdings 2"/>
              <a:buChar char=""/>
              <a:defRPr/>
            </a:pPr>
            <a:endParaRPr lang="en-US" sz="22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49CD2D09-B1BB-4DF5-9E1C-3D21B21E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6"/>
              </a:gs>
              <a:gs pos="25000">
                <a:schemeClr val="accent6"/>
              </a:gs>
              <a:gs pos="94000">
                <a:schemeClr val="accent1"/>
              </a:gs>
              <a:gs pos="100000">
                <a:schemeClr val="accent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5" name="Picture 74">
            <a:extLst>
              <a:ext uri="{FF2B5EF4-FFF2-40B4-BE49-F238E27FC236}">
                <a16:creationId xmlns:a16="http://schemas.microsoft.com/office/drawing/2014/main" id="{83355637-BA71-4F63-94C9-E77BF81B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7963C34-2077-40DE-9B43-FB5ED1497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7" y="279387"/>
            <a:ext cx="4803636" cy="131166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b="1" dirty="0">
                <a:solidFill>
                  <a:srgbClr val="000000"/>
                </a:solidFill>
                <a:ea typeface="+mj-ea"/>
                <a:cs typeface="+mj-cs"/>
              </a:rPr>
              <a:t>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7FD1DF-65A9-4454-B3CF-5D994B9196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1456" y="1834640"/>
            <a:ext cx="5291003" cy="3788830"/>
          </a:xfrm>
        </p:spPr>
        <p:txBody>
          <a:bodyPr anchor="ctr">
            <a:normAutofit/>
          </a:bodyPr>
          <a:lstStyle/>
          <a:p>
            <a:pPr marL="274320" indent="-274320">
              <a:buFont typeface="Wingdings 2"/>
              <a:buChar char=""/>
              <a:defRPr/>
            </a:pPr>
            <a:r>
              <a:rPr lang="en-US" dirty="0">
                <a:solidFill>
                  <a:srgbClr val="000000"/>
                </a:solidFill>
              </a:rPr>
              <a:t>Demand for results and profit</a:t>
            </a:r>
          </a:p>
          <a:p>
            <a:pPr marL="274320" indent="-274320">
              <a:buFont typeface="Wingdings 2"/>
              <a:buChar char=""/>
              <a:defRPr/>
            </a:pPr>
            <a:r>
              <a:rPr lang="en-US" dirty="0">
                <a:solidFill>
                  <a:srgbClr val="000000"/>
                </a:solidFill>
              </a:rPr>
              <a:t>Young and ambitious new president</a:t>
            </a:r>
          </a:p>
          <a:p>
            <a:pPr marL="274320" indent="-274320">
              <a:buFont typeface="Wingdings 2"/>
              <a:buChar char=""/>
              <a:defRPr/>
            </a:pPr>
            <a:r>
              <a:rPr lang="en-US" dirty="0">
                <a:solidFill>
                  <a:srgbClr val="000000"/>
                </a:solidFill>
              </a:rPr>
              <a:t>Foreign competitors entering North America market</a:t>
            </a:r>
          </a:p>
          <a:p>
            <a:pPr marL="274320" indent="-274320">
              <a:buFont typeface="Wingdings 2"/>
              <a:buChar char=""/>
              <a:defRPr/>
            </a:pPr>
            <a:r>
              <a:rPr lang="en-US" dirty="0">
                <a:solidFill>
                  <a:srgbClr val="000000"/>
                </a:solidFill>
              </a:rPr>
              <a:t>No small car to compete with VW Beetle and others</a:t>
            </a:r>
          </a:p>
        </p:txBody>
      </p:sp>
      <p:sp>
        <p:nvSpPr>
          <p:cNvPr id="77" name="Freeform 49">
            <a:extLst>
              <a:ext uri="{FF2B5EF4-FFF2-40B4-BE49-F238E27FC236}">
                <a16:creationId xmlns:a16="http://schemas.microsoft.com/office/drawing/2014/main" id="{967C29FE-FD32-4AFB-AD20-DBDF5864B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6"/>
                </a:gs>
                <a:gs pos="23000">
                  <a:schemeClr val="accent6"/>
                </a:gs>
                <a:gs pos="83000">
                  <a:schemeClr val="accent1"/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3556" name="Picture 2">
            <a:extLst>
              <a:ext uri="{FF2B5EF4-FFF2-40B4-BE49-F238E27FC236}">
                <a16:creationId xmlns:a16="http://schemas.microsoft.com/office/drawing/2014/main" id="{6FCB40B5-3A2F-4AC0-9F10-6EA86DCB027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0" r="5923" b="-1"/>
          <a:stretch/>
        </p:blipFill>
        <p:spPr bwMode="auto">
          <a:xfrm>
            <a:off x="6893318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2B6A4F-45D1-4578-A328-7AEE189FC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en-GB" sz="5400" b="1" dirty="0">
                <a:ea typeface="+mj-ea"/>
                <a:cs typeface="+mj-cs"/>
              </a:rPr>
              <a:t>Solutions?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BFBCE7-969D-4E84-A83F-8D7002AFB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514350" indent="-514350">
              <a:buFont typeface="Constantia" panose="02030602050306030303" pitchFamily="18" charset="0"/>
              <a:buAutoNum type="arabicPeriod"/>
            </a:pPr>
            <a:r>
              <a:rPr lang="en-US" altLang="en-US" dirty="0"/>
              <a:t>Pay the $11 per vehicle</a:t>
            </a:r>
          </a:p>
          <a:p>
            <a:pPr marL="514350" indent="-514350">
              <a:buFont typeface="Constantia" panose="02030602050306030303" pitchFamily="18" charset="0"/>
              <a:buAutoNum type="arabicPeriod"/>
            </a:pPr>
            <a:r>
              <a:rPr lang="en-US" altLang="en-US" dirty="0"/>
              <a:t>Explore different safety features</a:t>
            </a:r>
          </a:p>
          <a:p>
            <a:pPr marL="514350" indent="-514350">
              <a:buFont typeface="Constantia" panose="02030602050306030303" pitchFamily="18" charset="0"/>
              <a:buAutoNum type="arabicPeriod"/>
            </a:pPr>
            <a:r>
              <a:rPr lang="en-US" altLang="en-US" dirty="0"/>
              <a:t>Restart the project from the planning process</a:t>
            </a:r>
          </a:p>
          <a:p>
            <a:pPr marL="514350" indent="-514350">
              <a:buFont typeface="Constantia" panose="02030602050306030303" pitchFamily="18" charset="0"/>
              <a:buAutoNum type="arabicPeriod"/>
            </a:pPr>
            <a:r>
              <a:rPr lang="en-US" altLang="en-US" dirty="0"/>
              <a:t>Continue with production of the Pinto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441282-84A9-154F-F15A-5404309B170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1" b="72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56443-C808-4AF9-9A63-41A3A9899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sz="6000" b="1" dirty="0">
                <a:ea typeface="+mj-ea"/>
                <a:cs typeface="+mj-cs"/>
              </a:rPr>
              <a:t>Add $11 Safety Addition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130E8A-6C34-412F-8D04-98263DC21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>
            <a:noAutofit/>
          </a:bodyPr>
          <a:lstStyle/>
          <a:p>
            <a:pPr>
              <a:defRPr/>
            </a:pPr>
            <a:r>
              <a:rPr lang="en-US" sz="4400" dirty="0"/>
              <a:t>Pros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F18092-CD4E-4278-AB1F-8E57F195ADB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altLang="en-US" sz="3200" dirty="0"/>
              <a:t>Repairs the safety defect</a:t>
            </a:r>
          </a:p>
          <a:p>
            <a:pPr eaLnBrk="1" hangingPunct="1"/>
            <a:r>
              <a:rPr lang="en-US" altLang="en-US" sz="3200" dirty="0"/>
              <a:t>Saves Ford from potential lawsuits</a:t>
            </a:r>
          </a:p>
          <a:p>
            <a:pPr eaLnBrk="1" hangingPunct="1"/>
            <a:r>
              <a:rPr lang="en-US" altLang="en-US" sz="3200" dirty="0"/>
              <a:t>Protects Ford’s reputation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F70BAD1-62F9-4786-9480-B9F5F44B5B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>
            <a:normAutofit/>
          </a:bodyPr>
          <a:lstStyle/>
          <a:p>
            <a:pPr>
              <a:defRPr/>
            </a:pPr>
            <a:r>
              <a:rPr lang="en-US" sz="4800" dirty="0"/>
              <a:t>Cons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2FC59C6-D195-4F65-8A48-676BEAFE8FC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1843405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200" dirty="0"/>
              <a:t>High cost</a:t>
            </a:r>
          </a:p>
          <a:p>
            <a:pPr eaLnBrk="1" hangingPunct="1"/>
            <a:r>
              <a:rPr lang="en-US" altLang="en-US" sz="3200" dirty="0"/>
              <a:t>Slight delay before launch</a:t>
            </a:r>
          </a:p>
        </p:txBody>
      </p:sp>
      <p:pic>
        <p:nvPicPr>
          <p:cNvPr id="27656" name="Picture 4">
            <a:extLst>
              <a:ext uri="{FF2B5EF4-FFF2-40B4-BE49-F238E27FC236}">
                <a16:creationId xmlns:a16="http://schemas.microsoft.com/office/drawing/2014/main" id="{1900A101-AA09-4734-B643-659874CEA0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7394" y="4703578"/>
            <a:ext cx="2855278" cy="1565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Equal 8">
            <a:extLst>
              <a:ext uri="{FF2B5EF4-FFF2-40B4-BE49-F238E27FC236}">
                <a16:creationId xmlns:a16="http://schemas.microsoft.com/office/drawing/2014/main" id="{6A29D822-26F0-45C2-8F18-862424A282F1}"/>
              </a:ext>
            </a:extLst>
          </p:cNvPr>
          <p:cNvSpPr/>
          <p:nvPr/>
        </p:nvSpPr>
        <p:spPr>
          <a:xfrm>
            <a:off x="5647294" y="5162867"/>
            <a:ext cx="762000" cy="457200"/>
          </a:xfrm>
          <a:prstGeom prst="mathEqual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>
              <a:solidFill>
                <a:schemeClr val="bg1"/>
              </a:solidFill>
            </a:endParaRPr>
          </a:p>
        </p:txBody>
      </p:sp>
      <p:pic>
        <p:nvPicPr>
          <p:cNvPr id="27658" name="Picture 7">
            <a:extLst>
              <a:ext uri="{FF2B5EF4-FFF2-40B4-BE49-F238E27FC236}">
                <a16:creationId xmlns:a16="http://schemas.microsoft.com/office/drawing/2014/main" id="{A5F7A5AC-3A9F-4BF4-94E1-95D1C6572C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3197" y="4289028"/>
            <a:ext cx="2394744" cy="23947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A479FB-2FC6-4772-B54C-573FACC98F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6612" y="1377952"/>
            <a:ext cx="5157787" cy="823912"/>
          </a:xfrm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>
            <a:normAutofit/>
          </a:bodyPr>
          <a:lstStyle/>
          <a:p>
            <a:pPr>
              <a:defRPr/>
            </a:pPr>
            <a:r>
              <a:rPr lang="en-US" sz="4400" dirty="0"/>
              <a:t>Pros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19F7AB0-8386-4D93-BDDF-24831951A3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5344" y="2283144"/>
            <a:ext cx="4600576" cy="391318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200" dirty="0"/>
              <a:t>A cheaper alternative could be found</a:t>
            </a:r>
          </a:p>
          <a:p>
            <a:pPr eaLnBrk="1" hangingPunct="1"/>
            <a:r>
              <a:rPr lang="en-US" altLang="en-US" sz="3200" dirty="0"/>
              <a:t>Profit margin could be higher than first alternative</a:t>
            </a:r>
          </a:p>
          <a:p>
            <a:pPr eaLnBrk="1" hangingPunct="1"/>
            <a:r>
              <a:rPr lang="en-US" altLang="en-US" sz="3200" dirty="0"/>
              <a:t>Repairs the safety defect before launch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4BE78E5-BB0C-4934-901A-2749BA6DE5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3788" y="2201864"/>
            <a:ext cx="4423092" cy="3913187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Pinto release would be delayed indefinitely</a:t>
            </a:r>
          </a:p>
          <a:p>
            <a:pPr eaLnBrk="1" hangingPunct="1"/>
            <a:r>
              <a:rPr lang="en-US" altLang="en-US" sz="3200" dirty="0"/>
              <a:t>Still decreases total profit</a:t>
            </a:r>
          </a:p>
          <a:p>
            <a:pPr eaLnBrk="1" hangingPunct="1"/>
            <a:endParaRPr lang="en-US" alt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D9879-63C5-4835-BBD6-F61910127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b="1" dirty="0">
                <a:ea typeface="+mj-ea"/>
                <a:cs typeface="+mj-cs"/>
              </a:rPr>
              <a:t>Explore Other Safety Measures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22AD534-8911-4714-9CD4-1E15DB8A7ED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175376" y="1377952"/>
            <a:ext cx="5183188" cy="823912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>
            <a:normAutofit/>
          </a:bodyPr>
          <a:lstStyle/>
          <a:p>
            <a:pPr>
              <a:defRPr/>
            </a:pPr>
            <a:r>
              <a:rPr lang="en-US" sz="4400" dirty="0"/>
              <a:t>Cons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E60CFB-DA0A-4AC7-8579-6FDF970153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6612" y="1377952"/>
            <a:ext cx="5157787" cy="823912"/>
          </a:xfrm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>
              <a:defRPr/>
            </a:pPr>
            <a:r>
              <a:rPr lang="en-US" sz="2800" dirty="0"/>
              <a:t>Pros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B6628A8-4D34-485F-A26C-4981DC5746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981200" y="2201864"/>
            <a:ext cx="4038600" cy="391318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200" dirty="0"/>
              <a:t>Design can be more focused on safety</a:t>
            </a:r>
          </a:p>
          <a:p>
            <a:pPr eaLnBrk="1" hangingPunct="1"/>
            <a:endParaRPr lang="en-US" altLang="en-US" sz="3200" dirty="0"/>
          </a:p>
          <a:p>
            <a:pPr eaLnBrk="1" hangingPunct="1"/>
            <a:r>
              <a:rPr lang="en-US" altLang="en-US" sz="3200" dirty="0"/>
              <a:t>Improve Ford’s reputation</a:t>
            </a:r>
          </a:p>
          <a:p>
            <a:pPr eaLnBrk="1" hangingPunct="1">
              <a:buFont typeface="Wingdings 2" panose="05020102010507070707" pitchFamily="18" charset="2"/>
              <a:buNone/>
            </a:pPr>
            <a:endParaRPr lang="en-US" alt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8879992-CDD8-41E3-B360-B74F25B026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3788" y="2201864"/>
            <a:ext cx="4038600" cy="3913187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Significant delay of launch</a:t>
            </a:r>
          </a:p>
          <a:p>
            <a:pPr eaLnBrk="1" hangingPunct="1"/>
            <a:endParaRPr lang="en-US" altLang="en-US" sz="3200" dirty="0"/>
          </a:p>
          <a:p>
            <a:pPr eaLnBrk="1" hangingPunct="1"/>
            <a:r>
              <a:rPr lang="en-US" altLang="en-US" sz="3200" dirty="0"/>
              <a:t>Most costly alternative</a:t>
            </a:r>
          </a:p>
          <a:p>
            <a:pPr eaLnBrk="1" hangingPunct="1"/>
            <a:endParaRPr lang="en-US" alt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9BDA6C-BAFB-4BEB-89D3-EB8B36054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b="1" dirty="0">
                <a:ea typeface="+mj-ea"/>
                <a:cs typeface="+mj-cs"/>
              </a:rPr>
              <a:t>Return to the Planning Stage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E554893-F39F-4B86-A390-E204BD53C9AC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134100" y="1393032"/>
            <a:ext cx="5183188" cy="823912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>
              <a:defRPr/>
            </a:pPr>
            <a:r>
              <a:rPr lang="en-US" sz="2800" dirty="0"/>
              <a:t>Cons</a:t>
            </a:r>
          </a:p>
        </p:txBody>
      </p:sp>
      <p:pic>
        <p:nvPicPr>
          <p:cNvPr id="31752" name="Picture 4">
            <a:extLst>
              <a:ext uri="{FF2B5EF4-FFF2-40B4-BE49-F238E27FC236}">
                <a16:creationId xmlns:a16="http://schemas.microsoft.com/office/drawing/2014/main" id="{0CE08EC8-922A-4B38-AE00-8C7E2BD9E6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9914" y="4714213"/>
            <a:ext cx="2612708" cy="20295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53" name="Picture 7">
            <a:extLst>
              <a:ext uri="{FF2B5EF4-FFF2-40B4-BE49-F238E27FC236}">
                <a16:creationId xmlns:a16="http://schemas.microsoft.com/office/drawing/2014/main" id="{60E93EE4-0556-47AE-8D33-5F03CCA66C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75509" y="4585971"/>
            <a:ext cx="1001713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54" name="Picture 13">
            <a:extLst>
              <a:ext uri="{FF2B5EF4-FFF2-40B4-BE49-F238E27FC236}">
                <a16:creationId xmlns:a16="http://schemas.microsoft.com/office/drawing/2014/main" id="{1730F419-0CFE-43CB-BDF2-399FE5CD17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8308" y="5500371"/>
            <a:ext cx="585788" cy="90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55" name="Picture 13">
            <a:extLst>
              <a:ext uri="{FF2B5EF4-FFF2-40B4-BE49-F238E27FC236}">
                <a16:creationId xmlns:a16="http://schemas.microsoft.com/office/drawing/2014/main" id="{00349B29-61F6-4356-A8EC-635A044CD3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8308" y="4357371"/>
            <a:ext cx="585788" cy="90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56" name="Picture 13">
            <a:extLst>
              <a:ext uri="{FF2B5EF4-FFF2-40B4-BE49-F238E27FC236}">
                <a16:creationId xmlns:a16="http://schemas.microsoft.com/office/drawing/2014/main" id="{C19909C1-4A4B-4A65-A11C-236176B5EC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0609" y="4925061"/>
            <a:ext cx="585788" cy="90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57" name="Picture 13">
            <a:extLst>
              <a:ext uri="{FF2B5EF4-FFF2-40B4-BE49-F238E27FC236}">
                <a16:creationId xmlns:a16="http://schemas.microsoft.com/office/drawing/2014/main" id="{DDA6B90C-B296-403F-8663-D6C570D0D2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3708" y="4357371"/>
            <a:ext cx="585788" cy="90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58" name="Picture 13">
            <a:extLst>
              <a:ext uri="{FF2B5EF4-FFF2-40B4-BE49-F238E27FC236}">
                <a16:creationId xmlns:a16="http://schemas.microsoft.com/office/drawing/2014/main" id="{773143FE-6D94-4B4C-867A-0DEB106D65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18508" y="5119371"/>
            <a:ext cx="585788" cy="90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59" name="Picture 13">
            <a:extLst>
              <a:ext uri="{FF2B5EF4-FFF2-40B4-BE49-F238E27FC236}">
                <a16:creationId xmlns:a16="http://schemas.microsoft.com/office/drawing/2014/main" id="{71F349A4-6331-4FF4-98CE-9F889A56C6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8908" y="5728971"/>
            <a:ext cx="585788" cy="90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760" name="Picture 13">
            <a:extLst>
              <a:ext uri="{FF2B5EF4-FFF2-40B4-BE49-F238E27FC236}">
                <a16:creationId xmlns:a16="http://schemas.microsoft.com/office/drawing/2014/main" id="{04880C47-732F-4637-9B5E-9101E02FAE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25091" y="3711972"/>
            <a:ext cx="585788" cy="908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Chevron 31">
            <a:extLst>
              <a:ext uri="{FF2B5EF4-FFF2-40B4-BE49-F238E27FC236}">
                <a16:creationId xmlns:a16="http://schemas.microsoft.com/office/drawing/2014/main" id="{31665EEA-DC6D-46A9-B05E-45B8B0A69239}"/>
              </a:ext>
            </a:extLst>
          </p:cNvPr>
          <p:cNvSpPr/>
          <p:nvPr/>
        </p:nvSpPr>
        <p:spPr>
          <a:xfrm>
            <a:off x="5486400" y="5638800"/>
            <a:ext cx="381000" cy="381000"/>
          </a:xfrm>
          <a:prstGeom prst="chevr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3" name="Chevron 32">
            <a:extLst>
              <a:ext uri="{FF2B5EF4-FFF2-40B4-BE49-F238E27FC236}">
                <a16:creationId xmlns:a16="http://schemas.microsoft.com/office/drawing/2014/main" id="{CF882685-9441-458E-8FFD-802B2C703521}"/>
              </a:ext>
            </a:extLst>
          </p:cNvPr>
          <p:cNvSpPr/>
          <p:nvPr/>
        </p:nvSpPr>
        <p:spPr>
          <a:xfrm>
            <a:off x="5715000" y="5638800"/>
            <a:ext cx="381000" cy="381000"/>
          </a:xfrm>
          <a:prstGeom prst="chevr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5" name="Chevron 34">
            <a:extLst>
              <a:ext uri="{FF2B5EF4-FFF2-40B4-BE49-F238E27FC236}">
                <a16:creationId xmlns:a16="http://schemas.microsoft.com/office/drawing/2014/main" id="{206A2018-069F-42D7-98AD-C3A0A8EC6003}"/>
              </a:ext>
            </a:extLst>
          </p:cNvPr>
          <p:cNvSpPr/>
          <p:nvPr/>
        </p:nvSpPr>
        <p:spPr>
          <a:xfrm>
            <a:off x="5943600" y="5638800"/>
            <a:ext cx="381000" cy="381000"/>
          </a:xfrm>
          <a:prstGeom prst="chevr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800" name="Picture 6">
            <a:extLst>
              <a:ext uri="{FF2B5EF4-FFF2-40B4-BE49-F238E27FC236}">
                <a16:creationId xmlns:a16="http://schemas.microsoft.com/office/drawing/2014/main" id="{FE79FBF6-80EA-46CA-9716-5B71546296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9636" y="4657050"/>
            <a:ext cx="2758440" cy="2067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256B65-0F8F-4DD8-8AC7-A6935CE0BB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12801" y="1278732"/>
            <a:ext cx="5157787" cy="823912"/>
          </a:xfrm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>
            <a:normAutofit/>
          </a:bodyPr>
          <a:lstStyle/>
          <a:p>
            <a:pPr>
              <a:defRPr/>
            </a:pPr>
            <a:r>
              <a:rPr lang="en-US" sz="4400" dirty="0"/>
              <a:t>Pros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BA07BD-1A9B-435D-BE39-DAA808828B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65502" y="2201863"/>
            <a:ext cx="4038600" cy="3913187"/>
          </a:xfrm>
        </p:spPr>
        <p:txBody>
          <a:bodyPr>
            <a:normAutofit/>
          </a:bodyPr>
          <a:lstStyle/>
          <a:p>
            <a:pPr marL="274320" indent="-274320">
              <a:buFont typeface="Wingdings 2"/>
              <a:buChar char=""/>
              <a:defRPr/>
            </a:pPr>
            <a:r>
              <a:rPr lang="en-US" sz="3200" dirty="0"/>
              <a:t>Releases the Pinto to the customers immediately</a:t>
            </a:r>
          </a:p>
          <a:p>
            <a:pPr marL="274320" indent="-274320">
              <a:buFont typeface="Wingdings 2"/>
              <a:buChar char=""/>
              <a:defRPr/>
            </a:pPr>
            <a:r>
              <a:rPr lang="en-US" sz="3200" dirty="0"/>
              <a:t>The largest profit margin is obtained from each Pinto sale</a:t>
            </a:r>
          </a:p>
          <a:p>
            <a:pPr marL="0" indent="0">
              <a:buNone/>
              <a:defRPr/>
            </a:pPr>
            <a:endParaRPr lang="en-US" dirty="0">
              <a:ea typeface="+mn-ea"/>
              <a:cs typeface="+mn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6642C1-EFB4-46D1-9025-3BDE16F07B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3788" y="2201864"/>
            <a:ext cx="5774372" cy="3913187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sz="3200" dirty="0"/>
              <a:t>Selling unsafe products to customers – could lead to serious injuries and deaths</a:t>
            </a:r>
          </a:p>
          <a:p>
            <a:pPr eaLnBrk="1" hangingPunct="1"/>
            <a:r>
              <a:rPr lang="en-US" altLang="en-US" sz="3200" dirty="0"/>
              <a:t>High chance of lawsuits against the company</a:t>
            </a:r>
          </a:p>
          <a:p>
            <a:pPr eaLnBrk="1" hangingPunct="1"/>
            <a:r>
              <a:rPr lang="en-US" altLang="en-US" sz="3200" dirty="0"/>
              <a:t>If/When injuries occur, loss of reputation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68A1-0B3E-4EB9-AF7F-A2548C9F93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b="1" dirty="0">
                <a:ea typeface="+mj-ea"/>
                <a:cs typeface="+mj-cs"/>
              </a:rPr>
              <a:t>Continue with Production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F2186A-28A4-4AB5-BB39-0162C2F05110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172202" y="1377952"/>
            <a:ext cx="5183188" cy="823912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>
            <a:normAutofit/>
          </a:bodyPr>
          <a:lstStyle/>
          <a:p>
            <a:pPr>
              <a:defRPr/>
            </a:pPr>
            <a:r>
              <a:rPr lang="en-US" sz="4400" dirty="0"/>
              <a:t>Cons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B05E4F47-B148-49E0-B472-BBF149315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9972" y="0"/>
            <a:ext cx="6421721" cy="6858000"/>
          </a:xfrm>
          <a:prstGeom prst="rect">
            <a:avLst/>
          </a:prstGeom>
          <a:gradFill>
            <a:gsLst>
              <a:gs pos="0">
                <a:schemeClr val="accent6"/>
              </a:gs>
              <a:gs pos="25000">
                <a:schemeClr val="accent6"/>
              </a:gs>
              <a:gs pos="94000">
                <a:schemeClr val="accent1"/>
              </a:gs>
              <a:gs pos="100000">
                <a:schemeClr val="accent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7A2CE8EB-F719-4F84-9E91-F538438CAC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CAC6164-02FD-4BD5-9D9B-5DD696D07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340" y="152715"/>
            <a:ext cx="5925474" cy="1454051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6000" b="1" dirty="0">
                <a:solidFill>
                  <a:srgbClr val="000000"/>
                </a:solidFill>
                <a:ea typeface="+mj-ea"/>
                <a:cs typeface="+mj-cs"/>
              </a:rPr>
              <a:t>Recommendation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BB3CE-228E-4AEF-BA73-B07F9F6DB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376" y="1412240"/>
            <a:ext cx="5754624" cy="5181600"/>
          </a:xfrm>
        </p:spPr>
        <p:txBody>
          <a:bodyPr anchor="t">
            <a:noAutofit/>
          </a:bodyPr>
          <a:lstStyle/>
          <a:p>
            <a:pPr marL="57150" indent="0">
              <a:buNone/>
              <a:defRPr/>
            </a:pPr>
            <a:r>
              <a:rPr lang="en-US" dirty="0">
                <a:solidFill>
                  <a:srgbClr val="000000"/>
                </a:solidFill>
              </a:rPr>
              <a:t>Explore Other Safety Measures</a:t>
            </a:r>
          </a:p>
          <a:p>
            <a:pPr marL="914400" lvl="1" indent="-457200">
              <a:buClr>
                <a:schemeClr val="accent2">
                  <a:shade val="75000"/>
                </a:schemeClr>
              </a:buClr>
              <a:buFont typeface="Wingdings 2"/>
              <a:buChar char=""/>
              <a:defRPr/>
            </a:pPr>
            <a:r>
              <a:rPr lang="en-US" sz="2800" dirty="0">
                <a:solidFill>
                  <a:srgbClr val="000000"/>
                </a:solidFill>
              </a:rPr>
              <a:t>Repair the Pinto so that it is a cheap, safe car that will please the customers</a:t>
            </a:r>
          </a:p>
          <a:p>
            <a:pPr marL="914400" lvl="1" indent="-457200">
              <a:buClr>
                <a:schemeClr val="accent2">
                  <a:shade val="75000"/>
                </a:schemeClr>
              </a:buClr>
              <a:buFont typeface="Wingdings 2"/>
              <a:buChar char=""/>
              <a:defRPr/>
            </a:pPr>
            <a:r>
              <a:rPr lang="en-US" sz="2800" dirty="0">
                <a:solidFill>
                  <a:srgbClr val="000000"/>
                </a:solidFill>
              </a:rPr>
              <a:t>Act as a responsible company and not expose customers to unknown risks</a:t>
            </a:r>
          </a:p>
          <a:p>
            <a:pPr marL="914400" lvl="1" indent="-457200">
              <a:buClr>
                <a:schemeClr val="accent2">
                  <a:shade val="75000"/>
                </a:schemeClr>
              </a:buClr>
              <a:buFont typeface="Wingdings 2"/>
              <a:buChar char=""/>
              <a:defRPr/>
            </a:pPr>
            <a:r>
              <a:rPr lang="en-US" sz="2800" dirty="0">
                <a:solidFill>
                  <a:srgbClr val="000000"/>
                </a:solidFill>
              </a:rPr>
              <a:t>Implement a more cost effective option than adding the $11 safety addition</a:t>
            </a:r>
          </a:p>
          <a:p>
            <a:pPr marL="914400" lvl="1" indent="-457200">
              <a:buClr>
                <a:schemeClr val="accent2">
                  <a:shade val="75000"/>
                </a:schemeClr>
              </a:buClr>
              <a:buFont typeface="Wingdings 2"/>
              <a:buChar char=""/>
              <a:defRPr/>
            </a:pPr>
            <a:r>
              <a:rPr lang="en-US" sz="2800" dirty="0">
                <a:solidFill>
                  <a:srgbClr val="000000"/>
                </a:solidFill>
              </a:rPr>
              <a:t>Save lives by not releasing unsafe Pintos</a:t>
            </a:r>
          </a:p>
        </p:txBody>
      </p:sp>
      <p:sp>
        <p:nvSpPr>
          <p:cNvPr id="76" name="Freeform 50">
            <a:extLst>
              <a:ext uri="{FF2B5EF4-FFF2-40B4-BE49-F238E27FC236}">
                <a16:creationId xmlns:a16="http://schemas.microsoft.com/office/drawing/2014/main" id="{684BF3E1-C321-4F38-85CF-FEBBEEC15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7121" y="581159"/>
            <a:ext cx="5464879" cy="6276841"/>
          </a:xfrm>
          <a:custGeom>
            <a:avLst/>
            <a:gdLst>
              <a:gd name="connsiteX0" fmla="*/ 3299930 w 5464879"/>
              <a:gd name="connsiteY0" fmla="*/ 0 h 6276841"/>
              <a:gd name="connsiteX1" fmla="*/ 5398992 w 5464879"/>
              <a:gd name="connsiteY1" fmla="*/ 753544 h 6276841"/>
              <a:gd name="connsiteX2" fmla="*/ 5464879 w 5464879"/>
              <a:gd name="connsiteY2" fmla="*/ 813426 h 6276841"/>
              <a:gd name="connsiteX3" fmla="*/ 5464879 w 5464879"/>
              <a:gd name="connsiteY3" fmla="*/ 5786434 h 6276841"/>
              <a:gd name="connsiteX4" fmla="*/ 5398992 w 5464879"/>
              <a:gd name="connsiteY4" fmla="*/ 5846317 h 6276841"/>
              <a:gd name="connsiteX5" fmla="*/ 4872873 w 5464879"/>
              <a:gd name="connsiteY5" fmla="*/ 6201577 h 6276841"/>
              <a:gd name="connsiteX6" fmla="*/ 4716632 w 5464879"/>
              <a:gd name="connsiteY6" fmla="*/ 6276841 h 6276841"/>
              <a:gd name="connsiteX7" fmla="*/ 1883227 w 5464879"/>
              <a:gd name="connsiteY7" fmla="*/ 6276841 h 6276841"/>
              <a:gd name="connsiteX8" fmla="*/ 1726987 w 5464879"/>
              <a:gd name="connsiteY8" fmla="*/ 6201577 h 6276841"/>
              <a:gd name="connsiteX9" fmla="*/ 0 w 5464879"/>
              <a:gd name="connsiteY9" fmla="*/ 3299930 h 6276841"/>
              <a:gd name="connsiteX10" fmla="*/ 3299930 w 5464879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64879" h="6276841">
                <a:moveTo>
                  <a:pt x="3299930" y="0"/>
                </a:moveTo>
                <a:cubicBezTo>
                  <a:pt x="4097274" y="0"/>
                  <a:pt x="4828569" y="282789"/>
                  <a:pt x="5398992" y="753544"/>
                </a:cubicBezTo>
                <a:lnTo>
                  <a:pt x="5464879" y="813426"/>
                </a:lnTo>
                <a:lnTo>
                  <a:pt x="5464879" y="5786434"/>
                </a:lnTo>
                <a:lnTo>
                  <a:pt x="5398992" y="5846317"/>
                </a:lnTo>
                <a:cubicBezTo>
                  <a:pt x="5236014" y="5980818"/>
                  <a:pt x="5059904" y="6099975"/>
                  <a:pt x="4872873" y="6201577"/>
                </a:cubicBezTo>
                <a:lnTo>
                  <a:pt x="4716632" y="6276841"/>
                </a:lnTo>
                <a:lnTo>
                  <a:pt x="1883227" y="6276841"/>
                </a:lnTo>
                <a:lnTo>
                  <a:pt x="1726987" y="6201577"/>
                </a:lnTo>
                <a:cubicBezTo>
                  <a:pt x="698316" y="5642769"/>
                  <a:pt x="0" y="4552900"/>
                  <a:pt x="0" y="3299930"/>
                </a:cubicBezTo>
                <a:cubicBezTo>
                  <a:pt x="0" y="1477429"/>
                  <a:pt x="1477429" y="0"/>
                  <a:pt x="3299930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6"/>
                </a:gs>
                <a:gs pos="23000">
                  <a:schemeClr val="accent6"/>
                </a:gs>
                <a:gs pos="83000">
                  <a:schemeClr val="accent1"/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4819" name="Picture 1">
            <a:extLst>
              <a:ext uri="{FF2B5EF4-FFF2-40B4-BE49-F238E27FC236}">
                <a16:creationId xmlns:a16="http://schemas.microsoft.com/office/drawing/2014/main" id="{3CCD5F8B-CECA-4F50-9331-2251C8811E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08392" y="2781246"/>
            <a:ext cx="4142232" cy="2219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454E10-2E8C-4EBA-8391-E15544621B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dirty="0"/>
              <a:t>Ford workers were afraid to talk to Iacocca about the safety defects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In Feb. 1978, Ford was sued for $128 million – more then 3 times the amount they had predicted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May 1978 – Department of Transportation announces defects with the Ford Pinto – Ford recalls 1.5 million Pintos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dirty="0"/>
              <a:t>Mar. 1980 – Ford was charged with reckless homicide – acquitted of charges, however they stopped all Pinto production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75E38324-DFEE-4B7B-AECD-3379394E4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b="1">
                <a:ea typeface="+mj-ea"/>
                <a:cs typeface="+mj-cs"/>
              </a:rPr>
              <a:t>What Happened</a:t>
            </a:r>
          </a:p>
        </p:txBody>
      </p:sp>
      <p:pic>
        <p:nvPicPr>
          <p:cNvPr id="35843" name="Picture 2">
            <a:extLst>
              <a:ext uri="{FF2B5EF4-FFF2-40B4-BE49-F238E27FC236}">
                <a16:creationId xmlns:a16="http://schemas.microsoft.com/office/drawing/2014/main" id="{832A6FFF-B9B8-42B2-9BB2-1AB65D2D2367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6700" y="5359401"/>
            <a:ext cx="615950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4" name="Picture 2">
            <a:extLst>
              <a:ext uri="{FF2B5EF4-FFF2-40B4-BE49-F238E27FC236}">
                <a16:creationId xmlns:a16="http://schemas.microsoft.com/office/drawing/2014/main" id="{EB205F86-E60D-4F59-97A7-A27070F7DBC1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9500" y="5664201"/>
            <a:ext cx="560388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5" name="Picture 2">
            <a:extLst>
              <a:ext uri="{FF2B5EF4-FFF2-40B4-BE49-F238E27FC236}">
                <a16:creationId xmlns:a16="http://schemas.microsoft.com/office/drawing/2014/main" id="{3B3688B6-7D20-4E67-9F55-C82F2D52C6E4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5500" y="5359401"/>
            <a:ext cx="782638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6" name="Picture 2">
            <a:extLst>
              <a:ext uri="{FF2B5EF4-FFF2-40B4-BE49-F238E27FC236}">
                <a16:creationId xmlns:a16="http://schemas.microsoft.com/office/drawing/2014/main" id="{F462BB02-A820-4BC7-BD3A-40903D4B1CCA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100" y="5207001"/>
            <a:ext cx="1087438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7" name="Picture 2">
            <a:extLst>
              <a:ext uri="{FF2B5EF4-FFF2-40B4-BE49-F238E27FC236}">
                <a16:creationId xmlns:a16="http://schemas.microsoft.com/office/drawing/2014/main" id="{683B6439-8569-4BC5-B6E2-D17A39984002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500" y="5359401"/>
            <a:ext cx="1073150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8" name="Picture 2">
            <a:extLst>
              <a:ext uri="{FF2B5EF4-FFF2-40B4-BE49-F238E27FC236}">
                <a16:creationId xmlns:a16="http://schemas.microsoft.com/office/drawing/2014/main" id="{80233647-A383-41A7-A1C1-B89FF3B6A6F2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1101" y="5511801"/>
            <a:ext cx="671513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9" name="Picture 2">
            <a:extLst>
              <a:ext uri="{FF2B5EF4-FFF2-40B4-BE49-F238E27FC236}">
                <a16:creationId xmlns:a16="http://schemas.microsoft.com/office/drawing/2014/main" id="{A408CC30-CA42-4D01-8D9E-AA63C19FDDB5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300" y="5435601"/>
            <a:ext cx="560388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51" name="Picture 4">
            <a:extLst>
              <a:ext uri="{FF2B5EF4-FFF2-40B4-BE49-F238E27FC236}">
                <a16:creationId xmlns:a16="http://schemas.microsoft.com/office/drawing/2014/main" id="{BED5DE63-940A-4BF5-B887-3202F15152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3040" y="4630186"/>
            <a:ext cx="1919287" cy="1610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52" name="Picture 2">
            <a:extLst>
              <a:ext uri="{FF2B5EF4-FFF2-40B4-BE49-F238E27FC236}">
                <a16:creationId xmlns:a16="http://schemas.microsoft.com/office/drawing/2014/main" id="{E8E868E1-C513-42A9-B65D-A399BDCB3A8F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7101" y="5511801"/>
            <a:ext cx="671513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55" name="Picture 2">
            <a:extLst>
              <a:ext uri="{FF2B5EF4-FFF2-40B4-BE49-F238E27FC236}">
                <a16:creationId xmlns:a16="http://schemas.microsoft.com/office/drawing/2014/main" id="{80E66E85-27F7-42BB-AA82-F18C181C9048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6100" y="5740401"/>
            <a:ext cx="762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2">
            <a:extLst>
              <a:ext uri="{FF2B5EF4-FFF2-40B4-BE49-F238E27FC236}">
                <a16:creationId xmlns:a16="http://schemas.microsoft.com/office/drawing/2014/main" id="{A6A54AC8-2FDB-32E8-6B16-11C30D57A878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5256" y="5740401"/>
            <a:ext cx="762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1579A6B-AD80-5A25-BFC5-32EF7D3CDA58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2614" y="5338763"/>
            <a:ext cx="615950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>
            <a:extLst>
              <a:ext uri="{FF2B5EF4-FFF2-40B4-BE49-F238E27FC236}">
                <a16:creationId xmlns:a16="http://schemas.microsoft.com/office/drawing/2014/main" id="{F104460D-FFA1-D48E-647A-BAA701AE2E8F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7488" y="5338763"/>
            <a:ext cx="615950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>
            <a:extLst>
              <a:ext uri="{FF2B5EF4-FFF2-40B4-BE49-F238E27FC236}">
                <a16:creationId xmlns:a16="http://schemas.microsoft.com/office/drawing/2014/main" id="{6A60266F-57AC-5D5B-C964-52E606FE3594}"/>
              </a:ext>
            </a:extLst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1019" y="5740401"/>
            <a:ext cx="762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BEBE1B5A18CA4D82AA3EC25D86BF17" ma:contentTypeVersion="13" ma:contentTypeDescription="Create a new document." ma:contentTypeScope="" ma:versionID="ee0779e7325908ee6b23f490a7a86e4c">
  <xsd:schema xmlns:xsd="http://www.w3.org/2001/XMLSchema" xmlns:xs="http://www.w3.org/2001/XMLSchema" xmlns:p="http://schemas.microsoft.com/office/2006/metadata/properties" xmlns:ns3="175a304c-2342-45ef-8dc6-82622f85b28d" xmlns:ns4="30bab34e-cbd2-460d-9227-52c21590b64b" targetNamespace="http://schemas.microsoft.com/office/2006/metadata/properties" ma:root="true" ma:fieldsID="74b8224a884fd72eef46864c0283a950" ns3:_="" ns4:_="">
    <xsd:import namespace="175a304c-2342-45ef-8dc6-82622f85b28d"/>
    <xsd:import namespace="30bab34e-cbd2-460d-9227-52c21590b64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Locatio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75a304c-2342-45ef-8dc6-82622f85b28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bab34e-cbd2-460d-9227-52c21590b64b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73F3B61-79EA-4FF1-9059-2F05DAD57DC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75a304c-2342-45ef-8dc6-82622f85b28d"/>
    <ds:schemaRef ds:uri="30bab34e-cbd2-460d-9227-52c21590b64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4EEEB01-191E-48BD-AF1C-97EE95E4A53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6C86B19-64F7-42F2-A94A-DFD967F41221}">
  <ds:schemaRefs>
    <ds:schemaRef ds:uri="http://purl.org/dc/terms/"/>
    <ds:schemaRef ds:uri="http://schemas.microsoft.com/office/2006/documentManagement/types"/>
    <ds:schemaRef ds:uri="http://schemas.openxmlformats.org/package/2006/metadata/core-properties"/>
    <ds:schemaRef ds:uri="30bab34e-cbd2-460d-9227-52c21590b64b"/>
    <ds:schemaRef ds:uri="http://purl.org/dc/elements/1.1/"/>
    <ds:schemaRef ds:uri="175a304c-2342-45ef-8dc6-82622f85b28d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718</Words>
  <Application>Microsoft Office PowerPoint</Application>
  <PresentationFormat>Widescreen</PresentationFormat>
  <Paragraphs>123</Paragraphs>
  <Slides>18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Calibri Light</vt:lpstr>
      <vt:lpstr>Constantia</vt:lpstr>
      <vt:lpstr>Copperplate Gothic Bold</vt:lpstr>
      <vt:lpstr>Wingdings 2</vt:lpstr>
      <vt:lpstr>Office Theme</vt:lpstr>
      <vt:lpstr>Ford Pinto Case</vt:lpstr>
      <vt:lpstr>Agenda </vt:lpstr>
      <vt:lpstr>Summary</vt:lpstr>
      <vt:lpstr>Summary</vt:lpstr>
      <vt:lpstr>Cost Benefit Analysis</vt:lpstr>
      <vt:lpstr>Ethical Issues</vt:lpstr>
      <vt:lpstr>Lee Iacocca </vt:lpstr>
      <vt:lpstr>Ford Employees</vt:lpstr>
      <vt:lpstr>Lee Iacocca</vt:lpstr>
      <vt:lpstr>Henry Ford II</vt:lpstr>
      <vt:lpstr>Change</vt:lpstr>
      <vt:lpstr>Solutions?</vt:lpstr>
      <vt:lpstr>Add $11 Safety Addition</vt:lpstr>
      <vt:lpstr>Explore Other Safety Measures</vt:lpstr>
      <vt:lpstr>Return to the Planning Stage</vt:lpstr>
      <vt:lpstr>Continue with Production</vt:lpstr>
      <vt:lpstr>Recommendation</vt:lpstr>
      <vt:lpstr>What Happened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Caroline Jawad</dc:creator>
  <cp:lastModifiedBy>Mike Durke</cp:lastModifiedBy>
  <cp:revision>3</cp:revision>
  <dcterms:created xsi:type="dcterms:W3CDTF">2020-10-22T07:52:55Z</dcterms:created>
  <dcterms:modified xsi:type="dcterms:W3CDTF">2022-10-14T15:08:41Z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0x0101008CBEBE1B5A18CA4D82AA3EC25D86BF17</vt:lpwstr>
  </property>
</Properties>
</file>