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0DA809-0A75-4916-A2DC-8D51609BF93F}"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678033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0DA809-0A75-4916-A2DC-8D51609BF93F}"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1591328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40DA809-0A75-4916-A2DC-8D51609BF93F}"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434586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0DA809-0A75-4916-A2DC-8D51609BF93F}"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1460529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0DA809-0A75-4916-A2DC-8D51609BF93F}" type="datetimeFigureOut">
              <a:rPr lang="en-GB" smtClean="0"/>
              <a:t>21/01/2023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85268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0DA809-0A75-4916-A2DC-8D51609BF93F}" type="datetimeFigureOut">
              <a:rPr lang="en-GB" smtClean="0"/>
              <a:t>21/01/2023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2399099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0DA809-0A75-4916-A2DC-8D51609BF93F}" type="datetimeFigureOut">
              <a:rPr lang="en-GB" smtClean="0"/>
              <a:t>21/01/2023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74327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0DA809-0A75-4916-A2DC-8D51609BF93F}"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1150672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0DA809-0A75-4916-A2DC-8D51609BF93F}"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2764352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0DA809-0A75-4916-A2DC-8D51609BF93F}"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54379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0DA809-0A75-4916-A2DC-8D51609BF93F}"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2109900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0DA809-0A75-4916-A2DC-8D51609BF93F}" type="datetimeFigureOut">
              <a:rPr lang="en-GB" smtClean="0"/>
              <a:t>21/01/2023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200C69-36F2-4E11-9E04-E093F9C05121}" type="slidenum">
              <a:rPr lang="en-GB" smtClean="0"/>
              <a:t>‹#›</a:t>
            </a:fld>
            <a:endParaRPr lang="en-GB"/>
          </a:p>
        </p:txBody>
      </p:sp>
    </p:spTree>
    <p:extLst>
      <p:ext uri="{BB962C8B-B14F-4D97-AF65-F5344CB8AC3E}">
        <p14:creationId xmlns:p14="http://schemas.microsoft.com/office/powerpoint/2010/main" val="18210634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csp.org.uk/system/files/documents/2018-07/wphlag_guidance_for_provision_of_hydrotherapy_to_nhs_patients_in_wales_final.pdf" TargetMode="External"/><Relationship Id="rId3" Type="http://schemas.openxmlformats.org/officeDocument/2006/relationships/hyperlink" Target="https://nur.nu.edu.kz/bitstream/handle/123456789/4833/Anna%20Thesis%20Final%20Draft%20Junly%2011,%202020.pdf?sequence=1&amp;isAllowed=y" TargetMode="External"/><Relationship Id="rId7" Type="http://schemas.openxmlformats.org/officeDocument/2006/relationships/hyperlink" Target="https://www.nhs.uk/conditions/autism/getting-diagnosed/how-to-get-diagnosed/"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theguardian.com/education/2018/sep/05/special-needs-funding-at-crisis-point-say-school-leaders" TargetMode="External"/><Relationship Id="rId5" Type="http://schemas.openxmlformats.org/officeDocument/2006/relationships/hyperlink" Target="https://www.researchgate.net/profile/Fatih-Oezden/publication/349234078_The_Relationship_Between_Caregiver_Workload_and_Stress_Levels_with_Clinical_Symptom_Severity_in_Cerebral_Palsy/links/60cb506a458515dc178a3ab8/The-Relationship-Between-Caregiver-Workload-and-Stress-Levels-with-Clinical-Symptom-Severity-in-Cerebral-Palsy.pdf" TargetMode="External"/><Relationship Id="rId4" Type="http://schemas.openxmlformats.org/officeDocument/2006/relationships/hyperlink" Target="https://www.cheshirefitnesszone.com/hydrotherapy-for-autism/" TargetMode="External"/><Relationship Id="rId9" Type="http://schemas.openxmlformats.org/officeDocument/2006/relationships/hyperlink" Target="https://nasen-prod-asset.s3.eu-west-2.amazonaws.com/s3fs-public/Identifying-special-educational-needs-in-the-early-year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alpha val="98000"/>
          </a:srgbClr>
        </a:solidFill>
        <a:effectLst/>
      </p:bgPr>
    </p:bg>
    <p:spTree>
      <p:nvGrpSpPr>
        <p:cNvPr id="1" name=""/>
        <p:cNvGrpSpPr/>
        <p:nvPr/>
      </p:nvGrpSpPr>
      <p:grpSpPr>
        <a:xfrm>
          <a:off x="0" y="0"/>
          <a:ext cx="0" cy="0"/>
          <a:chOff x="0" y="0"/>
          <a:chExt cx="0" cy="0"/>
        </a:xfrm>
      </p:grpSpPr>
      <p:sp>
        <p:nvSpPr>
          <p:cNvPr id="4" name="TextBox 3"/>
          <p:cNvSpPr txBox="1"/>
          <p:nvPr/>
        </p:nvSpPr>
        <p:spPr>
          <a:xfrm>
            <a:off x="130628" y="156754"/>
            <a:ext cx="2626639" cy="3970318"/>
          </a:xfrm>
          <a:prstGeom prst="rect">
            <a:avLst/>
          </a:prstGeom>
          <a:solidFill>
            <a:schemeClr val="accent2">
              <a:lumMod val="40000"/>
              <a:lumOff val="60000"/>
            </a:schemeClr>
          </a:solidFill>
          <a:ln w="25400">
            <a:solidFill>
              <a:srgbClr val="00B050"/>
            </a:solidFill>
          </a:ln>
        </p:spPr>
        <p:txBody>
          <a:bodyPr wrap="square" rtlCol="0">
            <a:spAutoFit/>
          </a:bodyPr>
          <a:lstStyle/>
          <a:p>
            <a:r>
              <a:rPr lang="en-US" sz="900" dirty="0" smtClean="0"/>
              <a:t>Introduction</a:t>
            </a:r>
          </a:p>
          <a:p>
            <a:r>
              <a:rPr lang="en-US" sz="900" dirty="0" smtClean="0"/>
              <a:t>Section </a:t>
            </a:r>
            <a:r>
              <a:rPr lang="en-US" sz="900" dirty="0"/>
              <a:t>1 Analysis on reducing Barriers to support children. Society over many years is </a:t>
            </a:r>
            <a:endParaRPr lang="en-US" sz="900" dirty="0" smtClean="0"/>
          </a:p>
          <a:p>
            <a:r>
              <a:rPr lang="en-US" sz="900" dirty="0" smtClean="0"/>
              <a:t>Introduction to poster</a:t>
            </a:r>
          </a:p>
          <a:p>
            <a:endParaRPr lang="en-US" sz="900" dirty="0"/>
          </a:p>
          <a:p>
            <a:r>
              <a:rPr lang="en-US" sz="900" dirty="0" smtClean="0"/>
              <a:t>becoming </a:t>
            </a:r>
            <a:r>
              <a:rPr lang="en-US" sz="900" dirty="0"/>
              <a:t>more exposed in supporting a variety of children within the context of (ALN).  However many barriers for </a:t>
            </a:r>
            <a:r>
              <a:rPr lang="en-US" sz="900" dirty="0" smtClean="0"/>
              <a:t>supporting</a:t>
            </a:r>
            <a:r>
              <a:rPr lang="en-US" sz="900" dirty="0"/>
              <a:t> individuals within the sector and the wider society needs addressing.</a:t>
            </a:r>
          </a:p>
          <a:p>
            <a:pPr marL="45720"/>
            <a:r>
              <a:rPr lang="en-US" sz="900" dirty="0"/>
              <a:t> </a:t>
            </a:r>
            <a:r>
              <a:rPr lang="en-GB" sz="900" dirty="0"/>
              <a:t>In Accordance with an Interesting research report on Teachers Perceptions on The Effectiveness of Makaton et.al Misty &amp; Barnes (2013) in a Nursery classroom speaks in depth about how strategic benefits to Teaching Makaton as an Inclusive practice which promotes Language development for children with English as a second language.</a:t>
            </a:r>
          </a:p>
          <a:p>
            <a:pPr marL="45720"/>
            <a:r>
              <a:rPr lang="en-US" sz="900" dirty="0" err="1"/>
              <a:t>dd</a:t>
            </a:r>
            <a:r>
              <a:rPr lang="en-US" sz="900" dirty="0"/>
              <a:t> your first bullet point here</a:t>
            </a:r>
          </a:p>
          <a:p>
            <a:r>
              <a:rPr lang="en-GB" sz="900" dirty="0"/>
              <a:t>This Research academic report on Makaton in a Nursery setting Misty &amp; Barnes (2013) speaks about how Makaton can create sense of belonging within Early Years settings by promoting cognitive abilities which helps children’s communication skills with their peers and pupils within their learning environments</a:t>
            </a:r>
            <a:r>
              <a:rPr lang="en-US" sz="900" dirty="0"/>
              <a:t> your second bullet point here</a:t>
            </a:r>
          </a:p>
          <a:p>
            <a:r>
              <a:rPr lang="en-GB" sz="900" dirty="0"/>
              <a:t>The report speaks on how Makaton strategies can help children with (ALN) and language barriers of non-native speakers can create an inclusive learning environment for all Learners</a:t>
            </a:r>
            <a:r>
              <a:rPr lang="en-GB" sz="900" dirty="0" smtClean="0"/>
              <a:t>.</a:t>
            </a:r>
            <a:endParaRPr lang="en-GB" sz="900" dirty="0"/>
          </a:p>
        </p:txBody>
      </p:sp>
      <p:sp>
        <p:nvSpPr>
          <p:cNvPr id="7" name="TextBox 6"/>
          <p:cNvSpPr txBox="1"/>
          <p:nvPr/>
        </p:nvSpPr>
        <p:spPr>
          <a:xfrm>
            <a:off x="2775218" y="152298"/>
            <a:ext cx="5215231" cy="2169825"/>
          </a:xfrm>
          <a:prstGeom prst="rect">
            <a:avLst/>
          </a:prstGeom>
          <a:solidFill>
            <a:schemeClr val="accent3">
              <a:lumMod val="60000"/>
              <a:lumOff val="40000"/>
            </a:schemeClr>
          </a:solidFill>
        </p:spPr>
        <p:txBody>
          <a:bodyPr wrap="square" rtlCol="0">
            <a:spAutoFit/>
          </a:bodyPr>
          <a:lstStyle/>
          <a:p>
            <a:r>
              <a:rPr lang="en-GB" sz="900" dirty="0" smtClean="0">
                <a:cs typeface="Times New Roman" panose="02020603050405020304" pitchFamily="18" charset="0"/>
              </a:rPr>
              <a:t>Research on Identifying SEN (2020) within Early Years critiques </a:t>
            </a:r>
            <a:r>
              <a:rPr lang="en-GB" sz="900" dirty="0">
                <a:cs typeface="Times New Roman" panose="02020603050405020304" pitchFamily="18" charset="0"/>
              </a:rPr>
              <a:t>that many barriers in supporting children with SEN is being observed </a:t>
            </a:r>
            <a:r>
              <a:rPr lang="en-GB" sz="900" dirty="0" smtClean="0">
                <a:cs typeface="Times New Roman" panose="02020603050405020304" pitchFamily="18" charset="0"/>
              </a:rPr>
              <a:t>throughout </a:t>
            </a:r>
            <a:r>
              <a:rPr lang="en-GB" sz="900" dirty="0">
                <a:cs typeface="Times New Roman" panose="02020603050405020304" pitchFamily="18" charset="0"/>
              </a:rPr>
              <a:t>Early Years settings that lack of training opportunities and up to date recognised childcare qualifications,</a:t>
            </a:r>
          </a:p>
          <a:p>
            <a:r>
              <a:rPr lang="en-GB" sz="900" dirty="0">
                <a:cs typeface="Times New Roman" panose="02020603050405020304" pitchFamily="18" charset="0"/>
              </a:rPr>
              <a:t>Therefore, many barriers to supporting children with additional needs will be experienced within Early Years settings as although the research states on Identifying SEN (2020) many SENCO workers are qualified identifying early interventions and assessing individuals with a SEN </a:t>
            </a:r>
            <a:r>
              <a:rPr lang="en-GB" sz="900" dirty="0" smtClean="0">
                <a:cs typeface="Times New Roman" panose="02020603050405020304" pitchFamily="18" charset="0"/>
              </a:rPr>
              <a:t>diagnose. </a:t>
            </a:r>
            <a:r>
              <a:rPr lang="en-GB" sz="900" dirty="0">
                <a:cs typeface="Times New Roman" panose="02020603050405020304" pitchFamily="18" charset="0"/>
              </a:rPr>
              <a:t>Identifying SEN within Early Years (2020) states that SENCO </a:t>
            </a:r>
            <a:r>
              <a:rPr lang="en-GB" sz="900" dirty="0" smtClean="0">
                <a:cs typeface="Times New Roman" panose="02020603050405020304" pitchFamily="18" charset="0"/>
              </a:rPr>
              <a:t>specialists </a:t>
            </a:r>
            <a:r>
              <a:rPr lang="en-GB" sz="900" dirty="0">
                <a:cs typeface="Times New Roman" panose="02020603050405020304" pitchFamily="18" charset="0"/>
              </a:rPr>
              <a:t>working within Early Years settings states that due for the lack of funding and lack of required childcare qualifications SENCO workers argue they will not be able to keep practitioners up to date for ongoing training opportunities on SENCO policy &amp; procedures.</a:t>
            </a:r>
          </a:p>
          <a:p>
            <a:r>
              <a:rPr lang="en-GB" sz="900" dirty="0"/>
              <a:t>In accordance with Identifying SEN within the Early Years (2020) highlights ongoing financial difficulties which is ongoing issue for specifically the Early Years sector as the </a:t>
            </a:r>
            <a:r>
              <a:rPr lang="en-GB" sz="900" dirty="0" smtClean="0"/>
              <a:t>.</a:t>
            </a:r>
            <a:endParaRPr lang="en-GB" sz="900" dirty="0"/>
          </a:p>
          <a:p>
            <a:r>
              <a:rPr lang="en-GB" sz="900" dirty="0"/>
              <a:t> Which has created barriers in providing funding to support children with (SEN) have equal access to specialists such as Speech &amp; Language therapists, Occupational Therapist or Clinical Psychologist to support children with additional levels of impairments which can support identifying their recognised diagnosis which impacted children’s learning abilities.</a:t>
            </a:r>
          </a:p>
        </p:txBody>
      </p:sp>
      <p:sp>
        <p:nvSpPr>
          <p:cNvPr id="9" name="TextBox 8"/>
          <p:cNvSpPr txBox="1"/>
          <p:nvPr/>
        </p:nvSpPr>
        <p:spPr>
          <a:xfrm>
            <a:off x="8204477" y="187531"/>
            <a:ext cx="3657600" cy="3831818"/>
          </a:xfrm>
          <a:prstGeom prst="rect">
            <a:avLst/>
          </a:prstGeom>
          <a:solidFill>
            <a:schemeClr val="accent2">
              <a:lumMod val="40000"/>
              <a:lumOff val="60000"/>
            </a:schemeClr>
          </a:solidFill>
        </p:spPr>
        <p:txBody>
          <a:bodyPr wrap="square" rtlCol="0">
            <a:spAutoFit/>
          </a:bodyPr>
          <a:lstStyle/>
          <a:p>
            <a:r>
              <a:rPr lang="en-GB" sz="800" dirty="0" smtClean="0"/>
              <a:t>Section 2 Effective strategies to support children with (ALN) </a:t>
            </a:r>
            <a:r>
              <a:rPr lang="en-GB" sz="800" dirty="0"/>
              <a:t>In accordance with an academic International journal article by </a:t>
            </a:r>
            <a:r>
              <a:rPr lang="en-GB" sz="800" dirty="0" err="1"/>
              <a:t>Phytanza</a:t>
            </a:r>
            <a:r>
              <a:rPr lang="en-GB" sz="800" dirty="0"/>
              <a:t>, &amp; </a:t>
            </a:r>
            <a:r>
              <a:rPr lang="en-GB" sz="800" dirty="0" err="1"/>
              <a:t>Burhain</a:t>
            </a:r>
            <a:r>
              <a:rPr lang="en-GB" sz="800" dirty="0"/>
              <a:t> (2019), On Disabilities, Sports &amp; Health Science states how Play Therapy has been used as a strategy on supporting children with (ALN) in children’s Sports &amp; Physical Education. </a:t>
            </a:r>
          </a:p>
          <a:p>
            <a:r>
              <a:rPr lang="en-GB" sz="800" dirty="0"/>
              <a:t>Therefore, this journal article discusses in detail how play therapy can support children’s Cognitive, Social and physical development. This paper speaks on how children who are diagnosed on the Autistic spectrum have additional support who struggle on the autistic spectrum with verbal and physical communication difficulties and sensory impairments such as eye contact, Cardio development, motor skill movement and helping build healthy muscles.</a:t>
            </a:r>
          </a:p>
          <a:p>
            <a:r>
              <a:rPr lang="en-GB" sz="800" dirty="0"/>
              <a:t>For example, certain aquatic activities such as aerobics can support children’s physical impairments by supporting there’ neuromuscular components this will prevent barriers to children’s physical development by creating strategies that support neuro development.</a:t>
            </a:r>
          </a:p>
          <a:p>
            <a:r>
              <a:rPr lang="en-GB" sz="800" dirty="0" err="1"/>
              <a:t>Sumaryanti</a:t>
            </a:r>
            <a:r>
              <a:rPr lang="en-GB" sz="800" dirty="0"/>
              <a:t> (2005) states that play therapy is beneficial to those children most in need of therapy and this type of therapy benefits a variety of purposes this therapy has been proven to strategically work very well for children diagnosed with Autism, Hyperactivity, Phobia victims and natural disasters of trauma children have experienced</a:t>
            </a:r>
            <a:r>
              <a:rPr lang="en-GB" sz="800" dirty="0" smtClean="0"/>
              <a:t>.</a:t>
            </a:r>
          </a:p>
          <a:p>
            <a:endParaRPr lang="en-GB" sz="800" dirty="0"/>
          </a:p>
          <a:p>
            <a:endParaRPr lang="en-GB" sz="800" dirty="0" smtClean="0"/>
          </a:p>
          <a:p>
            <a:endParaRPr lang="en-GB" sz="800" dirty="0"/>
          </a:p>
          <a:p>
            <a:endParaRPr lang="en-GB" sz="800" dirty="0" smtClean="0"/>
          </a:p>
          <a:p>
            <a:endParaRPr lang="en-GB" sz="800" dirty="0"/>
          </a:p>
          <a:p>
            <a:endParaRPr lang="en-GB" sz="800" dirty="0" smtClean="0"/>
          </a:p>
          <a:p>
            <a:endParaRPr lang="en-GB" sz="800" dirty="0"/>
          </a:p>
          <a:p>
            <a:endParaRPr lang="en-GB" sz="800" dirty="0"/>
          </a:p>
          <a:p>
            <a:endParaRPr lang="en-GB" sz="900" dirty="0" smtClean="0"/>
          </a:p>
          <a:p>
            <a:r>
              <a:rPr lang="en-GB" sz="900" dirty="0"/>
              <a:t> </a:t>
            </a:r>
          </a:p>
          <a:p>
            <a:endParaRPr lang="en-GB" sz="900" dirty="0"/>
          </a:p>
        </p:txBody>
      </p:sp>
      <p:sp>
        <p:nvSpPr>
          <p:cNvPr id="11" name="TextBox 10"/>
          <p:cNvSpPr txBox="1"/>
          <p:nvPr/>
        </p:nvSpPr>
        <p:spPr>
          <a:xfrm>
            <a:off x="2875973" y="2322123"/>
            <a:ext cx="4120696" cy="4893647"/>
          </a:xfrm>
          <a:prstGeom prst="rect">
            <a:avLst/>
          </a:prstGeom>
          <a:solidFill>
            <a:schemeClr val="accent3">
              <a:lumMod val="40000"/>
              <a:lumOff val="60000"/>
            </a:schemeClr>
          </a:solidFill>
        </p:spPr>
        <p:txBody>
          <a:bodyPr wrap="square" rtlCol="0">
            <a:spAutoFit/>
          </a:bodyPr>
          <a:lstStyle/>
          <a:p>
            <a:r>
              <a:rPr lang="en-GB" sz="800" dirty="0"/>
              <a:t>The Cheshire Fitness Zone June (2017) discusses the challenges and strategies for promoting awareness of aquatic Hydrotherapy for children on the Autistic Spectrum one of the treatments to address issues such as communication, cognitive functioning this Therapy is to also help replace land based physical therapies which some children on the Autistic spectrum may experience more difficulties doing.</a:t>
            </a:r>
          </a:p>
          <a:p>
            <a:r>
              <a:rPr lang="en-GB" sz="800" dirty="0"/>
              <a:t>Similarly, Cheshire Fitness June (2017) states that children’s engagement with Physical activity is just as equally important as their spiritual well- being to support their physical and emotional arguably many children diagnosed on the Autistic Spectrum may have a difficult time engaging in different forms of physical activities due to motor movement impairments.</a:t>
            </a:r>
          </a:p>
          <a:p>
            <a:r>
              <a:rPr lang="en-GB" sz="800" dirty="0" smtClean="0"/>
              <a:t>In </a:t>
            </a:r>
            <a:r>
              <a:rPr lang="en-GB" sz="800" dirty="0"/>
              <a:t>accordance with (NHS) Wales December (2016) on Access to Hydrotherapy for NHS patients in Wales (NHS) Wales (2016) states that aquatic Hydrotherapy was used as a form of Physiotherapy by a qualified Physiotherapist this type of Physical activity can help support children on the Autistic Spectrum Function Psychologically, Physically, and has had many social benefits to children who struggle with Psychosocial abilities.</a:t>
            </a:r>
          </a:p>
          <a:p>
            <a:r>
              <a:rPr lang="en-GB" sz="800" dirty="0"/>
              <a:t>However, Hydrotherapy cannot just take place any swimming pool this type of strategic activity to support children on the Autistic Spectrum must be done by some well trained personnel as well as a suitable heated aquatic Physiotherapy pool.</a:t>
            </a:r>
          </a:p>
          <a:p>
            <a:r>
              <a:rPr lang="en-GB" sz="800" dirty="0"/>
              <a:t>Similarly, there has been many benefits to Hydrotherapy/ Aquatic therapy as research has shown by the (NHS) Wales that the physical properties and effects of water have been able to contribute better in order to enable more activities to be performed much easier in comparison to land activities as research shows that the supportive nature of water as their 600 and 800 times more than air.</a:t>
            </a:r>
          </a:p>
          <a:p>
            <a:r>
              <a:rPr lang="en-GB" sz="800" dirty="0" smtClean="0"/>
              <a:t>Therefore</a:t>
            </a:r>
            <a:r>
              <a:rPr lang="en-GB" sz="800" dirty="0"/>
              <a:t>, this will encourage children who have specific outcomes they want to achieve will become more visible through their social interactions and their physical motor abilities.</a:t>
            </a:r>
          </a:p>
          <a:p>
            <a:r>
              <a:rPr lang="en-GB" sz="800" dirty="0"/>
              <a:t>Arguably (NHS) Wales on Hydrotherapy (2016) states that all practitioners and qualified Physiotherapists must take into consideration many contraindications children may have therefore an accurate assessment will need to be made which will take into account children’s suitability which will involve a screening to take place.</a:t>
            </a:r>
          </a:p>
          <a:p>
            <a:r>
              <a:rPr lang="en-GB" sz="800" dirty="0"/>
              <a:t>Therefore, the screening will be a comprehensive assessment that will take into consideration many medical disorders abilities for example if a child is diagnosed with severe Epilepsy this will mean doctors may need to review and assess if a child who suffers from epileptic seizures are quite or if they have been under any medication which prevents seizures from seizures from happening.</a:t>
            </a:r>
          </a:p>
          <a:p>
            <a:r>
              <a:rPr lang="en-GB" sz="800" dirty="0"/>
              <a:t>However, if a child on the Autistic spectrum has benefited from Hydrotherapy in the past and is keen to engage in the activity in accordance with the Mental Health Capacity Act (2005) which came into force in (2007) states that every child with a disability will need to be assessed under the Mental Health Capacity Act (2007) on what actions can be made to support them under going any kind of assessment.</a:t>
            </a:r>
          </a:p>
          <a:p>
            <a:r>
              <a:rPr lang="en-GB" sz="800" dirty="0" smtClean="0"/>
              <a:t>.</a:t>
            </a:r>
            <a:endParaRPr lang="en-GB" sz="800" dirty="0"/>
          </a:p>
        </p:txBody>
      </p:sp>
      <p:sp>
        <p:nvSpPr>
          <p:cNvPr id="12" name="TextBox 11"/>
          <p:cNvSpPr txBox="1"/>
          <p:nvPr/>
        </p:nvSpPr>
        <p:spPr>
          <a:xfrm>
            <a:off x="130628" y="4265571"/>
            <a:ext cx="2626639" cy="2431435"/>
          </a:xfrm>
          <a:prstGeom prst="rect">
            <a:avLst/>
          </a:prstGeom>
          <a:solidFill>
            <a:schemeClr val="accent2">
              <a:lumMod val="60000"/>
              <a:lumOff val="40000"/>
            </a:schemeClr>
          </a:solidFill>
        </p:spPr>
        <p:txBody>
          <a:bodyPr wrap="square" rtlCol="0">
            <a:spAutoFit/>
          </a:bodyPr>
          <a:lstStyle/>
          <a:p>
            <a:r>
              <a:rPr lang="en-GB" sz="800" dirty="0">
                <a:cs typeface="Times New Roman" panose="02020603050405020304" pitchFamily="18" charset="0"/>
              </a:rPr>
              <a:t>on identifying SEN (2020) In the Early Years (England) States that an Educational (SEND) partnership called Nansen has been working with school improvements for the education sector to educate the Early Years sector in England on Level 3 Early Years (SENCO) qualification which has been working collaboratively with the (SEND) partnership which is led by the children’s National Bureau</a:t>
            </a:r>
            <a:r>
              <a:rPr lang="en-US" sz="800" dirty="0">
                <a:cs typeface="Times New Roman" panose="02020603050405020304" pitchFamily="18" charset="0"/>
              </a:rPr>
              <a:t>.</a:t>
            </a:r>
          </a:p>
          <a:p>
            <a:r>
              <a:rPr lang="en-US" sz="800" dirty="0">
                <a:cs typeface="Times New Roman" panose="02020603050405020304" pitchFamily="18" charset="0"/>
              </a:rPr>
              <a:t>Second point here</a:t>
            </a:r>
          </a:p>
          <a:p>
            <a:pPr marL="45720" indent="0">
              <a:buNone/>
            </a:pPr>
            <a:r>
              <a:rPr lang="en-GB" sz="800" dirty="0">
                <a:cs typeface="Times New Roman" panose="02020603050405020304" pitchFamily="18" charset="0"/>
              </a:rPr>
              <a:t>However, despite research saying on identifying SEN (2020) In the Early Years stating many Early Years settings being put forward for the Level 3 (SENCO) Qualification and 80 percent of Early Years practitioners working as (SENCO) researchers were confident in identifying SEN within Early Years settings.</a:t>
            </a:r>
            <a:r>
              <a:rPr lang="en-US" sz="800" dirty="0">
                <a:cs typeface="Times New Roman" panose="02020603050405020304" pitchFamily="18" charset="0"/>
              </a:rPr>
              <a:t>Second point here</a:t>
            </a:r>
          </a:p>
          <a:p>
            <a:r>
              <a:rPr lang="en-GB" sz="800" dirty="0">
                <a:cs typeface="Times New Roman" panose="02020603050405020304" pitchFamily="18" charset="0"/>
              </a:rPr>
              <a:t>Research on Identifying SEN (2020) within Early Years critiques that many barriers in supporting children with SEN is being observed throughout Early Years settings that lack of training opportunities and up to date recognised childcare qualifications,</a:t>
            </a:r>
          </a:p>
        </p:txBody>
      </p:sp>
      <p:pic>
        <p:nvPicPr>
          <p:cNvPr id="1026" name="Picture 2" descr="AS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7611" y="2670849"/>
            <a:ext cx="3002965" cy="11826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115375" y="4069709"/>
            <a:ext cx="5127752" cy="2923877"/>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Harvard Reference List</a:t>
            </a:r>
            <a:br>
              <a:rPr lang="en-GB" sz="800" dirty="0">
                <a:latin typeface="Times New Roman" panose="02020603050405020304" pitchFamily="18" charset="0"/>
                <a:cs typeface="Times New Roman" panose="02020603050405020304" pitchFamily="18" charset="0"/>
              </a:rPr>
            </a:br>
            <a:r>
              <a:rPr lang="en-GB" sz="800" dirty="0">
                <a:latin typeface="Times New Roman" panose="02020603050405020304" pitchFamily="18" charset="0"/>
                <a:cs typeface="Times New Roman" panose="02020603050405020304" pitchFamily="18" charset="0"/>
              </a:rPr>
              <a:t>Barnes (2018) </a:t>
            </a:r>
            <a:r>
              <a:rPr lang="en-GB" sz="800" i="1" dirty="0">
                <a:latin typeface="Times New Roman" panose="02020603050405020304" pitchFamily="18" charset="0"/>
                <a:cs typeface="Times New Roman" panose="02020603050405020304" pitchFamily="18" charset="0"/>
              </a:rPr>
              <a:t>Teachers perceptions on the effectiveness of Makaton in an Early Years Classroom (Available) at </a:t>
            </a:r>
            <a:r>
              <a:rPr lang="en-GB" sz="800" dirty="0">
                <a:latin typeface="Times New Roman" panose="02020603050405020304" pitchFamily="18" charset="0"/>
                <a:cs typeface="Times New Roman" panose="02020603050405020304" pitchFamily="18" charset="0"/>
                <a:hlinkClick r:id="rId3"/>
              </a:rPr>
              <a:t>https://nur.nu.edu.kz/bitstream/handle/123456789/4833/Anna%20Thesis%20Final%20Draft%20Junly%2011%2C%202020.pdf?sequence=1&amp;isAllowed=y</a:t>
            </a:r>
            <a:r>
              <a:rPr lang="en-GB" sz="800" dirty="0">
                <a:latin typeface="Times New Roman" panose="02020603050405020304" pitchFamily="18" charset="0"/>
                <a:cs typeface="Times New Roman" panose="02020603050405020304" pitchFamily="18" charset="0"/>
              </a:rPr>
              <a:t> :(Accessed) 11/12/2022.</a:t>
            </a:r>
            <a:br>
              <a:rPr lang="en-GB" sz="800" dirty="0">
                <a:latin typeface="Times New Roman" panose="02020603050405020304" pitchFamily="18" charset="0"/>
                <a:cs typeface="Times New Roman" panose="02020603050405020304" pitchFamily="18" charset="0"/>
              </a:rPr>
            </a:br>
            <a:r>
              <a:rPr lang="en-GB" sz="800" dirty="0">
                <a:latin typeface="Times New Roman" panose="02020603050405020304" pitchFamily="18" charset="0"/>
                <a:cs typeface="Times New Roman" panose="02020603050405020304" pitchFamily="18" charset="0"/>
              </a:rPr>
              <a:t>Cheshire Fitness Zone (2017)  (Available) </a:t>
            </a:r>
            <a:r>
              <a:rPr lang="en-GB" sz="800" i="1" dirty="0">
                <a:latin typeface="Times New Roman" panose="02020603050405020304" pitchFamily="18" charset="0"/>
                <a:cs typeface="Times New Roman" panose="02020603050405020304" pitchFamily="18" charset="0"/>
              </a:rPr>
              <a:t>Hydrotherapy for Autism why you should consider Aquatic Therapy for your Child. :</a:t>
            </a:r>
            <a:r>
              <a:rPr lang="en-GB" sz="800" dirty="0">
                <a:latin typeface="Times New Roman" panose="02020603050405020304" pitchFamily="18" charset="0"/>
                <a:cs typeface="Times New Roman" panose="02020603050405020304" pitchFamily="18" charset="0"/>
              </a:rPr>
              <a:t>( Available) at  </a:t>
            </a:r>
            <a:r>
              <a:rPr lang="en-GB" sz="800" dirty="0">
                <a:latin typeface="Times New Roman" panose="02020603050405020304" pitchFamily="18" charset="0"/>
                <a:cs typeface="Times New Roman" panose="02020603050405020304" pitchFamily="18" charset="0"/>
                <a:hlinkClick r:id="rId4"/>
              </a:rPr>
              <a:t>https://www.cheshirefitnesszone.com/hydrotherapy-for-autism/</a:t>
            </a:r>
            <a:r>
              <a:rPr lang="en-GB" sz="800" dirty="0">
                <a:latin typeface="Times New Roman" panose="02020603050405020304" pitchFamily="18" charset="0"/>
                <a:cs typeface="Times New Roman" panose="02020603050405020304" pitchFamily="18" charset="0"/>
              </a:rPr>
              <a:t> (Accessed)  10/01/2023</a:t>
            </a:r>
            <a:br>
              <a:rPr lang="en-GB" sz="800" dirty="0">
                <a:latin typeface="Times New Roman" panose="02020603050405020304" pitchFamily="18" charset="0"/>
                <a:cs typeface="Times New Roman" panose="02020603050405020304" pitchFamily="18" charset="0"/>
              </a:rPr>
            </a:br>
            <a:r>
              <a:rPr lang="en-GB" sz="800" dirty="0" err="1">
                <a:latin typeface="Times New Roman" panose="02020603050405020304" pitchFamily="18" charset="0"/>
                <a:cs typeface="Times New Roman" panose="02020603050405020304" pitchFamily="18" charset="0"/>
              </a:rPr>
              <a:t>Burhain</a:t>
            </a:r>
            <a:r>
              <a:rPr lang="en-GB" sz="800" dirty="0">
                <a:latin typeface="Times New Roman" panose="02020603050405020304" pitchFamily="18" charset="0"/>
                <a:cs typeface="Times New Roman" panose="02020603050405020304" pitchFamily="18" charset="0"/>
              </a:rPr>
              <a:t> (2019) on </a:t>
            </a:r>
            <a:r>
              <a:rPr lang="en-GB" sz="800" i="1" dirty="0">
                <a:latin typeface="Times New Roman" panose="02020603050405020304" pitchFamily="18" charset="0"/>
                <a:cs typeface="Times New Roman" panose="02020603050405020304" pitchFamily="18" charset="0"/>
              </a:rPr>
              <a:t>Disabilities Sports &amp; Health Science within the Early Years. :(</a:t>
            </a:r>
            <a:r>
              <a:rPr lang="en-GB" sz="800" dirty="0">
                <a:latin typeface="Times New Roman" panose="02020603050405020304" pitchFamily="18" charset="0"/>
                <a:cs typeface="Times New Roman" panose="02020603050405020304" pitchFamily="18" charset="0"/>
              </a:rPr>
              <a:t>Available) at  </a:t>
            </a:r>
            <a:r>
              <a:rPr lang="en-GB" sz="800" dirty="0">
                <a:latin typeface="Times New Roman" panose="02020603050405020304" pitchFamily="18" charset="0"/>
                <a:cs typeface="Times New Roman" panose="02020603050405020304" pitchFamily="18" charset="0"/>
                <a:hlinkClick r:id="rId5"/>
              </a:rPr>
              <a:t>https://www.researchgate.net/profile/Fatih-Oezden/publication/349234078_The_Relationship_Between_Caregiver_Workload_and_Stress_Levels_with_Clinical_Symptom_Severity_in_Cerebral_Palsy/links/60cb506a458515dc178a3ab8/The-Relationship-Between-Caregiver-Workload-and-Stress-Levels-with-Clinical-Symptom-Severity-in-Cerebral-Palsy.pdf</a:t>
            </a:r>
            <a:r>
              <a:rPr lang="en-GB" sz="800" dirty="0">
                <a:latin typeface="Times New Roman" panose="02020603050405020304" pitchFamily="18" charset="0"/>
                <a:cs typeface="Times New Roman" panose="02020603050405020304" pitchFamily="18" charset="0"/>
              </a:rPr>
              <a:t>  </a:t>
            </a:r>
            <a:r>
              <a:rPr lang="en-GB" sz="800" dirty="0">
                <a:latin typeface="Times New Roman" panose="02020603050405020304" pitchFamily="18" charset="0"/>
                <a:cs typeface="Times New Roman" panose="02020603050405020304" pitchFamily="18" charset="0"/>
                <a:sym typeface="Wingdings" panose="05000000000000000000" pitchFamily="2" charset="2"/>
              </a:rPr>
              <a:t> (Accessed) 26/12/2022.</a:t>
            </a:r>
            <a:br>
              <a:rPr lang="en-GB" sz="800" dirty="0">
                <a:latin typeface="Times New Roman" panose="02020603050405020304" pitchFamily="18" charset="0"/>
                <a:cs typeface="Times New Roman" panose="02020603050405020304" pitchFamily="18" charset="0"/>
                <a:sym typeface="Wingdings" panose="05000000000000000000" pitchFamily="2" charset="2"/>
              </a:rPr>
            </a:br>
            <a:r>
              <a:rPr lang="en-GB" sz="800" dirty="0">
                <a:latin typeface="Times New Roman" panose="02020603050405020304" pitchFamily="18" charset="0"/>
                <a:cs typeface="Times New Roman" panose="02020603050405020304" pitchFamily="18" charset="0"/>
                <a:sym typeface="Wingdings" panose="05000000000000000000" pitchFamily="2" charset="2"/>
              </a:rPr>
              <a:t>Guardian (2018) </a:t>
            </a:r>
            <a:r>
              <a:rPr lang="en-GB" sz="800" i="1" dirty="0">
                <a:latin typeface="Times New Roman" panose="02020603050405020304" pitchFamily="18" charset="0"/>
                <a:cs typeface="Times New Roman" panose="02020603050405020304" pitchFamily="18" charset="0"/>
                <a:sym typeface="Wingdings" panose="05000000000000000000" pitchFamily="2" charset="2"/>
              </a:rPr>
              <a:t>SEN needs is at the crisis point. </a:t>
            </a:r>
            <a:r>
              <a:rPr lang="en-GB" sz="800" dirty="0">
                <a:latin typeface="Times New Roman" panose="02020603050405020304" pitchFamily="18" charset="0"/>
                <a:cs typeface="Times New Roman" panose="02020603050405020304" pitchFamily="18" charset="0"/>
                <a:sym typeface="Wingdings" panose="05000000000000000000" pitchFamily="2" charset="2"/>
              </a:rPr>
              <a:t>(Available) at</a:t>
            </a:r>
            <a:br>
              <a:rPr lang="en-GB" sz="800" dirty="0">
                <a:latin typeface="Times New Roman" panose="02020603050405020304" pitchFamily="18" charset="0"/>
                <a:cs typeface="Times New Roman" panose="02020603050405020304" pitchFamily="18" charset="0"/>
                <a:sym typeface="Wingdings" panose="05000000000000000000" pitchFamily="2" charset="2"/>
              </a:rPr>
            </a:br>
            <a:r>
              <a:rPr lang="en-GB" sz="800" dirty="0">
                <a:latin typeface="Times New Roman" panose="02020603050405020304" pitchFamily="18" charset="0"/>
                <a:cs typeface="Times New Roman" panose="02020603050405020304" pitchFamily="18" charset="0"/>
                <a:sym typeface="Wingdings" panose="05000000000000000000" pitchFamily="2" charset="2"/>
              </a:rPr>
              <a:t> </a:t>
            </a:r>
            <a:r>
              <a:rPr lang="en-GB" sz="800" dirty="0">
                <a:latin typeface="Times New Roman" panose="02020603050405020304" pitchFamily="18" charset="0"/>
                <a:cs typeface="Times New Roman" panose="02020603050405020304" pitchFamily="18" charset="0"/>
                <a:hlinkClick r:id="rId6"/>
              </a:rPr>
              <a:t>https://www.theguardian.com/education/2018/sep/05/special-needs-funding-at-crisis-point-say-school-leaders</a:t>
            </a:r>
            <a:r>
              <a:rPr lang="en-GB" sz="800" dirty="0">
                <a:latin typeface="Times New Roman" panose="02020603050405020304" pitchFamily="18" charset="0"/>
                <a:cs typeface="Times New Roman" panose="02020603050405020304" pitchFamily="18" charset="0"/>
              </a:rPr>
              <a:t> :( Accessed) on 12/01/2023</a:t>
            </a:r>
            <a:br>
              <a:rPr lang="en-GB" sz="800" dirty="0">
                <a:latin typeface="Times New Roman" panose="02020603050405020304" pitchFamily="18" charset="0"/>
                <a:cs typeface="Times New Roman" panose="02020603050405020304" pitchFamily="18" charset="0"/>
              </a:rPr>
            </a:br>
            <a:r>
              <a:rPr lang="en-GB" sz="800" i="1" dirty="0">
                <a:latin typeface="Times New Roman" panose="02020603050405020304" pitchFamily="18" charset="0"/>
                <a:cs typeface="Times New Roman" panose="02020603050405020304" pitchFamily="18" charset="0"/>
                <a:sym typeface="Wingdings" panose="05000000000000000000" pitchFamily="2" charset="2"/>
              </a:rPr>
              <a:t>NHS </a:t>
            </a:r>
            <a:r>
              <a:rPr lang="en-GB" sz="800" dirty="0">
                <a:latin typeface="Times New Roman" panose="02020603050405020304" pitchFamily="18" charset="0"/>
                <a:cs typeface="Times New Roman" panose="02020603050405020304" pitchFamily="18" charset="0"/>
                <a:sym typeface="Wingdings" panose="05000000000000000000" pitchFamily="2" charset="2"/>
              </a:rPr>
              <a:t>(2022)  </a:t>
            </a:r>
            <a:r>
              <a:rPr lang="en-GB" sz="800" i="1" dirty="0">
                <a:latin typeface="Times New Roman" panose="02020603050405020304" pitchFamily="18" charset="0"/>
                <a:cs typeface="Times New Roman" panose="02020603050405020304" pitchFamily="18" charset="0"/>
                <a:sym typeface="Wingdings" panose="05000000000000000000" pitchFamily="2" charset="2"/>
              </a:rPr>
              <a:t>Children diagnosed on the Autistic Spectrum. (</a:t>
            </a:r>
            <a:r>
              <a:rPr lang="en-GB" sz="800" dirty="0">
                <a:latin typeface="Times New Roman" panose="02020603050405020304" pitchFamily="18" charset="0"/>
                <a:cs typeface="Times New Roman" panose="02020603050405020304" pitchFamily="18" charset="0"/>
                <a:sym typeface="Wingdings" panose="05000000000000000000" pitchFamily="2" charset="2"/>
              </a:rPr>
              <a:t>Available) at </a:t>
            </a:r>
            <a:r>
              <a:rPr lang="en-GB" sz="800" dirty="0">
                <a:latin typeface="Times New Roman" panose="02020603050405020304" pitchFamily="18" charset="0"/>
                <a:cs typeface="Times New Roman" panose="02020603050405020304" pitchFamily="18" charset="0"/>
                <a:hlinkClick r:id="rId7"/>
              </a:rPr>
              <a:t>https://www.nhs.uk/conditions/autism/getting-diagnosed/how-to-get-diagnosed/</a:t>
            </a:r>
            <a:r>
              <a:rPr lang="en-GB" sz="800" dirty="0">
                <a:latin typeface="Times New Roman" panose="02020603050405020304" pitchFamily="18" charset="0"/>
                <a:cs typeface="Times New Roman" panose="02020603050405020304" pitchFamily="18" charset="0"/>
              </a:rPr>
              <a:t> :(Accessed) 11/01/2023.</a:t>
            </a:r>
            <a:br>
              <a:rPr lang="en-GB" sz="800" dirty="0">
                <a:latin typeface="Times New Roman" panose="02020603050405020304" pitchFamily="18" charset="0"/>
                <a:cs typeface="Times New Roman" panose="02020603050405020304" pitchFamily="18" charset="0"/>
              </a:rPr>
            </a:br>
            <a:r>
              <a:rPr lang="en-GB" sz="800" dirty="0">
                <a:latin typeface="Times New Roman" panose="02020603050405020304" pitchFamily="18" charset="0"/>
                <a:cs typeface="Times New Roman" panose="02020603050405020304" pitchFamily="18" charset="0"/>
                <a:sym typeface="Wingdings" panose="05000000000000000000" pitchFamily="2" charset="2"/>
              </a:rPr>
              <a:t>NHS (2016) </a:t>
            </a:r>
            <a:r>
              <a:rPr lang="en-GB" sz="800" i="1" dirty="0">
                <a:latin typeface="Times New Roman" panose="02020603050405020304" pitchFamily="18" charset="0"/>
                <a:cs typeface="Times New Roman" panose="02020603050405020304" pitchFamily="18" charset="0"/>
                <a:sym typeface="Wingdings" panose="05000000000000000000" pitchFamily="2" charset="2"/>
              </a:rPr>
              <a:t>on Hydrotherapy &amp; Aquatic Activities. </a:t>
            </a:r>
            <a:r>
              <a:rPr lang="en-GB" sz="800" dirty="0">
                <a:latin typeface="Times New Roman" panose="02020603050405020304" pitchFamily="18" charset="0"/>
                <a:cs typeface="Times New Roman" panose="02020603050405020304" pitchFamily="18" charset="0"/>
                <a:sym typeface="Wingdings" panose="05000000000000000000" pitchFamily="2" charset="2"/>
              </a:rPr>
              <a:t>(Available) at </a:t>
            </a:r>
            <a:r>
              <a:rPr lang="en-GB" sz="800" i="1" dirty="0">
                <a:latin typeface="Times New Roman" panose="02020603050405020304" pitchFamily="18" charset="0"/>
                <a:cs typeface="Times New Roman" panose="02020603050405020304" pitchFamily="18" charset="0"/>
                <a:sym typeface="Wingdings" panose="05000000000000000000" pitchFamily="2" charset="2"/>
              </a:rPr>
              <a:t>  </a:t>
            </a:r>
            <a:r>
              <a:rPr lang="en-GB" sz="800" dirty="0">
                <a:latin typeface="Times New Roman" panose="02020603050405020304" pitchFamily="18" charset="0"/>
                <a:cs typeface="Times New Roman" panose="02020603050405020304" pitchFamily="18" charset="0"/>
                <a:hlinkClick r:id="rId8"/>
              </a:rPr>
              <a:t>https://www.csp.org.uk/system/files/documents/2018-07/wphlag_guidance_for_provision_of_hydrotherapy_to_nhs_patients_in_wales_final.pdf</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sym typeface="Wingdings" panose="05000000000000000000" pitchFamily="2" charset="2"/>
              </a:rPr>
              <a:t> </a:t>
            </a:r>
            <a:r>
              <a:rPr lang="en-GB" sz="800" dirty="0">
                <a:latin typeface="Times New Roman" panose="02020603050405020304" pitchFamily="18" charset="0"/>
                <a:cs typeface="Times New Roman" panose="02020603050405020304" pitchFamily="18" charset="0"/>
                <a:sym typeface="Wingdings" panose="05000000000000000000" pitchFamily="2" charset="2"/>
              </a:rPr>
              <a:t>(Accessed) 11/01/2023.</a:t>
            </a:r>
            <a:br>
              <a:rPr lang="en-GB" sz="800" dirty="0">
                <a:latin typeface="Times New Roman" panose="02020603050405020304" pitchFamily="18" charset="0"/>
                <a:cs typeface="Times New Roman" panose="02020603050405020304" pitchFamily="18" charset="0"/>
                <a:sym typeface="Wingdings" panose="05000000000000000000" pitchFamily="2" charset="2"/>
              </a:rPr>
            </a:br>
            <a:r>
              <a:rPr lang="en-GB" sz="800" dirty="0">
                <a:latin typeface="Times New Roman" panose="02020603050405020304" pitchFamily="18" charset="0"/>
                <a:cs typeface="Times New Roman" panose="02020603050405020304" pitchFamily="18" charset="0"/>
                <a:sym typeface="Wingdings" panose="05000000000000000000" pitchFamily="2" charset="2"/>
              </a:rPr>
              <a:t>SEN (2020) </a:t>
            </a:r>
            <a:r>
              <a:rPr lang="en-GB" sz="800" i="1" dirty="0">
                <a:latin typeface="Times New Roman" panose="02020603050405020304" pitchFamily="18" charset="0"/>
                <a:cs typeface="Times New Roman" panose="02020603050405020304" pitchFamily="18" charset="0"/>
                <a:sym typeface="Wingdings" panose="05000000000000000000" pitchFamily="2" charset="2"/>
              </a:rPr>
              <a:t>On Identifying SEN within the Early Years. </a:t>
            </a:r>
            <a:r>
              <a:rPr lang="en-GB" sz="800" dirty="0">
                <a:latin typeface="Times New Roman" panose="02020603050405020304" pitchFamily="18" charset="0"/>
                <a:cs typeface="Times New Roman" panose="02020603050405020304" pitchFamily="18" charset="0"/>
                <a:sym typeface="Wingdings" panose="05000000000000000000" pitchFamily="2" charset="2"/>
              </a:rPr>
              <a:t>(Available) at </a:t>
            </a:r>
            <a:r>
              <a:rPr lang="en-GB" sz="800" dirty="0">
                <a:latin typeface="Times New Roman" panose="02020603050405020304" pitchFamily="18" charset="0"/>
                <a:cs typeface="Times New Roman" panose="02020603050405020304" pitchFamily="18" charset="0"/>
                <a:hlinkClick r:id="rId9"/>
              </a:rPr>
              <a:t>https://nasen-prod-asset.s3.eu-west-2.amazonaws.com/s3fs-public/Identifying-special-educational-needs-in-the-early-years.pdf</a:t>
            </a:r>
            <a:r>
              <a:rPr lang="en-GB" sz="800" dirty="0">
                <a:latin typeface="Times New Roman" panose="02020603050405020304" pitchFamily="18" charset="0"/>
                <a:cs typeface="Times New Roman" panose="02020603050405020304" pitchFamily="18" charset="0"/>
              </a:rPr>
              <a:t>. ( Accessed) on 26/12/2022.</a:t>
            </a:r>
            <a:r>
              <a:rPr lang="en-GB" sz="800" dirty="0">
                <a:latin typeface="Times New Roman" panose="02020603050405020304" pitchFamily="18" charset="0"/>
                <a:cs typeface="Times New Roman" panose="02020603050405020304" pitchFamily="18" charset="0"/>
                <a:sym typeface="Wingdings" panose="05000000000000000000" pitchFamily="2" charset="2"/>
              </a:rPr>
              <a:t/>
            </a:r>
            <a:br>
              <a:rPr lang="en-GB" sz="800" dirty="0">
                <a:latin typeface="Times New Roman" panose="02020603050405020304" pitchFamily="18" charset="0"/>
                <a:cs typeface="Times New Roman" panose="02020603050405020304" pitchFamily="18" charset="0"/>
                <a:sym typeface="Wingdings" panose="05000000000000000000" pitchFamily="2" charset="2"/>
              </a:rPr>
            </a:br>
            <a:r>
              <a:rPr lang="en-GB" sz="800" dirty="0"/>
              <a:t/>
            </a:r>
            <a:br>
              <a:rPr lang="en-GB" sz="800" dirty="0"/>
            </a:br>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307954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4630</TotalTime>
  <Words>1332</Words>
  <Application>Microsoft Office PowerPoint</Application>
  <PresentationFormat>Widescreen</PresentationFormat>
  <Paragraphs>42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UWTSD</cp:lastModifiedBy>
  <cp:revision>7</cp:revision>
  <dcterms:created xsi:type="dcterms:W3CDTF">2023-01-09T12:51:29Z</dcterms:created>
  <dcterms:modified xsi:type="dcterms:W3CDTF">2023-01-21T18:23:50Z</dcterms:modified>
</cp:coreProperties>
</file>