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fiya Ullah" userId="359be09836f123ad" providerId="LiveId" clId="{842AECE1-2D70-4EDA-8A37-0713486D02B7}"/>
    <pc:docChg chg="undo redo custSel addSld modSld">
      <pc:chgData name="Tasfiya Ullah" userId="359be09836f123ad" providerId="LiveId" clId="{842AECE1-2D70-4EDA-8A37-0713486D02B7}" dt="2023-04-24T20:20:40.648" v="2685"/>
      <pc:docMkLst>
        <pc:docMk/>
      </pc:docMkLst>
      <pc:sldChg chg="modSp mod">
        <pc:chgData name="Tasfiya Ullah" userId="359be09836f123ad" providerId="LiveId" clId="{842AECE1-2D70-4EDA-8A37-0713486D02B7}" dt="2023-04-24T20:17:57.147" v="2679" actId="27636"/>
        <pc:sldMkLst>
          <pc:docMk/>
          <pc:sldMk cId="3540692927" sldId="257"/>
        </pc:sldMkLst>
        <pc:spChg chg="mod">
          <ac:chgData name="Tasfiya Ullah" userId="359be09836f123ad" providerId="LiveId" clId="{842AECE1-2D70-4EDA-8A37-0713486D02B7}" dt="2023-04-24T20:17:57.147" v="2679" actId="27636"/>
          <ac:spMkLst>
            <pc:docMk/>
            <pc:sldMk cId="3540692927" sldId="257"/>
            <ac:spMk id="3" creationId="{CFAC4264-57FC-F231-4DD9-FD4A2921AED7}"/>
          </ac:spMkLst>
        </pc:spChg>
      </pc:sldChg>
      <pc:sldChg chg="modSp mod">
        <pc:chgData name="Tasfiya Ullah" userId="359be09836f123ad" providerId="LiveId" clId="{842AECE1-2D70-4EDA-8A37-0713486D02B7}" dt="2023-04-24T17:51:46.975" v="12" actId="20577"/>
        <pc:sldMkLst>
          <pc:docMk/>
          <pc:sldMk cId="1449877860" sldId="258"/>
        </pc:sldMkLst>
        <pc:spChg chg="mod">
          <ac:chgData name="Tasfiya Ullah" userId="359be09836f123ad" providerId="LiveId" clId="{842AECE1-2D70-4EDA-8A37-0713486D02B7}" dt="2023-04-24T17:51:46.975" v="12" actId="20577"/>
          <ac:spMkLst>
            <pc:docMk/>
            <pc:sldMk cId="1449877860" sldId="258"/>
            <ac:spMk id="3" creationId="{984CF3AF-16F6-BD71-14A9-AAB4AFB0097F}"/>
          </ac:spMkLst>
        </pc:spChg>
      </pc:sldChg>
      <pc:sldChg chg="modSp mod">
        <pc:chgData name="Tasfiya Ullah" userId="359be09836f123ad" providerId="LiveId" clId="{842AECE1-2D70-4EDA-8A37-0713486D02B7}" dt="2023-04-24T19:43:44.667" v="1335" actId="14100"/>
        <pc:sldMkLst>
          <pc:docMk/>
          <pc:sldMk cId="3475683066" sldId="259"/>
        </pc:sldMkLst>
        <pc:spChg chg="mod">
          <ac:chgData name="Tasfiya Ullah" userId="359be09836f123ad" providerId="LiveId" clId="{842AECE1-2D70-4EDA-8A37-0713486D02B7}" dt="2023-04-24T19:14:41.211" v="1092" actId="1076"/>
          <ac:spMkLst>
            <pc:docMk/>
            <pc:sldMk cId="3475683066" sldId="259"/>
            <ac:spMk id="2" creationId="{539A8F6D-CF94-D912-B497-E353CBABCA31}"/>
          </ac:spMkLst>
        </pc:spChg>
        <pc:spChg chg="mod">
          <ac:chgData name="Tasfiya Ullah" userId="359be09836f123ad" providerId="LiveId" clId="{842AECE1-2D70-4EDA-8A37-0713486D02B7}" dt="2023-04-24T19:43:44.667" v="1335" actId="14100"/>
          <ac:spMkLst>
            <pc:docMk/>
            <pc:sldMk cId="3475683066" sldId="259"/>
            <ac:spMk id="3" creationId="{899B61C6-4533-EEBD-F09C-8D603C55BBB8}"/>
          </ac:spMkLst>
        </pc:spChg>
      </pc:sldChg>
      <pc:sldChg chg="modSp new mod">
        <pc:chgData name="Tasfiya Ullah" userId="359be09836f123ad" providerId="LiveId" clId="{842AECE1-2D70-4EDA-8A37-0713486D02B7}" dt="2023-04-24T19:44:14.595" v="1344" actId="20577"/>
        <pc:sldMkLst>
          <pc:docMk/>
          <pc:sldMk cId="3374855742" sldId="260"/>
        </pc:sldMkLst>
        <pc:spChg chg="mod">
          <ac:chgData name="Tasfiya Ullah" userId="359be09836f123ad" providerId="LiveId" clId="{842AECE1-2D70-4EDA-8A37-0713486D02B7}" dt="2023-04-24T19:44:14.595" v="1344" actId="20577"/>
          <ac:spMkLst>
            <pc:docMk/>
            <pc:sldMk cId="3374855742" sldId="260"/>
            <ac:spMk id="2" creationId="{375F8265-7A7A-8DC4-437B-9D30F4F9D1C7}"/>
          </ac:spMkLst>
        </pc:spChg>
        <pc:spChg chg="mod">
          <ac:chgData name="Tasfiya Ullah" userId="359be09836f123ad" providerId="LiveId" clId="{842AECE1-2D70-4EDA-8A37-0713486D02B7}" dt="2023-04-24T19:44:05.767" v="1337" actId="1076"/>
          <ac:spMkLst>
            <pc:docMk/>
            <pc:sldMk cId="3374855742" sldId="260"/>
            <ac:spMk id="3" creationId="{5E0FDC9F-D7E3-0B91-EF9D-D1640FF4E4C2}"/>
          </ac:spMkLst>
        </pc:spChg>
      </pc:sldChg>
      <pc:sldChg chg="modSp new mod">
        <pc:chgData name="Tasfiya Ullah" userId="359be09836f123ad" providerId="LiveId" clId="{842AECE1-2D70-4EDA-8A37-0713486D02B7}" dt="2023-04-24T20:16:50.023" v="2631" actId="20577"/>
        <pc:sldMkLst>
          <pc:docMk/>
          <pc:sldMk cId="2386335369" sldId="261"/>
        </pc:sldMkLst>
        <pc:spChg chg="mod">
          <ac:chgData name="Tasfiya Ullah" userId="359be09836f123ad" providerId="LiveId" clId="{842AECE1-2D70-4EDA-8A37-0713486D02B7}" dt="2023-04-24T20:16:50.023" v="2631" actId="20577"/>
          <ac:spMkLst>
            <pc:docMk/>
            <pc:sldMk cId="2386335369" sldId="261"/>
            <ac:spMk id="2" creationId="{1220FE24-6FAB-B785-DEA5-AF81A34BF149}"/>
          </ac:spMkLst>
        </pc:spChg>
        <pc:spChg chg="mod">
          <ac:chgData name="Tasfiya Ullah" userId="359be09836f123ad" providerId="LiveId" clId="{842AECE1-2D70-4EDA-8A37-0713486D02B7}" dt="2023-04-24T20:15:27.166" v="2616" actId="14100"/>
          <ac:spMkLst>
            <pc:docMk/>
            <pc:sldMk cId="2386335369" sldId="261"/>
            <ac:spMk id="3" creationId="{DE299494-FE3B-8149-8CA6-4EDA4BAE2B74}"/>
          </ac:spMkLst>
        </pc:spChg>
      </pc:sldChg>
      <pc:sldChg chg="modSp new mod">
        <pc:chgData name="Tasfiya Ullah" userId="359be09836f123ad" providerId="LiveId" clId="{842AECE1-2D70-4EDA-8A37-0713486D02B7}" dt="2023-04-24T20:17:06.404" v="2657" actId="20577"/>
        <pc:sldMkLst>
          <pc:docMk/>
          <pc:sldMk cId="699160410" sldId="262"/>
        </pc:sldMkLst>
        <pc:spChg chg="mod">
          <ac:chgData name="Tasfiya Ullah" userId="359be09836f123ad" providerId="LiveId" clId="{842AECE1-2D70-4EDA-8A37-0713486D02B7}" dt="2023-04-24T20:17:06.404" v="2657" actId="20577"/>
          <ac:spMkLst>
            <pc:docMk/>
            <pc:sldMk cId="699160410" sldId="262"/>
            <ac:spMk id="2" creationId="{031F2A58-A30C-9FE5-7514-629D400F886E}"/>
          </ac:spMkLst>
        </pc:spChg>
      </pc:sldChg>
      <pc:sldChg chg="modSp new mod">
        <pc:chgData name="Tasfiya Ullah" userId="359be09836f123ad" providerId="LiveId" clId="{842AECE1-2D70-4EDA-8A37-0713486D02B7}" dt="2023-04-24T20:20:40.648" v="2685"/>
        <pc:sldMkLst>
          <pc:docMk/>
          <pc:sldMk cId="248317158" sldId="263"/>
        </pc:sldMkLst>
        <pc:spChg chg="mod">
          <ac:chgData name="Tasfiya Ullah" userId="359be09836f123ad" providerId="LiveId" clId="{842AECE1-2D70-4EDA-8A37-0713486D02B7}" dt="2023-04-24T20:20:40.648" v="2685"/>
          <ac:spMkLst>
            <pc:docMk/>
            <pc:sldMk cId="248317158" sldId="263"/>
            <ac:spMk id="3" creationId="{85ED3DCF-55B3-EBEE-F4DE-AEB810EB061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5D7E915-F125-4E64-80F6-4F0D8F4CD277}" type="datetimeFigureOut">
              <a:rPr lang="en-GB" smtClean="0"/>
              <a:t>24/04/2023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126021417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D7E915-F125-4E64-80F6-4F0D8F4CD277}" type="datetimeFigureOut">
              <a:rPr lang="en-GB" smtClean="0"/>
              <a:t>24/04/2023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65693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A5D7E915-F125-4E64-80F6-4F0D8F4CD277}" type="datetimeFigureOut">
              <a:rPr lang="en-GB" smtClean="0"/>
              <a:t>24/04/2023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272351152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5D7E915-F125-4E64-80F6-4F0D8F4CD277}" type="datetimeFigureOut">
              <a:rPr lang="en-GB" smtClean="0"/>
              <a:t>24/04/2023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251351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A5D7E915-F125-4E64-80F6-4F0D8F4CD277}" type="datetimeFigureOut">
              <a:rPr lang="en-GB" smtClean="0"/>
              <a:t>24/04/2023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7A53D1-7B26-41A0-8DCD-87F6B98F9D3A}"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02204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D7E915-F125-4E64-80F6-4F0D8F4CD277}" type="datetimeFigureOut">
              <a:rPr lang="en-GB" smtClean="0"/>
              <a:t>24/04/2023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282680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D7E915-F125-4E64-80F6-4F0D8F4CD277}" type="datetimeFigureOut">
              <a:rPr lang="en-GB" smtClean="0"/>
              <a:t>24/04/2023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2870818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A5D7E915-F125-4E64-80F6-4F0D8F4CD277}" type="datetimeFigureOut">
              <a:rPr lang="en-GB" smtClean="0"/>
              <a:t>24/04/2023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2813335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5D7E915-F125-4E64-80F6-4F0D8F4CD277}" type="datetimeFigureOut">
              <a:rPr lang="en-GB" smtClean="0"/>
              <a:t>24/04/2023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1637136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7E915-F125-4E64-80F6-4F0D8F4CD277}"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2317909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7E915-F125-4E64-80F6-4F0D8F4CD277}"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7A53D1-7B26-41A0-8DCD-87F6B98F9D3A}" type="slidenum">
              <a:rPr lang="en-GB" smtClean="0"/>
              <a:t>‹#›</a:t>
            </a:fld>
            <a:endParaRPr lang="en-GB"/>
          </a:p>
        </p:txBody>
      </p:sp>
    </p:spTree>
    <p:extLst>
      <p:ext uri="{BB962C8B-B14F-4D97-AF65-F5344CB8AC3E}">
        <p14:creationId xmlns:p14="http://schemas.microsoft.com/office/powerpoint/2010/main" val="1725008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5D7E915-F125-4E64-80F6-4F0D8F4CD277}" type="datetimeFigureOut">
              <a:rPr lang="en-GB" smtClean="0"/>
              <a:t>24/04/2023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F7A53D1-7B26-41A0-8DCD-87F6B98F9D3A}" type="slidenum">
              <a:rPr lang="en-GB" smtClean="0"/>
              <a:t>‹#›</a:t>
            </a:fld>
            <a:endParaRPr lang="en-GB"/>
          </a:p>
        </p:txBody>
      </p:sp>
    </p:spTree>
    <p:extLst>
      <p:ext uri="{BB962C8B-B14F-4D97-AF65-F5344CB8AC3E}">
        <p14:creationId xmlns:p14="http://schemas.microsoft.com/office/powerpoint/2010/main" val="39106234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239DD-14CB-9265-7345-4DDA7AD2447E}"/>
              </a:ext>
            </a:extLst>
          </p:cNvPr>
          <p:cNvSpPr>
            <a:spLocks noGrp="1"/>
          </p:cNvSpPr>
          <p:nvPr>
            <p:ph type="ctrTitle"/>
          </p:nvPr>
        </p:nvSpPr>
        <p:spPr>
          <a:xfrm>
            <a:off x="5498590" y="988741"/>
            <a:ext cx="5888754" cy="4880518"/>
          </a:xfrm>
          <a:noFill/>
          <a:ln>
            <a:noFill/>
          </a:ln>
        </p:spPr>
        <p:txBody>
          <a:bodyPr wrap="square">
            <a:normAutofit/>
          </a:bodyPr>
          <a:lstStyle/>
          <a:p>
            <a:pPr algn="l"/>
            <a:r>
              <a:rPr lang="en-GB" sz="4800">
                <a:solidFill>
                  <a:schemeClr val="tx1"/>
                </a:solidFill>
              </a:rPr>
              <a:t>EVIDENCE BASED PROCESSES WITHIN NURSING</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44C644A-8A0E-C155-0589-014E972396E5}"/>
              </a:ext>
            </a:extLst>
          </p:cNvPr>
          <p:cNvSpPr>
            <a:spLocks noGrp="1"/>
          </p:cNvSpPr>
          <p:nvPr>
            <p:ph type="subTitle" idx="1"/>
          </p:nvPr>
        </p:nvSpPr>
        <p:spPr>
          <a:xfrm>
            <a:off x="1867700" y="2007220"/>
            <a:ext cx="2357553" cy="2843560"/>
          </a:xfrm>
        </p:spPr>
        <p:txBody>
          <a:bodyPr anchor="ctr">
            <a:normAutofit/>
          </a:bodyPr>
          <a:lstStyle/>
          <a:p>
            <a:pPr algn="r"/>
            <a:r>
              <a:rPr lang="en-GB">
                <a:solidFill>
                  <a:srgbClr val="FFFFFF"/>
                </a:solidFill>
              </a:rPr>
              <a:t>Ayesha Begum</a:t>
            </a:r>
          </a:p>
          <a:p>
            <a:pPr algn="r"/>
            <a:endParaRPr lang="en-GB">
              <a:solidFill>
                <a:srgbClr val="FFFFFF"/>
              </a:solidFill>
            </a:endParaRPr>
          </a:p>
        </p:txBody>
      </p:sp>
    </p:spTree>
    <p:extLst>
      <p:ext uri="{BB962C8B-B14F-4D97-AF65-F5344CB8AC3E}">
        <p14:creationId xmlns:p14="http://schemas.microsoft.com/office/powerpoint/2010/main" val="1843730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73140-0763-0442-7A22-F6D4FEE6D7F4}"/>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CFAC4264-57FC-F231-4DD9-FD4A2921AED7}"/>
              </a:ext>
            </a:extLst>
          </p:cNvPr>
          <p:cNvSpPr>
            <a:spLocks noGrp="1"/>
          </p:cNvSpPr>
          <p:nvPr>
            <p:ph idx="1"/>
          </p:nvPr>
        </p:nvSpPr>
        <p:spPr>
          <a:xfrm>
            <a:off x="233681" y="2638044"/>
            <a:ext cx="11724639" cy="3600196"/>
          </a:xfrm>
        </p:spPr>
        <p:txBody>
          <a:bodyPr>
            <a:normAutofit/>
          </a:bodyPr>
          <a:lstStyle/>
          <a:p>
            <a:r>
              <a:rPr lang="en-GB" dirty="0"/>
              <a:t>Evidence-based practise is a systematic approach in which choices are determined along with the next steps to take, these are considered according to the most favourable evidence at hand. Evidence-based practise seeks to minimise the influence of prejudgment, unfounded assumptions, and individual viewpoints regarding internal choices and measures. </a:t>
            </a:r>
          </a:p>
          <a:p>
            <a:endParaRPr lang="en-GB" dirty="0"/>
          </a:p>
          <a:p>
            <a:endParaRPr lang="en-GB" dirty="0"/>
          </a:p>
          <a:p>
            <a:endParaRPr lang="en-GB" dirty="0"/>
          </a:p>
          <a:p>
            <a:endParaRPr lang="en-GB" dirty="0"/>
          </a:p>
          <a:p>
            <a:endParaRPr lang="en-GB" dirty="0"/>
          </a:p>
          <a:p>
            <a:r>
              <a:rPr lang="en-GB" dirty="0"/>
              <a:t>(The OR Briefings, 2023)</a:t>
            </a:r>
          </a:p>
        </p:txBody>
      </p:sp>
    </p:spTree>
    <p:extLst>
      <p:ext uri="{BB962C8B-B14F-4D97-AF65-F5344CB8AC3E}">
        <p14:creationId xmlns:p14="http://schemas.microsoft.com/office/powerpoint/2010/main" val="3540692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426C2-06B8-CA60-331C-C3250562A5F2}"/>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984CF3AF-16F6-BD71-14A9-AAB4AFB0097F}"/>
              </a:ext>
            </a:extLst>
          </p:cNvPr>
          <p:cNvSpPr>
            <a:spLocks noGrp="1"/>
          </p:cNvSpPr>
          <p:nvPr>
            <p:ph idx="1"/>
          </p:nvPr>
        </p:nvSpPr>
        <p:spPr>
          <a:xfrm>
            <a:off x="653143" y="2638044"/>
            <a:ext cx="10693283" cy="3880743"/>
          </a:xfrm>
        </p:spPr>
        <p:txBody>
          <a:bodyPr/>
          <a:lstStyle/>
          <a:p>
            <a:r>
              <a:rPr lang="en-GB" dirty="0"/>
              <a:t>Organisations use this method of evidence based practise throughout various aspects of their organisation, the information they use can be derived from various different means such as:</a:t>
            </a:r>
          </a:p>
          <a:p>
            <a:endParaRPr lang="en-GB" dirty="0"/>
          </a:p>
          <a:p>
            <a:r>
              <a:rPr lang="en-GB" dirty="0"/>
              <a:t>Peer-reviewed research</a:t>
            </a:r>
          </a:p>
          <a:p>
            <a:r>
              <a:rPr lang="en-GB" dirty="0"/>
              <a:t>Work-based trial and error testing</a:t>
            </a:r>
          </a:p>
          <a:p>
            <a:r>
              <a:rPr lang="en-GB" dirty="0"/>
              <a:t>Practitioner knowledge &amp; expertise</a:t>
            </a:r>
          </a:p>
          <a:p>
            <a:r>
              <a:rPr lang="en-GB" dirty="0"/>
              <a:t>Feedback from the practice, the members of staff, service users, clients, and/or systems</a:t>
            </a:r>
          </a:p>
          <a:p>
            <a:endParaRPr lang="en-GB" dirty="0"/>
          </a:p>
          <a:p>
            <a:endParaRPr lang="en-GB" dirty="0"/>
          </a:p>
          <a:p>
            <a:r>
              <a:rPr lang="en-GB" dirty="0"/>
              <a:t>(The OR Briefings, 2023)</a:t>
            </a:r>
          </a:p>
        </p:txBody>
      </p:sp>
    </p:spTree>
    <p:extLst>
      <p:ext uri="{BB962C8B-B14F-4D97-AF65-F5344CB8AC3E}">
        <p14:creationId xmlns:p14="http://schemas.microsoft.com/office/powerpoint/2010/main" val="1449877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A8F6D-CF94-D912-B497-E353CBABCA31}"/>
              </a:ext>
            </a:extLst>
          </p:cNvPr>
          <p:cNvSpPr>
            <a:spLocks noGrp="1"/>
          </p:cNvSpPr>
          <p:nvPr>
            <p:ph type="title"/>
          </p:nvPr>
        </p:nvSpPr>
        <p:spPr>
          <a:xfrm>
            <a:off x="2160016" y="527812"/>
            <a:ext cx="7729728" cy="1188720"/>
          </a:xfrm>
        </p:spPr>
        <p:txBody>
          <a:bodyPr/>
          <a:lstStyle/>
          <a:p>
            <a:r>
              <a:rPr lang="en-GB" dirty="0"/>
              <a:t>nursing</a:t>
            </a:r>
          </a:p>
        </p:txBody>
      </p:sp>
      <p:sp>
        <p:nvSpPr>
          <p:cNvPr id="3" name="Content Placeholder 2">
            <a:extLst>
              <a:ext uri="{FF2B5EF4-FFF2-40B4-BE49-F238E27FC236}">
                <a16:creationId xmlns:a16="http://schemas.microsoft.com/office/drawing/2014/main" id="{899B61C6-4533-EEBD-F09C-8D603C55BBB8}"/>
              </a:ext>
            </a:extLst>
          </p:cNvPr>
          <p:cNvSpPr>
            <a:spLocks noGrp="1"/>
          </p:cNvSpPr>
          <p:nvPr>
            <p:ph idx="1"/>
          </p:nvPr>
        </p:nvSpPr>
        <p:spPr>
          <a:xfrm>
            <a:off x="0" y="1981200"/>
            <a:ext cx="12324080" cy="6024880"/>
          </a:xfrm>
        </p:spPr>
        <p:txBody>
          <a:bodyPr>
            <a:normAutofit/>
          </a:bodyPr>
          <a:lstStyle/>
          <a:p>
            <a:r>
              <a:rPr lang="en-GB" dirty="0"/>
              <a:t>Evidence based practise within my own field of nursing, has played a very important factor as a whole due to the various benefits it entails within the practise and its processes. For example:</a:t>
            </a:r>
          </a:p>
          <a:p>
            <a:endParaRPr lang="en-GB" dirty="0"/>
          </a:p>
          <a:p>
            <a:r>
              <a:rPr lang="en-GB" dirty="0"/>
              <a:t>Evidence-based practice takes a shared decision-making approach within the nursing field as it endorses encouraging outcomes for service users as well as the nurses. </a:t>
            </a:r>
          </a:p>
          <a:p>
            <a:r>
              <a:rPr lang="en-GB" dirty="0"/>
              <a:t>Issues such as the risk of hospital-Acquired Infections are very common yet avoidable. It has been shown that when proven, evidence-based infection control measures are put into practise, the risk of hospital-Acquired infections can be limited.</a:t>
            </a:r>
          </a:p>
          <a:p>
            <a:r>
              <a:rPr lang="en-GB" dirty="0"/>
              <a:t> Evidence-based practise also gives the opportunity for nurses to involve the service users themselves within their individual  care plan which ultimately promotes autonomy for the service users. </a:t>
            </a:r>
          </a:p>
          <a:p>
            <a:r>
              <a:rPr lang="en-GB" dirty="0"/>
              <a:t>It also puts the care of the service users as a top priority. This is done by this practise giving nurses the opportunity to revise and modify the current care that’s being provided if it’s being challenged by best evidence-based practices and can conclude this is indeed better for the service user</a:t>
            </a:r>
          </a:p>
          <a:p>
            <a:endParaRPr lang="en-GB" dirty="0"/>
          </a:p>
          <a:p>
            <a:r>
              <a:rPr lang="en-GB" dirty="0"/>
              <a:t>(Nursingprocess.org, 2023)</a:t>
            </a:r>
          </a:p>
        </p:txBody>
      </p:sp>
    </p:spTree>
    <p:extLst>
      <p:ext uri="{BB962C8B-B14F-4D97-AF65-F5344CB8AC3E}">
        <p14:creationId xmlns:p14="http://schemas.microsoft.com/office/powerpoint/2010/main" val="347568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F8265-7A7A-8DC4-437B-9D30F4F9D1C7}"/>
              </a:ext>
            </a:extLst>
          </p:cNvPr>
          <p:cNvSpPr>
            <a:spLocks noGrp="1"/>
          </p:cNvSpPr>
          <p:nvPr>
            <p:ph type="title"/>
          </p:nvPr>
        </p:nvSpPr>
        <p:spPr>
          <a:xfrm>
            <a:off x="2231136" y="578612"/>
            <a:ext cx="7729728" cy="1188720"/>
          </a:xfrm>
        </p:spPr>
        <p:txBody>
          <a:bodyPr/>
          <a:lstStyle/>
          <a:p>
            <a:r>
              <a:rPr lang="en-GB" dirty="0"/>
              <a:t>nursing</a:t>
            </a:r>
          </a:p>
        </p:txBody>
      </p:sp>
      <p:sp>
        <p:nvSpPr>
          <p:cNvPr id="3" name="Content Placeholder 2">
            <a:extLst>
              <a:ext uri="{FF2B5EF4-FFF2-40B4-BE49-F238E27FC236}">
                <a16:creationId xmlns:a16="http://schemas.microsoft.com/office/drawing/2014/main" id="{5E0FDC9F-D7E3-0B91-EF9D-D1640FF4E4C2}"/>
              </a:ext>
            </a:extLst>
          </p:cNvPr>
          <p:cNvSpPr>
            <a:spLocks noGrp="1"/>
          </p:cNvSpPr>
          <p:nvPr>
            <p:ph idx="1"/>
          </p:nvPr>
        </p:nvSpPr>
        <p:spPr>
          <a:xfrm>
            <a:off x="0" y="2051812"/>
            <a:ext cx="12192000" cy="4450588"/>
          </a:xfrm>
        </p:spPr>
        <p:txBody>
          <a:bodyPr>
            <a:normAutofit lnSpcReduction="10000"/>
          </a:bodyPr>
          <a:lstStyle/>
          <a:p>
            <a:r>
              <a:rPr lang="en-GB" b="0" i="0" dirty="0">
                <a:solidFill>
                  <a:srgbClr val="000000"/>
                </a:solidFill>
                <a:effectLst/>
                <a:latin typeface="Arial" panose="020B0604020202020204" pitchFamily="34" charset="0"/>
              </a:rPr>
              <a:t>Evidence-based practice in nursing gives nurses access to research that has been validated by science so they may make informed judgements.</a:t>
            </a:r>
          </a:p>
          <a:p>
            <a:endParaRPr lang="en-GB" dirty="0">
              <a:solidFill>
                <a:srgbClr val="000000"/>
              </a:solidFill>
              <a:latin typeface="Arial" panose="020B0604020202020204" pitchFamily="34" charset="0"/>
            </a:endParaRPr>
          </a:p>
          <a:p>
            <a:r>
              <a:rPr lang="en-GB" b="0" i="0" dirty="0">
                <a:solidFill>
                  <a:srgbClr val="000000"/>
                </a:solidFill>
                <a:effectLst/>
                <a:latin typeface="Arial" panose="020B0604020202020204" pitchFamily="34" charset="0"/>
              </a:rPr>
              <a:t>EBP in nursing helps nurses stay up-to-date about new nursing interventions and protocols used in patient care.</a:t>
            </a:r>
          </a:p>
          <a:p>
            <a:endParaRPr lang="en-GB" b="0" i="0" dirty="0">
              <a:solidFill>
                <a:srgbClr val="000000"/>
              </a:solidFill>
              <a:effectLst/>
              <a:latin typeface="Arial" panose="020B0604020202020204" pitchFamily="34" charset="0"/>
            </a:endParaRPr>
          </a:p>
          <a:p>
            <a:r>
              <a:rPr lang="en-GB" dirty="0">
                <a:solidFill>
                  <a:srgbClr val="000000"/>
                </a:solidFill>
                <a:latin typeface="Arial" panose="020B0604020202020204" pitchFamily="34" charset="0"/>
              </a:rPr>
              <a:t>The use of </a:t>
            </a:r>
            <a:r>
              <a:rPr lang="en-GB" b="0" i="0" dirty="0">
                <a:solidFill>
                  <a:srgbClr val="000000"/>
                </a:solidFill>
                <a:effectLst/>
                <a:latin typeface="Arial" panose="020B0604020202020204" pitchFamily="34" charset="0"/>
              </a:rPr>
              <a:t>Evidence-based practice with</a:t>
            </a:r>
            <a:r>
              <a:rPr lang="en-GB" dirty="0">
                <a:solidFill>
                  <a:srgbClr val="000000"/>
                </a:solidFill>
                <a:latin typeface="Arial" panose="020B0604020202020204" pitchFamily="34" charset="0"/>
              </a:rPr>
              <a:t>in nursing enables nurses to keep informed on innovative nursing techniques and procedures that have been applied and can be applied to the care that is provided to the service users.</a:t>
            </a:r>
          </a:p>
          <a:p>
            <a:endParaRPr lang="en-GB" dirty="0">
              <a:solidFill>
                <a:srgbClr val="000000"/>
              </a:solidFill>
              <a:latin typeface="Arial" panose="020B0604020202020204" pitchFamily="34" charset="0"/>
            </a:endParaRPr>
          </a:p>
          <a:p>
            <a:r>
              <a:rPr lang="en-GB" dirty="0">
                <a:solidFill>
                  <a:srgbClr val="000000"/>
                </a:solidFill>
                <a:latin typeface="Arial" panose="020B0604020202020204" pitchFamily="34" charset="0"/>
              </a:rPr>
              <a:t>E</a:t>
            </a:r>
            <a:r>
              <a:rPr lang="en-GB" b="0" i="0" dirty="0">
                <a:solidFill>
                  <a:srgbClr val="000000"/>
                </a:solidFill>
                <a:effectLst/>
                <a:latin typeface="Arial" panose="020B0604020202020204" pitchFamily="34" charset="0"/>
              </a:rPr>
              <a:t>vidence-based practices within nursing also encourages nurses to carry out strong decision-making skills within their field.</a:t>
            </a:r>
          </a:p>
          <a:p>
            <a:endParaRPr lang="en-GB" dirty="0">
              <a:solidFill>
                <a:srgbClr val="000000"/>
              </a:solidFill>
              <a:latin typeface="Arial" panose="020B0604020202020204" pitchFamily="34" charset="0"/>
            </a:endParaRPr>
          </a:p>
          <a:p>
            <a:r>
              <a:rPr lang="en-GB" dirty="0"/>
              <a:t>(Nursingprocess.org, 2023)</a:t>
            </a:r>
          </a:p>
        </p:txBody>
      </p:sp>
    </p:spTree>
    <p:extLst>
      <p:ext uri="{BB962C8B-B14F-4D97-AF65-F5344CB8AC3E}">
        <p14:creationId xmlns:p14="http://schemas.microsoft.com/office/powerpoint/2010/main" val="337485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0FE24-6FAB-B785-DEA5-AF81A34BF149}"/>
              </a:ext>
            </a:extLst>
          </p:cNvPr>
          <p:cNvSpPr>
            <a:spLocks noGrp="1"/>
          </p:cNvSpPr>
          <p:nvPr>
            <p:ph type="title"/>
          </p:nvPr>
        </p:nvSpPr>
        <p:spPr>
          <a:xfrm>
            <a:off x="2231136" y="523613"/>
            <a:ext cx="7729728" cy="1188720"/>
          </a:xfrm>
        </p:spPr>
        <p:txBody>
          <a:bodyPr/>
          <a:lstStyle/>
          <a:p>
            <a:r>
              <a:rPr lang="en-GB" dirty="0"/>
              <a:t>Own experience</a:t>
            </a:r>
          </a:p>
        </p:txBody>
      </p:sp>
      <p:sp>
        <p:nvSpPr>
          <p:cNvPr id="3" name="Content Placeholder 2">
            <a:extLst>
              <a:ext uri="{FF2B5EF4-FFF2-40B4-BE49-F238E27FC236}">
                <a16:creationId xmlns:a16="http://schemas.microsoft.com/office/drawing/2014/main" id="{DE299494-FE3B-8149-8CA6-4EDA4BAE2B74}"/>
              </a:ext>
            </a:extLst>
          </p:cNvPr>
          <p:cNvSpPr>
            <a:spLocks noGrp="1"/>
          </p:cNvSpPr>
          <p:nvPr>
            <p:ph idx="1"/>
          </p:nvPr>
        </p:nvSpPr>
        <p:spPr>
          <a:xfrm>
            <a:off x="0" y="2092960"/>
            <a:ext cx="12192000" cy="4612640"/>
          </a:xfrm>
        </p:spPr>
        <p:txBody>
          <a:bodyPr>
            <a:normAutofit lnSpcReduction="10000"/>
          </a:bodyPr>
          <a:lstStyle/>
          <a:p>
            <a:pPr marL="0" indent="0">
              <a:buNone/>
            </a:pPr>
            <a:endParaRPr lang="en-GB" dirty="0"/>
          </a:p>
          <a:p>
            <a:r>
              <a:rPr lang="en-GB" dirty="0"/>
              <a:t>Evidence-based practise has clearly been used within my field which is nursing, we have used it in many different capacities and continue to use it on a day to day basis. </a:t>
            </a:r>
          </a:p>
          <a:p>
            <a:endParaRPr lang="en-GB" dirty="0"/>
          </a:p>
          <a:p>
            <a:r>
              <a:rPr lang="en-GB" dirty="0"/>
              <a:t>We are continuously being put on training courses for various different aspects of the organisation.  This is put in place so our knowledge and training is kept up to date so we are able to carry out our roles efficiently and in respect of the services user individual plan along with the companies policies and procedures. </a:t>
            </a:r>
          </a:p>
          <a:p>
            <a:endParaRPr lang="en-GB" dirty="0"/>
          </a:p>
          <a:p>
            <a:r>
              <a:rPr lang="en-GB" dirty="0"/>
              <a:t>We are then able to implement our decision making skills regarding the service users care plans and the way they receive the service and modify this within reach dependent on evidence-based practise and research.</a:t>
            </a:r>
          </a:p>
          <a:p>
            <a:endParaRPr lang="en-GB" dirty="0"/>
          </a:p>
          <a:p>
            <a:r>
              <a:rPr lang="en-GB" dirty="0"/>
              <a:t>We also involve the service users families and themselves within the decisions that are made regarding the care that the service user receives, we see that this encourages positivity for the service users experience as a whole as they consider themselves to be involved as well as the individuals that they consider the most important.</a:t>
            </a:r>
          </a:p>
        </p:txBody>
      </p:sp>
    </p:spTree>
    <p:extLst>
      <p:ext uri="{BB962C8B-B14F-4D97-AF65-F5344CB8AC3E}">
        <p14:creationId xmlns:p14="http://schemas.microsoft.com/office/powerpoint/2010/main" val="2386335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F2A58-A30C-9FE5-7514-629D400F886E}"/>
              </a:ext>
            </a:extLst>
          </p:cNvPr>
          <p:cNvSpPr>
            <a:spLocks noGrp="1"/>
          </p:cNvSpPr>
          <p:nvPr>
            <p:ph type="title"/>
          </p:nvPr>
        </p:nvSpPr>
        <p:spPr/>
        <p:txBody>
          <a:bodyPr/>
          <a:lstStyle/>
          <a:p>
            <a:r>
              <a:rPr lang="en-GB" dirty="0"/>
              <a:t>Thank you for listening </a:t>
            </a:r>
          </a:p>
        </p:txBody>
      </p:sp>
      <p:sp>
        <p:nvSpPr>
          <p:cNvPr id="3" name="Content Placeholder 2">
            <a:extLst>
              <a:ext uri="{FF2B5EF4-FFF2-40B4-BE49-F238E27FC236}">
                <a16:creationId xmlns:a16="http://schemas.microsoft.com/office/drawing/2014/main" id="{B2CA349A-1969-EAAC-88CD-EE8F0E6929B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99160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87743-9E00-71DB-7B7B-5EAAE51E9E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ED3DCF-55B3-EBEE-F4DE-AEB810EB0615}"/>
              </a:ext>
            </a:extLst>
          </p:cNvPr>
          <p:cNvSpPr>
            <a:spLocks noGrp="1"/>
          </p:cNvSpPr>
          <p:nvPr>
            <p:ph idx="1"/>
          </p:nvPr>
        </p:nvSpPr>
        <p:spPr>
          <a:xfrm>
            <a:off x="1005840" y="2638044"/>
            <a:ext cx="9408160" cy="3101983"/>
          </a:xfrm>
        </p:spPr>
        <p:txBody>
          <a:bodyPr/>
          <a:lstStyle/>
          <a:p>
            <a:r>
              <a:rPr lang="en-GB" i="1" dirty="0">
                <a:effectLst/>
              </a:rPr>
              <a:t>Understanding Evidence-Based Practice in Nursing + 10 Examples</a:t>
            </a:r>
            <a:r>
              <a:rPr lang="en-GB" dirty="0">
                <a:effectLst/>
              </a:rPr>
              <a:t> (no date) </a:t>
            </a:r>
            <a:r>
              <a:rPr lang="en-GB" i="1" dirty="0">
                <a:effectLst/>
              </a:rPr>
              <a:t>Understanding evidence-based practice in nursing + 10 examples</a:t>
            </a:r>
            <a:r>
              <a:rPr lang="en-GB" dirty="0">
                <a:effectLst/>
              </a:rPr>
              <a:t>. Nursingprocess.org. Available at: https://www.nursingprocess.org/evidence-based-practice-in-nursing-examples.html (Accessed: April 24, 2023). </a:t>
            </a:r>
          </a:p>
          <a:p>
            <a:endParaRPr lang="en-GB" dirty="0"/>
          </a:p>
          <a:p>
            <a:r>
              <a:rPr lang="en-GB" i="1" dirty="0">
                <a:effectLst/>
              </a:rPr>
              <a:t>Evidence-based practice</a:t>
            </a:r>
            <a:r>
              <a:rPr lang="en-GB" dirty="0">
                <a:effectLst/>
              </a:rPr>
              <a:t> (2023) </a:t>
            </a:r>
            <a:r>
              <a:rPr lang="en-GB" i="1" dirty="0">
                <a:effectLst/>
              </a:rPr>
              <a:t>The Oxford Review</a:t>
            </a:r>
            <a:r>
              <a:rPr lang="en-GB" dirty="0">
                <a:effectLst/>
              </a:rPr>
              <a:t>. The OR Briefings. </a:t>
            </a:r>
            <a:r>
              <a:rPr lang="en-GB">
                <a:effectLst/>
              </a:rPr>
              <a:t>Available at: https://oxford-review.com/oxford-review-encyclopaedia-terms/evidence-based-practice/ (Accessed: April 24, 2023). </a:t>
            </a:r>
          </a:p>
          <a:p>
            <a:endParaRPr lang="en-GB" dirty="0"/>
          </a:p>
        </p:txBody>
      </p:sp>
    </p:spTree>
    <p:extLst>
      <p:ext uri="{BB962C8B-B14F-4D97-AF65-F5344CB8AC3E}">
        <p14:creationId xmlns:p14="http://schemas.microsoft.com/office/powerpoint/2010/main" val="2483171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6133</TotalTime>
  <Words>698</Words>
  <Application>Microsoft Office PowerPoint</Application>
  <PresentationFormat>Widescreen</PresentationFormat>
  <Paragraphs>52</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MT</vt:lpstr>
      <vt:lpstr>Parcel</vt:lpstr>
      <vt:lpstr>EVIDENCE BASED PROCESSES WITHIN NURSING</vt:lpstr>
      <vt:lpstr>background</vt:lpstr>
      <vt:lpstr>background</vt:lpstr>
      <vt:lpstr>nursing</vt:lpstr>
      <vt:lpstr>nursing</vt:lpstr>
      <vt:lpstr>Own experience</vt:lpstr>
      <vt:lpstr>Thank you for listening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PROCESSES</dc:title>
  <dc:creator>Tasfiya Ullah</dc:creator>
  <cp:lastModifiedBy>Tasfiya Ullah</cp:lastModifiedBy>
  <cp:revision>16</cp:revision>
  <dcterms:created xsi:type="dcterms:W3CDTF">2023-04-19T12:46:16Z</dcterms:created>
  <dcterms:modified xsi:type="dcterms:W3CDTF">2023-04-24T20:20:58Z</dcterms:modified>
</cp:coreProperties>
</file>