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17"/>
  </p:notesMasterIdLst>
  <p:handoutMasterIdLst>
    <p:handoutMasterId r:id="rId18"/>
  </p:handoutMasterIdLst>
  <p:sldIdLst>
    <p:sldId id="257" r:id="rId5"/>
    <p:sldId id="258" r:id="rId6"/>
    <p:sldId id="287" r:id="rId7"/>
    <p:sldId id="288" r:id="rId8"/>
    <p:sldId id="289" r:id="rId9"/>
    <p:sldId id="290" r:id="rId10"/>
    <p:sldId id="291" r:id="rId11"/>
    <p:sldId id="292" r:id="rId12"/>
    <p:sldId id="293" r:id="rId13"/>
    <p:sldId id="294" r:id="rId14"/>
    <p:sldId id="295" r:id="rId15"/>
    <p:sldId id="278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704" autoAdjust="0"/>
  </p:normalViewPr>
  <p:slideViewPr>
    <p:cSldViewPr snapToGrid="0">
      <p:cViewPr varScale="1">
        <p:scale>
          <a:sx n="86" d="100"/>
          <a:sy n="86" d="100"/>
        </p:scale>
        <p:origin x="138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79" d="100"/>
          <a:sy n="79" d="100"/>
        </p:scale>
        <p:origin x="2346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3DC2751-278C-4682-9C3F-0FF7B4FCFAE7}" type="datetimeFigureOut">
              <a:rPr lang="en-US" smtClean="0"/>
              <a:t>8/21/2018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E286890-466E-41CD-A28A-B1EBDF22CA3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629427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DFF0845-D09E-4AF9-9623-EA7EA0297EF3}" type="datetimeFigureOut">
              <a:rPr lang="en-US" smtClean="0"/>
              <a:t>8/21/2018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27CD11A-EED3-40CE-98A3-28FEE84867B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95761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7CD11A-EED3-40CE-98A3-28FEE84867B3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11602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 bwMode="invGray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041400"/>
            <a:ext cx="6858000" cy="2387600"/>
          </a:xfrm>
        </p:spPr>
        <p:txBody>
          <a:bodyPr anchor="b"/>
          <a:lstStyle>
            <a:lvl1pPr algn="ctr">
              <a:defRPr sz="4500">
                <a:solidFill>
                  <a:schemeClr val="tx2">
                    <a:lumMod val="20000"/>
                    <a:lumOff val="80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72BF69-D25E-475C-861C-F96ABF45BF4D}" type="datetime1">
              <a:rPr lang="en-GB" smtClean="0"/>
              <a:t>21/08/2018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29C50-D6F1-4DB6-9B68-F4CD3996E9C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94068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7A4303-20DD-491E-BE34-0B94BDA94063}" type="datetime1">
              <a:rPr lang="en-GB" smtClean="0"/>
              <a:t>21/08/2018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29C50-D6F1-4DB6-9B68-F4CD3996E9C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1943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1709738"/>
            <a:ext cx="7886700" cy="2862262"/>
          </a:xfrm>
        </p:spPr>
        <p:txBody>
          <a:bodyPr anchor="b"/>
          <a:lstStyle>
            <a:lvl1pPr>
              <a:lnSpc>
                <a:spcPct val="100000"/>
              </a:lnSpc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4589464"/>
            <a:ext cx="7886700" cy="1500187"/>
          </a:xfrm>
        </p:spPr>
        <p:txBody>
          <a:bodyPr/>
          <a:lstStyle>
            <a:lvl1pPr marL="0" indent="0">
              <a:buNone/>
              <a:defRPr sz="1800" b="1">
                <a:solidFill>
                  <a:schemeClr val="tx2">
                    <a:lumMod val="50000"/>
                  </a:schemeClr>
                </a:solidFill>
              </a:defRPr>
            </a:lvl1pPr>
            <a:lvl2pPr marL="342900" indent="0">
              <a:buNone/>
              <a:defRPr sz="1500"/>
            </a:lvl2pPr>
            <a:lvl3pPr marL="685800" indent="0">
              <a:buNone/>
              <a:defRPr sz="135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0105E-0E4E-455D-A977-D570DB508250}" type="datetime1">
              <a:rPr lang="en-GB" smtClean="0"/>
              <a:t>21/08/2018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29C50-D6F1-4DB6-9B68-F4CD3996E9C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312727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342900" y="1825625"/>
            <a:ext cx="3669030" cy="4351338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baseline="0" noProof="0" dirty="0" smtClean="0">
                <a:solidFill>
                  <a:schemeClr val="bg1"/>
                </a:solidFill>
              </a:defRPr>
            </a:lvl1pPr>
            <a:lvl2pPr>
              <a:defRPr lang="en-US" baseline="0" noProof="0" dirty="0" smtClean="0">
                <a:solidFill>
                  <a:schemeClr val="bg1"/>
                </a:solidFill>
              </a:defRPr>
            </a:lvl2pPr>
            <a:lvl3pPr>
              <a:defRPr lang="en-US" baseline="0" noProof="0" dirty="0" smtClean="0">
                <a:solidFill>
                  <a:schemeClr val="bg1"/>
                </a:solidFill>
              </a:defRPr>
            </a:lvl3pPr>
            <a:lvl4pPr>
              <a:defRPr lang="en-US" baseline="0" noProof="0" dirty="0" smtClean="0">
                <a:solidFill>
                  <a:schemeClr val="bg1"/>
                </a:solidFill>
              </a:defRPr>
            </a:lvl4pPr>
            <a:lvl5pPr>
              <a:defRPr lang="en-US" baseline="0" noProof="0" dirty="0" smtClean="0">
                <a:solidFill>
                  <a:schemeClr val="bg1"/>
                </a:solidFill>
              </a:defRPr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srgbClr val="E9E5DC"/>
              </a:solidFill>
              <a:effectLst/>
              <a:uLnTx/>
              <a:uFillTx/>
              <a:latin typeface="+mn-lt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4237893" y="1825625"/>
            <a:ext cx="3669030" cy="4351338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dirty="0" smtClean="0"/>
            </a:lvl1pPr>
            <a:lvl2pPr>
              <a:defRPr lang="en-US" dirty="0" smtClean="0"/>
            </a:lvl2pPr>
            <a:lvl3pPr>
              <a:defRPr lang="en-US" dirty="0" smtClean="0"/>
            </a:lvl3pPr>
            <a:lvl4pPr>
              <a:defRPr lang="en-US" dirty="0" smtClean="0"/>
            </a:lvl4pPr>
            <a:lvl5pPr>
              <a:defRPr lang="en-US" noProof="0" dirty="0" smtClean="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srgbClr val="E9E5DC"/>
              </a:solidFill>
              <a:effectLst/>
              <a:uLnTx/>
              <a:uFillTx/>
              <a:latin typeface="+mn-lt"/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841065-11BA-42BF-BF30-2BBA66FB16FF}" type="datetime1">
              <a:rPr lang="en-GB" smtClean="0"/>
              <a:t>21/08/2018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29C50-D6F1-4DB6-9B68-F4CD3996E9C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39307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639150"/>
            <a:ext cx="7571232" cy="115214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1828800"/>
            <a:ext cx="3669030" cy="641350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342900" y="2498724"/>
            <a:ext cx="3669030" cy="3101977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dirty="0" smtClean="0"/>
            </a:lvl1pPr>
            <a:lvl2pPr>
              <a:defRPr lang="en-US" dirty="0" smtClean="0"/>
            </a:lvl2pPr>
            <a:lvl3pPr>
              <a:defRPr lang="en-US" dirty="0" smtClean="0"/>
            </a:lvl3pPr>
            <a:lvl4pPr>
              <a:defRPr lang="en-US" dirty="0" smtClean="0"/>
            </a:lvl4pPr>
            <a:lvl5pPr>
              <a:defRPr lang="en-US" noProof="0" dirty="0" smtClean="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srgbClr val="E9E5DC"/>
              </a:solidFill>
              <a:effectLst/>
              <a:uLnTx/>
              <a:uFillTx/>
              <a:latin typeface="+mn-lt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42565" y="1828800"/>
            <a:ext cx="3669030" cy="641350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 hasCustomPrompt="1"/>
          </p:nvPr>
        </p:nvSpPr>
        <p:spPr>
          <a:xfrm>
            <a:off x="4242565" y="2498724"/>
            <a:ext cx="3669030" cy="3101977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dirty="0" smtClean="0"/>
            </a:lvl1pPr>
            <a:lvl2pPr>
              <a:defRPr lang="en-US" dirty="0" smtClean="0"/>
            </a:lvl2pPr>
            <a:lvl3pPr>
              <a:defRPr lang="en-US" dirty="0" smtClean="0"/>
            </a:lvl3pPr>
            <a:lvl4pPr>
              <a:defRPr lang="en-US" dirty="0" smtClean="0"/>
            </a:lvl4pPr>
            <a:lvl5pPr>
              <a:defRPr lang="en-US" noProof="0" dirty="0" smtClean="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srgbClr val="E9E5DC"/>
              </a:solidFill>
              <a:effectLst/>
              <a:uLnTx/>
              <a:uFillTx/>
              <a:latin typeface="+mn-lt"/>
            </a:endParaRP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EA2A5-E7D5-4AD4-831E-1B7C8D11FBDE}" type="datetime1">
              <a:rPr lang="en-GB" smtClean="0"/>
              <a:t>21/08/2018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29C50-D6F1-4DB6-9B68-F4CD3996E9C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56610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5C1B9F-FEB8-4398-831B-EDF1AA561F8A}" type="datetime1">
              <a:rPr lang="en-GB" smtClean="0"/>
              <a:t>21/08/2018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29C50-D6F1-4DB6-9B68-F4CD3996E9C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638583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76EC4-B7BA-4994-B789-2F6496003438}" type="datetime1">
              <a:rPr lang="en-GB" smtClean="0"/>
              <a:t>21/08/2018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29C50-D6F1-4DB6-9B68-F4CD3996E9C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76057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609599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3600450" y="987426"/>
            <a:ext cx="4314825" cy="4613275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dirty="0" smtClean="0"/>
            </a:lvl1pPr>
            <a:lvl2pPr>
              <a:defRPr lang="en-US" dirty="0" smtClean="0"/>
            </a:lvl2pPr>
            <a:lvl3pPr>
              <a:defRPr lang="en-US" dirty="0" smtClean="0"/>
            </a:lvl3pPr>
            <a:lvl4pPr>
              <a:defRPr lang="en-US" dirty="0" smtClean="0"/>
            </a:lvl4pPr>
            <a:lvl5pPr>
              <a:defRPr lang="en-US" noProof="0" dirty="0" smtClean="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srgbClr val="E9E5DC"/>
              </a:solidFill>
              <a:effectLst/>
              <a:uLnTx/>
              <a:uFillTx/>
              <a:latin typeface="+mn-lt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2254249"/>
            <a:ext cx="2949178" cy="3759200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D9E67E-E58D-49ED-A8D6-F18345EE8044}" type="datetime1">
              <a:rPr lang="en-GB" smtClean="0"/>
              <a:t>21/08/2018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29C50-D6F1-4DB6-9B68-F4CD3996E9C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77217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609599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 descr="An empty placeholder to add an image. Click on the placeholder and select the image that you wish to add"/>
          <p:cNvSpPr>
            <a:spLocks noGrp="1"/>
          </p:cNvSpPr>
          <p:nvPr>
            <p:ph type="pic" idx="1"/>
          </p:nvPr>
        </p:nvSpPr>
        <p:spPr>
          <a:xfrm>
            <a:off x="3600450" y="987426"/>
            <a:ext cx="4314825" cy="461327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2254249"/>
            <a:ext cx="2949178" cy="3759200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C4413B-F7DF-4A5B-9D38-7C10013A9DE0}" type="datetime1">
              <a:rPr lang="en-GB" smtClean="0"/>
              <a:t>21/08/2018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29C50-D6F1-4DB6-9B68-F4CD3996E9C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695761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C3C65-4AF6-48A0-8438-3DD3BF91A47F}" type="datetime1">
              <a:rPr lang="en-GB" smtClean="0"/>
              <a:t>21/08/2018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29C50-D6F1-4DB6-9B68-F4CD3996E9C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795428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691662"/>
            <a:ext cx="1971675" cy="4909039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691662"/>
            <a:ext cx="5800725" cy="490903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6FB36C-D1E2-4684-83EB-A758CCAB7235}" type="datetime1">
              <a:rPr lang="en-GB" smtClean="0"/>
              <a:t>21/08/2018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29C50-D6F1-4DB6-9B68-F4CD3996E9C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2500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invGray"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639794"/>
            <a:ext cx="7572375" cy="115090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1825625"/>
            <a:ext cx="7572375" cy="377800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4574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2">
                    <a:lumMod val="20000"/>
                    <a:lumOff val="80000"/>
                  </a:schemeClr>
                </a:solidFill>
              </a:defRPr>
            </a:lvl1pPr>
          </a:lstStyle>
          <a:p>
            <a:fld id="{B4F2D60D-0F89-4DCF-B22B-E88DDC3479AE}" type="datetime1">
              <a:rPr lang="en-GB" smtClean="0"/>
              <a:t>21/08/2018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86150" y="6356351"/>
            <a:ext cx="21717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2">
                    <a:lumMod val="20000"/>
                    <a:lumOff val="80000"/>
                  </a:schemeClr>
                </a:solidFill>
              </a:defRPr>
            </a:lvl1pPr>
          </a:lstStyle>
          <a:p>
            <a:r>
              <a:rPr lang="en-US" dirty="0"/>
              <a:t>Add a 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057900" y="6356351"/>
            <a:ext cx="24574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2">
                    <a:lumMod val="20000"/>
                    <a:lumOff val="80000"/>
                  </a:schemeClr>
                </a:solidFill>
              </a:defRPr>
            </a:lvl1pPr>
          </a:lstStyle>
          <a:p>
            <a:fld id="{E5B29C50-D6F1-4DB6-9B68-F4CD3996E9C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64842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/>
  <p:txStyles>
    <p:titleStyle>
      <a:lvl1pPr algn="l" defTabSz="685800" rtl="0" eaLnBrk="1" latinLnBrk="0" hangingPunct="1">
        <a:lnSpc>
          <a:spcPts val="3000"/>
        </a:lnSpc>
        <a:spcBef>
          <a:spcPct val="0"/>
        </a:spcBef>
        <a:buNone/>
        <a:defRPr sz="3000" b="1" kern="1200" cap="none" spc="0">
          <a:ln w="12700" cmpd="sng">
            <a:noFill/>
            <a:prstDash val="solid"/>
          </a:ln>
          <a:solidFill>
            <a:schemeClr val="accent4">
              <a:lumMod val="50000"/>
            </a:schemeClr>
          </a:solidFill>
          <a:effectLst>
            <a:outerShdw blurRad="38100" dist="38100" dir="2700000" algn="tl">
              <a:srgbClr val="000000">
                <a:alpha val="43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ct val="30000"/>
        </a:spcBef>
        <a:buClr>
          <a:schemeClr val="bg1"/>
        </a:buClr>
        <a:buSzPct val="70000"/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ct val="30000"/>
        </a:spcBef>
        <a:buClr>
          <a:schemeClr val="bg1"/>
        </a:buClr>
        <a:buSzPct val="70000"/>
        <a:buFont typeface="Arial" panose="020B0604020202020204" pitchFamily="34" charset="0"/>
        <a:buChar char="•"/>
        <a:defRPr sz="1500" kern="1200">
          <a:solidFill>
            <a:schemeClr val="bg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ct val="30000"/>
        </a:spcBef>
        <a:buClr>
          <a:schemeClr val="bg1"/>
        </a:buClr>
        <a:buSzPct val="70000"/>
        <a:buFont typeface="Arial" panose="020B0604020202020204" pitchFamily="34" charset="0"/>
        <a:buChar char="•"/>
        <a:defRPr sz="1350" kern="1200">
          <a:solidFill>
            <a:schemeClr val="bg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ct val="30000"/>
        </a:spcBef>
        <a:buClr>
          <a:schemeClr val="bg1"/>
        </a:buClr>
        <a:buSzPct val="70000"/>
        <a:buFont typeface="Arial" panose="020B0604020202020204" pitchFamily="34" charset="0"/>
        <a:buChar char="•"/>
        <a:defRPr sz="1350" kern="1200">
          <a:solidFill>
            <a:schemeClr val="bg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ct val="30000"/>
        </a:spcBef>
        <a:buClr>
          <a:schemeClr val="bg1"/>
        </a:buClr>
        <a:buSzPct val="70000"/>
        <a:buFont typeface="Arial" panose="020B0604020202020204" pitchFamily="34" charset="0"/>
        <a:buChar char="•"/>
        <a:defRPr sz="1350" kern="1200">
          <a:solidFill>
            <a:schemeClr val="bg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ct val="30000"/>
        </a:spcBef>
        <a:buClr>
          <a:schemeClr val="bg1"/>
        </a:buClr>
        <a:buSzPct val="70000"/>
        <a:buFont typeface="Arial" panose="020B0604020202020204" pitchFamily="34" charset="0"/>
        <a:buChar char="•"/>
        <a:defRPr sz="1350" kern="1200">
          <a:solidFill>
            <a:schemeClr val="bg2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ct val="30000"/>
        </a:spcBef>
        <a:buClr>
          <a:schemeClr val="bg1"/>
        </a:buClr>
        <a:buSzPct val="70000"/>
        <a:buFont typeface="Arial" panose="020B0604020202020204" pitchFamily="34" charset="0"/>
        <a:buChar char="•"/>
        <a:defRPr sz="1350" kern="1200">
          <a:solidFill>
            <a:schemeClr val="bg2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ct val="30000"/>
        </a:spcBef>
        <a:buClr>
          <a:schemeClr val="bg1"/>
        </a:buClr>
        <a:buSzPct val="70000"/>
        <a:buFont typeface="Arial" panose="020B0604020202020204" pitchFamily="34" charset="0"/>
        <a:buChar char="•"/>
        <a:defRPr sz="1350" kern="1200">
          <a:solidFill>
            <a:schemeClr val="bg2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ct val="30000"/>
        </a:spcBef>
        <a:buClr>
          <a:schemeClr val="bg1"/>
        </a:buClr>
        <a:buSzPct val="70000"/>
        <a:buFont typeface="Arial" panose="020B0604020202020204" pitchFamily="34" charset="0"/>
        <a:buChar char="•"/>
        <a:defRPr sz="1350" kern="1200">
          <a:solidFill>
            <a:schemeClr val="bg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0" orient="horz" pos="2160" userDrawn="1">
          <p15:clr>
            <a:srgbClr val="F26B43"/>
          </p15:clr>
        </p15:guide>
        <p15:guide id="1" pos="2880" userDrawn="1">
          <p15:clr>
            <a:srgbClr val="F26B43"/>
          </p15:clr>
        </p15:guide>
        <p15:guide id="2" pos="216" userDrawn="1">
          <p15:clr>
            <a:srgbClr val="F26B43"/>
          </p15:clr>
        </p15:guide>
        <p15:guide id="3" pos="4986" userDrawn="1">
          <p15:clr>
            <a:srgbClr val="F26B43"/>
          </p15:clr>
        </p15:guide>
        <p15:guide id="4" orient="horz" pos="3528" userDrawn="1">
          <p15:clr>
            <a:srgbClr val="F26B43"/>
          </p15:clr>
        </p15:guide>
        <p15:guide id="5" orient="horz" pos="1128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corporate.jctltd.co.uk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44061" y="1041400"/>
            <a:ext cx="7464669" cy="2387600"/>
          </a:xfrm>
        </p:spPr>
        <p:txBody>
          <a:bodyPr/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dirty="0"/>
              <a:t>M5X01878: Contract Practice and Procedures:</a:t>
            </a:r>
            <a:br>
              <a:rPr lang="en-US" dirty="0"/>
            </a:br>
            <a:r>
              <a:rPr lang="en-US" dirty="0"/>
              <a:t>Types of contract (pt1)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sz="2000" dirty="0"/>
              <a:t>Lara Hopkinson</a:t>
            </a:r>
          </a:p>
          <a:p>
            <a:r>
              <a:rPr lang="en-US" sz="2000" dirty="0"/>
              <a:t>Senior Lecturer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98B11C-B56C-4EE5-AFA6-A9B6CC8E24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8C1FE-888B-438A-8F04-1B1188CC6668}" type="datetime1">
              <a:rPr lang="en-GB" smtClean="0"/>
              <a:t>21/08/2018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908815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Outline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000" dirty="0"/>
              <a:t>Introduce the types of contracts used within the industry</a:t>
            </a:r>
          </a:p>
          <a:p>
            <a:r>
              <a:rPr lang="en-US" sz="2000" dirty="0"/>
              <a:t>Specific focus:</a:t>
            </a:r>
          </a:p>
          <a:p>
            <a:pPr lvl="1"/>
            <a:r>
              <a:rPr lang="en-US" sz="2000" dirty="0"/>
              <a:t>JCT Standard Building Contract</a:t>
            </a:r>
          </a:p>
          <a:p>
            <a:pPr lvl="1"/>
            <a:r>
              <a:rPr lang="en-US" sz="2000" dirty="0"/>
              <a:t>Other forms available in the JCT family</a:t>
            </a:r>
          </a:p>
          <a:p>
            <a:endParaRPr lang="en-US" sz="2000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0ABF588-2AB6-469B-8A45-3A0C8C5720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5522F-6E2E-4526-B9BA-046AE9631188}" type="datetime1">
              <a:rPr lang="en-GB" smtClean="0"/>
              <a:t>21/08/2018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66857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Standard form of building contract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000" dirty="0"/>
              <a:t>Earliest reference – 19</a:t>
            </a:r>
            <a:r>
              <a:rPr lang="en-GB" sz="2000" baseline="30000" dirty="0"/>
              <a:t>th</a:t>
            </a:r>
            <a:r>
              <a:rPr lang="en-GB" sz="2000" dirty="0"/>
              <a:t> Century</a:t>
            </a:r>
          </a:p>
          <a:p>
            <a:r>
              <a:rPr lang="en-GB" sz="2000" dirty="0"/>
              <a:t>1903 – first standard form (RIBA, IOB, NFBTE), amended 1909</a:t>
            </a:r>
          </a:p>
          <a:p>
            <a:r>
              <a:rPr lang="en-GB" sz="2000" dirty="0"/>
              <a:t>1931 – JCT formed by RIBA, 1</a:t>
            </a:r>
            <a:r>
              <a:rPr lang="en-GB" sz="2000" baseline="30000" dirty="0"/>
              <a:t>st</a:t>
            </a:r>
            <a:r>
              <a:rPr lang="en-GB" sz="2000" dirty="0"/>
              <a:t> standard form issued</a:t>
            </a:r>
          </a:p>
          <a:p>
            <a:r>
              <a:rPr lang="en-GB" sz="2000" dirty="0"/>
              <a:t>1937 – Local authority version published</a:t>
            </a:r>
          </a:p>
          <a:p>
            <a:r>
              <a:rPr lang="en-GB" sz="2000" dirty="0"/>
              <a:t>1952 – ICE involvement</a:t>
            </a:r>
          </a:p>
          <a:p>
            <a:r>
              <a:rPr lang="en-GB" sz="2000" dirty="0"/>
              <a:t>1963 – range extended to four</a:t>
            </a:r>
          </a:p>
          <a:p>
            <a:r>
              <a:rPr lang="en-GB" sz="2000" dirty="0"/>
              <a:t>1967 – JCT forms</a:t>
            </a:r>
          </a:p>
          <a:p>
            <a:r>
              <a:rPr lang="en-GB" sz="2000" dirty="0"/>
              <a:t>1994 – Latham report; standard forms under review</a:t>
            </a:r>
          </a:p>
          <a:p>
            <a:r>
              <a:rPr lang="en-GB" sz="2000" dirty="0"/>
              <a:t>Many major revisions, last in 2016</a:t>
            </a:r>
          </a:p>
          <a:p>
            <a:endParaRPr lang="en-GB" sz="20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7A4303-20DD-491E-BE34-0B94BDA94063}" type="datetime1">
              <a:rPr lang="en-GB" smtClean="0"/>
              <a:t>21/08/2018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71123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7A4303-20DD-491E-BE34-0B94BDA94063}" type="datetime1">
              <a:rPr lang="en-GB" smtClean="0"/>
              <a:t>21/08/2018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3603047" y="508670"/>
            <a:ext cx="1610591" cy="64633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JCT Forms of Contract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9553" y="1472044"/>
            <a:ext cx="1298109" cy="738664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Minor Works Building Contract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440021" y="1472772"/>
            <a:ext cx="1303891" cy="738664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Intermediate Building Contract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791514" y="1481747"/>
            <a:ext cx="1083252" cy="738664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Standard Building Contract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265860" y="1470670"/>
            <a:ext cx="1114856" cy="738664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Design &amp; Build Contract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421904" y="1472044"/>
            <a:ext cx="1289322" cy="738664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Management Building Contract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768135" y="1472044"/>
            <a:ext cx="1296899" cy="738664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Construction Management Contract</a:t>
            </a:r>
          </a:p>
        </p:txBody>
      </p:sp>
      <p:cxnSp>
        <p:nvCxnSpPr>
          <p:cNvPr id="17" name="Straight Connector 16"/>
          <p:cNvCxnSpPr/>
          <p:nvPr/>
        </p:nvCxnSpPr>
        <p:spPr>
          <a:xfrm flipV="1">
            <a:off x="727151" y="1286252"/>
            <a:ext cx="7768652" cy="3781"/>
          </a:xfrm>
          <a:prstGeom prst="line">
            <a:avLst/>
          </a:prstGeom>
          <a:ln w="190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>
            <a:off x="727151" y="1302638"/>
            <a:ext cx="1457" cy="160697"/>
          </a:xfrm>
          <a:prstGeom prst="straightConnector1">
            <a:avLst/>
          </a:prstGeom>
          <a:ln w="1270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 flipH="1">
            <a:off x="3335952" y="1302638"/>
            <a:ext cx="10609" cy="160697"/>
          </a:xfrm>
          <a:prstGeom prst="straightConnector1">
            <a:avLst/>
          </a:prstGeom>
          <a:ln w="1270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/>
          <p:nvPr/>
        </p:nvCxnSpPr>
        <p:spPr>
          <a:xfrm flipH="1">
            <a:off x="5784965" y="1309973"/>
            <a:ext cx="10609" cy="160697"/>
          </a:xfrm>
          <a:prstGeom prst="straightConnector1">
            <a:avLst/>
          </a:prstGeom>
          <a:ln w="1270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 flipH="1">
            <a:off x="7025683" y="1303633"/>
            <a:ext cx="10609" cy="160697"/>
          </a:xfrm>
          <a:prstGeom prst="straightConnector1">
            <a:avLst/>
          </a:prstGeom>
          <a:ln w="1270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/>
          <p:nvPr/>
        </p:nvCxnSpPr>
        <p:spPr>
          <a:xfrm flipH="1">
            <a:off x="8474803" y="1301264"/>
            <a:ext cx="10609" cy="160697"/>
          </a:xfrm>
          <a:prstGeom prst="straightConnector1">
            <a:avLst/>
          </a:prstGeom>
          <a:ln w="1270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/>
          <p:nvPr/>
        </p:nvCxnSpPr>
        <p:spPr>
          <a:xfrm>
            <a:off x="4398436" y="1155001"/>
            <a:ext cx="9906" cy="133706"/>
          </a:xfrm>
          <a:prstGeom prst="straightConnector1">
            <a:avLst/>
          </a:prstGeom>
          <a:ln w="1270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29" name="TextBox 28"/>
          <p:cNvSpPr txBox="1"/>
          <p:nvPr/>
        </p:nvSpPr>
        <p:spPr>
          <a:xfrm>
            <a:off x="56383" y="2392719"/>
            <a:ext cx="1322243" cy="738664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MW with Contractors Design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1441946" y="2405503"/>
            <a:ext cx="1322243" cy="738664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IC with Contractors Design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2836394" y="2413982"/>
            <a:ext cx="1062419" cy="52322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SBC with Quantities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5265860" y="2398680"/>
            <a:ext cx="1164590" cy="52322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D&amp;B Sub-contract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3930285" y="1481747"/>
            <a:ext cx="1300488" cy="738664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Major Project Construction Contract</a:t>
            </a:r>
          </a:p>
        </p:txBody>
      </p:sp>
      <p:cxnSp>
        <p:nvCxnSpPr>
          <p:cNvPr id="41" name="Straight Arrow Connector 40"/>
          <p:cNvCxnSpPr/>
          <p:nvPr/>
        </p:nvCxnSpPr>
        <p:spPr>
          <a:xfrm flipH="1">
            <a:off x="4618993" y="1309972"/>
            <a:ext cx="10609" cy="160697"/>
          </a:xfrm>
          <a:prstGeom prst="straightConnector1">
            <a:avLst/>
          </a:prstGeom>
          <a:ln w="1270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42" name="TextBox 41"/>
          <p:cNvSpPr txBox="1"/>
          <p:nvPr/>
        </p:nvSpPr>
        <p:spPr>
          <a:xfrm>
            <a:off x="4045888" y="2410746"/>
            <a:ext cx="1062419" cy="52322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MP Sub-contract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6487360" y="2410750"/>
            <a:ext cx="1280775" cy="116955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Management Works Contractor Employer Agreements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7842192" y="2411863"/>
            <a:ext cx="1222842" cy="52322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CM Appointment</a:t>
            </a:r>
          </a:p>
        </p:txBody>
      </p:sp>
      <p:cxnSp>
        <p:nvCxnSpPr>
          <p:cNvPr id="47" name="Straight Arrow Connector 46"/>
          <p:cNvCxnSpPr/>
          <p:nvPr/>
        </p:nvCxnSpPr>
        <p:spPr>
          <a:xfrm flipH="1">
            <a:off x="2106141" y="1296643"/>
            <a:ext cx="10609" cy="160697"/>
          </a:xfrm>
          <a:prstGeom prst="straightConnector1">
            <a:avLst/>
          </a:prstGeom>
          <a:ln w="1270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49" name="Straight Arrow Connector 48"/>
          <p:cNvCxnSpPr>
            <a:endCxn id="29" idx="0"/>
          </p:cNvCxnSpPr>
          <p:nvPr/>
        </p:nvCxnSpPr>
        <p:spPr>
          <a:xfrm>
            <a:off x="717504" y="2209183"/>
            <a:ext cx="1" cy="183536"/>
          </a:xfrm>
          <a:prstGeom prst="straightConnector1">
            <a:avLst/>
          </a:prstGeom>
          <a:ln w="1270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56" name="TextBox 55"/>
          <p:cNvSpPr txBox="1"/>
          <p:nvPr/>
        </p:nvSpPr>
        <p:spPr>
          <a:xfrm>
            <a:off x="1440993" y="3283688"/>
            <a:ext cx="1301946" cy="30777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IC Sub-contract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2833250" y="3038392"/>
            <a:ext cx="1062419" cy="738664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SBC without Quantities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1441946" y="3755841"/>
            <a:ext cx="1322243" cy="95410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IC Sub-contract with Contractors Design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1435310" y="4794485"/>
            <a:ext cx="1322243" cy="738664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Intermediate Named Sub-contract</a:t>
            </a:r>
          </a:p>
        </p:txBody>
      </p:sp>
      <p:cxnSp>
        <p:nvCxnSpPr>
          <p:cNvPr id="61" name="Straight Arrow Connector 60"/>
          <p:cNvCxnSpPr/>
          <p:nvPr/>
        </p:nvCxnSpPr>
        <p:spPr>
          <a:xfrm>
            <a:off x="2108377" y="2223826"/>
            <a:ext cx="1" cy="183536"/>
          </a:xfrm>
          <a:prstGeom prst="straightConnector1">
            <a:avLst/>
          </a:prstGeom>
          <a:ln w="1270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62" name="Straight Arrow Connector 61"/>
          <p:cNvCxnSpPr/>
          <p:nvPr/>
        </p:nvCxnSpPr>
        <p:spPr>
          <a:xfrm>
            <a:off x="3341255" y="2233719"/>
            <a:ext cx="1" cy="183536"/>
          </a:xfrm>
          <a:prstGeom prst="straightConnector1">
            <a:avLst/>
          </a:prstGeom>
          <a:ln w="1270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63" name="Straight Arrow Connector 62"/>
          <p:cNvCxnSpPr/>
          <p:nvPr/>
        </p:nvCxnSpPr>
        <p:spPr>
          <a:xfrm>
            <a:off x="4588339" y="2227209"/>
            <a:ext cx="1" cy="183536"/>
          </a:xfrm>
          <a:prstGeom prst="straightConnector1">
            <a:avLst/>
          </a:prstGeom>
          <a:ln w="1270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64" name="Straight Arrow Connector 63"/>
          <p:cNvCxnSpPr/>
          <p:nvPr/>
        </p:nvCxnSpPr>
        <p:spPr>
          <a:xfrm>
            <a:off x="5806311" y="2215144"/>
            <a:ext cx="1" cy="183536"/>
          </a:xfrm>
          <a:prstGeom prst="straightConnector1">
            <a:avLst/>
          </a:prstGeom>
          <a:ln w="1270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65" name="Straight Arrow Connector 64"/>
          <p:cNvCxnSpPr/>
          <p:nvPr/>
        </p:nvCxnSpPr>
        <p:spPr>
          <a:xfrm>
            <a:off x="7065709" y="2209183"/>
            <a:ext cx="1" cy="183536"/>
          </a:xfrm>
          <a:prstGeom prst="straightConnector1">
            <a:avLst/>
          </a:prstGeom>
          <a:ln w="1270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66" name="Straight Arrow Connector 65"/>
          <p:cNvCxnSpPr/>
          <p:nvPr/>
        </p:nvCxnSpPr>
        <p:spPr>
          <a:xfrm>
            <a:off x="8472817" y="2217817"/>
            <a:ext cx="1" cy="183536"/>
          </a:xfrm>
          <a:prstGeom prst="straightConnector1">
            <a:avLst/>
          </a:prstGeom>
          <a:ln w="1270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67" name="TextBox 66"/>
          <p:cNvSpPr txBox="1"/>
          <p:nvPr/>
        </p:nvSpPr>
        <p:spPr>
          <a:xfrm>
            <a:off x="1441614" y="5630471"/>
            <a:ext cx="1322243" cy="738664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Intermediate Named Sub-contract Tender</a:t>
            </a:r>
          </a:p>
        </p:txBody>
      </p:sp>
      <p:sp>
        <p:nvSpPr>
          <p:cNvPr id="68" name="TextBox 67"/>
          <p:cNvSpPr txBox="1"/>
          <p:nvPr/>
        </p:nvSpPr>
        <p:spPr>
          <a:xfrm>
            <a:off x="2833250" y="3878246"/>
            <a:ext cx="1062419" cy="738664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SBC with Approx. Quantities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2833249" y="4797962"/>
            <a:ext cx="1062419" cy="52322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SB Sub-contract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2845354" y="5639560"/>
            <a:ext cx="1062419" cy="738664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SB Sub with Contractors Design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7861396" y="3057081"/>
            <a:ext cx="1222842" cy="52322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CM Trade Contract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56383" y="3742905"/>
            <a:ext cx="1322243" cy="95410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MW Sub-contract with Contractors Design</a:t>
            </a:r>
          </a:p>
        </p:txBody>
      </p:sp>
      <p:cxnSp>
        <p:nvCxnSpPr>
          <p:cNvPr id="74" name="Straight Arrow Connector 73"/>
          <p:cNvCxnSpPr>
            <a:stCxn id="29" idx="2"/>
            <a:endCxn id="72" idx="0"/>
          </p:cNvCxnSpPr>
          <p:nvPr/>
        </p:nvCxnSpPr>
        <p:spPr>
          <a:xfrm>
            <a:off x="717505" y="3131383"/>
            <a:ext cx="0" cy="611522"/>
          </a:xfrm>
          <a:prstGeom prst="straightConnector1">
            <a:avLst/>
          </a:prstGeom>
          <a:ln w="1270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76" name="Straight Arrow Connector 75"/>
          <p:cNvCxnSpPr>
            <a:stCxn id="30" idx="2"/>
            <a:endCxn id="56" idx="0"/>
          </p:cNvCxnSpPr>
          <p:nvPr/>
        </p:nvCxnSpPr>
        <p:spPr>
          <a:xfrm flipH="1">
            <a:off x="2091966" y="3144167"/>
            <a:ext cx="11102" cy="139521"/>
          </a:xfrm>
          <a:prstGeom prst="straightConnector1">
            <a:avLst/>
          </a:prstGeom>
          <a:ln w="1270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78" name="Straight Arrow Connector 77"/>
          <p:cNvCxnSpPr>
            <a:stCxn id="56" idx="2"/>
            <a:endCxn id="58" idx="0"/>
          </p:cNvCxnSpPr>
          <p:nvPr/>
        </p:nvCxnSpPr>
        <p:spPr>
          <a:xfrm>
            <a:off x="2091966" y="3591465"/>
            <a:ext cx="11102" cy="164376"/>
          </a:xfrm>
          <a:prstGeom prst="straightConnector1">
            <a:avLst/>
          </a:prstGeom>
          <a:ln w="1270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80" name="Straight Arrow Connector 79"/>
          <p:cNvCxnSpPr>
            <a:stCxn id="58" idx="2"/>
            <a:endCxn id="59" idx="0"/>
          </p:cNvCxnSpPr>
          <p:nvPr/>
        </p:nvCxnSpPr>
        <p:spPr>
          <a:xfrm flipH="1">
            <a:off x="2096432" y="4709948"/>
            <a:ext cx="6636" cy="84537"/>
          </a:xfrm>
          <a:prstGeom prst="straightConnector1">
            <a:avLst/>
          </a:prstGeom>
          <a:ln w="1270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82" name="Straight Arrow Connector 81"/>
          <p:cNvCxnSpPr>
            <a:stCxn id="59" idx="2"/>
            <a:endCxn id="67" idx="0"/>
          </p:cNvCxnSpPr>
          <p:nvPr/>
        </p:nvCxnSpPr>
        <p:spPr>
          <a:xfrm>
            <a:off x="2096432" y="5533149"/>
            <a:ext cx="6304" cy="97322"/>
          </a:xfrm>
          <a:prstGeom prst="straightConnector1">
            <a:avLst/>
          </a:prstGeom>
          <a:ln w="1270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84" name="Straight Arrow Connector 83"/>
          <p:cNvCxnSpPr>
            <a:stCxn id="31" idx="2"/>
            <a:endCxn id="57" idx="0"/>
          </p:cNvCxnSpPr>
          <p:nvPr/>
        </p:nvCxnSpPr>
        <p:spPr>
          <a:xfrm flipH="1">
            <a:off x="3364460" y="2937202"/>
            <a:ext cx="3144" cy="101190"/>
          </a:xfrm>
          <a:prstGeom prst="straightConnector1">
            <a:avLst/>
          </a:prstGeom>
          <a:ln w="1270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86" name="Straight Arrow Connector 85"/>
          <p:cNvCxnSpPr>
            <a:stCxn id="57" idx="2"/>
            <a:endCxn id="68" idx="0"/>
          </p:cNvCxnSpPr>
          <p:nvPr/>
        </p:nvCxnSpPr>
        <p:spPr>
          <a:xfrm>
            <a:off x="3364460" y="3777056"/>
            <a:ext cx="0" cy="101190"/>
          </a:xfrm>
          <a:prstGeom prst="straightConnector1">
            <a:avLst/>
          </a:prstGeom>
          <a:ln w="1270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88" name="Straight Arrow Connector 87"/>
          <p:cNvCxnSpPr>
            <a:stCxn id="68" idx="2"/>
            <a:endCxn id="69" idx="0"/>
          </p:cNvCxnSpPr>
          <p:nvPr/>
        </p:nvCxnSpPr>
        <p:spPr>
          <a:xfrm flipH="1">
            <a:off x="3364459" y="4616910"/>
            <a:ext cx="1" cy="181052"/>
          </a:xfrm>
          <a:prstGeom prst="straightConnector1">
            <a:avLst/>
          </a:prstGeom>
          <a:ln w="1270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92" name="Straight Arrow Connector 91"/>
          <p:cNvCxnSpPr>
            <a:stCxn id="69" idx="2"/>
            <a:endCxn id="70" idx="0"/>
          </p:cNvCxnSpPr>
          <p:nvPr/>
        </p:nvCxnSpPr>
        <p:spPr>
          <a:xfrm>
            <a:off x="3364459" y="5321182"/>
            <a:ext cx="12105" cy="318378"/>
          </a:xfrm>
          <a:prstGeom prst="straightConnector1">
            <a:avLst/>
          </a:prstGeom>
          <a:ln w="1270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94" name="Straight Arrow Connector 93"/>
          <p:cNvCxnSpPr>
            <a:stCxn id="44" idx="2"/>
            <a:endCxn id="71" idx="0"/>
          </p:cNvCxnSpPr>
          <p:nvPr/>
        </p:nvCxnSpPr>
        <p:spPr>
          <a:xfrm>
            <a:off x="8453613" y="2935083"/>
            <a:ext cx="19204" cy="121998"/>
          </a:xfrm>
          <a:prstGeom prst="straightConnector1">
            <a:avLst/>
          </a:prstGeom>
          <a:ln w="1270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2" name="TextBox 1">
            <a:extLst>
              <a:ext uri="{FF2B5EF4-FFF2-40B4-BE49-F238E27FC236}">
                <a16:creationId xmlns:a16="http://schemas.microsoft.com/office/drawing/2014/main" id="{789EC679-A502-491E-8525-6126A78447EC}"/>
              </a:ext>
            </a:extLst>
          </p:cNvPr>
          <p:cNvSpPr txBox="1"/>
          <p:nvPr/>
        </p:nvSpPr>
        <p:spPr>
          <a:xfrm>
            <a:off x="6505842" y="6519446"/>
            <a:ext cx="2638158" cy="338554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GB" sz="1600" dirty="0">
                <a:solidFill>
                  <a:schemeClr val="bg1"/>
                </a:solidFill>
              </a:rPr>
              <a:t>Amended from  JCT SBC 2016</a:t>
            </a:r>
          </a:p>
        </p:txBody>
      </p:sp>
    </p:spTree>
    <p:extLst>
      <p:ext uri="{BB962C8B-B14F-4D97-AF65-F5344CB8AC3E}">
        <p14:creationId xmlns:p14="http://schemas.microsoft.com/office/powerpoint/2010/main" val="8833897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JCT Standard Building Contract family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2900" y="1825625"/>
            <a:ext cx="7572375" cy="4139240"/>
          </a:xfrm>
        </p:spPr>
        <p:txBody>
          <a:bodyPr>
            <a:normAutofit lnSpcReduction="10000"/>
          </a:bodyPr>
          <a:lstStyle/>
          <a:p>
            <a:r>
              <a:rPr lang="en-GB" sz="2000" dirty="0"/>
              <a:t>Standard Building Contract with Quantities (SBC/Q)</a:t>
            </a:r>
          </a:p>
          <a:p>
            <a:r>
              <a:rPr lang="en-GB" sz="2000" dirty="0"/>
              <a:t>Standard Building Contract without Quantities (SBC/XQ)</a:t>
            </a:r>
          </a:p>
          <a:p>
            <a:r>
              <a:rPr lang="en-GB" sz="2000" dirty="0"/>
              <a:t>Standard Building Contract with Approximate Quantities (SBC/AQ)</a:t>
            </a:r>
          </a:p>
          <a:p>
            <a:endParaRPr lang="en-GB" sz="2000" dirty="0"/>
          </a:p>
          <a:p>
            <a:r>
              <a:rPr lang="en-GB" sz="2000" dirty="0"/>
              <a:t>Standard Building Contract Sub-contracts (SBC </a:t>
            </a:r>
            <a:r>
              <a:rPr lang="en-GB" sz="2000" u="sng" dirty="0"/>
              <a:t>ONLY</a:t>
            </a:r>
            <a:r>
              <a:rPr lang="en-GB" sz="2000" dirty="0"/>
              <a:t>)</a:t>
            </a:r>
          </a:p>
          <a:p>
            <a:pPr lvl="1"/>
            <a:r>
              <a:rPr lang="en-GB" sz="2000" dirty="0"/>
              <a:t>Standard Building Sub-contract Agreement (</a:t>
            </a:r>
            <a:r>
              <a:rPr lang="en-GB" sz="2000" dirty="0" err="1"/>
              <a:t>SBCSub</a:t>
            </a:r>
            <a:r>
              <a:rPr lang="en-GB" sz="2000" dirty="0"/>
              <a:t>/A)</a:t>
            </a:r>
          </a:p>
          <a:p>
            <a:pPr lvl="1"/>
            <a:r>
              <a:rPr lang="en-GB" sz="2000" dirty="0"/>
              <a:t>Standard Building Sub-contract Conditions (</a:t>
            </a:r>
            <a:r>
              <a:rPr lang="en-GB" sz="2000" dirty="0" err="1"/>
              <a:t>SBCSub</a:t>
            </a:r>
            <a:r>
              <a:rPr lang="en-GB" sz="2000" dirty="0"/>
              <a:t>/C)</a:t>
            </a:r>
          </a:p>
          <a:p>
            <a:pPr lvl="1"/>
            <a:r>
              <a:rPr lang="en-GB" sz="2000" dirty="0"/>
              <a:t>Standard Building Sub-contract with sub-contractors design Agreement (</a:t>
            </a:r>
            <a:r>
              <a:rPr lang="en-GB" sz="2000" dirty="0" err="1"/>
              <a:t>SBCSub</a:t>
            </a:r>
            <a:r>
              <a:rPr lang="en-GB" sz="2000" dirty="0"/>
              <a:t>/D/A)</a:t>
            </a:r>
          </a:p>
          <a:p>
            <a:pPr lvl="1"/>
            <a:r>
              <a:rPr lang="en-GB" sz="2000" dirty="0"/>
              <a:t>Standard Building Sub-contract with sub-contractors design Conditions (</a:t>
            </a:r>
            <a:r>
              <a:rPr lang="en-GB" sz="2000" dirty="0" err="1"/>
              <a:t>SBCSub</a:t>
            </a:r>
            <a:r>
              <a:rPr lang="en-GB" sz="2000" dirty="0"/>
              <a:t>/D/C)</a:t>
            </a:r>
          </a:p>
          <a:p>
            <a:r>
              <a:rPr lang="en-GB" sz="2000" dirty="0"/>
              <a:t>Other sub-contract forms available</a:t>
            </a:r>
          </a:p>
          <a:p>
            <a:endParaRPr lang="en-GB" sz="20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7A4303-20DD-491E-BE34-0B94BDA94063}" type="datetime1">
              <a:rPr lang="en-GB" smtClean="0"/>
              <a:t>21/08/2018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299382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JCT Intermediate Building Contract family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2900" y="1825625"/>
            <a:ext cx="8195044" cy="4530726"/>
          </a:xfrm>
        </p:spPr>
        <p:txBody>
          <a:bodyPr>
            <a:normAutofit/>
          </a:bodyPr>
          <a:lstStyle/>
          <a:p>
            <a:r>
              <a:rPr lang="en-GB" sz="2000" dirty="0"/>
              <a:t>Intermediate Building Contract (IC)</a:t>
            </a:r>
          </a:p>
          <a:p>
            <a:r>
              <a:rPr lang="en-GB" sz="2000" dirty="0"/>
              <a:t>Intermediate Building Contract with Contractors Design (ICD)</a:t>
            </a:r>
          </a:p>
          <a:p>
            <a:endParaRPr lang="en-GB" sz="2000" dirty="0"/>
          </a:p>
          <a:p>
            <a:r>
              <a:rPr lang="en-GB" sz="2000" dirty="0"/>
              <a:t>Intermediate sub-contracts:</a:t>
            </a:r>
          </a:p>
          <a:p>
            <a:pPr lvl="1"/>
            <a:r>
              <a:rPr lang="en-GB" sz="2000" dirty="0"/>
              <a:t>Intermediate Sub-Contract Agreement (</a:t>
            </a:r>
            <a:r>
              <a:rPr lang="en-GB" sz="2000" dirty="0" err="1"/>
              <a:t>ICSub</a:t>
            </a:r>
            <a:r>
              <a:rPr lang="en-GB" sz="2000" dirty="0"/>
              <a:t>/A)</a:t>
            </a:r>
          </a:p>
          <a:p>
            <a:pPr lvl="1"/>
            <a:r>
              <a:rPr lang="en-GB" sz="2000" dirty="0"/>
              <a:t>Intermediate Sub-Contract with subcontractors design Agreement (</a:t>
            </a:r>
            <a:r>
              <a:rPr lang="en-GB" sz="2000" dirty="0" err="1"/>
              <a:t>ICSub</a:t>
            </a:r>
            <a:r>
              <a:rPr lang="en-GB" sz="2000" dirty="0"/>
              <a:t>/D/A)</a:t>
            </a:r>
          </a:p>
          <a:p>
            <a:pPr lvl="1"/>
            <a:r>
              <a:rPr lang="en-GB" sz="2000" dirty="0"/>
              <a:t>Intermediate Sub-contract Conditions (</a:t>
            </a:r>
            <a:r>
              <a:rPr lang="en-GB" sz="2000" dirty="0" err="1"/>
              <a:t>ICSub</a:t>
            </a:r>
            <a:r>
              <a:rPr lang="en-GB" sz="2000" dirty="0"/>
              <a:t>/C)</a:t>
            </a:r>
          </a:p>
          <a:p>
            <a:pPr lvl="1"/>
            <a:r>
              <a:rPr lang="en-GB" sz="2000" dirty="0"/>
              <a:t>Intermediate Sub-Contract with subcontractors design Conditions (</a:t>
            </a:r>
            <a:r>
              <a:rPr lang="en-GB" sz="2000" dirty="0" err="1"/>
              <a:t>ICSub</a:t>
            </a:r>
            <a:r>
              <a:rPr lang="en-GB" sz="2000" dirty="0"/>
              <a:t>/D/C) </a:t>
            </a:r>
          </a:p>
          <a:p>
            <a:pPr lvl="1"/>
            <a:r>
              <a:rPr lang="en-GB" sz="2000" dirty="0"/>
              <a:t>Intermediate Named Sub-Contract Tender and Agreement (</a:t>
            </a:r>
            <a:r>
              <a:rPr lang="en-GB" sz="2000" dirty="0" err="1"/>
              <a:t>ICSub</a:t>
            </a:r>
            <a:r>
              <a:rPr lang="en-GB" sz="2000" dirty="0"/>
              <a:t>/NAM)</a:t>
            </a:r>
          </a:p>
          <a:p>
            <a:pPr lvl="1"/>
            <a:r>
              <a:rPr lang="en-GB" sz="2000" dirty="0"/>
              <a:t>Intermediate Named Sub-Contract Conditions (</a:t>
            </a:r>
            <a:r>
              <a:rPr lang="en-GB" sz="2000" dirty="0" err="1"/>
              <a:t>ICSub</a:t>
            </a:r>
            <a:r>
              <a:rPr lang="en-GB" sz="2000" dirty="0"/>
              <a:t>/NAM/C)</a:t>
            </a:r>
          </a:p>
          <a:p>
            <a:endParaRPr lang="en-GB" sz="20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7A4303-20DD-491E-BE34-0B94BDA94063}" type="datetime1">
              <a:rPr lang="en-GB" smtClean="0"/>
              <a:t>21/08/2018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376775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Other JCT Contract families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2900" y="1825624"/>
            <a:ext cx="7939863" cy="4192403"/>
          </a:xfrm>
        </p:spPr>
        <p:txBody>
          <a:bodyPr>
            <a:normAutofit/>
          </a:bodyPr>
          <a:lstStyle/>
          <a:p>
            <a:r>
              <a:rPr lang="en-GB" sz="2000" dirty="0"/>
              <a:t>JCT Minor Works Building Contract family</a:t>
            </a:r>
          </a:p>
          <a:p>
            <a:pPr lvl="1"/>
            <a:r>
              <a:rPr lang="en-GB" sz="2000" dirty="0"/>
              <a:t>Minor Works Building Contract (MW)</a:t>
            </a:r>
          </a:p>
          <a:p>
            <a:pPr lvl="1"/>
            <a:r>
              <a:rPr lang="en-GB" sz="2000" dirty="0"/>
              <a:t>Minor Works Building Contract with subcontractors design (MWD)</a:t>
            </a:r>
          </a:p>
          <a:p>
            <a:pPr lvl="1"/>
            <a:r>
              <a:rPr lang="en-GB" sz="2000" dirty="0"/>
              <a:t>Minor Works Sub-Contract with subcontractors design (</a:t>
            </a:r>
            <a:r>
              <a:rPr lang="en-GB" sz="2000" dirty="0" err="1"/>
              <a:t>MWSub</a:t>
            </a:r>
            <a:r>
              <a:rPr lang="en-GB" sz="2000" dirty="0"/>
              <a:t>/D)</a:t>
            </a:r>
          </a:p>
          <a:p>
            <a:pPr lvl="1"/>
            <a:r>
              <a:rPr lang="en-GB" sz="2000" dirty="0"/>
              <a:t>Minor Works Building Contract (MW) Tracked Change Document</a:t>
            </a:r>
          </a:p>
          <a:p>
            <a:pPr lvl="1"/>
            <a:r>
              <a:rPr lang="en-GB" sz="2000" dirty="0"/>
              <a:t>Minor Works Building Contract with contractors design (MWD) Tracked Changes Document</a:t>
            </a:r>
          </a:p>
          <a:p>
            <a:endParaRPr lang="en-GB" sz="2000" dirty="0"/>
          </a:p>
          <a:p>
            <a:r>
              <a:rPr lang="en-GB" sz="2000" dirty="0"/>
              <a:t>JCT Major Project Construction Contract family</a:t>
            </a:r>
          </a:p>
          <a:p>
            <a:pPr lvl="1"/>
            <a:r>
              <a:rPr lang="en-GB" sz="2000" dirty="0"/>
              <a:t>Major Project Construction Contract (MP)</a:t>
            </a:r>
          </a:p>
          <a:p>
            <a:pPr lvl="1"/>
            <a:r>
              <a:rPr lang="en-GB" sz="2000" dirty="0"/>
              <a:t>Major Project Sub-Contract (</a:t>
            </a:r>
            <a:r>
              <a:rPr lang="en-GB" sz="2000" dirty="0" err="1"/>
              <a:t>MPSub</a:t>
            </a:r>
            <a:r>
              <a:rPr lang="en-GB" sz="2000" dirty="0"/>
              <a:t>)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7A4303-20DD-491E-BE34-0B94BDA94063}" type="datetime1">
              <a:rPr lang="en-GB" smtClean="0"/>
              <a:t>21/08/2018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92190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Other JCT Contract families (</a:t>
            </a:r>
            <a:r>
              <a:rPr lang="en-GB" dirty="0" err="1"/>
              <a:t>contd</a:t>
            </a:r>
            <a:r>
              <a:rPr lang="en-GB" dirty="0"/>
              <a:t>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2900" y="1825625"/>
            <a:ext cx="7993026" cy="4373156"/>
          </a:xfrm>
        </p:spPr>
        <p:txBody>
          <a:bodyPr>
            <a:normAutofit/>
          </a:bodyPr>
          <a:lstStyle/>
          <a:p>
            <a:r>
              <a:rPr lang="en-GB" sz="2000" dirty="0"/>
              <a:t>JCT Design &amp; Build Contract family</a:t>
            </a:r>
          </a:p>
          <a:p>
            <a:pPr lvl="1"/>
            <a:r>
              <a:rPr lang="en-GB" sz="2000" dirty="0"/>
              <a:t>Design &amp; Build Contract (DB)</a:t>
            </a:r>
          </a:p>
          <a:p>
            <a:pPr lvl="1"/>
            <a:r>
              <a:rPr lang="en-GB" sz="2000" dirty="0"/>
              <a:t>Bespoke sub-contracts are used</a:t>
            </a:r>
          </a:p>
          <a:p>
            <a:pPr lvl="1"/>
            <a:r>
              <a:rPr lang="en-GB" sz="2000" dirty="0"/>
              <a:t>Design &amp; Build Sub-Contract Agreement (</a:t>
            </a:r>
            <a:r>
              <a:rPr lang="en-GB" sz="2000" dirty="0" err="1"/>
              <a:t>DBSub</a:t>
            </a:r>
            <a:r>
              <a:rPr lang="en-GB" sz="2000" dirty="0"/>
              <a:t>/A)</a:t>
            </a:r>
          </a:p>
          <a:p>
            <a:pPr lvl="1"/>
            <a:r>
              <a:rPr lang="en-GB" sz="2000" dirty="0"/>
              <a:t>Design &amp; Build Sub-Contract Conditions (</a:t>
            </a:r>
            <a:r>
              <a:rPr lang="en-GB" sz="2000" dirty="0" err="1"/>
              <a:t>DBSub</a:t>
            </a:r>
            <a:r>
              <a:rPr lang="en-GB" sz="2000" dirty="0"/>
              <a:t>/C)</a:t>
            </a:r>
          </a:p>
          <a:p>
            <a:endParaRPr lang="en-GB" sz="2000" dirty="0"/>
          </a:p>
          <a:p>
            <a:r>
              <a:rPr lang="en-GB" sz="2000" dirty="0"/>
              <a:t>JCT Management Building Contract family</a:t>
            </a:r>
          </a:p>
          <a:p>
            <a:pPr lvl="1"/>
            <a:r>
              <a:rPr lang="en-GB" sz="2000" dirty="0"/>
              <a:t>Management Building Contract (MC)</a:t>
            </a:r>
          </a:p>
          <a:p>
            <a:pPr lvl="1"/>
            <a:r>
              <a:rPr lang="en-GB" sz="2000" dirty="0"/>
              <a:t>Management Works Contract Agreement (MCWC/A)</a:t>
            </a:r>
          </a:p>
          <a:p>
            <a:pPr lvl="1"/>
            <a:r>
              <a:rPr lang="en-GB" sz="2000" dirty="0"/>
              <a:t>Management Works Contract Conditions (MCWC/C)</a:t>
            </a:r>
          </a:p>
          <a:p>
            <a:pPr lvl="1"/>
            <a:r>
              <a:rPr lang="en-GB" sz="2000" dirty="0"/>
              <a:t>Management Works Contractor/Employer Agreement (MCWC/E)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7A4303-20DD-491E-BE34-0B94BDA94063}" type="datetime1">
              <a:rPr lang="en-GB" smtClean="0"/>
              <a:t>21/08/2018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86084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Other JCT Contract families (</a:t>
            </a:r>
            <a:r>
              <a:rPr lang="en-GB" dirty="0" err="1"/>
              <a:t>contd</a:t>
            </a:r>
            <a:r>
              <a:rPr lang="en-GB" dirty="0"/>
              <a:t>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2900" y="1825624"/>
            <a:ext cx="8141881" cy="4383789"/>
          </a:xfrm>
        </p:spPr>
        <p:txBody>
          <a:bodyPr>
            <a:normAutofit/>
          </a:bodyPr>
          <a:lstStyle/>
          <a:p>
            <a:r>
              <a:rPr lang="en-GB" sz="2000" dirty="0"/>
              <a:t>JCT Construction Management family</a:t>
            </a:r>
          </a:p>
          <a:p>
            <a:pPr lvl="1"/>
            <a:r>
              <a:rPr lang="en-GB" sz="2000" dirty="0"/>
              <a:t>Construction Management Appointment (CM/A)</a:t>
            </a:r>
          </a:p>
          <a:p>
            <a:pPr lvl="1"/>
            <a:r>
              <a:rPr lang="en-GB" sz="2000" dirty="0"/>
              <a:t>Construction Management Trade Contract (CM/TC)</a:t>
            </a:r>
          </a:p>
          <a:p>
            <a:endParaRPr lang="en-GB" sz="2000" dirty="0"/>
          </a:p>
          <a:p>
            <a:r>
              <a:rPr lang="en-GB" sz="2000" dirty="0"/>
              <a:t>JCT Constructing Excellence Contract family</a:t>
            </a:r>
          </a:p>
          <a:p>
            <a:pPr lvl="1"/>
            <a:r>
              <a:rPr lang="en-GB" sz="2000" dirty="0"/>
              <a:t>JCT – Constructing Excellence Contract (CE)</a:t>
            </a:r>
          </a:p>
          <a:p>
            <a:pPr lvl="1"/>
            <a:r>
              <a:rPr lang="en-GB" sz="2000" dirty="0"/>
              <a:t>JCT – Constructing Excellence Contract Project Team Agreement (CE/P)</a:t>
            </a:r>
          </a:p>
          <a:p>
            <a:endParaRPr lang="en-GB" sz="2000" dirty="0"/>
          </a:p>
          <a:p>
            <a:r>
              <a:rPr lang="en-GB" sz="2000" dirty="0"/>
              <a:t>JCT Measured Term Contract (MTC)</a:t>
            </a:r>
          </a:p>
          <a:p>
            <a:r>
              <a:rPr lang="en-GB" sz="2000" dirty="0"/>
              <a:t>JCT Prime Cost Building Contract (PCC)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7A4303-20DD-491E-BE34-0B94BDA94063}" type="datetime1">
              <a:rPr lang="en-GB" smtClean="0"/>
              <a:t>21/08/2018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15587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Other JCT Contract families (</a:t>
            </a:r>
            <a:r>
              <a:rPr lang="en-GB" dirty="0" err="1"/>
              <a:t>contd</a:t>
            </a:r>
            <a:r>
              <a:rPr lang="en-GB" dirty="0"/>
              <a:t>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000" dirty="0"/>
              <a:t>JCT’s Repair and Maintenance Contract (RM)</a:t>
            </a:r>
          </a:p>
          <a:p>
            <a:endParaRPr lang="en-GB" sz="2000" dirty="0"/>
          </a:p>
          <a:p>
            <a:r>
              <a:rPr lang="en-GB" sz="2000" dirty="0"/>
              <a:t>JCT’s home owner contracts</a:t>
            </a:r>
          </a:p>
          <a:p>
            <a:pPr lvl="1"/>
            <a:r>
              <a:rPr lang="en-GB" sz="2000" dirty="0"/>
              <a:t>Building Contract for a Home owner/Occupier who has not appointed a consultant to oversee the work (HO/B)</a:t>
            </a:r>
          </a:p>
          <a:p>
            <a:pPr lvl="1"/>
            <a:r>
              <a:rPr lang="en-GB" sz="2000" dirty="0"/>
              <a:t>Building Contract and Consultancy Agreement for a Home Owner/Occupier (HO/C and CO/CA)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7A4303-20DD-491E-BE34-0B94BDA94063}" type="datetime1">
              <a:rPr lang="en-GB" smtClean="0"/>
              <a:t>21/08/2018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39350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2CDB70-E6F7-46B8-BA4A-4B3FE5238A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664DE7E-3596-4CCD-8C0C-B70CA809DC3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D52FD5-602A-40FA-9C9A-3D42899332D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18377" y="6510632"/>
            <a:ext cx="822399" cy="338554"/>
          </a:xfrm>
        </p:spPr>
        <p:txBody>
          <a:bodyPr/>
          <a:lstStyle/>
          <a:p>
            <a:fld id="{ED7A4303-20DD-491E-BE34-0B94BDA94063}" type="datetime1">
              <a:rPr lang="en-GB" smtClean="0"/>
              <a:t>21/08/2018</a:t>
            </a:fld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6A78938-A6F7-47E6-9771-234F47543E3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429" t="14746" r="20750" b="4650"/>
          <a:stretch/>
        </p:blipFill>
        <p:spPr>
          <a:xfrm>
            <a:off x="6722" y="435006"/>
            <a:ext cx="9134054" cy="568702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19E927D-2823-4998-8DC7-127812906950}"/>
              </a:ext>
            </a:extLst>
          </p:cNvPr>
          <p:cNvSpPr txBox="1"/>
          <p:nvPr/>
        </p:nvSpPr>
        <p:spPr>
          <a:xfrm>
            <a:off x="0" y="6519446"/>
            <a:ext cx="5979842" cy="338554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GB" sz="1600" dirty="0">
                <a:solidFill>
                  <a:schemeClr val="bg1"/>
                </a:solidFill>
              </a:rPr>
              <a:t>Source: Practice Note: Deciding on the appropriate JCT contract 2011 </a:t>
            </a:r>
          </a:p>
        </p:txBody>
      </p:sp>
    </p:spTree>
    <p:extLst>
      <p:ext uri="{BB962C8B-B14F-4D97-AF65-F5344CB8AC3E}">
        <p14:creationId xmlns:p14="http://schemas.microsoft.com/office/powerpoint/2010/main" val="291897770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Useful information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2900" y="1825625"/>
            <a:ext cx="7855527" cy="3778006"/>
          </a:xfrm>
        </p:spPr>
        <p:txBody>
          <a:bodyPr/>
          <a:lstStyle/>
          <a:p>
            <a:r>
              <a:rPr lang="en-GB" dirty="0"/>
              <a:t>Joint Contract Tribunal – history (</a:t>
            </a:r>
            <a:r>
              <a:rPr lang="en-GB" dirty="0">
                <a:solidFill>
                  <a:schemeClr val="accent4">
                    <a:lumMod val="75000"/>
                  </a:schemeClr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www.corporate.jctltd.co.uk</a:t>
            </a:r>
            <a:r>
              <a:rPr lang="en-GB" dirty="0"/>
              <a:t>)</a:t>
            </a:r>
          </a:p>
          <a:p>
            <a:r>
              <a:rPr lang="en-GB" dirty="0"/>
              <a:t>Ashworth A &amp; </a:t>
            </a:r>
            <a:r>
              <a:rPr lang="en-GB" dirty="0" err="1"/>
              <a:t>Perera</a:t>
            </a:r>
            <a:r>
              <a:rPr lang="en-GB" dirty="0"/>
              <a:t> S (2018) </a:t>
            </a:r>
            <a:r>
              <a:rPr lang="en-GB" i="1" dirty="0"/>
              <a:t>Contractual Procedures in the Construction Industry</a:t>
            </a:r>
            <a:r>
              <a:rPr lang="en-GB" dirty="0"/>
              <a:t>.  7</a:t>
            </a:r>
            <a:r>
              <a:rPr lang="en-GB" baseline="30000" dirty="0"/>
              <a:t>th</a:t>
            </a:r>
            <a:r>
              <a:rPr lang="en-GB" dirty="0"/>
              <a:t> Ed.  </a:t>
            </a:r>
            <a:r>
              <a:rPr lang="en-GB" dirty="0" err="1"/>
              <a:t>Abdingdon</a:t>
            </a:r>
            <a:r>
              <a:rPr lang="en-GB" dirty="0"/>
              <a:t>, Oxon: Routledge.  Chapter 6: Forms of Contract</a:t>
            </a:r>
          </a:p>
          <a:p>
            <a:r>
              <a:rPr lang="en-GB" dirty="0"/>
              <a:t>JCT (2011) Practice Note: Deciding on the appropriate JCT contract. London: Sweet and Maxwell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7A4303-20DD-491E-BE34-0B94BDA94063}" type="datetime1">
              <a:rPr lang="en-GB" smtClean="0"/>
              <a:t>21/08/2018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4359658"/>
      </p:ext>
    </p:extLst>
  </p:cSld>
  <p:clrMapOvr>
    <a:masterClrMapping/>
  </p:clrMapOvr>
</p:sld>
</file>

<file path=ppt/theme/theme1.xml><?xml version="1.0" encoding="utf-8"?>
<a:theme xmlns:a="http://schemas.openxmlformats.org/drawingml/2006/main" name="Vertical Lexicon design template">
  <a:themeElements>
    <a:clrScheme name="Orange Red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Calibri">
      <a:majorFont>
        <a:latin typeface="Calibri" panose="020F0502020204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/>
      </a:spPr>
      <a:bodyPr rtlCol="0" anchor="ctr"/>
      <a:lstStyle>
        <a:defPPr algn="ctr">
          <a:defRPr dirty="0"/>
        </a:defPPr>
      </a:lstStyle>
      <a:style>
        <a:lnRef idx="2">
          <a:schemeClr val="accent2">
            <a:shade val="50000"/>
          </a:schemeClr>
        </a:lnRef>
        <a:fillRef idx="1">
          <a:schemeClr val="accent2"/>
        </a:fillRef>
        <a:effectRef idx="0">
          <a:schemeClr val="accent2"/>
        </a:effectRef>
        <a:fontRef idx="minor">
          <a:schemeClr val="lt1"/>
        </a:fontRef>
      </a:style>
    </a:spDef>
    <a:lnDef>
      <a:spPr/>
      <a:bodyPr/>
      <a:lstStyle/>
      <a:style>
        <a:lnRef idx="1">
          <a:schemeClr val="accent2"/>
        </a:lnRef>
        <a:fillRef idx="0">
          <a:schemeClr val="accent2"/>
        </a:fillRef>
        <a:effectRef idx="0">
          <a:schemeClr val="accent2"/>
        </a:effectRef>
        <a:fontRef idx="minor">
          <a:schemeClr val="tx1"/>
        </a:fontRef>
      </a:style>
    </a:lnDef>
    <a:txDef>
      <a:spPr>
        <a:noFill/>
        <a:ln>
          <a:solidFill>
            <a:schemeClr val="tx2"/>
          </a:solidFill>
        </a:ln>
      </a:spPr>
      <a:bodyPr wrap="none" rtlCol="0">
        <a:spAutoFit/>
      </a:bodyPr>
      <a:lstStyle>
        <a:defPPr>
          <a:defRPr dirty="0" err="1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Vertical lexicon design slides.potx" id="{49C7086D-B6BF-42C9-B2E9-7A6F5A963EAA}" vid="{839E83B1-FF0C-49E8-8563-59D864F05AE3}"/>
    </a:ext>
  </a:extLst>
</a:theme>
</file>

<file path=ppt/theme/theme2.xml><?xml version="1.0" encoding="utf-8"?>
<a:theme xmlns:a="http://schemas.openxmlformats.org/drawingml/2006/main" name="Office Theme">
  <a:themeElements>
    <a:clrScheme name="Orange Red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Calibri">
      <a:majorFont>
        <a:latin typeface="Calibri" panose="020F0502020204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range Red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Calibri">
      <a:majorFont>
        <a:latin typeface="Calibri" panose="020F0502020204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VSO_x0020_item_x0020_id xmlns="40262f94-9f35-4ac3-9a90-690165a166b7" xsi:nil="true"/>
    <Assetid_x0020_ xmlns="40262f94-9f35-4ac3-9a90-690165a166b7" xsi:nil="true"/>
    <Item_x0020_Details xmlns="40262f94-9f35-4ac3-9a90-690165a166b7" xsi:nil="true"/>
    <Template_x0020_details xmlns="40262f94-9f35-4ac3-9a90-690165a166b7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A3F7D94069FF64A86F7DFF56D60E3BE" ma:contentTypeVersion="6" ma:contentTypeDescription="Create a new document." ma:contentTypeScope="" ma:versionID="c32302c77d4085ecf495bdddb7f5e889">
  <xsd:schema xmlns:xsd="http://www.w3.org/2001/XMLSchema" xmlns:xs="http://www.w3.org/2001/XMLSchema" xmlns:p="http://schemas.microsoft.com/office/2006/metadata/properties" xmlns:ns2="a4f35948-e619-41b3-aa29-22878b09cfd2" xmlns:ns3="40262f94-9f35-4ac3-9a90-690165a166b7" targetNamespace="http://schemas.microsoft.com/office/2006/metadata/properties" ma:root="true" ma:fieldsID="4ab5ae46be95f9d0be6107e8200be7a2" ns2:_="" ns3:_="">
    <xsd:import namespace="a4f35948-e619-41b3-aa29-22878b09cfd2"/>
    <xsd:import namespace="40262f94-9f35-4ac3-9a90-690165a166b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VSO_x0020_item_x0020_id" minOccurs="0"/>
                <xsd:element ref="ns3:Item_x0020_Details" minOccurs="0"/>
                <xsd:element ref="ns3:Template_x0020_details" minOccurs="0"/>
                <xsd:element ref="ns3:Assetid_x0020_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4f35948-e619-41b3-aa29-22878b09cfd2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0262f94-9f35-4ac3-9a90-690165a166b7" elementFormDefault="qualified">
    <xsd:import namespace="http://schemas.microsoft.com/office/2006/documentManagement/types"/>
    <xsd:import namespace="http://schemas.microsoft.com/office/infopath/2007/PartnerControls"/>
    <xsd:element name="VSO_x0020_item_x0020_id" ma:index="10" nillable="true" ma:displayName="VSO item id" ma:description="Please add the bug number to refer to VSO items." ma:internalName="VSO_x0020_item_x0020_id">
      <xsd:simpleType>
        <xsd:restriction base="dms:Text">
          <xsd:maxLength value="255"/>
        </xsd:restriction>
      </xsd:simpleType>
    </xsd:element>
    <xsd:element name="Item_x0020_Details" ma:index="11" nillable="true" ma:displayName="Item Details" ma:internalName="Item_x0020_Details">
      <xsd:simpleType>
        <xsd:restriction base="dms:Note">
          <xsd:maxLength value="255"/>
        </xsd:restriction>
      </xsd:simpleType>
    </xsd:element>
    <xsd:element name="Template_x0020_details" ma:index="12" nillable="true" ma:displayName="Template details" ma:internalName="Template_x0020_details">
      <xsd:simpleType>
        <xsd:restriction base="dms:Text"/>
      </xsd:simpleType>
    </xsd:element>
    <xsd:element name="Assetid_x0020_" ma:index="13" nillable="true" ma:displayName="Assetid " ma:internalName="Assetid_x0020_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05EEE0F9-7BC9-4998-8617-7CC115AD97E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2A1BD8E5-A18E-435C-B431-90A6B59F4B6F}">
  <ds:schemaRefs>
    <ds:schemaRef ds:uri="http://purl.org/dc/dcmitype/"/>
    <ds:schemaRef ds:uri="http://schemas.microsoft.com/office/infopath/2007/PartnerControls"/>
    <ds:schemaRef ds:uri="40262f94-9f35-4ac3-9a90-690165a166b7"/>
    <ds:schemaRef ds:uri="http://www.w3.org/XML/1998/namespace"/>
    <ds:schemaRef ds:uri="http://purl.org/dc/elements/1.1/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a4f35948-e619-41b3-aa29-22878b09cfd2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4BEBB951-DE64-4CB8-9E1C-184A357AD7F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4f35948-e619-41b3-aa29-22878b09cfd2"/>
    <ds:schemaRef ds:uri="40262f94-9f35-4ac3-9a90-690165a166b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Vertical lexicon design slides</Template>
  <TotalTime>1122</TotalTime>
  <Words>768</Words>
  <Application>Microsoft Office PowerPoint</Application>
  <PresentationFormat>On-screen Show (4:3)</PresentationFormat>
  <Paragraphs>124</Paragraphs>
  <Slides>12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5" baseType="lpstr">
      <vt:lpstr>Arial</vt:lpstr>
      <vt:lpstr>Calibri</vt:lpstr>
      <vt:lpstr>Vertical Lexicon design template</vt:lpstr>
      <vt:lpstr>M5X01878: Contract Practice and Procedures: Types of contract (pt1)</vt:lpstr>
      <vt:lpstr>Outline</vt:lpstr>
      <vt:lpstr>Standard form of building contract</vt:lpstr>
      <vt:lpstr>PowerPoint Presentation</vt:lpstr>
      <vt:lpstr>JCT Standard Building Contract family</vt:lpstr>
      <vt:lpstr>JCT Intermediate Building Contract family</vt:lpstr>
      <vt:lpstr>Other JCT Contract families</vt:lpstr>
      <vt:lpstr>Other JCT Contract families (contd)</vt:lpstr>
      <vt:lpstr>Other JCT Contract families (contd)</vt:lpstr>
      <vt:lpstr>Other JCT Contract families (contd)</vt:lpstr>
      <vt:lpstr>PowerPoint Presentation</vt:lpstr>
      <vt:lpstr>Useful information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M5X01878: Contract Practice and Procedures: Introduction</dc:title>
  <dc:creator>Owner</dc:creator>
  <cp:lastModifiedBy>Owner</cp:lastModifiedBy>
  <cp:revision>30</cp:revision>
  <dcterms:created xsi:type="dcterms:W3CDTF">2018-07-17T10:05:07Z</dcterms:created>
  <dcterms:modified xsi:type="dcterms:W3CDTF">2018-08-21T10:00:51Z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  <property fmtid="{D5CDD505-2E9C-101B-9397-08002B2CF9AE}" pid="3" name="Order">
    <vt:r8>74067900</vt:r8>
  </property>
  <property fmtid="{D5CDD505-2E9C-101B-9397-08002B2CF9AE}" pid="4" name="HiddenCategoryTags">
    <vt:lpwstr/>
  </property>
  <property fmtid="{D5CDD505-2E9C-101B-9397-08002B2CF9AE}" pid="5" name="InternalTags">
    <vt:lpwstr/>
  </property>
  <property fmtid="{D5CDD505-2E9C-101B-9397-08002B2CF9AE}" pid="6" name="FeatureTags">
    <vt:lpwstr/>
  </property>
  <property fmtid="{D5CDD505-2E9C-101B-9397-08002B2CF9AE}" pid="7" name="LocalizationTags">
    <vt:lpwstr/>
  </property>
  <property fmtid="{D5CDD505-2E9C-101B-9397-08002B2CF9AE}" pid="8" name="CategoryTags">
    <vt:lpwstr/>
  </property>
  <property fmtid="{D5CDD505-2E9C-101B-9397-08002B2CF9AE}" pid="9" name="Applications">
    <vt:lpwstr/>
  </property>
  <property fmtid="{D5CDD505-2E9C-101B-9397-08002B2CF9AE}" pid="10" name="CampaignTags">
    <vt:lpwstr/>
  </property>
  <property fmtid="{D5CDD505-2E9C-101B-9397-08002B2CF9AE}" pid="11" name="ScenarioTags">
    <vt:lpwstr/>
  </property>
</Properties>
</file>