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theme/theme7.xml" ContentType="application/vnd.openxmlformats-officedocument.theme+xml"/>
  <Override PartName="/ppt/slideLayouts/slideLayout14.xml" ContentType="application/vnd.openxmlformats-officedocument.presentationml.slideLayout+xml"/>
  <Override PartName="/ppt/theme/theme8.xml" ContentType="application/vnd.openxmlformats-officedocument.theme+xml"/>
  <Override PartName="/ppt/slideLayouts/slideLayout15.xml" ContentType="application/vnd.openxmlformats-officedocument.presentationml.slideLayout+xml"/>
  <Override PartName="/ppt/theme/theme9.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0.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1.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15.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17.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18.xml" ContentType="application/vnd.openxmlformats-officedocument.theme+xml"/>
  <Override PartName="/ppt/theme/theme19.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7" r:id="rId5"/>
    <p:sldMasterId id="2147483669" r:id="rId6"/>
    <p:sldMasterId id="2147483671" r:id="rId7"/>
    <p:sldMasterId id="2147483673" r:id="rId8"/>
    <p:sldMasterId id="2147483675" r:id="rId9"/>
    <p:sldMasterId id="2147483678" r:id="rId10"/>
    <p:sldMasterId id="2147483742" r:id="rId11"/>
    <p:sldMasterId id="2147483744" r:id="rId12"/>
    <p:sldMasterId id="2147483745" r:id="rId13"/>
    <p:sldMasterId id="2147483696" r:id="rId14"/>
    <p:sldMasterId id="2147483701" r:id="rId15"/>
    <p:sldMasterId id="2147483705" r:id="rId16"/>
    <p:sldMasterId id="2147483709" r:id="rId17"/>
    <p:sldMasterId id="2147483721" r:id="rId18"/>
    <p:sldMasterId id="2147483733" r:id="rId19"/>
    <p:sldMasterId id="2147483648" r:id="rId20"/>
    <p:sldMasterId id="2147483680" r:id="rId21"/>
  </p:sldMasterIdLst>
  <p:handoutMasterIdLst>
    <p:handoutMasterId r:id="rId87"/>
  </p:handoutMasterIdLst>
  <p:sldIdLst>
    <p:sldId id="256" r:id="rId22"/>
    <p:sldId id="404" r:id="rId23"/>
    <p:sldId id="393" r:id="rId24"/>
    <p:sldId id="358" r:id="rId25"/>
    <p:sldId id="384" r:id="rId26"/>
    <p:sldId id="385" r:id="rId27"/>
    <p:sldId id="386" r:id="rId28"/>
    <p:sldId id="365" r:id="rId29"/>
    <p:sldId id="379" r:id="rId30"/>
    <p:sldId id="363" r:id="rId31"/>
    <p:sldId id="380" r:id="rId32"/>
    <p:sldId id="405" r:id="rId33"/>
    <p:sldId id="312" r:id="rId34"/>
    <p:sldId id="381" r:id="rId35"/>
    <p:sldId id="400" r:id="rId36"/>
    <p:sldId id="387" r:id="rId37"/>
    <p:sldId id="344" r:id="rId38"/>
    <p:sldId id="338" r:id="rId39"/>
    <p:sldId id="337" r:id="rId40"/>
    <p:sldId id="315" r:id="rId41"/>
    <p:sldId id="339" r:id="rId42"/>
    <p:sldId id="399" r:id="rId43"/>
    <p:sldId id="361" r:id="rId44"/>
    <p:sldId id="319" r:id="rId45"/>
    <p:sldId id="297" r:id="rId46"/>
    <p:sldId id="321" r:id="rId47"/>
    <p:sldId id="320" r:id="rId48"/>
    <p:sldId id="323" r:id="rId49"/>
    <p:sldId id="395" r:id="rId50"/>
    <p:sldId id="396" r:id="rId51"/>
    <p:sldId id="398" r:id="rId52"/>
    <p:sldId id="389" r:id="rId53"/>
    <p:sldId id="318" r:id="rId54"/>
    <p:sldId id="336" r:id="rId55"/>
    <p:sldId id="324" r:id="rId56"/>
    <p:sldId id="343" r:id="rId57"/>
    <p:sldId id="326" r:id="rId58"/>
    <p:sldId id="392" r:id="rId59"/>
    <p:sldId id="296" r:id="rId60"/>
    <p:sldId id="295" r:id="rId61"/>
    <p:sldId id="357" r:id="rId62"/>
    <p:sldId id="331" r:id="rId63"/>
    <p:sldId id="298" r:id="rId64"/>
    <p:sldId id="330" r:id="rId65"/>
    <p:sldId id="345" r:id="rId66"/>
    <p:sldId id="347" r:id="rId67"/>
    <p:sldId id="355" r:id="rId68"/>
    <p:sldId id="348" r:id="rId69"/>
    <p:sldId id="351" r:id="rId70"/>
    <p:sldId id="352" r:id="rId71"/>
    <p:sldId id="353" r:id="rId72"/>
    <p:sldId id="279" r:id="rId73"/>
    <p:sldId id="334" r:id="rId74"/>
    <p:sldId id="354" r:id="rId75"/>
    <p:sldId id="304" r:id="rId76"/>
    <p:sldId id="274" r:id="rId77"/>
    <p:sldId id="329" r:id="rId78"/>
    <p:sldId id="305" r:id="rId79"/>
    <p:sldId id="307" r:id="rId80"/>
    <p:sldId id="308" r:id="rId81"/>
    <p:sldId id="310" r:id="rId82"/>
    <p:sldId id="382" r:id="rId83"/>
    <p:sldId id="293" r:id="rId84"/>
    <p:sldId id="311" r:id="rId85"/>
    <p:sldId id="294" r:id="rId8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93153A2-00B1-451D-9469-FC905042BD78}">
          <p14:sldIdLst>
            <p14:sldId id="256"/>
            <p14:sldId id="404"/>
            <p14:sldId id="393"/>
            <p14:sldId id="358"/>
            <p14:sldId id="384"/>
            <p14:sldId id="385"/>
            <p14:sldId id="386"/>
            <p14:sldId id="365"/>
            <p14:sldId id="379"/>
            <p14:sldId id="363"/>
            <p14:sldId id="380"/>
            <p14:sldId id="405"/>
            <p14:sldId id="312"/>
            <p14:sldId id="381"/>
            <p14:sldId id="400"/>
            <p14:sldId id="387"/>
            <p14:sldId id="344"/>
            <p14:sldId id="338"/>
            <p14:sldId id="337"/>
            <p14:sldId id="315"/>
            <p14:sldId id="339"/>
            <p14:sldId id="399"/>
            <p14:sldId id="361"/>
            <p14:sldId id="319"/>
            <p14:sldId id="297"/>
            <p14:sldId id="321"/>
            <p14:sldId id="320"/>
            <p14:sldId id="323"/>
            <p14:sldId id="395"/>
            <p14:sldId id="396"/>
            <p14:sldId id="398"/>
            <p14:sldId id="389"/>
            <p14:sldId id="318"/>
            <p14:sldId id="336"/>
            <p14:sldId id="324"/>
            <p14:sldId id="343"/>
            <p14:sldId id="326"/>
            <p14:sldId id="392"/>
            <p14:sldId id="296"/>
            <p14:sldId id="295"/>
            <p14:sldId id="357"/>
            <p14:sldId id="331"/>
            <p14:sldId id="298"/>
            <p14:sldId id="330"/>
            <p14:sldId id="345"/>
            <p14:sldId id="347"/>
            <p14:sldId id="355"/>
            <p14:sldId id="348"/>
            <p14:sldId id="351"/>
            <p14:sldId id="352"/>
            <p14:sldId id="353"/>
            <p14:sldId id="279"/>
            <p14:sldId id="334"/>
            <p14:sldId id="354"/>
            <p14:sldId id="304"/>
            <p14:sldId id="274"/>
          </p14:sldIdLst>
        </p14:section>
        <p14:section name="Untitled Section" id="{879B7EC6-0A3C-4400-A3B0-DB23D6E7C41A}">
          <p14:sldIdLst>
            <p14:sldId id="329"/>
            <p14:sldId id="305"/>
            <p14:sldId id="307"/>
            <p14:sldId id="308"/>
            <p14:sldId id="310"/>
            <p14:sldId id="382"/>
            <p14:sldId id="293"/>
            <p14:sldId id="311"/>
            <p14:sldId id="29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224" y="7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5.xml"/><Relationship Id="rId21" Type="http://schemas.openxmlformats.org/officeDocument/2006/relationships/slideMaster" Target="slideMasters/slideMaster18.xml"/><Relationship Id="rId42" Type="http://schemas.openxmlformats.org/officeDocument/2006/relationships/slide" Target="slides/slide21.xml"/><Relationship Id="rId47" Type="http://schemas.openxmlformats.org/officeDocument/2006/relationships/slide" Target="slides/slide26.xml"/><Relationship Id="rId63" Type="http://schemas.openxmlformats.org/officeDocument/2006/relationships/slide" Target="slides/slide42.xml"/><Relationship Id="rId68" Type="http://schemas.openxmlformats.org/officeDocument/2006/relationships/slide" Target="slides/slide47.xml"/><Relationship Id="rId84" Type="http://schemas.openxmlformats.org/officeDocument/2006/relationships/slide" Target="slides/slide63.xml"/><Relationship Id="rId89" Type="http://schemas.openxmlformats.org/officeDocument/2006/relationships/viewProps" Target="viewProps.xml"/><Relationship Id="rId16" Type="http://schemas.openxmlformats.org/officeDocument/2006/relationships/slideMaster" Target="slideMasters/slideMaster13.xml"/><Relationship Id="rId11" Type="http://schemas.openxmlformats.org/officeDocument/2006/relationships/slideMaster" Target="slideMasters/slideMaster8.xml"/><Relationship Id="rId32" Type="http://schemas.openxmlformats.org/officeDocument/2006/relationships/slide" Target="slides/slide11.xml"/><Relationship Id="rId37" Type="http://schemas.openxmlformats.org/officeDocument/2006/relationships/slide" Target="slides/slide16.xml"/><Relationship Id="rId53" Type="http://schemas.openxmlformats.org/officeDocument/2006/relationships/slide" Target="slides/slide32.xml"/><Relationship Id="rId58" Type="http://schemas.openxmlformats.org/officeDocument/2006/relationships/slide" Target="slides/slide37.xml"/><Relationship Id="rId74" Type="http://schemas.openxmlformats.org/officeDocument/2006/relationships/slide" Target="slides/slide53.xml"/><Relationship Id="rId79" Type="http://schemas.openxmlformats.org/officeDocument/2006/relationships/slide" Target="slides/slide58.xml"/><Relationship Id="rId5" Type="http://schemas.openxmlformats.org/officeDocument/2006/relationships/slideMaster" Target="slideMasters/slideMaster2.xml"/><Relationship Id="rId90" Type="http://schemas.openxmlformats.org/officeDocument/2006/relationships/theme" Target="theme/theme1.xml"/><Relationship Id="rId14" Type="http://schemas.openxmlformats.org/officeDocument/2006/relationships/slideMaster" Target="slideMasters/slideMaster11.xml"/><Relationship Id="rId22" Type="http://schemas.openxmlformats.org/officeDocument/2006/relationships/slide" Target="slides/slide1.xml"/><Relationship Id="rId27" Type="http://schemas.openxmlformats.org/officeDocument/2006/relationships/slide" Target="slides/slide6.xml"/><Relationship Id="rId30" Type="http://schemas.openxmlformats.org/officeDocument/2006/relationships/slide" Target="slides/slide9.xml"/><Relationship Id="rId35" Type="http://schemas.openxmlformats.org/officeDocument/2006/relationships/slide" Target="slides/slide14.xml"/><Relationship Id="rId43" Type="http://schemas.openxmlformats.org/officeDocument/2006/relationships/slide" Target="slides/slide22.xml"/><Relationship Id="rId48" Type="http://schemas.openxmlformats.org/officeDocument/2006/relationships/slide" Target="slides/slide27.xml"/><Relationship Id="rId56" Type="http://schemas.openxmlformats.org/officeDocument/2006/relationships/slide" Target="slides/slide35.xml"/><Relationship Id="rId64" Type="http://schemas.openxmlformats.org/officeDocument/2006/relationships/slide" Target="slides/slide43.xml"/><Relationship Id="rId69" Type="http://schemas.openxmlformats.org/officeDocument/2006/relationships/slide" Target="slides/slide48.xml"/><Relationship Id="rId77" Type="http://schemas.openxmlformats.org/officeDocument/2006/relationships/slide" Target="slides/slide56.xml"/><Relationship Id="rId8" Type="http://schemas.openxmlformats.org/officeDocument/2006/relationships/slideMaster" Target="slideMasters/slideMaster5.xml"/><Relationship Id="rId51" Type="http://schemas.openxmlformats.org/officeDocument/2006/relationships/slide" Target="slides/slide30.xml"/><Relationship Id="rId72" Type="http://schemas.openxmlformats.org/officeDocument/2006/relationships/slide" Target="slides/slide51.xml"/><Relationship Id="rId80" Type="http://schemas.openxmlformats.org/officeDocument/2006/relationships/slide" Target="slides/slide59.xml"/><Relationship Id="rId85" Type="http://schemas.openxmlformats.org/officeDocument/2006/relationships/slide" Target="slides/slide64.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59" Type="http://schemas.openxmlformats.org/officeDocument/2006/relationships/slide" Target="slides/slide38.xml"/><Relationship Id="rId67" Type="http://schemas.openxmlformats.org/officeDocument/2006/relationships/slide" Target="slides/slide46.xml"/><Relationship Id="rId20" Type="http://schemas.openxmlformats.org/officeDocument/2006/relationships/slideMaster" Target="slideMasters/slideMaster17.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slide" Target="slides/slide41.xml"/><Relationship Id="rId70" Type="http://schemas.openxmlformats.org/officeDocument/2006/relationships/slide" Target="slides/slide49.xml"/><Relationship Id="rId75" Type="http://schemas.openxmlformats.org/officeDocument/2006/relationships/slide" Target="slides/slide54.xml"/><Relationship Id="rId83" Type="http://schemas.openxmlformats.org/officeDocument/2006/relationships/slide" Target="slides/slide6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 Type="http://schemas.openxmlformats.org/officeDocument/2006/relationships/slideMaster" Target="slideMasters/slideMaster7.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slide" Target="slides/slide52.xml"/><Relationship Id="rId78" Type="http://schemas.openxmlformats.org/officeDocument/2006/relationships/slide" Target="slides/slide57.xml"/><Relationship Id="rId81" Type="http://schemas.openxmlformats.org/officeDocument/2006/relationships/slide" Target="slides/slide60.xml"/><Relationship Id="rId86" Type="http://schemas.openxmlformats.org/officeDocument/2006/relationships/slide" Target="slides/slide65.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8.xml"/><Relationship Id="rId34" Type="http://schemas.openxmlformats.org/officeDocument/2006/relationships/slide" Target="slides/slide13.xml"/><Relationship Id="rId50" Type="http://schemas.openxmlformats.org/officeDocument/2006/relationships/slide" Target="slides/slide29.xml"/><Relationship Id="rId55" Type="http://schemas.openxmlformats.org/officeDocument/2006/relationships/slide" Target="slides/slide34.xml"/><Relationship Id="rId76" Type="http://schemas.openxmlformats.org/officeDocument/2006/relationships/slide" Target="slides/slide55.xml"/><Relationship Id="rId7" Type="http://schemas.openxmlformats.org/officeDocument/2006/relationships/slideMaster" Target="slideMasters/slideMaster4.xml"/><Relationship Id="rId71" Type="http://schemas.openxmlformats.org/officeDocument/2006/relationships/slide" Target="slides/slide50.xml"/><Relationship Id="rId2" Type="http://schemas.openxmlformats.org/officeDocument/2006/relationships/customXml" Target="../customXml/item2.xml"/><Relationship Id="rId29" Type="http://schemas.openxmlformats.org/officeDocument/2006/relationships/slide" Target="slides/slide8.xml"/><Relationship Id="rId24" Type="http://schemas.openxmlformats.org/officeDocument/2006/relationships/slide" Target="slides/slide3.xml"/><Relationship Id="rId40" Type="http://schemas.openxmlformats.org/officeDocument/2006/relationships/slide" Target="slides/slide19.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handoutMaster" Target="handoutMasters/handoutMaster1.xml"/><Relationship Id="rId61" Type="http://schemas.openxmlformats.org/officeDocument/2006/relationships/slide" Target="slides/slide40.xml"/><Relationship Id="rId82" Type="http://schemas.openxmlformats.org/officeDocument/2006/relationships/slide" Target="slides/slide61.xml"/><Relationship Id="rId19" Type="http://schemas.openxmlformats.org/officeDocument/2006/relationships/slideMaster" Target="slideMasters/slideMaster1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28/11/2024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118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28/11/2024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9500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28/11/2024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91173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28/11/2024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393594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28/11/2024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84340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28/11/2024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58799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27855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969449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021023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4056776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696556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329358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774848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5824618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858079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43503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641315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878354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010193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199785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552979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0629520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303611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649927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588789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290235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124794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24312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15453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177856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83072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32702653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14623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05007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2132888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94997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38609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3363112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2734547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096440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561230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2454130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828502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8473053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35738901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624560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11/28/2024</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0778046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943607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0181788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812339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011353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2083545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7825840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0155831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1381922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5759315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07412200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11/28/2024</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08194012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356789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037322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1428317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6782441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6343505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67474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5460721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7399258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28/11/2024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28/11/2024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11/28/2024</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3.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4.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1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10.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0.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image" Target="../media/image15.png"/><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1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image" Target="../media/image16.png"/><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1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5" Type="http://schemas.openxmlformats.org/officeDocument/2006/relationships/slideLayout" Target="../slideLayouts/slideLayout63.xml"/><Relationship Id="rId4" Type="http://schemas.openxmlformats.org/officeDocument/2006/relationships/slideLayout" Target="../slideLayouts/slideLayout62.xml"/><Relationship Id="rId9"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theme" Target="../theme/theme1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4" Type="http://schemas.openxmlformats.org/officeDocument/2006/relationships/image" Target="../media/image25.jpeg"/></Relationships>
</file>

<file path=ppt/slideMasters/_rels/slideMaster18.xml.rels><?xml version="1.0" encoding="UTF-8" standalone="yes"?>
<Relationships xmlns="http://schemas.openxmlformats.org/package/2006/relationships"><Relationship Id="rId3" Type="http://schemas.openxmlformats.org/officeDocument/2006/relationships/slideLayout" Target="../slideLayouts/slideLayout71.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image" Target="../media/image11.png"/><Relationship Id="rId5" Type="http://schemas.openxmlformats.org/officeDocument/2006/relationships/theme" Target="../theme/theme18.xml"/><Relationship Id="rId4"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7369526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51805999"/>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47276879"/>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38668845"/>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26869570"/>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693367298"/>
      </p:ext>
    </p:extLst>
  </p:cSld>
  <p:clrMap bg1="lt1" tx1="dk1" bg2="lt2" tx2="dk2" accent1="accent1" accent2="accent2" accent3="accent3" accent4="accent4" accent5="accent5" accent6="accent6" hlink="hlink" folHlink="folHlink"/>
  <p:sldLayoutIdLst>
    <p:sldLayoutId id="2147483676" r:id="rId1"/>
    <p:sldLayoutId id="21474836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0001720"/>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11419494"/>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11983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047146390"/>
      </p:ext>
    </p:extLst>
  </p:cSld>
  <p:clrMap bg1="lt1" tx1="dk1" bg2="lt2" tx2="dk2" accent1="accent1" accent2="accent2" accent3="accent3" accent4="accent4" accent5="accent5" accent6="accent6" hlink="hlink" folHlink="folHlink"/>
  <p:sldLayoutIdLst>
    <p:sldLayoutId id="2147483685" r:id="rId1"/>
    <p:sldLayoutId id="2147483746" r:id="rId2"/>
    <p:sldLayoutId id="2147483743"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322556288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34156980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130565286"/>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396253898"/>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4099294702"/>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378591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28/11/2024</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54" r:id="rId1"/>
    <p:sldLayoutId id="2147483650"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82" r:id="rId3"/>
    <p:sldLayoutId id="214748368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9.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69.xml"/><Relationship Id="rId1" Type="http://schemas.openxmlformats.org/officeDocument/2006/relationships/video" Target="https://www.youtube.com/embed/3npya2-Echo?feature=oembed" TargetMode="External"/><Relationship Id="rId4" Type="http://schemas.openxmlformats.org/officeDocument/2006/relationships/hyperlink" Target="https://youtu.be/3npya2-Echo"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hyperlink" Target="https://www.thesaurus.com/" TargetMode="Externa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hyperlink" Target="https://www.dictionary.com/" TargetMode="External"/><Relationship Id="rId2" Type="http://schemas.openxmlformats.org/officeDocument/2006/relationships/hyperlink" Target="https://www.grammarly.com/" TargetMode="Externa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2.xml.rels><?xml version="1.0" encoding="UTF-8" standalone="yes"?>
<Relationships xmlns="http://schemas.openxmlformats.org/package/2006/relationships"><Relationship Id="rId2" Type="http://schemas.openxmlformats.org/officeDocument/2006/relationships/hyperlink" Target="https://www.uwtsd.ac.uk/media/uwtsd-website/content-assets/documents/academic-office/misc-forms/Academic_Misconduct_Policy_2021-22.pdf" TargetMode="Externa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hyperlink" Target="https://www.theguardian.com/business/2019/aug/20/lidl-attains-biggest-uk-market-share" TargetMode="External"/><Relationship Id="rId1" Type="http://schemas.openxmlformats.org/officeDocument/2006/relationships/slideLayout" Target="../slideLayouts/slideLayout6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lycoming.edu/library/plagiarism-game/"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57" y="1216205"/>
            <a:ext cx="3851074" cy="5381543"/>
          </a:xfrm>
        </p:spPr>
        <p:txBody>
          <a:bodyPr>
            <a:normAutofit fontScale="90000"/>
          </a:bodyPr>
          <a:lstStyle/>
          <a:p>
            <a:br>
              <a:rPr lang="en-GB" sz="3600" b="1" dirty="0">
                <a:latin typeface="+mj-lt"/>
              </a:rPr>
            </a:br>
            <a:r>
              <a:rPr lang="en-GB" sz="3100" b="1" dirty="0">
                <a:latin typeface="+mn-lt"/>
              </a:rPr>
              <a:t>Business Skills </a:t>
            </a:r>
            <a:br>
              <a:rPr lang="en-GB" sz="3100" dirty="0">
                <a:latin typeface="+mn-lt"/>
              </a:rPr>
            </a:br>
            <a:r>
              <a:rPr lang="en-GB" sz="3100" dirty="0">
                <a:latin typeface="+mn-lt"/>
              </a:rPr>
              <a:t>Week 3 : Becoming an Independent Learner </a:t>
            </a:r>
            <a:br>
              <a:rPr lang="en-GB" sz="3100" dirty="0">
                <a:latin typeface="+mn-lt"/>
              </a:rPr>
            </a:br>
            <a:br>
              <a:rPr lang="en-GB" sz="3100" dirty="0">
                <a:latin typeface="+mn-lt"/>
              </a:rPr>
            </a:br>
            <a:r>
              <a:rPr lang="en-GB" sz="3100" dirty="0">
                <a:latin typeface="+mn-lt"/>
              </a:rPr>
              <a:t>Part 1: Turnitin</a:t>
            </a:r>
            <a:br>
              <a:rPr lang="en-GB" sz="3100" dirty="0">
                <a:latin typeface="+mn-lt"/>
              </a:rPr>
            </a:br>
            <a:br>
              <a:rPr lang="en-GB" sz="3100" dirty="0">
                <a:latin typeface="+mn-lt"/>
              </a:rPr>
            </a:br>
            <a:r>
              <a:rPr lang="en-GB" sz="3100" dirty="0">
                <a:latin typeface="+mn-lt"/>
              </a:rPr>
              <a:t>Part 2: Paraphrasing,</a:t>
            </a:r>
            <a:br>
              <a:rPr lang="en-GB" sz="3100" dirty="0">
                <a:latin typeface="+mn-lt"/>
              </a:rPr>
            </a:br>
            <a:r>
              <a:rPr lang="en-GB" sz="3100" dirty="0">
                <a:latin typeface="+mn-lt"/>
              </a:rPr>
              <a:t>Plagiarism, and Referencing </a:t>
            </a:r>
            <a:br>
              <a:rPr lang="en-GB" sz="3100" dirty="0">
                <a:latin typeface="+mn-lt"/>
              </a:rPr>
            </a:br>
            <a:br>
              <a:rPr lang="en-GB" sz="3600" dirty="0">
                <a:latin typeface="+mn-lt"/>
              </a:rPr>
            </a:br>
            <a:br>
              <a:rPr lang="en-GB" i="1" dirty="0">
                <a:solidFill>
                  <a:schemeClr val="bg1"/>
                </a:solidFill>
              </a:rPr>
            </a:b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22E04F-4410-9F7D-B682-6AA840924C88}"/>
              </a:ext>
            </a:extLst>
          </p:cNvPr>
          <p:cNvSpPr>
            <a:spLocks noGrp="1"/>
          </p:cNvSpPr>
          <p:nvPr>
            <p:ph type="title"/>
          </p:nvPr>
        </p:nvSpPr>
        <p:spPr/>
        <p:txBody>
          <a:bodyPr/>
          <a:lstStyle/>
          <a:p>
            <a:r>
              <a:rPr lang="en-GB" sz="4000" b="1" dirty="0"/>
              <a:t>Week 2: How did it go? </a:t>
            </a:r>
          </a:p>
        </p:txBody>
      </p:sp>
      <p:sp>
        <p:nvSpPr>
          <p:cNvPr id="6" name="Content Placeholder 5">
            <a:extLst>
              <a:ext uri="{FF2B5EF4-FFF2-40B4-BE49-F238E27FC236}">
                <a16:creationId xmlns:a16="http://schemas.microsoft.com/office/drawing/2014/main" id="{C6D6E1BC-BA39-AFF0-FFF3-226F79C0D176}"/>
              </a:ext>
            </a:extLst>
          </p:cNvPr>
          <p:cNvSpPr>
            <a:spLocks noGrp="1"/>
          </p:cNvSpPr>
          <p:nvPr>
            <p:ph idx="1"/>
          </p:nvPr>
        </p:nvSpPr>
        <p:spPr>
          <a:xfrm>
            <a:off x="468204" y="1253331"/>
            <a:ext cx="7886700" cy="4351338"/>
          </a:xfrm>
        </p:spPr>
        <p:txBody>
          <a:bodyPr/>
          <a:lstStyle/>
          <a:p>
            <a:pPr marL="0" indent="0">
              <a:buNone/>
            </a:pPr>
            <a:r>
              <a:rPr lang="en-GB" sz="2400" dirty="0"/>
              <a:t>Recap on Task 1 In Class Test:</a:t>
            </a:r>
            <a:br>
              <a:rPr lang="en-GB" sz="2400" dirty="0"/>
            </a:br>
            <a:r>
              <a:rPr lang="en-GB" sz="2400" dirty="0"/>
              <a:t>Library Resources, Assessments and Research</a:t>
            </a:r>
          </a:p>
          <a:p>
            <a:pPr marL="0" indent="0">
              <a:buNone/>
            </a:pPr>
            <a:endParaRPr lang="en-GB" sz="2400" dirty="0"/>
          </a:p>
          <a:p>
            <a:r>
              <a:rPr lang="en-GB" sz="2400" dirty="0"/>
              <a:t>Let’s take a look at our results as a group</a:t>
            </a:r>
          </a:p>
          <a:p>
            <a:r>
              <a:rPr lang="en-GB" sz="2400" dirty="0"/>
              <a:t>Any questions?</a:t>
            </a:r>
          </a:p>
        </p:txBody>
      </p:sp>
    </p:spTree>
    <p:extLst>
      <p:ext uri="{BB962C8B-B14F-4D97-AF65-F5344CB8AC3E}">
        <p14:creationId xmlns:p14="http://schemas.microsoft.com/office/powerpoint/2010/main" val="799580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DCAB5-9B68-4C86-B8AC-886BE2DA0F05}"/>
              </a:ext>
            </a:extLst>
          </p:cNvPr>
          <p:cNvSpPr>
            <a:spLocks noGrp="1"/>
          </p:cNvSpPr>
          <p:nvPr>
            <p:ph type="title"/>
          </p:nvPr>
        </p:nvSpPr>
        <p:spPr/>
        <p:txBody>
          <a:bodyPr/>
          <a:lstStyle/>
          <a:p>
            <a:r>
              <a:rPr lang="en-GB" sz="4000" b="1" dirty="0"/>
              <a:t>Learning Objective</a:t>
            </a:r>
          </a:p>
        </p:txBody>
      </p:sp>
      <p:sp>
        <p:nvSpPr>
          <p:cNvPr id="3" name="Content Placeholder 2">
            <a:extLst>
              <a:ext uri="{FF2B5EF4-FFF2-40B4-BE49-F238E27FC236}">
                <a16:creationId xmlns:a16="http://schemas.microsoft.com/office/drawing/2014/main" id="{CA933F69-75AD-4BB7-9BF6-0B2F2DFB8B61}"/>
              </a:ext>
            </a:extLst>
          </p:cNvPr>
          <p:cNvSpPr>
            <a:spLocks noGrp="1"/>
          </p:cNvSpPr>
          <p:nvPr>
            <p:ph idx="1"/>
          </p:nvPr>
        </p:nvSpPr>
        <p:spPr/>
        <p:txBody>
          <a:bodyPr/>
          <a:lstStyle/>
          <a:p>
            <a:pPr marL="0" indent="0" fontAlgn="base">
              <a:lnSpc>
                <a:spcPct val="107000"/>
              </a:lnSpc>
              <a:spcAft>
                <a:spcPts val="800"/>
              </a:spcAft>
              <a:buNone/>
            </a:pPr>
            <a:r>
              <a:rPr lang="en-GB" sz="2400" dirty="0"/>
              <a:t>Upon completion of part 1, you should have:</a:t>
            </a:r>
          </a:p>
          <a:p>
            <a:pPr marL="0" indent="0" fontAlgn="base">
              <a:lnSpc>
                <a:spcPct val="107000"/>
              </a:lnSpc>
              <a:spcAft>
                <a:spcPts val="800"/>
              </a:spcAft>
              <a:buNone/>
            </a:pPr>
            <a:endParaRPr lang="en-GB" sz="2400" dirty="0"/>
          </a:p>
          <a:p>
            <a:pPr>
              <a:lnSpc>
                <a:spcPct val="107000"/>
              </a:lnSpc>
            </a:pPr>
            <a:r>
              <a:rPr lang="en-GB" sz="2400" dirty="0"/>
              <a:t>Developed an understanding of the features of Turnitin and how to use it.</a:t>
            </a:r>
          </a:p>
          <a:p>
            <a:pPr indent="0">
              <a:lnSpc>
                <a:spcPct val="107000"/>
              </a:lnSpc>
              <a:spcAft>
                <a:spcPts val="800"/>
              </a:spcAft>
              <a:buNone/>
            </a:pPr>
            <a:endParaRPr lang="en-GB" sz="2400" dirty="0"/>
          </a:p>
          <a:p>
            <a:pPr marL="0" indent="0">
              <a:buNone/>
            </a:pPr>
            <a:r>
              <a:rPr lang="en-GB" dirty="0"/>
              <a:t>*</a:t>
            </a:r>
            <a:r>
              <a:rPr lang="en-GB" sz="2400" b="1" i="1" dirty="0"/>
              <a:t>Part 1 is not included in your in class test</a:t>
            </a:r>
            <a:endParaRPr lang="en-GB" b="1" i="1" dirty="0"/>
          </a:p>
        </p:txBody>
      </p:sp>
    </p:spTree>
    <p:extLst>
      <p:ext uri="{BB962C8B-B14F-4D97-AF65-F5344CB8AC3E}">
        <p14:creationId xmlns:p14="http://schemas.microsoft.com/office/powerpoint/2010/main" val="3065729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E2C5C-67AD-4C97-8706-AB4801EBA081}"/>
              </a:ext>
            </a:extLst>
          </p:cNvPr>
          <p:cNvSpPr>
            <a:spLocks noGrp="1"/>
          </p:cNvSpPr>
          <p:nvPr>
            <p:ph type="title"/>
          </p:nvPr>
        </p:nvSpPr>
        <p:spPr/>
        <p:txBody>
          <a:bodyPr/>
          <a:lstStyle/>
          <a:p>
            <a:r>
              <a:rPr lang="en-GB" sz="4000" b="1" dirty="0"/>
              <a:t>Part 1: Turnitin </a:t>
            </a:r>
          </a:p>
        </p:txBody>
      </p:sp>
      <p:sp>
        <p:nvSpPr>
          <p:cNvPr id="3" name="Content Placeholder 2">
            <a:extLst>
              <a:ext uri="{FF2B5EF4-FFF2-40B4-BE49-F238E27FC236}">
                <a16:creationId xmlns:a16="http://schemas.microsoft.com/office/drawing/2014/main" id="{9DE77E88-EF3E-44C7-8666-01296BDC8BA5}"/>
              </a:ext>
            </a:extLst>
          </p:cNvPr>
          <p:cNvSpPr>
            <a:spLocks noGrp="1"/>
          </p:cNvSpPr>
          <p:nvPr>
            <p:ph idx="1"/>
          </p:nvPr>
        </p:nvSpPr>
        <p:spPr>
          <a:xfrm>
            <a:off x="858128" y="1594779"/>
            <a:ext cx="7657221" cy="3089763"/>
          </a:xfrm>
        </p:spPr>
        <p:txBody>
          <a:bodyPr/>
          <a:lstStyle/>
          <a:p>
            <a:pPr marL="0" indent="0">
              <a:buNone/>
            </a:pPr>
            <a:r>
              <a:rPr lang="en-GB" sz="2400" dirty="0"/>
              <a:t>During week one you were introduced to Turnitin. Let’s take a look in more detail…</a:t>
            </a:r>
          </a:p>
          <a:p>
            <a:pPr marL="0" indent="0">
              <a:buNone/>
            </a:pPr>
            <a:endParaRPr lang="en-GB" sz="2400" b="1" i="1" dirty="0"/>
          </a:p>
        </p:txBody>
      </p:sp>
      <p:sp>
        <p:nvSpPr>
          <p:cNvPr id="4" name="Arrow: Right 3">
            <a:extLst>
              <a:ext uri="{FF2B5EF4-FFF2-40B4-BE49-F238E27FC236}">
                <a16:creationId xmlns:a16="http://schemas.microsoft.com/office/drawing/2014/main" id="{5037A853-5F08-4C83-8863-F03520BDBE25}"/>
              </a:ext>
            </a:extLst>
          </p:cNvPr>
          <p:cNvSpPr/>
          <p:nvPr/>
        </p:nvSpPr>
        <p:spPr>
          <a:xfrm>
            <a:off x="5162843" y="3302390"/>
            <a:ext cx="2138289" cy="7209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6209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Turnitin </a:t>
            </a:r>
          </a:p>
        </p:txBody>
      </p:sp>
      <p:sp>
        <p:nvSpPr>
          <p:cNvPr id="5" name="Content Placeholder 4"/>
          <p:cNvSpPr>
            <a:spLocks noGrp="1"/>
          </p:cNvSpPr>
          <p:nvPr>
            <p:ph idx="1"/>
          </p:nvPr>
        </p:nvSpPr>
        <p:spPr>
          <a:xfrm>
            <a:off x="520505" y="1502067"/>
            <a:ext cx="7994845" cy="4195347"/>
          </a:xfrm>
        </p:spPr>
        <p:txBody>
          <a:bodyPr/>
          <a:lstStyle/>
          <a:p>
            <a:pPr marL="0" indent="0">
              <a:buNone/>
            </a:pPr>
            <a:r>
              <a:rPr lang="en-GB" sz="2400" dirty="0"/>
              <a:t>You will submit your assessments via Turnitin.</a:t>
            </a:r>
          </a:p>
          <a:p>
            <a:pPr marL="0" indent="0">
              <a:buNone/>
            </a:pPr>
            <a:r>
              <a:rPr lang="en-GB" sz="2400" dirty="0"/>
              <a:t>This is an online service that enables universities and lecturers to compare their students' assignments with a range of electronic sources, including other students' work.</a:t>
            </a:r>
          </a:p>
          <a:p>
            <a:pPr marL="0" indent="0">
              <a:buNone/>
            </a:pPr>
            <a:r>
              <a:rPr lang="en-GB" sz="2400" dirty="0"/>
              <a:t>The service is a valuable tool to help institutions, staff and students prevent and detect plagiarism (the taking of someone else’s work or ideas and passing it off as one’s own). </a:t>
            </a:r>
            <a:r>
              <a:rPr lang="en-GB" sz="2400" b="1" dirty="0"/>
              <a:t>We will be covering plagiarism later in this session.</a:t>
            </a:r>
          </a:p>
          <a:p>
            <a:pPr marL="0" indent="0">
              <a:buNone/>
            </a:pPr>
            <a:endParaRPr lang="en-GB" dirty="0"/>
          </a:p>
        </p:txBody>
      </p:sp>
    </p:spTree>
    <p:extLst>
      <p:ext uri="{BB962C8B-B14F-4D97-AF65-F5344CB8AC3E}">
        <p14:creationId xmlns:p14="http://schemas.microsoft.com/office/powerpoint/2010/main" val="2374111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Features</a:t>
            </a:r>
            <a:endParaRPr lang="en-GB" b="1" dirty="0"/>
          </a:p>
        </p:txBody>
      </p:sp>
      <p:sp>
        <p:nvSpPr>
          <p:cNvPr id="3" name="Content Placeholder 2"/>
          <p:cNvSpPr>
            <a:spLocks noGrp="1"/>
          </p:cNvSpPr>
          <p:nvPr>
            <p:ph idx="1"/>
          </p:nvPr>
        </p:nvSpPr>
        <p:spPr>
          <a:xfrm>
            <a:off x="628650" y="1241730"/>
            <a:ext cx="7886700" cy="4722971"/>
          </a:xfrm>
        </p:spPr>
        <p:txBody>
          <a:bodyPr/>
          <a:lstStyle/>
          <a:p>
            <a:r>
              <a:rPr lang="en-GB" sz="2400" dirty="0"/>
              <a:t>Each module has its own links to Turnitin within the assessment tab on Moodle.</a:t>
            </a:r>
          </a:p>
          <a:p>
            <a:r>
              <a:rPr lang="en-GB" sz="2400" dirty="0"/>
              <a:t>You will receive a receipt via your </a:t>
            </a:r>
            <a:r>
              <a:rPr lang="en-GB" sz="2400" b="1" i="1" dirty="0"/>
              <a:t>student email </a:t>
            </a:r>
            <a:r>
              <a:rPr lang="en-GB" sz="2400" dirty="0"/>
              <a:t>when you submit work online. </a:t>
            </a:r>
          </a:p>
          <a:p>
            <a:r>
              <a:rPr lang="en-GB" sz="2400" dirty="0"/>
              <a:t>Lecturers can enter your grades through </a:t>
            </a:r>
            <a:r>
              <a:rPr lang="en-GB" sz="2400" dirty="0" err="1"/>
              <a:t>Turnitin</a:t>
            </a:r>
            <a:r>
              <a:rPr lang="en-GB" sz="2400" dirty="0"/>
              <a:t>, and use the system to provide feedback on your work</a:t>
            </a:r>
          </a:p>
          <a:p>
            <a:r>
              <a:rPr lang="en-GB" sz="2400" dirty="0"/>
              <a:t>Submitted work is matched against a database of previously submitted work against more than 15 billion documents worldwide including websites, journals, books, periodicals, as well as work created and by other students.</a:t>
            </a:r>
          </a:p>
          <a:p>
            <a:endParaRPr lang="en-GB" dirty="0"/>
          </a:p>
        </p:txBody>
      </p:sp>
    </p:spTree>
    <p:extLst>
      <p:ext uri="{BB962C8B-B14F-4D97-AF65-F5344CB8AC3E}">
        <p14:creationId xmlns:p14="http://schemas.microsoft.com/office/powerpoint/2010/main" val="1551479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084B209-1897-4224-88D5-C7B4B795C348}"/>
              </a:ext>
            </a:extLst>
          </p:cNvPr>
          <p:cNvSpPr>
            <a:spLocks noGrp="1"/>
          </p:cNvSpPr>
          <p:nvPr>
            <p:ph type="title"/>
          </p:nvPr>
        </p:nvSpPr>
        <p:spPr/>
        <p:txBody>
          <a:bodyPr/>
          <a:lstStyle/>
          <a:p>
            <a:r>
              <a:rPr lang="en-GB" sz="4000" b="1" dirty="0"/>
              <a:t>Similarity Scores</a:t>
            </a:r>
          </a:p>
        </p:txBody>
      </p:sp>
      <p:sp>
        <p:nvSpPr>
          <p:cNvPr id="6" name="Content Placeholder 5">
            <a:extLst>
              <a:ext uri="{FF2B5EF4-FFF2-40B4-BE49-F238E27FC236}">
                <a16:creationId xmlns:a16="http://schemas.microsoft.com/office/drawing/2014/main" id="{AF9B1D0A-3A46-4CC2-85BD-104607952796}"/>
              </a:ext>
            </a:extLst>
          </p:cNvPr>
          <p:cNvSpPr>
            <a:spLocks noGrp="1"/>
          </p:cNvSpPr>
          <p:nvPr>
            <p:ph idx="1"/>
          </p:nvPr>
        </p:nvSpPr>
        <p:spPr>
          <a:xfrm>
            <a:off x="628650" y="1253331"/>
            <a:ext cx="7886700" cy="4351338"/>
          </a:xfrm>
        </p:spPr>
        <p:txBody>
          <a:bodyPr/>
          <a:lstStyle/>
          <a:p>
            <a:endParaRPr lang="en-GB" sz="2400" dirty="0"/>
          </a:p>
          <a:p>
            <a:r>
              <a:rPr lang="en-GB" sz="2400" dirty="0"/>
              <a:t>Please ensure you submit to similarity check before final submission. This will allow you to check your score and make the necessary changes. </a:t>
            </a:r>
          </a:p>
          <a:p>
            <a:r>
              <a:rPr lang="en-GB" sz="2400" dirty="0"/>
              <a:t>Always check to see where the similarities are. Asking your lecturer what score is acceptable is not best practice. </a:t>
            </a:r>
          </a:p>
          <a:p>
            <a:r>
              <a:rPr lang="en-GB" sz="2400" dirty="0"/>
              <a:t>It is your responsibility to ensure you have checked your score and submitted correctly – not your lecturers!</a:t>
            </a:r>
          </a:p>
          <a:p>
            <a:pPr marL="0" indent="0">
              <a:buNone/>
            </a:pPr>
            <a:endParaRPr lang="en-GB" sz="2400" b="1" dirty="0"/>
          </a:p>
        </p:txBody>
      </p:sp>
    </p:spTree>
    <p:extLst>
      <p:ext uri="{BB962C8B-B14F-4D97-AF65-F5344CB8AC3E}">
        <p14:creationId xmlns:p14="http://schemas.microsoft.com/office/powerpoint/2010/main" val="3399008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7C03A-9124-445C-99EC-D7A2034BA3A4}"/>
              </a:ext>
            </a:extLst>
          </p:cNvPr>
          <p:cNvSpPr>
            <a:spLocks noGrp="1"/>
          </p:cNvSpPr>
          <p:nvPr>
            <p:ph type="title"/>
          </p:nvPr>
        </p:nvSpPr>
        <p:spPr>
          <a:xfrm>
            <a:off x="628649" y="291090"/>
            <a:ext cx="7719285" cy="386642"/>
          </a:xfrm>
        </p:spPr>
        <p:txBody>
          <a:bodyPr vert="horz" lIns="91440" tIns="45720" rIns="91440" bIns="45720" rtlCol="0" anchor="b">
            <a:normAutofit fontScale="90000"/>
          </a:bodyPr>
          <a:lstStyle/>
          <a:p>
            <a:r>
              <a:rPr lang="en-US" sz="2900" kern="1200" dirty="0">
                <a:solidFill>
                  <a:schemeClr val="tx1"/>
                </a:solidFill>
                <a:latin typeface="+mj-lt"/>
                <a:ea typeface="+mj-ea"/>
                <a:cs typeface="+mj-cs"/>
              </a:rPr>
              <a:t>How to submit your assignment to Turnitin (Podcast)</a:t>
            </a:r>
          </a:p>
        </p:txBody>
      </p:sp>
      <p:pic>
        <p:nvPicPr>
          <p:cNvPr id="3" name="Submitting your assignment to Turnitin_JA">
            <a:hlinkClick r:id="" action="ppaction://media"/>
            <a:extLst>
              <a:ext uri="{FF2B5EF4-FFF2-40B4-BE49-F238E27FC236}">
                <a16:creationId xmlns:a16="http://schemas.microsoft.com/office/drawing/2014/main" id="{5E6A85C0-F56B-F467-7C21-DD57B6F9DB8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28652" y="677732"/>
            <a:ext cx="7886699" cy="4436267"/>
          </a:xfrm>
          <a:prstGeom prst="rect">
            <a:avLst/>
          </a:prstGeom>
        </p:spPr>
      </p:pic>
    </p:spTree>
    <p:extLst>
      <p:ext uri="{BB962C8B-B14F-4D97-AF65-F5344CB8AC3E}">
        <p14:creationId xmlns:p14="http://schemas.microsoft.com/office/powerpoint/2010/main" val="2018562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84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89F0F8B-A17A-4ABE-B18B-8A543B4B2F3C}"/>
              </a:ext>
            </a:extLst>
          </p:cNvPr>
          <p:cNvSpPr>
            <a:spLocks noGrp="1"/>
          </p:cNvSpPr>
          <p:nvPr>
            <p:ph type="title"/>
          </p:nvPr>
        </p:nvSpPr>
        <p:spPr>
          <a:xfrm>
            <a:off x="628650" y="2404941"/>
            <a:ext cx="7886700" cy="1325563"/>
          </a:xfrm>
        </p:spPr>
        <p:txBody>
          <a:bodyPr/>
          <a:lstStyle/>
          <a:p>
            <a:pPr algn="ctr"/>
            <a:r>
              <a:rPr lang="en-GB" sz="4000" b="1" dirty="0"/>
              <a:t>Any Questions?</a:t>
            </a:r>
            <a:br>
              <a:rPr lang="en-GB" sz="4000" b="1" dirty="0"/>
            </a:br>
            <a:endParaRPr lang="en-GB" sz="4000" b="1" dirty="0"/>
          </a:p>
        </p:txBody>
      </p:sp>
    </p:spTree>
    <p:extLst>
      <p:ext uri="{BB962C8B-B14F-4D97-AF65-F5344CB8AC3E}">
        <p14:creationId xmlns:p14="http://schemas.microsoft.com/office/powerpoint/2010/main" val="977337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32BE20-3ED7-4466-B130-BA5561D9BC23}"/>
              </a:ext>
            </a:extLst>
          </p:cNvPr>
          <p:cNvSpPr>
            <a:spLocks noGrp="1"/>
          </p:cNvSpPr>
          <p:nvPr>
            <p:ph type="title"/>
          </p:nvPr>
        </p:nvSpPr>
        <p:spPr>
          <a:xfrm>
            <a:off x="853733" y="2236128"/>
            <a:ext cx="7886700" cy="1325563"/>
          </a:xfrm>
        </p:spPr>
        <p:txBody>
          <a:bodyPr/>
          <a:lstStyle/>
          <a:p>
            <a:pPr algn="ctr"/>
            <a:r>
              <a:rPr lang="en-GB" sz="4000" b="1" dirty="0"/>
              <a:t>Part 2: Paraphrasing, Plagiarism and Referencing  </a:t>
            </a:r>
          </a:p>
        </p:txBody>
      </p:sp>
      <p:sp>
        <p:nvSpPr>
          <p:cNvPr id="7" name="Arrow: Right 6">
            <a:extLst>
              <a:ext uri="{FF2B5EF4-FFF2-40B4-BE49-F238E27FC236}">
                <a16:creationId xmlns:a16="http://schemas.microsoft.com/office/drawing/2014/main" id="{ABA92282-58B1-4F57-9FF7-52C1F62AAB5E}"/>
              </a:ext>
            </a:extLst>
          </p:cNvPr>
          <p:cNvSpPr/>
          <p:nvPr/>
        </p:nvSpPr>
        <p:spPr>
          <a:xfrm>
            <a:off x="4965896" y="3573194"/>
            <a:ext cx="2813538" cy="5767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1214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D6CF11D-716A-4F9E-8508-3FE00CB8F778}"/>
              </a:ext>
            </a:extLst>
          </p:cNvPr>
          <p:cNvSpPr>
            <a:spLocks noGrp="1"/>
          </p:cNvSpPr>
          <p:nvPr>
            <p:ph type="title"/>
          </p:nvPr>
        </p:nvSpPr>
        <p:spPr/>
        <p:txBody>
          <a:bodyPr/>
          <a:lstStyle/>
          <a:p>
            <a:r>
              <a:rPr lang="en-GB" sz="4000" b="1" dirty="0"/>
              <a:t>Recap:</a:t>
            </a:r>
          </a:p>
        </p:txBody>
      </p:sp>
      <p:sp>
        <p:nvSpPr>
          <p:cNvPr id="6" name="Content Placeholder 5">
            <a:extLst>
              <a:ext uri="{FF2B5EF4-FFF2-40B4-BE49-F238E27FC236}">
                <a16:creationId xmlns:a16="http://schemas.microsoft.com/office/drawing/2014/main" id="{101D460E-8A7A-47D3-9153-D1A81F0906C0}"/>
              </a:ext>
            </a:extLst>
          </p:cNvPr>
          <p:cNvSpPr>
            <a:spLocks noGrp="1"/>
          </p:cNvSpPr>
          <p:nvPr>
            <p:ph idx="1"/>
          </p:nvPr>
        </p:nvSpPr>
        <p:spPr>
          <a:xfrm>
            <a:off x="628650" y="1010010"/>
            <a:ext cx="7886700" cy="4837980"/>
          </a:xfrm>
        </p:spPr>
        <p:txBody>
          <a:bodyPr/>
          <a:lstStyle/>
          <a:p>
            <a:pPr marL="0" indent="0">
              <a:lnSpc>
                <a:spcPct val="107000"/>
              </a:lnSpc>
              <a:buNone/>
            </a:pPr>
            <a:endParaRPr lang="en-GB" sz="2400" dirty="0"/>
          </a:p>
          <a:p>
            <a:pPr marL="0" indent="0">
              <a:lnSpc>
                <a:spcPct val="107000"/>
              </a:lnSpc>
              <a:buNone/>
            </a:pPr>
            <a:r>
              <a:rPr lang="en-GB" sz="2400" dirty="0"/>
              <a:t>During last weeks session you:</a:t>
            </a:r>
          </a:p>
          <a:p>
            <a:pPr>
              <a:lnSpc>
                <a:spcPct val="107000"/>
              </a:lnSpc>
            </a:pPr>
            <a:r>
              <a:rPr lang="en-GB" sz="2400" dirty="0"/>
              <a:t>developed an understanding of useful checklists that can help you evaluate the credibility and relevance of the information you find</a:t>
            </a:r>
          </a:p>
          <a:p>
            <a:pPr lvl="0">
              <a:lnSpc>
                <a:spcPct val="107000"/>
              </a:lnSpc>
              <a:spcAft>
                <a:spcPts val="800"/>
              </a:spcAft>
            </a:pPr>
            <a:r>
              <a:rPr lang="en-GB" sz="2400" dirty="0">
                <a:latin typeface="Calibri" panose="020F0502020204030204" pitchFamily="34" charset="0"/>
                <a:ea typeface="Calibri" panose="020F0502020204030204" pitchFamily="34" charset="0"/>
                <a:cs typeface="Calibri" panose="020F0502020204030204" pitchFamily="34" charset="0"/>
              </a:rPr>
              <a:t>developed an understanding of the importance of scholarly research for academic writing  </a:t>
            </a:r>
          </a:p>
          <a:p>
            <a:pPr marL="0" indent="0">
              <a:buNone/>
            </a:pPr>
            <a:endParaRPr lang="en-GB" dirty="0"/>
          </a:p>
        </p:txBody>
      </p:sp>
    </p:spTree>
    <p:extLst>
      <p:ext uri="{BB962C8B-B14F-4D97-AF65-F5344CB8AC3E}">
        <p14:creationId xmlns:p14="http://schemas.microsoft.com/office/powerpoint/2010/main" val="1226671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0887E-2516-22D2-518A-86B36DCE267E}"/>
              </a:ext>
            </a:extLst>
          </p:cNvPr>
          <p:cNvSpPr>
            <a:spLocks noGrp="1"/>
          </p:cNvSpPr>
          <p:nvPr>
            <p:ph type="title"/>
          </p:nvPr>
        </p:nvSpPr>
        <p:spPr/>
        <p:txBody>
          <a:bodyPr/>
          <a:lstStyle/>
          <a:p>
            <a:r>
              <a:rPr lang="en-GB" sz="4400" b="1" i="1" dirty="0"/>
              <a:t>Coming up: </a:t>
            </a:r>
            <a:br>
              <a:rPr lang="en-GB" sz="4400" b="1" i="1" dirty="0"/>
            </a:br>
            <a:endParaRPr lang="en-GB" dirty="0"/>
          </a:p>
        </p:txBody>
      </p:sp>
      <p:sp>
        <p:nvSpPr>
          <p:cNvPr id="3" name="Content Placeholder 2">
            <a:extLst>
              <a:ext uri="{FF2B5EF4-FFF2-40B4-BE49-F238E27FC236}">
                <a16:creationId xmlns:a16="http://schemas.microsoft.com/office/drawing/2014/main" id="{62251031-EF6A-417F-B6AA-6BFEDB269657}"/>
              </a:ext>
            </a:extLst>
          </p:cNvPr>
          <p:cNvSpPr>
            <a:spLocks noGrp="1"/>
          </p:cNvSpPr>
          <p:nvPr>
            <p:ph idx="1"/>
          </p:nvPr>
        </p:nvSpPr>
        <p:spPr/>
        <p:txBody>
          <a:bodyPr/>
          <a:lstStyle/>
          <a:p>
            <a:pPr>
              <a:lnSpc>
                <a:spcPct val="107000"/>
              </a:lnSpc>
              <a:spcAft>
                <a:spcPts val="800"/>
              </a:spcAft>
            </a:pPr>
            <a:r>
              <a:rPr lang="en-GB" sz="2800" dirty="0"/>
              <a:t>Paraphrasing scholarly research to avoid plagiarism.</a:t>
            </a:r>
          </a:p>
          <a:p>
            <a:pPr>
              <a:lnSpc>
                <a:spcPct val="107000"/>
              </a:lnSpc>
              <a:spcAft>
                <a:spcPts val="800"/>
              </a:spcAft>
            </a:pPr>
            <a:r>
              <a:rPr lang="en-GB" sz="2800" dirty="0"/>
              <a:t>Acknowledging other people’s work by referencing them in a recognised and consistent format. </a:t>
            </a:r>
          </a:p>
          <a:p>
            <a:endParaRPr lang="en-GB" dirty="0"/>
          </a:p>
        </p:txBody>
      </p:sp>
    </p:spTree>
    <p:extLst>
      <p:ext uri="{BB962C8B-B14F-4D97-AF65-F5344CB8AC3E}">
        <p14:creationId xmlns:p14="http://schemas.microsoft.com/office/powerpoint/2010/main" val="3849530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1FDB6-0A50-4BD9-9E5B-2E10D286453C}"/>
              </a:ext>
            </a:extLst>
          </p:cNvPr>
          <p:cNvSpPr>
            <a:spLocks noGrp="1"/>
          </p:cNvSpPr>
          <p:nvPr>
            <p:ph type="title"/>
          </p:nvPr>
        </p:nvSpPr>
        <p:spPr/>
        <p:txBody>
          <a:bodyPr/>
          <a:lstStyle/>
          <a:p>
            <a:r>
              <a:rPr lang="en-GB" sz="4000" b="1" dirty="0"/>
              <a:t>Part 2: Learning Objectives</a:t>
            </a:r>
          </a:p>
        </p:txBody>
      </p:sp>
      <p:sp>
        <p:nvSpPr>
          <p:cNvPr id="3" name="Content Placeholder 2">
            <a:extLst>
              <a:ext uri="{FF2B5EF4-FFF2-40B4-BE49-F238E27FC236}">
                <a16:creationId xmlns:a16="http://schemas.microsoft.com/office/drawing/2014/main" id="{424108C2-AE13-444F-B325-14AE2E28A235}"/>
              </a:ext>
            </a:extLst>
          </p:cNvPr>
          <p:cNvSpPr>
            <a:spLocks noGrp="1"/>
          </p:cNvSpPr>
          <p:nvPr>
            <p:ph idx="1"/>
          </p:nvPr>
        </p:nvSpPr>
        <p:spPr>
          <a:xfrm>
            <a:off x="516109" y="1253330"/>
            <a:ext cx="7886700" cy="4866115"/>
          </a:xfrm>
        </p:spPr>
        <p:txBody>
          <a:bodyPr/>
          <a:lstStyle/>
          <a:p>
            <a:pPr marL="0" indent="0">
              <a:lnSpc>
                <a:spcPct val="107000"/>
              </a:lnSpc>
              <a:spcAft>
                <a:spcPts val="800"/>
              </a:spcAft>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Upon completion of </a:t>
            </a:r>
            <a:r>
              <a:rPr lang="en-GB" sz="2400" dirty="0">
                <a:latin typeface="Calibri" panose="020F0502020204030204" pitchFamily="34" charset="0"/>
                <a:ea typeface="Calibri" panose="020F0502020204030204" pitchFamily="34" charset="0"/>
                <a:cs typeface="Times New Roman" panose="02020603050405020304" pitchFamily="18" charset="0"/>
              </a:rPr>
              <a:t>part 2</a:t>
            </a:r>
            <a:r>
              <a:rPr lang="en-GB" sz="2400" dirty="0">
                <a:effectLst/>
                <a:latin typeface="Calibri" panose="020F0502020204030204" pitchFamily="34" charset="0"/>
                <a:ea typeface="Calibri" panose="020F0502020204030204" pitchFamily="34" charset="0"/>
                <a:cs typeface="Times New Roman" panose="02020603050405020304" pitchFamily="18" charset="0"/>
              </a:rPr>
              <a:t>, you </a:t>
            </a:r>
            <a:r>
              <a:rPr lang="en-GB" sz="2400" dirty="0">
                <a:latin typeface="Calibri" panose="020F0502020204030204" pitchFamily="34" charset="0"/>
                <a:ea typeface="Calibri" panose="020F0502020204030204" pitchFamily="34" charset="0"/>
                <a:cs typeface="Times New Roman" panose="02020603050405020304" pitchFamily="18" charset="0"/>
              </a:rPr>
              <a:t>should</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r>
              <a:rPr lang="en-GB" sz="2400" dirty="0">
                <a:latin typeface="Calibri" panose="020F0502020204030204" pitchFamily="34" charset="0"/>
                <a:ea typeface="Calibri" panose="020F0502020204030204" pitchFamily="34" charset="0"/>
                <a:cs typeface="Times New Roman" panose="02020603050405020304" pitchFamily="18" charset="0"/>
              </a:rPr>
              <a:t>have developed an understanding of</a:t>
            </a:r>
            <a:r>
              <a:rPr lang="en-GB" sz="2400" dirty="0">
                <a:effectLst/>
                <a:latin typeface="Calibri" panose="020F0502020204030204" pitchFamily="34" charset="0"/>
                <a:ea typeface="Calibri" panose="020F0502020204030204" pitchFamily="34" charset="0"/>
                <a:cs typeface="Times New Roman" panose="02020603050405020304" pitchFamily="18" charset="0"/>
              </a:rPr>
              <a:t>:</a:t>
            </a:r>
            <a:r>
              <a:rPr lang="en-GB" sz="2400" dirty="0">
                <a:effectLst/>
                <a:latin typeface="Calibri" panose="020F0502020204030204" pitchFamily="34" charset="0"/>
                <a:ea typeface="Calibri" panose="020F0502020204030204" pitchFamily="34" charset="0"/>
                <a:cs typeface="Calibri" panose="020F0502020204030204" pitchFamily="34" charset="0"/>
              </a:rPr>
              <a:t>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Calibri" panose="020F0502020204030204" pitchFamily="34" charset="0"/>
              </a:rPr>
              <a:t>the consequences of plagiarism and how you can avoid this to ensure academic integrity.</a:t>
            </a:r>
          </a:p>
          <a:p>
            <a:pPr>
              <a:lnSpc>
                <a:spcPct val="107000"/>
              </a:lnSpc>
              <a:spcAft>
                <a:spcPts val="800"/>
              </a:spcAft>
            </a:pPr>
            <a:r>
              <a:rPr lang="en-GB" sz="2400" dirty="0"/>
              <a:t>the importance of acknowledging sources of information in your work.</a:t>
            </a:r>
          </a:p>
          <a:p>
            <a:pPr>
              <a:lnSpc>
                <a:spcPct val="107000"/>
              </a:lnSpc>
              <a:spcAft>
                <a:spcPts val="8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12342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D3AC2-850F-4E32-9908-E5D307DBA8B3}"/>
              </a:ext>
            </a:extLst>
          </p:cNvPr>
          <p:cNvSpPr>
            <a:spLocks noGrp="1"/>
          </p:cNvSpPr>
          <p:nvPr>
            <p:ph type="title"/>
          </p:nvPr>
        </p:nvSpPr>
        <p:spPr/>
        <p:txBody>
          <a:bodyPr/>
          <a:lstStyle/>
          <a:p>
            <a:r>
              <a:rPr lang="en-GB" sz="4000" b="1" dirty="0"/>
              <a:t>It’s all about the paraphrasing!</a:t>
            </a:r>
          </a:p>
        </p:txBody>
      </p:sp>
      <p:sp>
        <p:nvSpPr>
          <p:cNvPr id="3" name="Content Placeholder 2">
            <a:extLst>
              <a:ext uri="{FF2B5EF4-FFF2-40B4-BE49-F238E27FC236}">
                <a16:creationId xmlns:a16="http://schemas.microsoft.com/office/drawing/2014/main" id="{FF1F4781-BCC1-4177-AEFA-AA1C2EF937C7}"/>
              </a:ext>
            </a:extLst>
          </p:cNvPr>
          <p:cNvSpPr>
            <a:spLocks noGrp="1"/>
          </p:cNvSpPr>
          <p:nvPr>
            <p:ph idx="1"/>
          </p:nvPr>
        </p:nvSpPr>
        <p:spPr>
          <a:xfrm>
            <a:off x="516108" y="1253330"/>
            <a:ext cx="7886700" cy="4767641"/>
          </a:xfrm>
        </p:spPr>
        <p:txBody>
          <a:bodyPr/>
          <a:lstStyle/>
          <a:p>
            <a:r>
              <a:rPr lang="en-GB" sz="2400" dirty="0"/>
              <a:t>As discussed last week, you must demonstrate critical thinking throughout your work. Your work must contain evidence of logical, analytical thinking, evaluation and synthesis. This means not just describing but </a:t>
            </a:r>
            <a:r>
              <a:rPr lang="en-GB" sz="2400" i="1" dirty="0"/>
              <a:t>comparing and contrasting</a:t>
            </a:r>
            <a:r>
              <a:rPr lang="en-GB" sz="2400" dirty="0"/>
              <a:t> multiple sources of information; supported by a range of credible sources.</a:t>
            </a:r>
          </a:p>
          <a:p>
            <a:r>
              <a:rPr lang="en-GB" sz="2400" dirty="0"/>
              <a:t>That said, it is not acceptable to copy and paste your findings directly from the source into your work as this will be treated as plagiarism (more on this later), you will be expected to paraphrase.</a:t>
            </a:r>
          </a:p>
          <a:p>
            <a:r>
              <a:rPr lang="en-GB" sz="2400" dirty="0"/>
              <a:t>Paraphrasing can be defined as… </a:t>
            </a:r>
            <a:r>
              <a:rPr lang="en-GB" sz="2400" dirty="0">
                <a:latin typeface="Calibri" panose="020F0502020204030204" pitchFamily="34" charset="0"/>
                <a:cs typeface="Calibri" panose="020F0502020204030204" pitchFamily="34" charset="0"/>
              </a:rPr>
              <a:t>The</a:t>
            </a:r>
            <a:r>
              <a:rPr lang="en-GB" sz="2400" dirty="0">
                <a:effectLst/>
                <a:latin typeface="Calibri" panose="020F0502020204030204" pitchFamily="34" charset="0"/>
                <a:ea typeface="Calibri" panose="020F0502020204030204" pitchFamily="34" charset="0"/>
                <a:cs typeface="Calibri" panose="020F0502020204030204" pitchFamily="34" charset="0"/>
              </a:rPr>
              <a:t> ability to integrate a range of sources by putting your findings into your own words.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400" dirty="0"/>
          </a:p>
          <a:p>
            <a:endParaRPr lang="en-GB" dirty="0"/>
          </a:p>
        </p:txBody>
      </p:sp>
    </p:spTree>
    <p:extLst>
      <p:ext uri="{BB962C8B-B14F-4D97-AF65-F5344CB8AC3E}">
        <p14:creationId xmlns:p14="http://schemas.microsoft.com/office/powerpoint/2010/main" val="2163165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text&#10;&#10;Description automatically generated">
            <a:extLst>
              <a:ext uri="{FF2B5EF4-FFF2-40B4-BE49-F238E27FC236}">
                <a16:creationId xmlns:a16="http://schemas.microsoft.com/office/drawing/2014/main" id="{22E47D3A-E137-20D7-AD3C-CE19E02C98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8712" y="131978"/>
            <a:ext cx="6309907" cy="57764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38495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7C03A-9124-445C-99EC-D7A2034BA3A4}"/>
              </a:ext>
            </a:extLst>
          </p:cNvPr>
          <p:cNvSpPr>
            <a:spLocks noGrp="1"/>
          </p:cNvSpPr>
          <p:nvPr>
            <p:ph type="title"/>
          </p:nvPr>
        </p:nvSpPr>
        <p:spPr>
          <a:xfrm>
            <a:off x="696221" y="236034"/>
            <a:ext cx="7651713" cy="775186"/>
          </a:xfrm>
        </p:spPr>
        <p:txBody>
          <a:bodyPr/>
          <a:lstStyle/>
          <a:p>
            <a:r>
              <a:rPr lang="en-GB" sz="4000"/>
              <a:t>How to Paraphrase (with examples)</a:t>
            </a:r>
            <a:endParaRPr lang="en-GB" sz="4000" dirty="0"/>
          </a:p>
        </p:txBody>
      </p:sp>
      <p:pic>
        <p:nvPicPr>
          <p:cNvPr id="3" name="Online Media 2" title="How to Paraphrase - Don't Cheat... Paraphrase! - Easy Tips to Help You Write Better English">
            <a:hlinkClick r:id="" action="ppaction://media"/>
            <a:extLst>
              <a:ext uri="{FF2B5EF4-FFF2-40B4-BE49-F238E27FC236}">
                <a16:creationId xmlns:a16="http://schemas.microsoft.com/office/drawing/2014/main" id="{1EE91EAB-80B3-A2CC-EF44-F16CBBD02001}"/>
              </a:ext>
            </a:extLst>
          </p:cNvPr>
          <p:cNvPicPr>
            <a:picLocks noRot="1" noChangeAspect="1"/>
          </p:cNvPicPr>
          <p:nvPr>
            <a:videoFile r:link="rId1"/>
          </p:nvPr>
        </p:nvPicPr>
        <p:blipFill>
          <a:blip r:embed="rId3"/>
          <a:stretch>
            <a:fillRect/>
          </a:stretch>
        </p:blipFill>
        <p:spPr>
          <a:xfrm>
            <a:off x="842010" y="1186254"/>
            <a:ext cx="7360133" cy="4158475"/>
          </a:xfrm>
          <a:prstGeom prst="rect">
            <a:avLst/>
          </a:prstGeom>
          <a:ln w="57150" cap="sq">
            <a:solidFill>
              <a:schemeClr val="accent1">
                <a:lumMod val="60000"/>
                <a:lumOff val="40000"/>
              </a:schemeClr>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18F58921-B66B-D7E8-1FF1-E6C9F882C392}"/>
              </a:ext>
            </a:extLst>
          </p:cNvPr>
          <p:cNvSpPr txBox="1"/>
          <p:nvPr/>
        </p:nvSpPr>
        <p:spPr>
          <a:xfrm>
            <a:off x="7067775" y="5519764"/>
            <a:ext cx="1904103" cy="461665"/>
          </a:xfrm>
          <a:prstGeom prst="rect">
            <a:avLst/>
          </a:prstGeom>
          <a:noFill/>
        </p:spPr>
        <p:txBody>
          <a:bodyPr wrap="square" rtlCol="0">
            <a:spAutoFit/>
          </a:bodyPr>
          <a:lstStyle/>
          <a:p>
            <a:r>
              <a:rPr lang="en-GB" sz="2400" dirty="0">
                <a:hlinkClick r:id="rId4"/>
              </a:rPr>
              <a:t>YouTube Link</a:t>
            </a:r>
            <a:endParaRPr lang="en-GB" sz="2400" dirty="0"/>
          </a:p>
        </p:txBody>
      </p:sp>
    </p:spTree>
    <p:extLst>
      <p:ext uri="{BB962C8B-B14F-4D97-AF65-F5344CB8AC3E}">
        <p14:creationId xmlns:p14="http://schemas.microsoft.com/office/powerpoint/2010/main" val="3521717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A43B0-CED5-4779-9B73-E46CE6205317}"/>
              </a:ext>
            </a:extLst>
          </p:cNvPr>
          <p:cNvSpPr>
            <a:spLocks noGrp="1"/>
          </p:cNvSpPr>
          <p:nvPr>
            <p:ph type="title"/>
          </p:nvPr>
        </p:nvSpPr>
        <p:spPr/>
        <p:txBody>
          <a:bodyPr/>
          <a:lstStyle/>
          <a:p>
            <a:r>
              <a:rPr lang="en-GB" sz="4000" b="1" dirty="0"/>
              <a:t>Paraphrasing, Quotations and Synonyms</a:t>
            </a:r>
          </a:p>
        </p:txBody>
      </p:sp>
      <p:sp>
        <p:nvSpPr>
          <p:cNvPr id="3" name="Content Placeholder 2">
            <a:extLst>
              <a:ext uri="{FF2B5EF4-FFF2-40B4-BE49-F238E27FC236}">
                <a16:creationId xmlns:a16="http://schemas.microsoft.com/office/drawing/2014/main" id="{17532F21-49EC-4B76-A492-4E86A8693D59}"/>
              </a:ext>
            </a:extLst>
          </p:cNvPr>
          <p:cNvSpPr>
            <a:spLocks noGrp="1"/>
          </p:cNvSpPr>
          <p:nvPr>
            <p:ph idx="1"/>
          </p:nvPr>
        </p:nvSpPr>
        <p:spPr>
          <a:xfrm>
            <a:off x="628650" y="2141537"/>
            <a:ext cx="7886700" cy="3387066"/>
          </a:xfrm>
        </p:spPr>
        <p:txBody>
          <a:bodyPr/>
          <a:lstStyle/>
          <a:p>
            <a:r>
              <a:rPr lang="en-GB" sz="2400" dirty="0"/>
              <a:t>The following slides include some examples. You will also notice the authors names are included within the text. We will discuss this in fine detail later in the session.</a:t>
            </a:r>
          </a:p>
          <a:p>
            <a:endParaRPr lang="en-GB" dirty="0"/>
          </a:p>
        </p:txBody>
      </p:sp>
      <p:sp>
        <p:nvSpPr>
          <p:cNvPr id="4" name="Arrow: Right 3">
            <a:extLst>
              <a:ext uri="{FF2B5EF4-FFF2-40B4-BE49-F238E27FC236}">
                <a16:creationId xmlns:a16="http://schemas.microsoft.com/office/drawing/2014/main" id="{127B5562-CDE4-4D60-BAF0-70C8218F1791}"/>
              </a:ext>
            </a:extLst>
          </p:cNvPr>
          <p:cNvSpPr/>
          <p:nvPr/>
        </p:nvSpPr>
        <p:spPr>
          <a:xfrm>
            <a:off x="5219114" y="3808827"/>
            <a:ext cx="2138289" cy="7209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25069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Quotations</a:t>
            </a:r>
          </a:p>
        </p:txBody>
      </p:sp>
      <p:sp>
        <p:nvSpPr>
          <p:cNvPr id="3" name="Content Placeholder 2"/>
          <p:cNvSpPr>
            <a:spLocks noGrp="1"/>
          </p:cNvSpPr>
          <p:nvPr>
            <p:ph idx="1"/>
          </p:nvPr>
        </p:nvSpPr>
        <p:spPr>
          <a:xfrm>
            <a:off x="628650" y="1530203"/>
            <a:ext cx="7886700" cy="4351338"/>
          </a:xfrm>
        </p:spPr>
        <p:txBody>
          <a:bodyPr/>
          <a:lstStyle/>
          <a:p>
            <a:pPr marL="0" indent="0">
              <a:buNone/>
            </a:pPr>
            <a:r>
              <a:rPr lang="en-GB" sz="2400" dirty="0"/>
              <a:t>Direct quotes are acceptable if they are relevant to your work.</a:t>
            </a:r>
          </a:p>
          <a:p>
            <a:pPr marL="0" indent="0">
              <a:buNone/>
            </a:pPr>
            <a:r>
              <a:rPr lang="en-GB" sz="2400" dirty="0"/>
              <a:t>For short quotations you must include double quotation marks to show they are the authors words.</a:t>
            </a:r>
          </a:p>
          <a:p>
            <a:pPr marL="0" indent="0">
              <a:buNone/>
            </a:pPr>
            <a:r>
              <a:rPr lang="en-GB" sz="2400" dirty="0"/>
              <a:t>*Please refer to the Harvard Referencing Guide for information about short/long quotations.</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2510460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365125"/>
            <a:ext cx="7687766" cy="759619"/>
          </a:xfrm>
        </p:spPr>
        <p:txBody>
          <a:bodyPr/>
          <a:lstStyle/>
          <a:p>
            <a:r>
              <a:rPr lang="en-GB" sz="4000" b="1" dirty="0"/>
              <a:t>Quotations V Paraphrasing</a:t>
            </a:r>
          </a:p>
        </p:txBody>
      </p:sp>
      <p:sp>
        <p:nvSpPr>
          <p:cNvPr id="3" name="Content Placeholder 2"/>
          <p:cNvSpPr>
            <a:spLocks noGrp="1"/>
          </p:cNvSpPr>
          <p:nvPr>
            <p:ph idx="1"/>
          </p:nvPr>
        </p:nvSpPr>
        <p:spPr>
          <a:xfrm>
            <a:off x="153219" y="908720"/>
            <a:ext cx="9036496" cy="5040560"/>
          </a:xfrm>
        </p:spPr>
        <p:txBody>
          <a:bodyPr>
            <a:normAutofit fontScale="55000" lnSpcReduction="20000"/>
          </a:bodyPr>
          <a:lstStyle/>
          <a:p>
            <a:pPr marL="0" indent="0">
              <a:buNone/>
            </a:pPr>
            <a:endParaRPr lang="en-GB" sz="3600" b="1" dirty="0"/>
          </a:p>
          <a:p>
            <a:pPr marL="0" indent="0">
              <a:buNone/>
            </a:pPr>
            <a:r>
              <a:rPr lang="en-GB" sz="4400" b="1" dirty="0"/>
              <a:t>Quotation</a:t>
            </a:r>
            <a:r>
              <a:rPr lang="en-GB" sz="4400" dirty="0"/>
              <a:t>: is the </a:t>
            </a:r>
            <a:r>
              <a:rPr lang="en-GB" sz="4400" b="1" dirty="0"/>
              <a:t>exact</a:t>
            </a:r>
            <a:r>
              <a:rPr lang="en-GB" sz="4400" dirty="0"/>
              <a:t> words taken from the source. </a:t>
            </a:r>
          </a:p>
          <a:p>
            <a:pPr marL="0" indent="0">
              <a:buNone/>
            </a:pPr>
            <a:r>
              <a:rPr lang="en-GB" sz="4400" dirty="0"/>
              <a:t>Double quotation marks should be used for short quotations (Remember to include the page number as shown below)</a:t>
            </a:r>
          </a:p>
          <a:p>
            <a:pPr marL="0" indent="0">
              <a:buNone/>
            </a:pPr>
            <a:endParaRPr lang="en-GB" sz="4400" dirty="0"/>
          </a:p>
          <a:p>
            <a:r>
              <a:rPr lang="en-GB" sz="4400" b="1" dirty="0">
                <a:solidFill>
                  <a:srgbClr val="FF0000"/>
                </a:solidFill>
              </a:rPr>
              <a:t>Example:</a:t>
            </a:r>
            <a:r>
              <a:rPr lang="en-GB" sz="4400" dirty="0"/>
              <a:t> Smith (2020, p.221) states that “the Council spends £3.3 million each year on biofuel heating rather than £7 million it would spend if it still relied on oil and gas”.</a:t>
            </a:r>
          </a:p>
          <a:p>
            <a:pPr marL="0" indent="0">
              <a:buNone/>
            </a:pPr>
            <a:endParaRPr lang="en-GB" sz="4400" dirty="0"/>
          </a:p>
          <a:p>
            <a:pPr marL="0" indent="0">
              <a:buNone/>
            </a:pPr>
            <a:r>
              <a:rPr lang="en-GB" sz="4400" b="1" dirty="0"/>
              <a:t>Paraphrasing</a:t>
            </a:r>
            <a:r>
              <a:rPr lang="en-GB" sz="4400" dirty="0"/>
              <a:t>: your understanding of the source </a:t>
            </a:r>
            <a:r>
              <a:rPr lang="en-GB" sz="4400" b="1" dirty="0"/>
              <a:t>in your own words</a:t>
            </a:r>
          </a:p>
          <a:p>
            <a:pPr marL="0" indent="0">
              <a:buNone/>
            </a:pPr>
            <a:endParaRPr lang="en-GB" sz="4400" dirty="0"/>
          </a:p>
          <a:p>
            <a:r>
              <a:rPr lang="en-GB" sz="4400" b="1" dirty="0">
                <a:solidFill>
                  <a:srgbClr val="FF0000"/>
                </a:solidFill>
              </a:rPr>
              <a:t>Example</a:t>
            </a:r>
            <a:r>
              <a:rPr lang="en-GB" sz="4400" dirty="0"/>
              <a:t>: Smith (2020) highlights that £3.7 million is saved on heating by the Council from changing to biofuel sustainable energy.</a:t>
            </a:r>
          </a:p>
          <a:p>
            <a:pPr marL="0" indent="0">
              <a:buNone/>
            </a:pPr>
            <a:endParaRPr lang="en-GB" sz="4400" dirty="0"/>
          </a:p>
          <a:p>
            <a:pPr marL="0" indent="0">
              <a:buNone/>
            </a:pPr>
            <a:endParaRPr lang="en-GB" sz="4200" dirty="0"/>
          </a:p>
          <a:p>
            <a:pPr marL="0" indent="0">
              <a:buNone/>
            </a:pPr>
            <a:endParaRPr lang="en-GB" sz="4200" b="1" dirty="0"/>
          </a:p>
          <a:p>
            <a:pPr marL="0" indent="0">
              <a:buNone/>
            </a:pPr>
            <a:endParaRPr lang="en-GB" dirty="0"/>
          </a:p>
        </p:txBody>
      </p:sp>
    </p:spTree>
    <p:extLst>
      <p:ext uri="{BB962C8B-B14F-4D97-AF65-F5344CB8AC3E}">
        <p14:creationId xmlns:p14="http://schemas.microsoft.com/office/powerpoint/2010/main" val="41443511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4C560-AE3B-4F3A-B43C-F978EC54299D}"/>
              </a:ext>
            </a:extLst>
          </p:cNvPr>
          <p:cNvSpPr>
            <a:spLocks noGrp="1"/>
          </p:cNvSpPr>
          <p:nvPr>
            <p:ph type="title"/>
          </p:nvPr>
        </p:nvSpPr>
        <p:spPr/>
        <p:txBody>
          <a:bodyPr/>
          <a:lstStyle/>
          <a:p>
            <a:r>
              <a:rPr lang="en-GB" sz="4000" b="1" dirty="0"/>
              <a:t>The Art of Paraphrasing!</a:t>
            </a:r>
          </a:p>
        </p:txBody>
      </p:sp>
      <p:sp>
        <p:nvSpPr>
          <p:cNvPr id="3" name="Content Placeholder 2">
            <a:extLst>
              <a:ext uri="{FF2B5EF4-FFF2-40B4-BE49-F238E27FC236}">
                <a16:creationId xmlns:a16="http://schemas.microsoft.com/office/drawing/2014/main" id="{07E80DA5-BB8D-49B3-849E-FBD345F9F3EB}"/>
              </a:ext>
            </a:extLst>
          </p:cNvPr>
          <p:cNvSpPr>
            <a:spLocks noGrp="1"/>
          </p:cNvSpPr>
          <p:nvPr>
            <p:ph idx="1"/>
          </p:nvPr>
        </p:nvSpPr>
        <p:spPr>
          <a:xfrm>
            <a:off x="628650" y="1361391"/>
            <a:ext cx="7886700" cy="4351338"/>
          </a:xfrm>
        </p:spPr>
        <p:txBody>
          <a:bodyPr/>
          <a:lstStyle/>
          <a:p>
            <a:pPr marL="0" indent="0">
              <a:lnSpc>
                <a:spcPct val="107000"/>
              </a:lnSpc>
              <a:spcAft>
                <a:spcPts val="800"/>
              </a:spcAft>
              <a:buNone/>
            </a:pPr>
            <a:endParaRPr lang="en-GB" sz="24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Calibri" panose="020F0502020204030204" pitchFamily="34" charset="0"/>
              </a:rPr>
              <a:t>Paraphrasing is the art of putting something that you have read or learnt into your own words. It is a skill that cannot be recreated by a computer spitting out words. </a:t>
            </a:r>
          </a:p>
          <a:p>
            <a:pPr>
              <a:lnSpc>
                <a:spcPct val="107000"/>
              </a:lnSpc>
              <a:spcAft>
                <a:spcPts val="800"/>
              </a:spcAft>
            </a:pPr>
            <a:r>
              <a:rPr lang="en-GB" sz="2400" dirty="0"/>
              <a:t>Paraphrasing effectively and respectfully is an important part of good academic practice.</a:t>
            </a:r>
          </a:p>
          <a:p>
            <a:pPr>
              <a:lnSpc>
                <a:spcPct val="107000"/>
              </a:lnSpc>
              <a:spcAft>
                <a:spcPts val="800"/>
              </a:spcAft>
            </a:pPr>
            <a:r>
              <a:rPr lang="en-GB" sz="2400" dirty="0"/>
              <a:t>The best way to paraphrase is to develop an understanding of what has been written first.</a:t>
            </a:r>
          </a:p>
          <a:p>
            <a:pPr marL="0" indent="0">
              <a:lnSpc>
                <a:spcPct val="107000"/>
              </a:lnSpc>
              <a:spcAft>
                <a:spcPts val="800"/>
              </a:spcAft>
              <a:buNone/>
            </a:pPr>
            <a:endParaRPr lang="en-GB" dirty="0"/>
          </a:p>
        </p:txBody>
      </p:sp>
    </p:spTree>
    <p:extLst>
      <p:ext uri="{BB962C8B-B14F-4D97-AF65-F5344CB8AC3E}">
        <p14:creationId xmlns:p14="http://schemas.microsoft.com/office/powerpoint/2010/main" val="3674761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119659"/>
          </a:xfrm>
        </p:spPr>
        <p:txBody>
          <a:bodyPr>
            <a:normAutofit fontScale="90000"/>
          </a:bodyPr>
          <a:lstStyle/>
          <a:p>
            <a:r>
              <a:rPr lang="en-GB" sz="4000" b="1" dirty="0"/>
              <a:t>Synonyms – the good the bad and the nonsense!</a:t>
            </a:r>
          </a:p>
        </p:txBody>
      </p:sp>
      <p:sp>
        <p:nvSpPr>
          <p:cNvPr id="3" name="Content Placeholder 2"/>
          <p:cNvSpPr>
            <a:spLocks noGrp="1"/>
          </p:cNvSpPr>
          <p:nvPr>
            <p:ph idx="1"/>
          </p:nvPr>
        </p:nvSpPr>
        <p:spPr>
          <a:xfrm>
            <a:off x="628650" y="1484784"/>
            <a:ext cx="7886700" cy="4351338"/>
          </a:xfrm>
        </p:spPr>
        <p:txBody>
          <a:bodyPr>
            <a:normAutofit/>
          </a:bodyPr>
          <a:lstStyle/>
          <a:p>
            <a:pPr marL="0" indent="0">
              <a:buNone/>
            </a:pPr>
            <a:r>
              <a:rPr lang="en-GB" sz="2400" dirty="0"/>
              <a:t>Top tips: </a:t>
            </a:r>
          </a:p>
          <a:p>
            <a:r>
              <a:rPr lang="en-GB" sz="2400" dirty="0"/>
              <a:t>The synonyms function on Word is often used by students to look for alternative words but be careful as it does not always offer the correct meaning.</a:t>
            </a:r>
          </a:p>
          <a:p>
            <a:r>
              <a:rPr lang="en-GB" sz="2400" dirty="0"/>
              <a:t>Also, translation apps are not always reliable. </a:t>
            </a:r>
          </a:p>
          <a:p>
            <a:r>
              <a:rPr lang="en-GB" sz="2400" dirty="0"/>
              <a:t>Try </a:t>
            </a:r>
            <a:r>
              <a:rPr lang="en-GB" sz="2400" dirty="0">
                <a:hlinkClick r:id="rId2"/>
              </a:rPr>
              <a:t>Thesaurus.com </a:t>
            </a:r>
            <a:r>
              <a:rPr lang="en-GB" sz="2400" dirty="0"/>
              <a:t>(there is an app too!)</a:t>
            </a:r>
          </a:p>
          <a:p>
            <a:pPr marL="0" indent="0">
              <a:buNone/>
            </a:pPr>
            <a:endParaRPr lang="en-GB" dirty="0"/>
          </a:p>
        </p:txBody>
      </p:sp>
    </p:spTree>
    <p:extLst>
      <p:ext uri="{BB962C8B-B14F-4D97-AF65-F5344CB8AC3E}">
        <p14:creationId xmlns:p14="http://schemas.microsoft.com/office/powerpoint/2010/main" val="1709659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EB69B-CB75-4C40-B92C-A1999B9C93F4}"/>
              </a:ext>
            </a:extLst>
          </p:cNvPr>
          <p:cNvSpPr>
            <a:spLocks noGrp="1"/>
          </p:cNvSpPr>
          <p:nvPr>
            <p:ph type="title"/>
          </p:nvPr>
        </p:nvSpPr>
        <p:spPr/>
        <p:txBody>
          <a:bodyPr/>
          <a:lstStyle/>
          <a:p>
            <a:r>
              <a:rPr lang="en-GB" sz="4000" b="1" dirty="0"/>
              <a:t>Top Tips for help with Grammar and Spelling</a:t>
            </a:r>
          </a:p>
        </p:txBody>
      </p:sp>
      <p:sp>
        <p:nvSpPr>
          <p:cNvPr id="3" name="Content Placeholder 2">
            <a:extLst>
              <a:ext uri="{FF2B5EF4-FFF2-40B4-BE49-F238E27FC236}">
                <a16:creationId xmlns:a16="http://schemas.microsoft.com/office/drawing/2014/main" id="{3119815F-02D6-4F2F-864F-60DD5A3546AC}"/>
              </a:ext>
            </a:extLst>
          </p:cNvPr>
          <p:cNvSpPr>
            <a:spLocks noGrp="1"/>
          </p:cNvSpPr>
          <p:nvPr>
            <p:ph idx="1"/>
          </p:nvPr>
        </p:nvSpPr>
        <p:spPr>
          <a:xfrm>
            <a:off x="628650" y="2310504"/>
            <a:ext cx="7886700" cy="1681368"/>
          </a:xfrm>
        </p:spPr>
        <p:txBody>
          <a:bodyPr/>
          <a:lstStyle/>
          <a:p>
            <a:r>
              <a:rPr lang="en-GB" sz="2400" dirty="0">
                <a:hlinkClick r:id="rId2"/>
              </a:rPr>
              <a:t>Grammarly</a:t>
            </a:r>
            <a:r>
              <a:rPr lang="en-GB" sz="2400" dirty="0"/>
              <a:t> is a useful tool which is free to download</a:t>
            </a:r>
          </a:p>
          <a:p>
            <a:r>
              <a:rPr lang="en-GB" sz="2400" dirty="0">
                <a:hlinkClick r:id="rId3"/>
              </a:rPr>
              <a:t>Dictionary.com </a:t>
            </a:r>
            <a:r>
              <a:rPr lang="en-GB" sz="2400" dirty="0"/>
              <a:t>can help with meanings and spellings</a:t>
            </a:r>
          </a:p>
          <a:p>
            <a:r>
              <a:rPr lang="en-GB" sz="2400" dirty="0"/>
              <a:t>Also, you could ask a friend or family member to help you proofread for grammar and spelling mistakes.</a:t>
            </a:r>
          </a:p>
          <a:p>
            <a:endParaRPr lang="en-GB" sz="2400" dirty="0"/>
          </a:p>
          <a:p>
            <a:pPr marL="0" indent="0">
              <a:buNone/>
            </a:pPr>
            <a:endParaRPr lang="en-GB" dirty="0"/>
          </a:p>
        </p:txBody>
      </p:sp>
    </p:spTree>
    <p:extLst>
      <p:ext uri="{BB962C8B-B14F-4D97-AF65-F5344CB8AC3E}">
        <p14:creationId xmlns:p14="http://schemas.microsoft.com/office/powerpoint/2010/main" val="2866912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D0B0E48-FBDD-48A9-A344-B5BF297B2B29}"/>
              </a:ext>
            </a:extLst>
          </p:cNvPr>
          <p:cNvSpPr>
            <a:spLocks noGrp="1"/>
          </p:cNvSpPr>
          <p:nvPr>
            <p:ph type="title"/>
          </p:nvPr>
        </p:nvSpPr>
        <p:spPr>
          <a:xfrm>
            <a:off x="1022546" y="2433076"/>
            <a:ext cx="7886700" cy="1325563"/>
          </a:xfrm>
        </p:spPr>
        <p:txBody>
          <a:bodyPr/>
          <a:lstStyle/>
          <a:p>
            <a:pPr algn="ctr"/>
            <a:r>
              <a:rPr lang="en-GB" sz="4000" b="1" dirty="0"/>
              <a:t>Plagiarism</a:t>
            </a:r>
          </a:p>
        </p:txBody>
      </p:sp>
      <p:sp>
        <p:nvSpPr>
          <p:cNvPr id="5" name="Arrow: Right 4">
            <a:extLst>
              <a:ext uri="{FF2B5EF4-FFF2-40B4-BE49-F238E27FC236}">
                <a16:creationId xmlns:a16="http://schemas.microsoft.com/office/drawing/2014/main" id="{C74B16B1-CF69-48AB-836A-F24A6908882C}"/>
              </a:ext>
            </a:extLst>
          </p:cNvPr>
          <p:cNvSpPr/>
          <p:nvPr/>
        </p:nvSpPr>
        <p:spPr>
          <a:xfrm>
            <a:off x="4965896" y="3573194"/>
            <a:ext cx="2813538" cy="5767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9916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F8AB8-36FD-4A71-883F-C0FDABD2EFBE}"/>
              </a:ext>
            </a:extLst>
          </p:cNvPr>
          <p:cNvSpPr>
            <a:spLocks noGrp="1"/>
          </p:cNvSpPr>
          <p:nvPr>
            <p:ph type="title"/>
          </p:nvPr>
        </p:nvSpPr>
        <p:spPr/>
        <p:txBody>
          <a:bodyPr/>
          <a:lstStyle/>
          <a:p>
            <a:r>
              <a:rPr lang="en-GB" sz="4000" b="1" dirty="0">
                <a:effectLst/>
                <a:ea typeface="Calibri" panose="020F0502020204030204" pitchFamily="34" charset="0"/>
                <a:cs typeface="Calibri" panose="020F0502020204030204" pitchFamily="34" charset="0"/>
              </a:rPr>
              <a:t>What is the difference between plagiarism and paraphrasing?</a:t>
            </a:r>
            <a:br>
              <a:rPr lang="en-GB" sz="4000" dirty="0">
                <a:effectLst/>
                <a:ea typeface="Calibri" panose="020F0502020204030204" pitchFamily="34" charset="0"/>
                <a:cs typeface="Times New Roman" panose="02020603050405020304" pitchFamily="18" charset="0"/>
              </a:rPr>
            </a:br>
            <a:endParaRPr lang="en-GB" sz="4000" dirty="0"/>
          </a:p>
        </p:txBody>
      </p:sp>
      <p:sp>
        <p:nvSpPr>
          <p:cNvPr id="3" name="Content Placeholder 2">
            <a:extLst>
              <a:ext uri="{FF2B5EF4-FFF2-40B4-BE49-F238E27FC236}">
                <a16:creationId xmlns:a16="http://schemas.microsoft.com/office/drawing/2014/main" id="{7FDF7849-51E6-40FA-B5B4-A963FC328B42}"/>
              </a:ext>
            </a:extLst>
          </p:cNvPr>
          <p:cNvSpPr>
            <a:spLocks noGrp="1"/>
          </p:cNvSpPr>
          <p:nvPr>
            <p:ph idx="1"/>
          </p:nvPr>
        </p:nvSpPr>
        <p:spPr/>
        <p:txBody>
          <a:bodyPr/>
          <a:lstStyle/>
          <a:p>
            <a:pPr>
              <a:lnSpc>
                <a:spcPct val="107000"/>
              </a:lnSpc>
              <a:spcAft>
                <a:spcPts val="800"/>
              </a:spcAft>
            </a:pPr>
            <a:r>
              <a:rPr lang="en-GB" sz="2400" b="1" i="1" dirty="0">
                <a:latin typeface="Calibri" panose="020F0502020204030204" pitchFamily="34" charset="0"/>
                <a:ea typeface="Calibri" panose="020F0502020204030204" pitchFamily="34" charset="0"/>
                <a:cs typeface="Calibri" panose="020F0502020204030204" pitchFamily="34" charset="0"/>
              </a:rPr>
              <a:t>P</a:t>
            </a:r>
            <a:r>
              <a:rPr lang="en-GB" sz="2400" b="1" i="1" dirty="0">
                <a:effectLst/>
                <a:latin typeface="Calibri" panose="020F0502020204030204" pitchFamily="34" charset="0"/>
                <a:ea typeface="Calibri" panose="020F0502020204030204" pitchFamily="34" charset="0"/>
                <a:cs typeface="Calibri" panose="020F0502020204030204" pitchFamily="34" charset="0"/>
              </a:rPr>
              <a:t>lagiarism</a:t>
            </a:r>
            <a:r>
              <a:rPr lang="en-GB" sz="2400" dirty="0">
                <a:effectLst/>
                <a:latin typeface="Calibri" panose="020F0502020204030204" pitchFamily="34" charset="0"/>
                <a:ea typeface="Calibri" panose="020F0502020204030204" pitchFamily="34" charset="0"/>
                <a:cs typeface="Calibri" panose="020F0502020204030204" pitchFamily="34" charset="0"/>
              </a:rPr>
              <a:t> refers to using somebody else’s work and passing it off as your own, whether intentionally or otherwise. </a:t>
            </a:r>
            <a:r>
              <a:rPr lang="en-GB" sz="2400" dirty="0"/>
              <a:t>It is a serious academic offence, which could ultimately lead to you being asked to leave university.</a:t>
            </a:r>
            <a:endParaRPr lang="en-GB" sz="24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400" b="1" i="1" dirty="0">
                <a:latin typeface="Calibri" panose="020F0502020204030204" pitchFamily="34" charset="0"/>
                <a:ea typeface="Calibri" panose="020F0502020204030204" pitchFamily="34" charset="0"/>
                <a:cs typeface="Calibri" panose="020F0502020204030204" pitchFamily="34" charset="0"/>
              </a:rPr>
              <a:t>P</a:t>
            </a:r>
            <a:r>
              <a:rPr lang="en-GB" sz="2400" b="1" i="1" dirty="0">
                <a:effectLst/>
                <a:latin typeface="Calibri" panose="020F0502020204030204" pitchFamily="34" charset="0"/>
                <a:ea typeface="Calibri" panose="020F0502020204030204" pitchFamily="34" charset="0"/>
                <a:cs typeface="Calibri" panose="020F0502020204030204" pitchFamily="34" charset="0"/>
              </a:rPr>
              <a:t>araphrasing</a:t>
            </a:r>
            <a:r>
              <a:rPr lang="en-GB" sz="2400" dirty="0">
                <a:effectLst/>
                <a:latin typeface="Calibri" panose="020F0502020204030204" pitchFamily="34" charset="0"/>
                <a:ea typeface="Calibri" panose="020F0502020204030204" pitchFamily="34" charset="0"/>
                <a:cs typeface="Calibri" panose="020F0502020204030204" pitchFamily="34" charset="0"/>
              </a:rPr>
              <a:t> means taking somebody’s words or ideas and putting them into your own words. It is important to paraphrase any information you wish to include, rather than to insert it word for word into your own work.</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15944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BEFE6-3D75-4D29-BE56-784ED0518EE3}"/>
              </a:ext>
            </a:extLst>
          </p:cNvPr>
          <p:cNvSpPr>
            <a:spLocks noGrp="1"/>
          </p:cNvSpPr>
          <p:nvPr>
            <p:ph type="title"/>
          </p:nvPr>
        </p:nvSpPr>
        <p:spPr/>
        <p:txBody>
          <a:bodyPr/>
          <a:lstStyle/>
          <a:p>
            <a:r>
              <a:rPr lang="en-GB" sz="4000" b="1" dirty="0"/>
              <a:t>Plagiarism</a:t>
            </a:r>
          </a:p>
        </p:txBody>
      </p:sp>
      <p:sp>
        <p:nvSpPr>
          <p:cNvPr id="3" name="Content Placeholder 2">
            <a:extLst>
              <a:ext uri="{FF2B5EF4-FFF2-40B4-BE49-F238E27FC236}">
                <a16:creationId xmlns:a16="http://schemas.microsoft.com/office/drawing/2014/main" id="{B8884873-14C9-4800-9B60-AFE56EBC8D8C}"/>
              </a:ext>
            </a:extLst>
          </p:cNvPr>
          <p:cNvSpPr>
            <a:spLocks noGrp="1"/>
          </p:cNvSpPr>
          <p:nvPr>
            <p:ph idx="1"/>
          </p:nvPr>
        </p:nvSpPr>
        <p:spPr>
          <a:xfrm>
            <a:off x="628650" y="1622914"/>
            <a:ext cx="7886700" cy="4351338"/>
          </a:xfrm>
        </p:spPr>
        <p:txBody>
          <a:bodyPr vert="horz" lIns="91440" tIns="45720" rIns="91440" bIns="45720" rtlCol="0" anchor="t">
            <a:normAutofit/>
          </a:bodyPr>
          <a:lstStyle/>
          <a:p>
            <a:r>
              <a:rPr lang="en-GB" sz="2400" dirty="0"/>
              <a:t>When you read an article in a newspaper or read about a theory in a textbook and want to discuss them in an assignment, you must not simply copy and paste the article or pages from books into the assignment, as this is still considered to be plagiarism – even if you have referenced the book or article! </a:t>
            </a:r>
          </a:p>
          <a:p>
            <a:r>
              <a:rPr lang="en-GB" sz="2400" dirty="0"/>
              <a:t>You are expected to paraphrase. This means discussing what you have researched in your own words</a:t>
            </a:r>
            <a:r>
              <a:rPr lang="en-GB" sz="2600" dirty="0"/>
              <a:t>. </a:t>
            </a:r>
          </a:p>
          <a:p>
            <a:pPr marL="0" indent="0">
              <a:buNone/>
            </a:pPr>
            <a:endParaRPr lang="en-GB" sz="2600" dirty="0"/>
          </a:p>
          <a:p>
            <a:pPr marL="0" indent="0">
              <a:buNone/>
            </a:pPr>
            <a:r>
              <a:rPr lang="en-GB" sz="2600" b="1" dirty="0"/>
              <a:t>        Types of plagiarism </a:t>
            </a:r>
            <a:endParaRPr lang="en-GB" b="1" dirty="0"/>
          </a:p>
        </p:txBody>
      </p:sp>
      <p:sp>
        <p:nvSpPr>
          <p:cNvPr id="4" name="Arrow: Right 3">
            <a:extLst>
              <a:ext uri="{FF2B5EF4-FFF2-40B4-BE49-F238E27FC236}">
                <a16:creationId xmlns:a16="http://schemas.microsoft.com/office/drawing/2014/main" id="{24F4B4BE-B76E-4080-A00A-76089A88D4B8}"/>
              </a:ext>
            </a:extLst>
          </p:cNvPr>
          <p:cNvSpPr/>
          <p:nvPr/>
        </p:nvSpPr>
        <p:spPr>
          <a:xfrm>
            <a:off x="4572000" y="5281097"/>
            <a:ext cx="2518117" cy="3657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3213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149C-0FCA-4110-89E9-36CF1BE5AB6A}"/>
              </a:ext>
            </a:extLst>
          </p:cNvPr>
          <p:cNvSpPr>
            <a:spLocks noGrp="1"/>
          </p:cNvSpPr>
          <p:nvPr>
            <p:ph type="title"/>
          </p:nvPr>
        </p:nvSpPr>
        <p:spPr>
          <a:xfrm>
            <a:off x="628650" y="365125"/>
            <a:ext cx="7886700" cy="1027577"/>
          </a:xfrm>
        </p:spPr>
        <p:txBody>
          <a:bodyPr/>
          <a:lstStyle/>
          <a:p>
            <a:r>
              <a:rPr lang="en-GB" sz="4000" b="1" dirty="0"/>
              <a:t> </a:t>
            </a:r>
            <a:r>
              <a:rPr lang="en-GB" sz="4000" b="1" dirty="0">
                <a:effectLst/>
                <a:ea typeface="Calibri" panose="020F0502020204030204" pitchFamily="34" charset="0"/>
                <a:cs typeface="Calibri" panose="020F0502020204030204" pitchFamily="34" charset="0"/>
              </a:rPr>
              <a:t>Intentional plagiarism </a:t>
            </a:r>
            <a:br>
              <a:rPr lang="en-GB" sz="4000" b="1" dirty="0">
                <a:effectLst/>
                <a:ea typeface="Calibri" panose="020F0502020204030204" pitchFamily="34" charset="0"/>
                <a:cs typeface="Times New Roman" panose="02020603050405020304" pitchFamily="18" charset="0"/>
              </a:rPr>
            </a:br>
            <a:endParaRPr lang="en-GB" sz="4000" b="1" dirty="0"/>
          </a:p>
        </p:txBody>
      </p:sp>
      <p:sp>
        <p:nvSpPr>
          <p:cNvPr id="3" name="Content Placeholder 2">
            <a:extLst>
              <a:ext uri="{FF2B5EF4-FFF2-40B4-BE49-F238E27FC236}">
                <a16:creationId xmlns:a16="http://schemas.microsoft.com/office/drawing/2014/main" id="{5A3190E8-44D3-48FB-91E0-5D84A1CD0DED}"/>
              </a:ext>
            </a:extLst>
          </p:cNvPr>
          <p:cNvSpPr>
            <a:spLocks noGrp="1"/>
          </p:cNvSpPr>
          <p:nvPr>
            <p:ph idx="1"/>
          </p:nvPr>
        </p:nvSpPr>
        <p:spPr>
          <a:xfrm>
            <a:off x="628650" y="1520617"/>
            <a:ext cx="7886700" cy="4351338"/>
          </a:xfrm>
        </p:spPr>
        <p:txBody>
          <a:bodyPr/>
          <a:lstStyle/>
          <a:p>
            <a:pPr>
              <a:lnSpc>
                <a:spcPct val="107000"/>
              </a:lnSpc>
              <a:spcAft>
                <a:spcPts val="3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30"/>
              </a:spcAft>
              <a:buNone/>
            </a:pPr>
            <a:r>
              <a:rPr lang="en-GB" sz="2400" dirty="0">
                <a:effectLst/>
                <a:latin typeface="Calibri" panose="020F0502020204030204" pitchFamily="34" charset="0"/>
                <a:ea typeface="Calibri" panose="020F0502020204030204" pitchFamily="34" charset="0"/>
                <a:cs typeface="Calibri" panose="020F0502020204030204" pitchFamily="34" charset="0"/>
              </a:rPr>
              <a:t>Intentional plagiarism means deliberately</a:t>
            </a:r>
            <a:r>
              <a:rPr lang="en-GB" sz="2400" b="1" dirty="0">
                <a:effectLst/>
                <a:latin typeface="Calibri" panose="020F0502020204030204" pitchFamily="34" charset="0"/>
                <a:ea typeface="Calibri" panose="020F0502020204030204" pitchFamily="34" charset="0"/>
                <a:cs typeface="Calibri" panose="020F0502020204030204" pitchFamily="34" charset="0"/>
              </a:rPr>
              <a:t> </a:t>
            </a:r>
            <a:r>
              <a:rPr lang="en-GB" sz="2400" dirty="0">
                <a:effectLst/>
                <a:latin typeface="Calibri" panose="020F0502020204030204" pitchFamily="34" charset="0"/>
                <a:ea typeface="Calibri" panose="020F0502020204030204" pitchFamily="34" charset="0"/>
                <a:cs typeface="Calibri" panose="020F0502020204030204" pitchFamily="34" charset="0"/>
              </a:rPr>
              <a:t>presenting other people’s work off as your own without acknowledging the source material.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30"/>
              </a:spcAft>
              <a:buNone/>
            </a:pPr>
            <a:r>
              <a:rPr lang="en-GB" sz="2400" dirty="0">
                <a:effectLst/>
                <a:latin typeface="Calibri" panose="020F0502020204030204" pitchFamily="34" charset="0"/>
                <a:ea typeface="Calibri" panose="020F0502020204030204" pitchFamily="34" charset="0"/>
                <a:cs typeface="Calibri" panose="020F0502020204030204" pitchFamily="34" charset="0"/>
              </a:rPr>
              <a:t>The main reasons for this are thought to be: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30"/>
              </a:spcAft>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Too much pressure in terms of time/workload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30"/>
              </a:spcAft>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Individuals thinking it is easier to plagiarise than to do the work themselves.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r">
              <a:lnSpc>
                <a:spcPct val="107000"/>
              </a:lnSpc>
              <a:spcAft>
                <a:spcPts val="30"/>
              </a:spcAft>
              <a:buNone/>
            </a:pPr>
            <a:r>
              <a:rPr lang="en-GB" sz="2400" b="1" dirty="0">
                <a:effectLst/>
                <a:latin typeface="Calibri" panose="020F0502020204030204" pitchFamily="34" charset="0"/>
                <a:ea typeface="Calibri" panose="020F0502020204030204" pitchFamily="34" charset="0"/>
                <a:cs typeface="Calibri" panose="020F0502020204030204" pitchFamily="34" charset="0"/>
              </a:rPr>
              <a:t> </a:t>
            </a:r>
            <a:endParaRPr lang="en-GB" dirty="0"/>
          </a:p>
        </p:txBody>
      </p:sp>
    </p:spTree>
    <p:extLst>
      <p:ext uri="{BB962C8B-B14F-4D97-AF65-F5344CB8AC3E}">
        <p14:creationId xmlns:p14="http://schemas.microsoft.com/office/powerpoint/2010/main" val="12950155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97500-1137-4C38-A340-3F8B06EF2485}"/>
              </a:ext>
            </a:extLst>
          </p:cNvPr>
          <p:cNvSpPr>
            <a:spLocks noGrp="1"/>
          </p:cNvSpPr>
          <p:nvPr>
            <p:ph type="title"/>
          </p:nvPr>
        </p:nvSpPr>
        <p:spPr/>
        <p:txBody>
          <a:bodyPr/>
          <a:lstStyle/>
          <a:p>
            <a:r>
              <a:rPr lang="en-GB" sz="4000" b="1" dirty="0">
                <a:effectLst/>
                <a:ea typeface="Calibri" panose="020F0502020204030204" pitchFamily="34" charset="0"/>
                <a:cs typeface="Calibri" panose="020F0502020204030204" pitchFamily="34" charset="0"/>
              </a:rPr>
              <a:t>Unintentional plagiarism</a:t>
            </a:r>
            <a:br>
              <a:rPr lang="en-GB" sz="44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AC7702D-59CA-4531-9666-FB2BC8B91127}"/>
              </a:ext>
            </a:extLst>
          </p:cNvPr>
          <p:cNvSpPr>
            <a:spLocks noGrp="1"/>
          </p:cNvSpPr>
          <p:nvPr>
            <p:ph idx="1"/>
          </p:nvPr>
        </p:nvSpPr>
        <p:spPr>
          <a:xfrm>
            <a:off x="530176" y="1502068"/>
            <a:ext cx="7886700" cy="4351338"/>
          </a:xfrm>
        </p:spPr>
        <p:txBody>
          <a:bodyPr/>
          <a:lstStyle/>
          <a:p>
            <a:pPr marL="0" indent="0">
              <a:lnSpc>
                <a:spcPct val="107000"/>
              </a:lnSpc>
              <a:spcAft>
                <a:spcPts val="30"/>
              </a:spcAft>
              <a:buNone/>
            </a:pPr>
            <a:r>
              <a:rPr lang="en-GB" sz="2400" dirty="0"/>
              <a:t>Unintentional plagiarism occurs when a student fails to ‘</a:t>
            </a:r>
            <a:r>
              <a:rPr lang="en-GB" sz="2400" b="1" dirty="0"/>
              <a:t>cite</a:t>
            </a:r>
            <a:r>
              <a:rPr lang="en-GB" sz="2400" dirty="0"/>
              <a:t>’ and/or ‘</a:t>
            </a:r>
            <a:r>
              <a:rPr lang="en-GB" sz="2400" b="1" dirty="0"/>
              <a:t>reference’ </a:t>
            </a:r>
            <a:r>
              <a:rPr lang="en-GB" sz="2400" dirty="0"/>
              <a:t>their sources properly.</a:t>
            </a:r>
          </a:p>
          <a:p>
            <a:pPr>
              <a:lnSpc>
                <a:spcPct val="107000"/>
              </a:lnSpc>
              <a:spcAft>
                <a:spcPts val="30"/>
              </a:spcAft>
            </a:pPr>
            <a:r>
              <a:rPr lang="en-GB" sz="2400" dirty="0"/>
              <a:t>You will be expected to acknowledge other people’s work by ‘</a:t>
            </a:r>
            <a:r>
              <a:rPr lang="en-GB" sz="2400" b="1" dirty="0"/>
              <a:t>citing</a:t>
            </a:r>
            <a:r>
              <a:rPr lang="en-GB" sz="2400" dirty="0"/>
              <a:t>’ them in a recognised and consistent format within your work. You will also need to provide details of the resources you have read for your assignment within your ‘referencing list’.</a:t>
            </a:r>
          </a:p>
        </p:txBody>
      </p:sp>
    </p:spTree>
    <p:extLst>
      <p:ext uri="{BB962C8B-B14F-4D97-AF65-F5344CB8AC3E}">
        <p14:creationId xmlns:p14="http://schemas.microsoft.com/office/powerpoint/2010/main" val="42685993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47A2C-2F32-4F31-80DE-4BDC48A216E4}"/>
              </a:ext>
            </a:extLst>
          </p:cNvPr>
          <p:cNvSpPr>
            <a:spLocks noGrp="1"/>
          </p:cNvSpPr>
          <p:nvPr>
            <p:ph type="title"/>
          </p:nvPr>
        </p:nvSpPr>
        <p:spPr/>
        <p:txBody>
          <a:bodyPr/>
          <a:lstStyle/>
          <a:p>
            <a:r>
              <a:rPr lang="en-GB" sz="4000" b="1" dirty="0">
                <a:effectLst/>
                <a:ea typeface="Calibri" panose="020F0502020204030204" pitchFamily="34" charset="0"/>
                <a:cs typeface="Calibri" panose="020F0502020204030204" pitchFamily="34" charset="0"/>
              </a:rPr>
              <a:t>Self-plagiarism</a:t>
            </a:r>
            <a:br>
              <a:rPr lang="en-GB" sz="4000" dirty="0">
                <a:effectLst/>
                <a:ea typeface="Calibri" panose="020F0502020204030204" pitchFamily="34" charset="0"/>
                <a:cs typeface="Times New Roman" panose="02020603050405020304" pitchFamily="18" charset="0"/>
              </a:rPr>
            </a:br>
            <a:endParaRPr lang="en-GB" sz="4000" dirty="0"/>
          </a:p>
        </p:txBody>
      </p:sp>
      <p:sp>
        <p:nvSpPr>
          <p:cNvPr id="3" name="Content Placeholder 2">
            <a:extLst>
              <a:ext uri="{FF2B5EF4-FFF2-40B4-BE49-F238E27FC236}">
                <a16:creationId xmlns:a16="http://schemas.microsoft.com/office/drawing/2014/main" id="{8D36ECD1-F209-4AE4-8CCE-4964E7DF3478}"/>
              </a:ext>
            </a:extLst>
          </p:cNvPr>
          <p:cNvSpPr>
            <a:spLocks noGrp="1"/>
          </p:cNvSpPr>
          <p:nvPr>
            <p:ph idx="1"/>
          </p:nvPr>
        </p:nvSpPr>
        <p:spPr>
          <a:xfrm>
            <a:off x="628650" y="1195779"/>
            <a:ext cx="7886700" cy="5032375"/>
          </a:xfrm>
        </p:spPr>
        <p:txBody>
          <a:bodyPr/>
          <a:lstStyle/>
          <a:p>
            <a:pPr marL="0" indent="0">
              <a:lnSpc>
                <a:spcPct val="107000"/>
              </a:lnSpc>
              <a:spcAft>
                <a:spcPts val="800"/>
              </a:spcAft>
              <a:buNone/>
            </a:pPr>
            <a:r>
              <a:rPr lang="en-GB" sz="2400" dirty="0">
                <a:latin typeface="Calibri" panose="020F0502020204030204" pitchFamily="34" charset="0"/>
                <a:ea typeface="Calibri" panose="020F0502020204030204" pitchFamily="34" charset="0"/>
                <a:cs typeface="Calibri" panose="020F0502020204030204" pitchFamily="34" charset="0"/>
              </a:rPr>
              <a:t>Self plagiarism refers to reusing or duplicating </a:t>
            </a:r>
            <a:r>
              <a:rPr lang="en-GB" sz="2400" dirty="0">
                <a:effectLst/>
                <a:latin typeface="Calibri" panose="020F0502020204030204" pitchFamily="34" charset="0"/>
                <a:ea typeface="Calibri" panose="020F0502020204030204" pitchFamily="34" charset="0"/>
                <a:cs typeface="Calibri" panose="020F0502020204030204" pitchFamily="34" charset="0"/>
              </a:rPr>
              <a:t>work that you have already submitted and had marked for a</a:t>
            </a:r>
            <a:r>
              <a:rPr lang="en-GB" sz="2400" b="1" i="1" dirty="0">
                <a:effectLst/>
                <a:latin typeface="Calibri" panose="020F0502020204030204" pitchFamily="34" charset="0"/>
                <a:ea typeface="Calibri" panose="020F0502020204030204" pitchFamily="34" charset="0"/>
                <a:cs typeface="Calibri" panose="020F0502020204030204" pitchFamily="34" charset="0"/>
              </a:rPr>
              <a:t> </a:t>
            </a:r>
            <a:r>
              <a:rPr lang="en-GB" sz="2400" dirty="0">
                <a:effectLst/>
                <a:latin typeface="Calibri" panose="020F0502020204030204" pitchFamily="34" charset="0"/>
                <a:ea typeface="Calibri" panose="020F0502020204030204" pitchFamily="34" charset="0"/>
                <a:cs typeface="Calibri" panose="020F0502020204030204" pitchFamily="34" charset="0"/>
              </a:rPr>
              <a:t>previous assignment</a:t>
            </a:r>
          </a:p>
          <a:p>
            <a:pPr marL="0" indent="0">
              <a:lnSpc>
                <a:spcPct val="107000"/>
              </a:lnSpc>
              <a:spcAft>
                <a:spcPts val="800"/>
              </a:spcAft>
              <a:buNone/>
            </a:pPr>
            <a:r>
              <a:rPr lang="en-GB" sz="2400" dirty="0">
                <a:effectLst/>
                <a:latin typeface="Calibri" panose="020F0502020204030204" pitchFamily="34" charset="0"/>
                <a:ea typeface="Calibri" panose="020F0502020204030204" pitchFamily="34" charset="0"/>
                <a:cs typeface="Calibri" panose="020F0502020204030204" pitchFamily="34" charset="0"/>
              </a:rPr>
              <a:t>The main reasons why students believe this to be acceptable are thought to be:</a:t>
            </a:r>
          </a:p>
          <a:p>
            <a:pPr>
              <a:lnSpc>
                <a:spcPct val="107000"/>
              </a:lnSpc>
              <a:spcAft>
                <a:spcPts val="800"/>
              </a:spcAft>
            </a:pPr>
            <a:r>
              <a:rPr lang="en-GB" sz="2400" dirty="0">
                <a:latin typeface="Calibri" panose="020F0502020204030204" pitchFamily="34" charset="0"/>
                <a:ea typeface="Calibri" panose="020F0502020204030204" pitchFamily="34" charset="0"/>
                <a:cs typeface="Calibri" panose="020F0502020204030204" pitchFamily="34" charset="0"/>
              </a:rPr>
              <a:t>A different course</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Calibri" panose="020F0502020204030204" pitchFamily="34" charset="0"/>
              </a:rPr>
              <a:t>A different model</a:t>
            </a:r>
          </a:p>
          <a:p>
            <a:pPr marL="0" indent="0">
              <a:lnSpc>
                <a:spcPct val="107000"/>
              </a:lnSpc>
              <a:spcAft>
                <a:spcPts val="800"/>
              </a:spcAft>
              <a:buNone/>
            </a:pPr>
            <a:r>
              <a:rPr lang="en-GB" sz="2400" dirty="0">
                <a:effectLst/>
                <a:latin typeface="Calibri" panose="020F0502020204030204" pitchFamily="34" charset="0"/>
                <a:ea typeface="Calibri" panose="020F0502020204030204" pitchFamily="34" charset="0"/>
                <a:cs typeface="Calibri" panose="020F0502020204030204" pitchFamily="34" charset="0"/>
              </a:rPr>
              <a:t>The circumstances do not matter, you should never do this.</a:t>
            </a:r>
          </a:p>
        </p:txBody>
      </p:sp>
    </p:spTree>
    <p:extLst>
      <p:ext uri="{BB962C8B-B14F-4D97-AF65-F5344CB8AC3E}">
        <p14:creationId xmlns:p14="http://schemas.microsoft.com/office/powerpoint/2010/main" val="4117159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E16064-4ABF-4AF3-BB07-AABEBAD0B69D}"/>
              </a:ext>
            </a:extLst>
          </p:cNvPr>
          <p:cNvSpPr>
            <a:spLocks noGrp="1"/>
          </p:cNvSpPr>
          <p:nvPr>
            <p:ph type="title"/>
          </p:nvPr>
        </p:nvSpPr>
        <p:spPr/>
        <p:txBody>
          <a:bodyPr/>
          <a:lstStyle/>
          <a:p>
            <a:r>
              <a:rPr lang="en-GB" sz="4000" b="1" dirty="0"/>
              <a:t>The Process  - Poor Practice</a:t>
            </a:r>
          </a:p>
        </p:txBody>
      </p:sp>
      <p:sp>
        <p:nvSpPr>
          <p:cNvPr id="6" name="Content Placeholder 5">
            <a:extLst>
              <a:ext uri="{FF2B5EF4-FFF2-40B4-BE49-F238E27FC236}">
                <a16:creationId xmlns:a16="http://schemas.microsoft.com/office/drawing/2014/main" id="{FDBF14F4-B7DF-4473-BC46-EBB4B551A72B}"/>
              </a:ext>
            </a:extLst>
          </p:cNvPr>
          <p:cNvSpPr>
            <a:spLocks noGrp="1"/>
          </p:cNvSpPr>
          <p:nvPr>
            <p:ph idx="1"/>
          </p:nvPr>
        </p:nvSpPr>
        <p:spPr>
          <a:xfrm>
            <a:off x="628650" y="1473932"/>
            <a:ext cx="7886700" cy="4351338"/>
          </a:xfrm>
        </p:spPr>
        <p:txBody>
          <a:bodyPr/>
          <a:lstStyle/>
          <a:p>
            <a:pPr marL="0" indent="0">
              <a:buNone/>
            </a:pPr>
            <a:r>
              <a:rPr lang="en-GB" sz="2400" dirty="0"/>
              <a:t>For example, incorrect referencing. Your lecturer will contact you to arrange an interview via Teams to discuss this. You may be issued with an informal warning letter:</a:t>
            </a:r>
          </a:p>
          <a:p>
            <a:pPr marL="0" indent="0">
              <a:buNone/>
            </a:pPr>
            <a:endParaRPr lang="en-GB" sz="2800" dirty="0"/>
          </a:p>
          <a:p>
            <a:pPr marL="0" indent="0">
              <a:buNone/>
            </a:pPr>
            <a:endParaRPr lang="en-GB" dirty="0"/>
          </a:p>
        </p:txBody>
      </p:sp>
      <p:sp>
        <p:nvSpPr>
          <p:cNvPr id="8" name="Arrow: Right 7">
            <a:extLst>
              <a:ext uri="{FF2B5EF4-FFF2-40B4-BE49-F238E27FC236}">
                <a16:creationId xmlns:a16="http://schemas.microsoft.com/office/drawing/2014/main" id="{937A2A23-279D-4F69-B141-A62B3C09E8AB}"/>
              </a:ext>
            </a:extLst>
          </p:cNvPr>
          <p:cNvSpPr/>
          <p:nvPr/>
        </p:nvSpPr>
        <p:spPr>
          <a:xfrm>
            <a:off x="4797084" y="3072825"/>
            <a:ext cx="2813538" cy="5767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00339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5">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27">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4B62585-8D96-4883-8825-BE00006DDBD8}"/>
              </a:ext>
            </a:extLst>
          </p:cNvPr>
          <p:cNvSpPr>
            <a:spLocks noGrp="1"/>
          </p:cNvSpPr>
          <p:nvPr>
            <p:ph type="title"/>
          </p:nvPr>
        </p:nvSpPr>
        <p:spPr>
          <a:xfrm>
            <a:off x="495030" y="2767106"/>
            <a:ext cx="2160621" cy="3071906"/>
          </a:xfrm>
        </p:spPr>
        <p:txBody>
          <a:bodyPr vert="horz" lIns="91440" tIns="45720" rIns="91440" bIns="45720" rtlCol="0" anchor="t">
            <a:normAutofit/>
          </a:bodyPr>
          <a:lstStyle/>
          <a:p>
            <a:r>
              <a:rPr lang="en-US" sz="3500" kern="1200">
                <a:solidFill>
                  <a:srgbClr val="FFFFFF"/>
                </a:solidFill>
                <a:latin typeface="+mj-lt"/>
                <a:ea typeface="+mj-ea"/>
                <a:cs typeface="+mj-cs"/>
              </a:rPr>
              <a:t>Example of initial poor practice letter:</a:t>
            </a:r>
          </a:p>
        </p:txBody>
      </p:sp>
      <p:pic>
        <p:nvPicPr>
          <p:cNvPr id="4" name="Content Placeholder 3">
            <a:extLst>
              <a:ext uri="{FF2B5EF4-FFF2-40B4-BE49-F238E27FC236}">
                <a16:creationId xmlns:a16="http://schemas.microsoft.com/office/drawing/2014/main" id="{1F0EFEAE-F1AB-4284-94F4-2050454B1138}"/>
              </a:ext>
            </a:extLst>
          </p:cNvPr>
          <p:cNvPicPr>
            <a:picLocks noGrp="1" noChangeAspect="1"/>
          </p:cNvPicPr>
          <p:nvPr>
            <p:ph idx="1"/>
          </p:nvPr>
        </p:nvPicPr>
        <p:blipFill>
          <a:blip r:embed="rId2"/>
          <a:stretch>
            <a:fillRect/>
          </a:stretch>
        </p:blipFill>
        <p:spPr>
          <a:xfrm>
            <a:off x="3371854" y="857736"/>
            <a:ext cx="5419311" cy="5142098"/>
          </a:xfrm>
          <a:prstGeom prst="rect">
            <a:avLst/>
          </a:prstGeom>
        </p:spPr>
      </p:pic>
    </p:spTree>
    <p:extLst>
      <p:ext uri="{BB962C8B-B14F-4D97-AF65-F5344CB8AC3E}">
        <p14:creationId xmlns:p14="http://schemas.microsoft.com/office/powerpoint/2010/main" val="21744281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E0A6E-5A8D-4B36-877E-B285B47F08A1}"/>
              </a:ext>
            </a:extLst>
          </p:cNvPr>
          <p:cNvSpPr>
            <a:spLocks noGrp="1"/>
          </p:cNvSpPr>
          <p:nvPr>
            <p:ph type="title"/>
          </p:nvPr>
        </p:nvSpPr>
        <p:spPr/>
        <p:txBody>
          <a:bodyPr/>
          <a:lstStyle/>
          <a:p>
            <a:r>
              <a:rPr lang="en-GB" sz="4000" b="1" dirty="0"/>
              <a:t>The Process – Suspected Academic Misconduct</a:t>
            </a:r>
          </a:p>
        </p:txBody>
      </p:sp>
      <p:sp>
        <p:nvSpPr>
          <p:cNvPr id="3" name="Content Placeholder 2">
            <a:extLst>
              <a:ext uri="{FF2B5EF4-FFF2-40B4-BE49-F238E27FC236}">
                <a16:creationId xmlns:a16="http://schemas.microsoft.com/office/drawing/2014/main" id="{CB492F4E-9754-4AEC-BE37-D13D96999CAF}"/>
              </a:ext>
            </a:extLst>
          </p:cNvPr>
          <p:cNvSpPr>
            <a:spLocks noGrp="1"/>
          </p:cNvSpPr>
          <p:nvPr>
            <p:ph idx="1"/>
          </p:nvPr>
        </p:nvSpPr>
        <p:spPr>
          <a:xfrm>
            <a:off x="628650" y="1722681"/>
            <a:ext cx="7886699" cy="4199817"/>
          </a:xfrm>
        </p:spPr>
        <p:txBody>
          <a:bodyPr/>
          <a:lstStyle/>
          <a:p>
            <a:pPr marL="0" indent="0">
              <a:buNone/>
            </a:pPr>
            <a:r>
              <a:rPr lang="en-GB" sz="2400" dirty="0"/>
              <a:t>Suspected Academic Misconduct: For example, a high similarity score. Your lecturer will read your work carefully in order to decide if there is evidence of academic misconduct. </a:t>
            </a:r>
          </a:p>
          <a:p>
            <a:pPr marL="0" indent="0">
              <a:buNone/>
            </a:pPr>
            <a:r>
              <a:rPr lang="en-GB" sz="2400" dirty="0"/>
              <a:t>Your lecturer will contact you to arrange an interview via Teams to discuss this. Depending on the outcome, they may inform the </a:t>
            </a:r>
            <a:r>
              <a:rPr lang="en-GB" sz="2400" b="1" dirty="0"/>
              <a:t>Academic Misconduct Coordinator</a:t>
            </a:r>
            <a:r>
              <a:rPr lang="en-GB" sz="2400" dirty="0"/>
              <a:t>. If it is concluded that there is academic misconduct, then the </a:t>
            </a:r>
            <a:r>
              <a:rPr lang="en-GB" sz="2400" b="1" dirty="0"/>
              <a:t>Academic Misconduct Investigation Form </a:t>
            </a:r>
            <a:r>
              <a:rPr lang="en-GB" sz="2400" dirty="0"/>
              <a:t>is completed (SC05) and submitted to the </a:t>
            </a:r>
            <a:r>
              <a:rPr lang="en-GB" sz="2400" b="1" dirty="0"/>
              <a:t>Academic Office </a:t>
            </a:r>
            <a:r>
              <a:rPr lang="en-GB" sz="2400" dirty="0"/>
              <a:t>and a penalty may be imposed.</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r>
              <a:rPr lang="en-GB" dirty="0"/>
              <a:t> </a:t>
            </a:r>
          </a:p>
        </p:txBody>
      </p:sp>
    </p:spTree>
    <p:extLst>
      <p:ext uri="{BB962C8B-B14F-4D97-AF65-F5344CB8AC3E}">
        <p14:creationId xmlns:p14="http://schemas.microsoft.com/office/powerpoint/2010/main" val="13098026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9F8A1-E51F-4379-AF81-512F2C87DD90}"/>
              </a:ext>
            </a:extLst>
          </p:cNvPr>
          <p:cNvSpPr>
            <a:spLocks noGrp="1"/>
          </p:cNvSpPr>
          <p:nvPr>
            <p:ph type="title"/>
          </p:nvPr>
        </p:nvSpPr>
        <p:spPr/>
        <p:txBody>
          <a:bodyPr/>
          <a:lstStyle/>
          <a:p>
            <a:r>
              <a:rPr lang="en-GB" sz="4000" b="1" dirty="0"/>
              <a:t>More Information…</a:t>
            </a:r>
          </a:p>
        </p:txBody>
      </p:sp>
      <p:sp>
        <p:nvSpPr>
          <p:cNvPr id="3" name="Content Placeholder 2">
            <a:extLst>
              <a:ext uri="{FF2B5EF4-FFF2-40B4-BE49-F238E27FC236}">
                <a16:creationId xmlns:a16="http://schemas.microsoft.com/office/drawing/2014/main" id="{2393F777-AC37-4593-A7B6-9CC29E20A62D}"/>
              </a:ext>
            </a:extLst>
          </p:cNvPr>
          <p:cNvSpPr>
            <a:spLocks noGrp="1"/>
          </p:cNvSpPr>
          <p:nvPr>
            <p:ph idx="1"/>
          </p:nvPr>
        </p:nvSpPr>
        <p:spPr>
          <a:xfrm>
            <a:off x="487973" y="1375459"/>
            <a:ext cx="7886700" cy="4351338"/>
          </a:xfrm>
        </p:spPr>
        <p:txBody>
          <a:bodyPr/>
          <a:lstStyle/>
          <a:p>
            <a:pPr marL="0" indent="0">
              <a:buNone/>
            </a:pPr>
            <a:endParaRPr lang="en-GB" dirty="0">
              <a:hlinkClick r:id="rId2"/>
            </a:endParaRPr>
          </a:p>
          <a:p>
            <a:pPr marL="0" indent="0">
              <a:buNone/>
            </a:pPr>
            <a:r>
              <a:rPr lang="en-GB" sz="2400" dirty="0">
                <a:latin typeface="Calibri" panose="020F0502020204030204" pitchFamily="34" charset="0"/>
                <a:ea typeface="Calibri" panose="020F0502020204030204" pitchFamily="34" charset="0"/>
                <a:cs typeface="Calibri" panose="020F0502020204030204" pitchFamily="34" charset="0"/>
              </a:rPr>
              <a:t>UWTSD (2022) </a:t>
            </a:r>
            <a:r>
              <a:rPr lang="en-GB" sz="2400" i="1" dirty="0">
                <a:latin typeface="Calibri" panose="020F0502020204030204" pitchFamily="34" charset="0"/>
                <a:ea typeface="Calibri" panose="020F0502020204030204" pitchFamily="34" charset="0"/>
                <a:cs typeface="Calibri" panose="020F0502020204030204" pitchFamily="34" charset="0"/>
              </a:rPr>
              <a:t>Academic misconduct policy</a:t>
            </a:r>
            <a:r>
              <a:rPr lang="en-GB" sz="2400" dirty="0">
                <a:latin typeface="Calibri" panose="020F0502020204030204" pitchFamily="34" charset="0"/>
                <a:ea typeface="Calibri" panose="020F0502020204030204" pitchFamily="34" charset="0"/>
                <a:cs typeface="Calibri" panose="020F0502020204030204" pitchFamily="34" charset="0"/>
              </a:rPr>
              <a:t>. Available at: </a:t>
            </a:r>
            <a:r>
              <a:rPr lang="en-GB" sz="2400" dirty="0">
                <a:hlinkClick r:id="rId2"/>
              </a:rPr>
              <a:t>https://www.uwtsd.ac.uk/media/uwtsd-website/content-assets/documents/academic-office/misc-forms/Academic_Misconduct_Policy_2021-22.pdf</a:t>
            </a:r>
            <a:r>
              <a:rPr lang="en-GB" sz="2400" dirty="0"/>
              <a:t> Accessed: </a:t>
            </a:r>
            <a:r>
              <a:rPr lang="en-GB" sz="2400"/>
              <a:t>16 August 2022).</a:t>
            </a:r>
            <a:endParaRPr lang="en-GB" sz="2400" dirty="0"/>
          </a:p>
        </p:txBody>
      </p:sp>
    </p:spTree>
    <p:extLst>
      <p:ext uri="{BB962C8B-B14F-4D97-AF65-F5344CB8AC3E}">
        <p14:creationId xmlns:p14="http://schemas.microsoft.com/office/powerpoint/2010/main" val="3873724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504A1-AC1D-4E35-8BBF-70195B5702DD}"/>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99EB27E6-8F88-44BD-994F-728CDE040CBD}"/>
              </a:ext>
            </a:extLst>
          </p:cNvPr>
          <p:cNvSpPr>
            <a:spLocks noGrp="1"/>
          </p:cNvSpPr>
          <p:nvPr>
            <p:ph idx="1"/>
          </p:nvPr>
        </p:nvSpPr>
        <p:spPr>
          <a:xfrm>
            <a:off x="375431" y="1010010"/>
            <a:ext cx="7886700" cy="4837980"/>
          </a:xfrm>
        </p:spPr>
        <p:txBody>
          <a:bodyPr/>
          <a:lstStyle/>
          <a:p>
            <a:pPr marL="0" lvl="0" indent="0">
              <a:lnSpc>
                <a:spcPct val="107000"/>
              </a:lnSpc>
              <a:buNone/>
            </a:pPr>
            <a:r>
              <a:rPr lang="en-GB" sz="2000" dirty="0">
                <a:latin typeface="Calibri" panose="020F0502020204030204" pitchFamily="34" charset="0"/>
                <a:ea typeface="Calibri" panose="020F0502020204030204" pitchFamily="34" charset="0"/>
                <a:cs typeface="Times New Roman" panose="02020603050405020304" pitchFamily="18" charset="0"/>
              </a:rPr>
              <a:t>Ramona</a:t>
            </a:r>
            <a:r>
              <a:rPr lang="en-GB" sz="2000" dirty="0">
                <a:effectLst/>
                <a:latin typeface="Calibri" panose="020F0502020204030204" pitchFamily="34" charset="0"/>
                <a:ea typeface="Calibri" panose="020F0502020204030204" pitchFamily="34" charset="0"/>
                <a:cs typeface="Times New Roman" panose="02020603050405020304" pitchFamily="18" charset="0"/>
              </a:rPr>
              <a:t> researches into her topic and takes notes in her own words. When she comes to type up her work, she does not credit the author in her essay as she has not used their exact words. Is Ramona plagiarising her research?</a:t>
            </a:r>
          </a:p>
          <a:p>
            <a:pPr marL="342900" lvl="0" indent="-342900">
              <a:lnSpc>
                <a:spcPct val="107000"/>
              </a:lnSpc>
              <a:buFont typeface="+mj-lt"/>
              <a:buAutoNum type="alphaLcParenR"/>
            </a:pPr>
            <a:r>
              <a:rPr lang="en-GB" sz="2000" dirty="0">
                <a:effectLst/>
                <a:latin typeface="Calibri" panose="020F0502020204030204" pitchFamily="34" charset="0"/>
                <a:ea typeface="Calibri" panose="020F0502020204030204" pitchFamily="34" charset="0"/>
                <a:cs typeface="Times New Roman" panose="02020603050405020304" pitchFamily="18" charset="0"/>
              </a:rPr>
              <a:t>Yes</a:t>
            </a:r>
          </a:p>
          <a:p>
            <a:pPr marL="342900" lvl="0" indent="-342900">
              <a:lnSpc>
                <a:spcPct val="107000"/>
              </a:lnSpc>
              <a:buFont typeface="+mj-lt"/>
              <a:buAutoNum type="alphaLcParenR"/>
            </a:pPr>
            <a:r>
              <a:rPr lang="en-GB" sz="2000" dirty="0">
                <a:effectLst/>
                <a:latin typeface="Calibri" panose="020F0502020204030204" pitchFamily="34" charset="0"/>
                <a:ea typeface="Calibri" panose="020F0502020204030204" pitchFamily="34" charset="0"/>
                <a:cs typeface="Times New Roman" panose="02020603050405020304" pitchFamily="18" charset="0"/>
              </a:rPr>
              <a:t>No</a:t>
            </a:r>
          </a:p>
          <a:p>
            <a:pPr marL="0" lvl="0" indent="0">
              <a:lnSpc>
                <a:spcPct val="107000"/>
              </a:lnSpc>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In which circumstances can Mohammed include the words or ideas from another author in his assignment without acknowledging the source of the information.</a:t>
            </a:r>
          </a:p>
          <a:p>
            <a:pPr marL="342900" lvl="0" indent="-342900">
              <a:lnSpc>
                <a:spcPct val="107000"/>
              </a:lnSpc>
              <a:buFont typeface="+mj-lt"/>
              <a:buAutoNum type="alphaLcParenR"/>
            </a:pPr>
            <a:r>
              <a:rPr lang="en-GB" sz="2000" dirty="0">
                <a:effectLst/>
                <a:latin typeface="Calibri" panose="020F0502020204030204" pitchFamily="34" charset="0"/>
                <a:ea typeface="Calibri" panose="020F0502020204030204" pitchFamily="34" charset="0"/>
                <a:cs typeface="Times New Roman" panose="02020603050405020304" pitchFamily="18" charset="0"/>
              </a:rPr>
              <a:t>If he only uses it for the introduction </a:t>
            </a:r>
          </a:p>
          <a:p>
            <a:pPr marL="342900" lvl="0" indent="-342900">
              <a:lnSpc>
                <a:spcPct val="107000"/>
              </a:lnSpc>
              <a:buFont typeface="+mj-lt"/>
              <a:buAutoNum type="alphaLcParenR"/>
            </a:pPr>
            <a:r>
              <a:rPr lang="en-GB" sz="2000" dirty="0">
                <a:latin typeface="Calibri" panose="020F0502020204030204" pitchFamily="34" charset="0"/>
                <a:ea typeface="Calibri" panose="020F0502020204030204" pitchFamily="34" charset="0"/>
                <a:cs typeface="Times New Roman" panose="02020603050405020304" pitchFamily="18" charset="0"/>
              </a:rPr>
              <a:t>If it is from an online article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lphaLcParenR"/>
            </a:pPr>
            <a:r>
              <a:rPr lang="en-GB" sz="2000" dirty="0">
                <a:latin typeface="Calibri" panose="020F0502020204030204" pitchFamily="34" charset="0"/>
                <a:ea typeface="Calibri" panose="020F0502020204030204" pitchFamily="34" charset="0"/>
                <a:cs typeface="Times New Roman" panose="02020603050405020304" pitchFamily="18" charset="0"/>
              </a:rPr>
              <a:t>The circumstances do not matter - </a:t>
            </a:r>
            <a:r>
              <a:rPr lang="en-GB" sz="2000" dirty="0">
                <a:effectLst/>
                <a:latin typeface="Calibri" panose="020F0502020204030204" pitchFamily="34" charset="0"/>
                <a:ea typeface="Calibri" panose="020F0502020204030204" pitchFamily="34" charset="0"/>
                <a:cs typeface="Times New Roman" panose="02020603050405020304" pitchFamily="18" charset="0"/>
              </a:rPr>
              <a:t>He should never do this</a:t>
            </a:r>
          </a:p>
          <a:p>
            <a:endParaRPr lang="en-GB" dirty="0"/>
          </a:p>
        </p:txBody>
      </p:sp>
    </p:spTree>
    <p:extLst>
      <p:ext uri="{BB962C8B-B14F-4D97-AF65-F5344CB8AC3E}">
        <p14:creationId xmlns:p14="http://schemas.microsoft.com/office/powerpoint/2010/main" val="30275059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AE04B-2C64-46FF-8257-C208E15D164A}"/>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B1428B21-5D28-4115-8DB6-9FAFF1724920}"/>
              </a:ext>
            </a:extLst>
          </p:cNvPr>
          <p:cNvSpPr>
            <a:spLocks noGrp="1"/>
          </p:cNvSpPr>
          <p:nvPr>
            <p:ph idx="1"/>
          </p:nvPr>
        </p:nvSpPr>
        <p:spPr/>
        <p:txBody>
          <a:bodyPr/>
          <a:lstStyle/>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In which circumstances can Amy </a:t>
            </a:r>
            <a:r>
              <a:rPr lang="en-GB" sz="2400" dirty="0">
                <a:effectLst/>
                <a:latin typeface="Calibri" panose="020F0502020204030204" pitchFamily="34" charset="0"/>
                <a:ea typeface="Calibri" panose="020F0502020204030204" pitchFamily="34" charset="0"/>
                <a:cs typeface="Calibri" panose="020F0502020204030204" pitchFamily="34" charset="0"/>
              </a:rPr>
              <a:t>submit work that she has already submitted and had marked for a previous assignment.</a:t>
            </a:r>
          </a:p>
          <a:p>
            <a:r>
              <a:rPr lang="en-GB" sz="2400" dirty="0">
                <a:latin typeface="Calibri" panose="020F0502020204030204" pitchFamily="34" charset="0"/>
                <a:ea typeface="Calibri" panose="020F0502020204030204" pitchFamily="34" charset="0"/>
                <a:cs typeface="Calibri" panose="020F0502020204030204" pitchFamily="34" charset="0"/>
              </a:rPr>
              <a:t>When it’s for a different module</a:t>
            </a:r>
          </a:p>
          <a:p>
            <a:r>
              <a:rPr lang="en-GB" sz="2400" dirty="0">
                <a:latin typeface="Calibri" panose="020F0502020204030204" pitchFamily="34" charset="0"/>
                <a:ea typeface="Calibri" panose="020F0502020204030204" pitchFamily="34" charset="0"/>
                <a:cs typeface="Calibri" panose="020F0502020204030204" pitchFamily="34" charset="0"/>
              </a:rPr>
              <a:t>Amy is in her second year of study, she previously submitted this in her first year</a:t>
            </a:r>
          </a:p>
          <a:p>
            <a:r>
              <a:rPr lang="en-GB" sz="2400" dirty="0">
                <a:latin typeface="Calibri" panose="020F0502020204030204" pitchFamily="34" charset="0"/>
                <a:ea typeface="Calibri" panose="020F0502020204030204" pitchFamily="34" charset="0"/>
                <a:cs typeface="Times New Roman" panose="02020603050405020304" pitchFamily="18" charset="0"/>
              </a:rPr>
              <a:t>The circumstances do not matter - Sh</a:t>
            </a:r>
            <a:r>
              <a:rPr lang="en-GB" sz="2400" dirty="0">
                <a:effectLst/>
                <a:latin typeface="Calibri" panose="020F0502020204030204" pitchFamily="34" charset="0"/>
                <a:ea typeface="Calibri" panose="020F0502020204030204" pitchFamily="34" charset="0"/>
                <a:cs typeface="Times New Roman" panose="02020603050405020304" pitchFamily="18" charset="0"/>
              </a:rPr>
              <a:t>e should never do this</a:t>
            </a:r>
          </a:p>
          <a:p>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27822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480CD-35DD-433C-9700-E772B37A847A}"/>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0BA4B197-F824-44E2-99BA-12E20DBB96EB}"/>
              </a:ext>
            </a:extLst>
          </p:cNvPr>
          <p:cNvSpPr>
            <a:spLocks noGrp="1"/>
          </p:cNvSpPr>
          <p:nvPr>
            <p:ph idx="1"/>
          </p:nvPr>
        </p:nvSpPr>
        <p:spPr>
          <a:xfrm>
            <a:off x="459837" y="1253330"/>
            <a:ext cx="7886700" cy="4697303"/>
          </a:xfrm>
        </p:spPr>
        <p:txBody>
          <a:bodyPr/>
          <a:lstStyle/>
          <a:p>
            <a:pPr marL="0" indent="0">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Define: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Paraphrasing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P</a:t>
            </a:r>
            <a:r>
              <a:rPr lang="en-GB" dirty="0">
                <a:effectLst/>
                <a:latin typeface="Calibri" panose="020F0502020204030204" pitchFamily="34" charset="0"/>
                <a:ea typeface="Calibri" panose="020F0502020204030204" pitchFamily="34" charset="0"/>
                <a:cs typeface="Times New Roman" panose="02020603050405020304" pitchFamily="18" charset="0"/>
              </a:rPr>
              <a:t>lagiarism</a:t>
            </a:r>
          </a:p>
          <a:p>
            <a:endParaRPr lang="en-GB" dirty="0"/>
          </a:p>
        </p:txBody>
      </p:sp>
    </p:spTree>
    <p:extLst>
      <p:ext uri="{BB962C8B-B14F-4D97-AF65-F5344CB8AC3E}">
        <p14:creationId xmlns:p14="http://schemas.microsoft.com/office/powerpoint/2010/main" val="39483769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F8AB8-36FD-4A71-883F-C0FDABD2EFBE}"/>
              </a:ext>
            </a:extLst>
          </p:cNvPr>
          <p:cNvSpPr>
            <a:spLocks noGrp="1"/>
          </p:cNvSpPr>
          <p:nvPr>
            <p:ph type="title"/>
          </p:nvPr>
        </p:nvSpPr>
        <p:spPr/>
        <p:txBody>
          <a:bodyPr/>
          <a:lstStyle/>
          <a:p>
            <a:r>
              <a:rPr lang="en-GB" sz="4000" b="1" dirty="0">
                <a:ea typeface="Calibri" panose="020F0502020204030204" pitchFamily="34" charset="0"/>
                <a:cs typeface="Calibri" panose="020F0502020204030204" pitchFamily="34" charset="0"/>
              </a:rPr>
              <a:t>P</a:t>
            </a:r>
            <a:r>
              <a:rPr lang="en-GB" sz="4000" b="1" dirty="0">
                <a:effectLst/>
                <a:ea typeface="Calibri" panose="020F0502020204030204" pitchFamily="34" charset="0"/>
                <a:cs typeface="Calibri" panose="020F0502020204030204" pitchFamily="34" charset="0"/>
              </a:rPr>
              <a:t>araphrasing</a:t>
            </a:r>
            <a:r>
              <a:rPr lang="en-GB" sz="4000" b="1" dirty="0">
                <a:ea typeface="Calibri" panose="020F0502020204030204" pitchFamily="34" charset="0"/>
                <a:cs typeface="Calibri" panose="020F0502020204030204" pitchFamily="34" charset="0"/>
              </a:rPr>
              <a:t> and</a:t>
            </a:r>
            <a:r>
              <a:rPr lang="en-GB" sz="4000" b="1" dirty="0">
                <a:effectLst/>
                <a:ea typeface="Calibri" panose="020F0502020204030204" pitchFamily="34" charset="0"/>
                <a:cs typeface="Calibri" panose="020F0502020204030204" pitchFamily="34" charset="0"/>
              </a:rPr>
              <a:t> Plagiarism</a:t>
            </a:r>
            <a:br>
              <a:rPr lang="en-GB" sz="4000" dirty="0">
                <a:effectLst/>
                <a:ea typeface="Calibri" panose="020F0502020204030204" pitchFamily="34" charset="0"/>
                <a:cs typeface="Times New Roman" panose="02020603050405020304" pitchFamily="18" charset="0"/>
              </a:rPr>
            </a:br>
            <a:endParaRPr lang="en-GB" sz="4000" dirty="0"/>
          </a:p>
        </p:txBody>
      </p:sp>
      <p:sp>
        <p:nvSpPr>
          <p:cNvPr id="3" name="Content Placeholder 2">
            <a:extLst>
              <a:ext uri="{FF2B5EF4-FFF2-40B4-BE49-F238E27FC236}">
                <a16:creationId xmlns:a16="http://schemas.microsoft.com/office/drawing/2014/main" id="{7FDF7849-51E6-40FA-B5B4-A963FC328B42}"/>
              </a:ext>
            </a:extLst>
          </p:cNvPr>
          <p:cNvSpPr>
            <a:spLocks noGrp="1"/>
          </p:cNvSpPr>
          <p:nvPr>
            <p:ph idx="1"/>
          </p:nvPr>
        </p:nvSpPr>
        <p:spPr>
          <a:xfrm>
            <a:off x="487973" y="1389527"/>
            <a:ext cx="7886700" cy="4351338"/>
          </a:xfrm>
        </p:spPr>
        <p:txBody>
          <a:bodyPr/>
          <a:lstStyle/>
          <a:p>
            <a:pPr>
              <a:lnSpc>
                <a:spcPct val="107000"/>
              </a:lnSpc>
              <a:spcAft>
                <a:spcPts val="800"/>
              </a:spcAft>
            </a:pPr>
            <a:r>
              <a:rPr lang="en-GB" sz="2400" dirty="0">
                <a:latin typeface="Calibri" panose="020F0502020204030204" pitchFamily="34" charset="0"/>
                <a:ea typeface="Calibri" panose="020F0502020204030204" pitchFamily="34" charset="0"/>
                <a:cs typeface="Calibri" panose="020F0502020204030204" pitchFamily="34" charset="0"/>
              </a:rPr>
              <a:t>P</a:t>
            </a:r>
            <a:r>
              <a:rPr lang="en-GB" sz="2400" dirty="0">
                <a:effectLst/>
                <a:latin typeface="Calibri" panose="020F0502020204030204" pitchFamily="34" charset="0"/>
                <a:ea typeface="Calibri" panose="020F0502020204030204" pitchFamily="34" charset="0"/>
                <a:cs typeface="Calibri" panose="020F0502020204030204" pitchFamily="34" charset="0"/>
              </a:rPr>
              <a:t>araphrasing means taking somebody’s words or ideas and putting them into your own words. However, you must always give credit to the original source.</a:t>
            </a:r>
          </a:p>
          <a:p>
            <a:pPr>
              <a:lnSpc>
                <a:spcPct val="107000"/>
              </a:lnSpc>
              <a:spcAft>
                <a:spcPts val="800"/>
              </a:spcAft>
            </a:pPr>
            <a:r>
              <a:rPr lang="en-GB" sz="2400" dirty="0">
                <a:latin typeface="Calibri" panose="020F0502020204030204" pitchFamily="34" charset="0"/>
                <a:ea typeface="Calibri" panose="020F0502020204030204" pitchFamily="34" charset="0"/>
                <a:cs typeface="Calibri" panose="020F0502020204030204" pitchFamily="34" charset="0"/>
              </a:rPr>
              <a:t>P</a:t>
            </a:r>
            <a:r>
              <a:rPr lang="en-GB" sz="2400" dirty="0">
                <a:effectLst/>
                <a:latin typeface="Calibri" panose="020F0502020204030204" pitchFamily="34" charset="0"/>
                <a:ea typeface="Calibri" panose="020F0502020204030204" pitchFamily="34" charset="0"/>
                <a:cs typeface="Calibri" panose="020F0502020204030204" pitchFamily="34" charset="0"/>
              </a:rPr>
              <a:t>lagiarism refers to using somebody else’s work and passing it off as your own, whether intentionally or otherwise.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Calibri" panose="020F0502020204030204" pitchFamily="34" charset="0"/>
              </a:rPr>
              <a:t>Self-plagiarism means submitting work that you have already submitted and had marked for a previous assignment.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656740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EFC37F8-51E6-4F34-8123-25C4737707A1}"/>
              </a:ext>
            </a:extLst>
          </p:cNvPr>
          <p:cNvSpPr>
            <a:spLocks noGrp="1"/>
          </p:cNvSpPr>
          <p:nvPr>
            <p:ph type="title"/>
          </p:nvPr>
        </p:nvSpPr>
        <p:spPr>
          <a:xfrm>
            <a:off x="628650" y="365125"/>
            <a:ext cx="7886700" cy="985373"/>
          </a:xfrm>
        </p:spPr>
        <p:txBody>
          <a:bodyPr/>
          <a:lstStyle/>
          <a:p>
            <a:r>
              <a:rPr lang="en-GB" sz="4000" b="1" dirty="0"/>
              <a:t>Top Tip Time!</a:t>
            </a:r>
          </a:p>
        </p:txBody>
      </p:sp>
      <p:sp>
        <p:nvSpPr>
          <p:cNvPr id="6" name="Content Placeholder 5">
            <a:extLst>
              <a:ext uri="{FF2B5EF4-FFF2-40B4-BE49-F238E27FC236}">
                <a16:creationId xmlns:a16="http://schemas.microsoft.com/office/drawing/2014/main" id="{6F6EC770-A617-4FD7-BFC3-B821446EEBA0}"/>
              </a:ext>
            </a:extLst>
          </p:cNvPr>
          <p:cNvSpPr>
            <a:spLocks noGrp="1"/>
          </p:cNvSpPr>
          <p:nvPr>
            <p:ph idx="1"/>
          </p:nvPr>
        </p:nvSpPr>
        <p:spPr>
          <a:xfrm>
            <a:off x="445770" y="1350498"/>
            <a:ext cx="7886700" cy="4351338"/>
          </a:xfrm>
        </p:spPr>
        <p:txBody>
          <a:bodyPr/>
          <a:lstStyle/>
          <a:p>
            <a:pPr marL="0" indent="0">
              <a:lnSpc>
                <a:spcPct val="107000"/>
              </a:lnSpc>
              <a:spcAft>
                <a:spcPts val="30"/>
              </a:spcAft>
              <a:buNone/>
            </a:pPr>
            <a:r>
              <a:rPr lang="en-GB" sz="2400" dirty="0"/>
              <a:t>Make notes</a:t>
            </a:r>
          </a:p>
          <a:p>
            <a:pPr>
              <a:lnSpc>
                <a:spcPct val="107000"/>
              </a:lnSpc>
              <a:spcAft>
                <a:spcPts val="30"/>
              </a:spcAft>
            </a:pPr>
            <a:r>
              <a:rPr lang="en-GB" sz="2400" dirty="0"/>
              <a:t>Keep a record of the sources you read as you go along. This will make it easier to collate your references when writing your assignments.</a:t>
            </a:r>
          </a:p>
          <a:p>
            <a:pPr marL="457200">
              <a:lnSpc>
                <a:spcPct val="107000"/>
              </a:lnSpc>
              <a:spcAft>
                <a:spcPts val="30"/>
              </a:spcAft>
            </a:pPr>
            <a:endParaRPr lang="en-GB" dirty="0"/>
          </a:p>
          <a:p>
            <a:pPr marL="0" indent="0">
              <a:lnSpc>
                <a:spcPct val="107000"/>
              </a:lnSpc>
              <a:spcAft>
                <a:spcPts val="800"/>
              </a:spcAft>
              <a:buNone/>
            </a:pPr>
            <a:br>
              <a:rPr lang="en-GB" dirty="0"/>
            </a:br>
            <a:r>
              <a:rPr lang="en-GB" dirty="0"/>
              <a:t> </a:t>
            </a:r>
          </a:p>
          <a:p>
            <a:endParaRPr lang="en-GB" dirty="0"/>
          </a:p>
        </p:txBody>
      </p:sp>
    </p:spTree>
    <p:extLst>
      <p:ext uri="{BB962C8B-B14F-4D97-AF65-F5344CB8AC3E}">
        <p14:creationId xmlns:p14="http://schemas.microsoft.com/office/powerpoint/2010/main" val="4199666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32BE20-3ED7-4466-B130-BA5561D9BC23}"/>
              </a:ext>
            </a:extLst>
          </p:cNvPr>
          <p:cNvSpPr>
            <a:spLocks noGrp="1"/>
          </p:cNvSpPr>
          <p:nvPr>
            <p:ph type="title"/>
          </p:nvPr>
        </p:nvSpPr>
        <p:spPr>
          <a:xfrm>
            <a:off x="853733" y="2236128"/>
            <a:ext cx="7886700" cy="1325563"/>
          </a:xfrm>
        </p:spPr>
        <p:txBody>
          <a:bodyPr/>
          <a:lstStyle/>
          <a:p>
            <a:pPr algn="ctr"/>
            <a:r>
              <a:rPr lang="en-GB" sz="4000" b="1" dirty="0"/>
              <a:t>Referencing </a:t>
            </a:r>
          </a:p>
        </p:txBody>
      </p:sp>
      <p:sp>
        <p:nvSpPr>
          <p:cNvPr id="7" name="Arrow: Right 6">
            <a:extLst>
              <a:ext uri="{FF2B5EF4-FFF2-40B4-BE49-F238E27FC236}">
                <a16:creationId xmlns:a16="http://schemas.microsoft.com/office/drawing/2014/main" id="{ABA92282-58B1-4F57-9FF7-52C1F62AAB5E}"/>
              </a:ext>
            </a:extLst>
          </p:cNvPr>
          <p:cNvSpPr/>
          <p:nvPr/>
        </p:nvSpPr>
        <p:spPr>
          <a:xfrm>
            <a:off x="4965896" y="3573194"/>
            <a:ext cx="2813538" cy="5767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4049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DF5D5-9FA8-4AC3-91FC-490D0A15942C}"/>
              </a:ext>
            </a:extLst>
          </p:cNvPr>
          <p:cNvSpPr>
            <a:spLocks noGrp="1"/>
          </p:cNvSpPr>
          <p:nvPr>
            <p:ph type="title"/>
          </p:nvPr>
        </p:nvSpPr>
        <p:spPr/>
        <p:txBody>
          <a:bodyPr/>
          <a:lstStyle/>
          <a:p>
            <a:r>
              <a:rPr lang="en-GB" sz="4000" b="1" dirty="0">
                <a:ea typeface="+mj-lt"/>
                <a:cs typeface="+mj-lt"/>
              </a:rPr>
              <a:t>Introduction to Referencing  </a:t>
            </a:r>
            <a:endParaRPr lang="en-US" sz="4000" b="1" dirty="0"/>
          </a:p>
        </p:txBody>
      </p:sp>
      <p:sp>
        <p:nvSpPr>
          <p:cNvPr id="3" name="Content Placeholder 2">
            <a:extLst>
              <a:ext uri="{FF2B5EF4-FFF2-40B4-BE49-F238E27FC236}">
                <a16:creationId xmlns:a16="http://schemas.microsoft.com/office/drawing/2014/main" id="{87E91AB7-073D-443C-9532-33CD6490D48E}"/>
              </a:ext>
            </a:extLst>
          </p:cNvPr>
          <p:cNvSpPr>
            <a:spLocks noGrp="1"/>
          </p:cNvSpPr>
          <p:nvPr>
            <p:ph idx="1"/>
          </p:nvPr>
        </p:nvSpPr>
        <p:spPr>
          <a:xfrm>
            <a:off x="628650" y="1223889"/>
            <a:ext cx="7886700" cy="4953074"/>
          </a:xfrm>
        </p:spPr>
        <p:txBody>
          <a:bodyPr vert="horz" lIns="91440" tIns="45720" rIns="91440" bIns="45720" rtlCol="0" anchor="t">
            <a:noAutofit/>
          </a:bodyPr>
          <a:lstStyle/>
          <a:p>
            <a:r>
              <a:rPr lang="en-GB" sz="2400" dirty="0">
                <a:ea typeface="+mn-lt"/>
                <a:cs typeface="+mn-lt"/>
              </a:rPr>
              <a:t>During your time at university, you will be expected to complete a range of assessments. The work you produce must be authentic. This means demonstrating academic honesty by giving credit to authors on whose research and ideas your work is based. </a:t>
            </a:r>
            <a:r>
              <a:rPr lang="en-GB" sz="2400" dirty="0">
                <a:solidFill>
                  <a:srgbClr val="FF0000"/>
                </a:solidFill>
                <a:ea typeface="+mn-lt"/>
                <a:cs typeface="+mn-lt"/>
              </a:rPr>
              <a:t>You will find reference to this on the first page of your module assignment brief as shown on the next slide.</a:t>
            </a:r>
          </a:p>
          <a:p>
            <a:pPr marL="0" indent="0">
              <a:buNone/>
            </a:pPr>
            <a:endParaRPr lang="en-GB" sz="2400" dirty="0">
              <a:ea typeface="+mn-lt"/>
              <a:cs typeface="+mn-lt"/>
            </a:endParaRPr>
          </a:p>
          <a:p>
            <a:r>
              <a:rPr lang="en-GB" sz="2400" b="1" i="1" dirty="0">
                <a:ea typeface="+mn-lt"/>
                <a:cs typeface="+mn-lt"/>
              </a:rPr>
              <a:t>The extent of how you engage with literature and the use of a suitable referencing system will affect your mark. However, if you fail to demonstrate academic honesty it can lead to serious consequences, even if it was unintentional. </a:t>
            </a:r>
          </a:p>
          <a:p>
            <a:endParaRPr lang="en-GB" dirty="0"/>
          </a:p>
        </p:txBody>
      </p:sp>
    </p:spTree>
    <p:extLst>
      <p:ext uri="{BB962C8B-B14F-4D97-AF65-F5344CB8AC3E}">
        <p14:creationId xmlns:p14="http://schemas.microsoft.com/office/powerpoint/2010/main" val="38540196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15B8F-5D24-45FE-8AFD-A12EB0B4C22C}"/>
              </a:ext>
            </a:extLst>
          </p:cNvPr>
          <p:cNvSpPr>
            <a:spLocks noGrp="1"/>
          </p:cNvSpPr>
          <p:nvPr>
            <p:ph type="title"/>
          </p:nvPr>
        </p:nvSpPr>
        <p:spPr/>
        <p:txBody>
          <a:bodyPr>
            <a:normAutofit/>
          </a:bodyPr>
          <a:lstStyle/>
          <a:p>
            <a:r>
              <a:rPr lang="en-GB" sz="4000" b="1" dirty="0">
                <a:ea typeface="+mj-lt"/>
                <a:cs typeface="+mj-lt"/>
              </a:rPr>
              <a:t>Producing Authentic Work: Academic Honesty/Referencing.</a:t>
            </a:r>
            <a:endParaRPr lang="en-US" sz="4000" b="1" dirty="0"/>
          </a:p>
        </p:txBody>
      </p:sp>
      <p:pic>
        <p:nvPicPr>
          <p:cNvPr id="4" name="Picture 4" descr="Text&#10;&#10;Description automatically generated">
            <a:extLst>
              <a:ext uri="{FF2B5EF4-FFF2-40B4-BE49-F238E27FC236}">
                <a16:creationId xmlns:a16="http://schemas.microsoft.com/office/drawing/2014/main" id="{B61AEF7D-9F20-4F3F-80ED-5DF62967795C}"/>
              </a:ext>
            </a:extLst>
          </p:cNvPr>
          <p:cNvPicPr>
            <a:picLocks noGrp="1" noChangeAspect="1"/>
          </p:cNvPicPr>
          <p:nvPr>
            <p:ph idx="1"/>
          </p:nvPr>
        </p:nvPicPr>
        <p:blipFill>
          <a:blip r:embed="rId2"/>
          <a:stretch>
            <a:fillRect/>
          </a:stretch>
        </p:blipFill>
        <p:spPr>
          <a:xfrm>
            <a:off x="628650" y="2409213"/>
            <a:ext cx="7886700" cy="3184162"/>
          </a:xfrm>
        </p:spPr>
      </p:pic>
      <p:pic>
        <p:nvPicPr>
          <p:cNvPr id="5" name="Picture 5" descr="Shape&#10;&#10;Description automatically generated">
            <a:extLst>
              <a:ext uri="{FF2B5EF4-FFF2-40B4-BE49-F238E27FC236}">
                <a16:creationId xmlns:a16="http://schemas.microsoft.com/office/drawing/2014/main" id="{AA88C3AC-4D79-40B2-918C-3526B2BE24B6}"/>
              </a:ext>
            </a:extLst>
          </p:cNvPr>
          <p:cNvPicPr>
            <a:picLocks noChangeAspect="1"/>
          </p:cNvPicPr>
          <p:nvPr/>
        </p:nvPicPr>
        <p:blipFill>
          <a:blip r:embed="rId3"/>
          <a:stretch>
            <a:fillRect/>
          </a:stretch>
        </p:blipFill>
        <p:spPr>
          <a:xfrm rot="-480000">
            <a:off x="1350486" y="2858160"/>
            <a:ext cx="620413" cy="1364909"/>
          </a:xfrm>
          <a:prstGeom prst="rect">
            <a:avLst/>
          </a:prstGeom>
        </p:spPr>
      </p:pic>
    </p:spTree>
    <p:extLst>
      <p:ext uri="{BB962C8B-B14F-4D97-AF65-F5344CB8AC3E}">
        <p14:creationId xmlns:p14="http://schemas.microsoft.com/office/powerpoint/2010/main" val="37868138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25F3A-B775-4D17-B49F-AB52F4221F8E}"/>
              </a:ext>
            </a:extLst>
          </p:cNvPr>
          <p:cNvSpPr>
            <a:spLocks noGrp="1"/>
          </p:cNvSpPr>
          <p:nvPr>
            <p:ph type="title"/>
          </p:nvPr>
        </p:nvSpPr>
        <p:spPr/>
        <p:txBody>
          <a:bodyPr/>
          <a:lstStyle/>
          <a:p>
            <a:r>
              <a:rPr lang="en-GB" sz="4000" b="1" dirty="0"/>
              <a:t>What is Referencing </a:t>
            </a:r>
          </a:p>
        </p:txBody>
      </p:sp>
      <p:sp>
        <p:nvSpPr>
          <p:cNvPr id="3" name="Content Placeholder 2">
            <a:extLst>
              <a:ext uri="{FF2B5EF4-FFF2-40B4-BE49-F238E27FC236}">
                <a16:creationId xmlns:a16="http://schemas.microsoft.com/office/drawing/2014/main" id="{7C3D87BF-D2C6-421A-886D-DEBD41595077}"/>
              </a:ext>
            </a:extLst>
          </p:cNvPr>
          <p:cNvSpPr>
            <a:spLocks noGrp="1"/>
          </p:cNvSpPr>
          <p:nvPr>
            <p:ph idx="1"/>
          </p:nvPr>
        </p:nvSpPr>
        <p:spPr>
          <a:xfrm>
            <a:off x="628650" y="1266092"/>
            <a:ext cx="7886700" cy="4910871"/>
          </a:xfrm>
        </p:spPr>
        <p:txBody>
          <a:bodyPr/>
          <a:lstStyle/>
          <a:p>
            <a:pPr marL="0" indent="0">
              <a:lnSpc>
                <a:spcPct val="107000"/>
              </a:lnSpc>
              <a:spcAft>
                <a:spcPts val="800"/>
              </a:spcAft>
              <a:buNone/>
            </a:pPr>
            <a:r>
              <a:rPr lang="en-GB" sz="2000" dirty="0">
                <a:effectLst/>
                <a:ea typeface="Calibri" panose="020F0502020204030204" pitchFamily="34" charset="0"/>
                <a:cs typeface="Times New Roman" panose="02020603050405020304" pitchFamily="18" charset="0"/>
              </a:rPr>
              <a:t>When producing an academic assignment, you will be expected to acknowledge other people’s work by referencing them in a recognised and consistent format. You will also need to provide details of the resources you have read for your assignment. There are a number of reasons why this is necessary:</a:t>
            </a:r>
          </a:p>
          <a:p>
            <a:pPr>
              <a:lnSpc>
                <a:spcPct val="107000"/>
              </a:lnSpc>
              <a:spcAft>
                <a:spcPts val="800"/>
              </a:spcAft>
            </a:pPr>
            <a:r>
              <a:rPr lang="en-GB" sz="2000" dirty="0">
                <a:effectLst/>
                <a:ea typeface="Calibri" panose="020F0502020204030204" pitchFamily="34" charset="0"/>
                <a:cs typeface="Times New Roman" panose="02020603050405020304" pitchFamily="18" charset="0"/>
              </a:rPr>
              <a:t>To demonstrate the breadth of research you have undertaken.</a:t>
            </a:r>
          </a:p>
          <a:p>
            <a:pPr>
              <a:lnSpc>
                <a:spcPct val="107000"/>
              </a:lnSpc>
              <a:spcAft>
                <a:spcPts val="800"/>
              </a:spcAft>
            </a:pPr>
            <a:r>
              <a:rPr lang="en-GB" sz="2000" dirty="0">
                <a:effectLst/>
                <a:ea typeface="Calibri" panose="020F0502020204030204" pitchFamily="34" charset="0"/>
                <a:cs typeface="Times New Roman" panose="02020603050405020304" pitchFamily="18" charset="0"/>
              </a:rPr>
              <a:t> To add academic credibility to your arguments. </a:t>
            </a:r>
          </a:p>
          <a:p>
            <a:pPr>
              <a:lnSpc>
                <a:spcPct val="107000"/>
              </a:lnSpc>
              <a:spcAft>
                <a:spcPts val="800"/>
              </a:spcAft>
            </a:pPr>
            <a:r>
              <a:rPr lang="en-GB" sz="2000" dirty="0">
                <a:effectLst/>
                <a:ea typeface="Calibri" panose="020F0502020204030204" pitchFamily="34" charset="0"/>
                <a:cs typeface="Times New Roman" panose="02020603050405020304" pitchFamily="18" charset="0"/>
              </a:rPr>
              <a:t>To enable readers to find the sources you have used in your work. </a:t>
            </a:r>
          </a:p>
          <a:p>
            <a:pPr>
              <a:lnSpc>
                <a:spcPct val="107000"/>
              </a:lnSpc>
              <a:spcAft>
                <a:spcPts val="800"/>
              </a:spcAft>
            </a:pPr>
            <a:r>
              <a:rPr lang="en-GB" sz="2000" dirty="0">
                <a:effectLst/>
                <a:ea typeface="Calibri" panose="020F0502020204030204" pitchFamily="34" charset="0"/>
                <a:cs typeface="Times New Roman" panose="02020603050405020304" pitchFamily="18" charset="0"/>
              </a:rPr>
              <a:t>To acknowledge the work of others and avoid accidental plagiarism.</a:t>
            </a:r>
          </a:p>
          <a:p>
            <a:pPr>
              <a:lnSpc>
                <a:spcPct val="107000"/>
              </a:lnSpc>
              <a:spcAft>
                <a:spcPts val="800"/>
              </a:spcAft>
            </a:pPr>
            <a:endParaRPr lang="en-GB" sz="20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19868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FA5E0-7084-4D72-9BFC-8C4AB12B830A}"/>
              </a:ext>
            </a:extLst>
          </p:cNvPr>
          <p:cNvSpPr>
            <a:spLocks noGrp="1"/>
          </p:cNvSpPr>
          <p:nvPr>
            <p:ph type="title"/>
          </p:nvPr>
        </p:nvSpPr>
        <p:spPr/>
        <p:txBody>
          <a:bodyPr/>
          <a:lstStyle/>
          <a:p>
            <a:r>
              <a:rPr lang="en-GB" sz="4000" b="1" dirty="0">
                <a:effectLst/>
                <a:ea typeface="Calibri" panose="020F0502020204030204" pitchFamily="34" charset="0"/>
                <a:cs typeface="Times New Roman" panose="02020603050405020304" pitchFamily="18" charset="0"/>
              </a:rPr>
              <a:t>What is </a:t>
            </a:r>
            <a:r>
              <a:rPr lang="en-GB" sz="4000" b="1" dirty="0">
                <a:ea typeface="Calibri" panose="020F0502020204030204" pitchFamily="34" charset="0"/>
                <a:cs typeface="Times New Roman" panose="02020603050405020304" pitchFamily="18" charset="0"/>
              </a:rPr>
              <a:t>R</a:t>
            </a:r>
            <a:r>
              <a:rPr lang="en-GB" sz="4000" b="1" dirty="0">
                <a:effectLst/>
                <a:ea typeface="Calibri" panose="020F0502020204030204" pitchFamily="34" charset="0"/>
                <a:cs typeface="Times New Roman" panose="02020603050405020304" pitchFamily="18" charset="0"/>
              </a:rPr>
              <a:t>eferencing?</a:t>
            </a:r>
            <a:br>
              <a:rPr lang="en-GB" sz="4000" b="1" dirty="0">
                <a:effectLst/>
                <a:ea typeface="Calibri" panose="020F0502020204030204" pitchFamily="34" charset="0"/>
                <a:cs typeface="Times New Roman" panose="02020603050405020304" pitchFamily="18" charset="0"/>
              </a:rPr>
            </a:br>
            <a:endParaRPr lang="en-GB" sz="4000" b="1" dirty="0"/>
          </a:p>
        </p:txBody>
      </p:sp>
      <p:sp>
        <p:nvSpPr>
          <p:cNvPr id="3" name="Content Placeholder 2">
            <a:extLst>
              <a:ext uri="{FF2B5EF4-FFF2-40B4-BE49-F238E27FC236}">
                <a16:creationId xmlns:a16="http://schemas.microsoft.com/office/drawing/2014/main" id="{A7FC1540-62D2-4B8E-9D04-743CCDD5E805}"/>
              </a:ext>
            </a:extLst>
          </p:cNvPr>
          <p:cNvSpPr>
            <a:spLocks noGrp="1"/>
          </p:cNvSpPr>
          <p:nvPr>
            <p:ph idx="1"/>
          </p:nvPr>
        </p:nvSpPr>
        <p:spPr>
          <a:xfrm>
            <a:off x="628650" y="1253330"/>
            <a:ext cx="7886700" cy="4683235"/>
          </a:xfrm>
        </p:spPr>
        <p:txBody>
          <a:bodyPr/>
          <a:lstStyle/>
          <a:p>
            <a:pPr lvl="0">
              <a:lnSpc>
                <a:spcPct val="107000"/>
              </a:lnSpc>
              <a:spcAft>
                <a:spcPts val="800"/>
              </a:spcAft>
            </a:pPr>
            <a:r>
              <a:rPr lang="en-GB" sz="2000" dirty="0"/>
              <a:t>Acknowledging when you use someone else’s words, ideas, images or research in your own work.</a:t>
            </a:r>
          </a:p>
          <a:p>
            <a:pPr lvl="0">
              <a:lnSpc>
                <a:spcPct val="107000"/>
              </a:lnSpc>
              <a:spcAft>
                <a:spcPts val="800"/>
              </a:spcAft>
            </a:pPr>
            <a:r>
              <a:rPr lang="en-GB" sz="2000" dirty="0"/>
              <a:t>Providing details that will enable those reading your work to access the resources you have used. These details must be presented in a recognised and consistent way, also known as a referencing style.</a:t>
            </a:r>
          </a:p>
          <a:p>
            <a:pPr>
              <a:lnSpc>
                <a:spcPct val="107000"/>
              </a:lnSpc>
              <a:spcAft>
                <a:spcPts val="800"/>
              </a:spcAft>
            </a:pPr>
            <a:r>
              <a:rPr lang="en-GB" sz="2000" dirty="0">
                <a:ea typeface="+mn-lt"/>
                <a:cs typeface="+mn-lt"/>
              </a:rPr>
              <a:t>Any  ideas, theories, opinions or any other information taken from elsewhere must be cited and referenced correctly.  The art of writing a good assignment is for you to be able to develop your own academic style to weave together other authors’ ideas and research results. </a:t>
            </a:r>
            <a:endParaRPr lang="en-GB" sz="2000" dirty="0"/>
          </a:p>
          <a:p>
            <a:pPr lvl="0">
              <a:lnSpc>
                <a:spcPct val="107000"/>
              </a:lnSpc>
              <a:spcAft>
                <a:spcPts val="800"/>
              </a:spcAft>
            </a:pPr>
            <a:endParaRPr lang="en-GB" sz="2400" dirty="0"/>
          </a:p>
          <a:p>
            <a:pPr>
              <a:lnSpc>
                <a:spcPct val="107000"/>
              </a:lnSpc>
              <a:spcAft>
                <a:spcPts val="800"/>
              </a:spcAft>
            </a:pPr>
            <a:endParaRPr lang="en-GB" sz="2400" dirty="0"/>
          </a:p>
          <a:p>
            <a:endParaRPr lang="en-GB" dirty="0"/>
          </a:p>
        </p:txBody>
      </p:sp>
    </p:spTree>
    <p:extLst>
      <p:ext uri="{BB962C8B-B14F-4D97-AF65-F5344CB8AC3E}">
        <p14:creationId xmlns:p14="http://schemas.microsoft.com/office/powerpoint/2010/main" val="39982585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04EBC-495C-44BE-BA69-C06CE3AF6823}"/>
              </a:ext>
            </a:extLst>
          </p:cNvPr>
          <p:cNvSpPr>
            <a:spLocks noGrp="1"/>
          </p:cNvSpPr>
          <p:nvPr>
            <p:ph type="title"/>
          </p:nvPr>
        </p:nvSpPr>
        <p:spPr>
          <a:xfrm>
            <a:off x="457200" y="274638"/>
            <a:ext cx="8229600" cy="864845"/>
          </a:xfrm>
        </p:spPr>
        <p:txBody>
          <a:bodyPr/>
          <a:lstStyle/>
          <a:p>
            <a:r>
              <a:rPr lang="en-GB" sz="4000" b="1" dirty="0"/>
              <a:t>Why Reference?</a:t>
            </a:r>
          </a:p>
        </p:txBody>
      </p:sp>
      <p:sp>
        <p:nvSpPr>
          <p:cNvPr id="3" name="Content Placeholder 2">
            <a:extLst>
              <a:ext uri="{FF2B5EF4-FFF2-40B4-BE49-F238E27FC236}">
                <a16:creationId xmlns:a16="http://schemas.microsoft.com/office/drawing/2014/main" id="{21B9568C-AB31-4820-8696-BA665E259F1A}"/>
              </a:ext>
            </a:extLst>
          </p:cNvPr>
          <p:cNvSpPr>
            <a:spLocks noGrp="1"/>
          </p:cNvSpPr>
          <p:nvPr>
            <p:ph idx="1"/>
          </p:nvPr>
        </p:nvSpPr>
        <p:spPr>
          <a:xfrm>
            <a:off x="618978" y="1139483"/>
            <a:ext cx="8067822" cy="4684542"/>
          </a:xfrm>
        </p:spPr>
        <p:txBody>
          <a:bodyPr vert="horz" lIns="91440" tIns="45720" rIns="91440" bIns="45720" rtlCol="0" anchor="t">
            <a:noAutofit/>
          </a:bodyPr>
          <a:lstStyle/>
          <a:p>
            <a:endParaRPr lang="en-GB" sz="2000" dirty="0">
              <a:ea typeface="+mn-lt"/>
              <a:cs typeface="+mn-lt"/>
            </a:endParaRPr>
          </a:p>
          <a:p>
            <a:r>
              <a:rPr lang="en-GB" sz="2400" dirty="0">
                <a:ea typeface="+mn-lt"/>
                <a:cs typeface="+mn-lt"/>
              </a:rPr>
              <a:t>All the authors that have provided you with this knowledge must be ‘cited’ and ‘referenced’ as you did not produce the theories or undertake the original research yourself.  </a:t>
            </a:r>
            <a:endParaRPr lang="en-GB" sz="2400" dirty="0"/>
          </a:p>
          <a:p>
            <a:r>
              <a:rPr lang="en-GB" sz="2400" dirty="0">
                <a:ea typeface="+mn-lt"/>
                <a:cs typeface="+mn-lt"/>
              </a:rPr>
              <a:t>If you fail to reference, this may be treated as plagiarism. This is a serious offence in academic and professional contexts. </a:t>
            </a:r>
            <a:endParaRPr lang="en-GB" sz="2400" dirty="0"/>
          </a:p>
          <a:p>
            <a:r>
              <a:rPr lang="en-GB" sz="2400" dirty="0">
                <a:ea typeface="+mn-lt"/>
                <a:cs typeface="+mn-lt"/>
              </a:rPr>
              <a:t>As a student you will be expected to use other people’s research as a means to underpin the issues they discuss in your assignments, otherwise your discussion is merely ‘opinion’ and lacks credibility, as well as academic rigour. </a:t>
            </a:r>
            <a:endParaRPr lang="en-GB" sz="2400" dirty="0"/>
          </a:p>
          <a:p>
            <a:endParaRPr lang="en-GB" sz="700" dirty="0"/>
          </a:p>
        </p:txBody>
      </p:sp>
    </p:spTree>
    <p:extLst>
      <p:ext uri="{BB962C8B-B14F-4D97-AF65-F5344CB8AC3E}">
        <p14:creationId xmlns:p14="http://schemas.microsoft.com/office/powerpoint/2010/main" val="1275646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0373D-065C-4E9A-9080-3DFBCB6D3FF4}"/>
              </a:ext>
            </a:extLst>
          </p:cNvPr>
          <p:cNvSpPr>
            <a:spLocks noGrp="1"/>
          </p:cNvSpPr>
          <p:nvPr>
            <p:ph type="title"/>
          </p:nvPr>
        </p:nvSpPr>
        <p:spPr/>
        <p:txBody>
          <a:bodyPr/>
          <a:lstStyle/>
          <a:p>
            <a:r>
              <a:rPr lang="en-US" sz="4000" b="1" dirty="0"/>
              <a:t>The Importance of Referencing</a:t>
            </a:r>
            <a:br>
              <a:rPr lang="en-GB" sz="4000" b="1" dirty="0"/>
            </a:br>
            <a:endParaRPr lang="en-GB" sz="4000" b="1" dirty="0"/>
          </a:p>
        </p:txBody>
      </p:sp>
      <p:sp>
        <p:nvSpPr>
          <p:cNvPr id="3" name="Content Placeholder 2">
            <a:extLst>
              <a:ext uri="{FF2B5EF4-FFF2-40B4-BE49-F238E27FC236}">
                <a16:creationId xmlns:a16="http://schemas.microsoft.com/office/drawing/2014/main" id="{246DE40B-D345-421C-AD27-B7C94C177474}"/>
              </a:ext>
            </a:extLst>
          </p:cNvPr>
          <p:cNvSpPr>
            <a:spLocks noGrp="1"/>
          </p:cNvSpPr>
          <p:nvPr>
            <p:ph idx="1"/>
          </p:nvPr>
        </p:nvSpPr>
        <p:spPr>
          <a:xfrm>
            <a:off x="417634" y="1253331"/>
            <a:ext cx="7886700" cy="4351338"/>
          </a:xfrm>
        </p:spPr>
        <p:txBody>
          <a:bodyPr/>
          <a:lstStyle/>
          <a:p>
            <a:pPr>
              <a:lnSpc>
                <a:spcPct val="107000"/>
              </a:lnSpc>
              <a:spcAft>
                <a:spcPts val="800"/>
              </a:spcAft>
            </a:pPr>
            <a:r>
              <a:rPr lang="en-GB" sz="2400" dirty="0"/>
              <a:t>Plagiarism is effectively disrespecting another person, as you are breaking the trust between the original writer and the person that reads the work.</a:t>
            </a:r>
          </a:p>
          <a:p>
            <a:pPr>
              <a:lnSpc>
                <a:spcPct val="107000"/>
              </a:lnSpc>
              <a:spcAft>
                <a:spcPts val="800"/>
              </a:spcAft>
            </a:pPr>
            <a:r>
              <a:rPr lang="en-GB" sz="2400" dirty="0"/>
              <a:t>There are several reasons why it is important to reference correctly.</a:t>
            </a:r>
          </a:p>
          <a:p>
            <a:pPr>
              <a:lnSpc>
                <a:spcPct val="107000"/>
              </a:lnSpc>
            </a:pPr>
            <a:r>
              <a:rPr lang="en-GB" sz="2400" b="1" dirty="0"/>
              <a:t>For authors: </a:t>
            </a:r>
            <a:r>
              <a:rPr lang="en-GB" sz="2400" dirty="0"/>
              <a:t>Referencing acknowledges their work, enhances their academic reputation and increases the possibility that they will receive funding for further research. This could be you in the future!</a:t>
            </a:r>
          </a:p>
          <a:p>
            <a:endParaRPr lang="en-GB" dirty="0"/>
          </a:p>
        </p:txBody>
      </p:sp>
    </p:spTree>
    <p:extLst>
      <p:ext uri="{BB962C8B-B14F-4D97-AF65-F5344CB8AC3E}">
        <p14:creationId xmlns:p14="http://schemas.microsoft.com/office/powerpoint/2010/main" val="28138894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63141-F479-4F65-9C28-84B223695F28}"/>
              </a:ext>
            </a:extLst>
          </p:cNvPr>
          <p:cNvSpPr>
            <a:spLocks noGrp="1"/>
          </p:cNvSpPr>
          <p:nvPr>
            <p:ph type="title"/>
          </p:nvPr>
        </p:nvSpPr>
        <p:spPr>
          <a:xfrm>
            <a:off x="872196" y="365126"/>
            <a:ext cx="7643153" cy="872832"/>
          </a:xfrm>
        </p:spPr>
        <p:txBody>
          <a:bodyPr/>
          <a:lstStyle/>
          <a:p>
            <a:r>
              <a:rPr lang="en-US" sz="4400" b="1" dirty="0"/>
              <a:t>The Importance of Referencing</a:t>
            </a:r>
            <a:endParaRPr lang="en-GB" dirty="0"/>
          </a:p>
        </p:txBody>
      </p:sp>
      <p:sp>
        <p:nvSpPr>
          <p:cNvPr id="3" name="Content Placeholder 2">
            <a:extLst>
              <a:ext uri="{FF2B5EF4-FFF2-40B4-BE49-F238E27FC236}">
                <a16:creationId xmlns:a16="http://schemas.microsoft.com/office/drawing/2014/main" id="{1C56CA98-8139-4918-B646-8AD333769E0B}"/>
              </a:ext>
            </a:extLst>
          </p:cNvPr>
          <p:cNvSpPr>
            <a:spLocks noGrp="1"/>
          </p:cNvSpPr>
          <p:nvPr>
            <p:ph idx="1"/>
          </p:nvPr>
        </p:nvSpPr>
        <p:spPr>
          <a:xfrm>
            <a:off x="628649" y="1544271"/>
            <a:ext cx="7886700" cy="4351338"/>
          </a:xfrm>
        </p:spPr>
        <p:txBody>
          <a:bodyPr/>
          <a:lstStyle/>
          <a:p>
            <a:pPr marL="342900" lvl="0" indent="-342900">
              <a:lnSpc>
                <a:spcPct val="107000"/>
              </a:lnSpc>
              <a:buFont typeface="Symbol" panose="05050102010706020507" pitchFamily="18" charset="2"/>
              <a:buChar char=""/>
            </a:pPr>
            <a:r>
              <a:rPr lang="en-GB" sz="2400" b="1" dirty="0"/>
              <a:t>For the academic community: </a:t>
            </a:r>
            <a:r>
              <a:rPr lang="en-GB" sz="2400" dirty="0"/>
              <a:t>Standardising referencing practices makes it easier to find resources and check the validity and accuracy of research. Referencing is an accepted characteristic of the academic community worldwide and forms the basis of trusted research practices.</a:t>
            </a:r>
          </a:p>
          <a:p>
            <a:pPr marL="342900" lvl="0" indent="-342900">
              <a:lnSpc>
                <a:spcPct val="107000"/>
              </a:lnSpc>
              <a:spcAft>
                <a:spcPts val="800"/>
              </a:spcAft>
              <a:buFont typeface="Symbol" panose="05050102010706020507" pitchFamily="18" charset="2"/>
              <a:buChar char=""/>
            </a:pPr>
            <a:r>
              <a:rPr lang="en-GB" sz="2400" b="1" dirty="0"/>
              <a:t>For you: </a:t>
            </a:r>
            <a:r>
              <a:rPr lang="en-GB" sz="2400" dirty="0"/>
              <a:t>It adds credibility to your assignments, enables the reader to locate any resources you used, provides evidence to back up your arguments, and demonstrates the breadth of your reading. It also helps to ensure that you avoid accidental plagiarism.</a:t>
            </a:r>
          </a:p>
          <a:p>
            <a:endParaRPr lang="en-GB" dirty="0"/>
          </a:p>
        </p:txBody>
      </p:sp>
    </p:spTree>
    <p:extLst>
      <p:ext uri="{BB962C8B-B14F-4D97-AF65-F5344CB8AC3E}">
        <p14:creationId xmlns:p14="http://schemas.microsoft.com/office/powerpoint/2010/main" val="850431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D7B70-C158-4C28-8D8A-9C0F4ABBE8EB}"/>
              </a:ext>
            </a:extLst>
          </p:cNvPr>
          <p:cNvSpPr>
            <a:spLocks noGrp="1"/>
          </p:cNvSpPr>
          <p:nvPr>
            <p:ph type="title"/>
          </p:nvPr>
        </p:nvSpPr>
        <p:spPr/>
        <p:txBody>
          <a:bodyPr/>
          <a:lstStyle/>
          <a:p>
            <a:r>
              <a:rPr lang="en-GB" sz="4000" b="1" dirty="0"/>
              <a:t>Key Fact!</a:t>
            </a:r>
          </a:p>
        </p:txBody>
      </p:sp>
      <p:sp>
        <p:nvSpPr>
          <p:cNvPr id="3" name="Content Placeholder 2">
            <a:extLst>
              <a:ext uri="{FF2B5EF4-FFF2-40B4-BE49-F238E27FC236}">
                <a16:creationId xmlns:a16="http://schemas.microsoft.com/office/drawing/2014/main" id="{C96597F7-CC13-40F3-9FCB-8F1AC52D59CE}"/>
              </a:ext>
            </a:extLst>
          </p:cNvPr>
          <p:cNvSpPr>
            <a:spLocks noGrp="1"/>
          </p:cNvSpPr>
          <p:nvPr>
            <p:ph idx="1"/>
          </p:nvPr>
        </p:nvSpPr>
        <p:spPr>
          <a:xfrm>
            <a:off x="502040" y="1253331"/>
            <a:ext cx="7886700" cy="4351338"/>
          </a:xfrm>
        </p:spPr>
        <p:txBody>
          <a:bodyPr/>
          <a:lstStyle/>
          <a:p>
            <a:pPr marL="0" indent="0">
              <a:lnSpc>
                <a:spcPct val="107000"/>
              </a:lnSpc>
              <a:spcAft>
                <a:spcPts val="800"/>
              </a:spcAft>
              <a:buNone/>
              <a:tabLst>
                <a:tab pos="2159000" algn="l"/>
              </a:tabLst>
            </a:pPr>
            <a:endParaRPr lang="en-GB" sz="2800" dirty="0"/>
          </a:p>
          <a:p>
            <a:pPr>
              <a:lnSpc>
                <a:spcPct val="107000"/>
              </a:lnSpc>
              <a:spcAft>
                <a:spcPts val="800"/>
              </a:spcAft>
              <a:tabLst>
                <a:tab pos="2159000" algn="l"/>
              </a:tabLst>
            </a:pPr>
            <a:r>
              <a:rPr lang="en-GB" sz="2800" dirty="0"/>
              <a:t>If in doubt, provide references! There are no academic penalties for asking for advice and guidance; there are, however, severe academic consequences of plagiarism.</a:t>
            </a:r>
          </a:p>
          <a:p>
            <a:endParaRPr lang="en-GB" dirty="0"/>
          </a:p>
        </p:txBody>
      </p:sp>
    </p:spTree>
    <p:extLst>
      <p:ext uri="{BB962C8B-B14F-4D97-AF65-F5344CB8AC3E}">
        <p14:creationId xmlns:p14="http://schemas.microsoft.com/office/powerpoint/2010/main" val="24378311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8CECB7-2624-4990-8AAC-977E30696327}"/>
              </a:ext>
            </a:extLst>
          </p:cNvPr>
          <p:cNvSpPr>
            <a:spLocks noGrp="1"/>
          </p:cNvSpPr>
          <p:nvPr>
            <p:ph type="title"/>
          </p:nvPr>
        </p:nvSpPr>
        <p:spPr>
          <a:xfrm>
            <a:off x="769327" y="2306467"/>
            <a:ext cx="7886700" cy="1325563"/>
          </a:xfrm>
        </p:spPr>
        <p:txBody>
          <a:bodyPr/>
          <a:lstStyle/>
          <a:p>
            <a:r>
              <a:rPr lang="en-GB" sz="4000" b="1" dirty="0"/>
              <a:t>What information should I include?</a:t>
            </a:r>
            <a:endParaRPr lang="en-GB" sz="4000" dirty="0"/>
          </a:p>
        </p:txBody>
      </p:sp>
    </p:spTree>
    <p:extLst>
      <p:ext uri="{BB962C8B-B14F-4D97-AF65-F5344CB8AC3E}">
        <p14:creationId xmlns:p14="http://schemas.microsoft.com/office/powerpoint/2010/main" val="42646646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84BCB-4397-414E-97E9-3E137CEB7E45}"/>
              </a:ext>
            </a:extLst>
          </p:cNvPr>
          <p:cNvSpPr>
            <a:spLocks noGrp="1"/>
          </p:cNvSpPr>
          <p:nvPr>
            <p:ph type="title"/>
          </p:nvPr>
        </p:nvSpPr>
        <p:spPr/>
        <p:txBody>
          <a:bodyPr/>
          <a:lstStyle/>
          <a:p>
            <a:r>
              <a:rPr lang="en-GB" sz="4000" b="1" dirty="0"/>
              <a:t>In Text Citation:</a:t>
            </a:r>
            <a:br>
              <a:rPr lang="en-GB" sz="4000" b="1" dirty="0"/>
            </a:br>
            <a:endParaRPr lang="en-GB" sz="6000" b="1" dirty="0"/>
          </a:p>
        </p:txBody>
      </p:sp>
      <p:sp>
        <p:nvSpPr>
          <p:cNvPr id="3" name="Content Placeholder 2">
            <a:extLst>
              <a:ext uri="{FF2B5EF4-FFF2-40B4-BE49-F238E27FC236}">
                <a16:creationId xmlns:a16="http://schemas.microsoft.com/office/drawing/2014/main" id="{2BD4CF7F-FCC2-4298-B39E-D0B5E0B5C191}"/>
              </a:ext>
            </a:extLst>
          </p:cNvPr>
          <p:cNvSpPr>
            <a:spLocks noGrp="1"/>
          </p:cNvSpPr>
          <p:nvPr>
            <p:ph idx="1"/>
          </p:nvPr>
        </p:nvSpPr>
        <p:spPr/>
        <p:txBody>
          <a:bodyPr/>
          <a:lstStyle/>
          <a:p>
            <a:pPr marL="0" indent="0" algn="just">
              <a:buNone/>
            </a:pPr>
            <a:r>
              <a:rPr lang="en-GB" sz="2400" dirty="0"/>
              <a:t>The </a:t>
            </a:r>
            <a:r>
              <a:rPr lang="en-GB" sz="2400" b="1" dirty="0"/>
              <a:t>purpose</a:t>
            </a:r>
            <a:r>
              <a:rPr lang="en-GB" sz="2400" dirty="0"/>
              <a:t> of </a:t>
            </a:r>
            <a:r>
              <a:rPr lang="en-GB" sz="2400" b="1" dirty="0"/>
              <a:t>citations </a:t>
            </a:r>
            <a:r>
              <a:rPr lang="en-GB" sz="2400" dirty="0"/>
              <a:t>is to provide basic information about your sources </a:t>
            </a:r>
            <a:r>
              <a:rPr lang="en-GB" sz="2400" b="1" dirty="0"/>
              <a:t>within</a:t>
            </a:r>
            <a:r>
              <a:rPr lang="en-GB" sz="2400" dirty="0"/>
              <a:t> your text (essays, reports, presentation slides).</a:t>
            </a:r>
          </a:p>
          <a:p>
            <a:pPr marL="0" indent="0" algn="just">
              <a:buNone/>
            </a:pPr>
            <a:r>
              <a:rPr lang="en-GB" sz="2400" dirty="0"/>
              <a:t>These are:</a:t>
            </a:r>
            <a:endParaRPr lang="es-ES" sz="2400" dirty="0"/>
          </a:p>
          <a:p>
            <a:pPr algn="just"/>
            <a:r>
              <a:rPr lang="es-ES" sz="2400" dirty="0" err="1"/>
              <a:t>Presented</a:t>
            </a:r>
            <a:r>
              <a:rPr lang="es-ES" sz="2400" dirty="0"/>
              <a:t> in </a:t>
            </a:r>
            <a:r>
              <a:rPr lang="es-ES" sz="2400" b="1" dirty="0" err="1"/>
              <a:t>brackets</a:t>
            </a:r>
            <a:r>
              <a:rPr lang="es-ES" sz="2400" dirty="0"/>
              <a:t>.</a:t>
            </a:r>
          </a:p>
          <a:p>
            <a:pPr algn="just"/>
            <a:r>
              <a:rPr lang="es-ES" sz="2400" dirty="0"/>
              <a:t>Included in </a:t>
            </a:r>
            <a:r>
              <a:rPr lang="es-ES" sz="2400" dirty="0" err="1"/>
              <a:t>the</a:t>
            </a:r>
            <a:r>
              <a:rPr lang="es-ES" sz="2400" dirty="0"/>
              <a:t> </a:t>
            </a:r>
            <a:r>
              <a:rPr lang="es-ES" sz="2400" dirty="0" err="1"/>
              <a:t>sentence</a:t>
            </a:r>
            <a:r>
              <a:rPr lang="es-ES" sz="2400" dirty="0"/>
              <a:t>/</a:t>
            </a:r>
            <a:r>
              <a:rPr lang="es-ES" sz="2400" dirty="0" err="1"/>
              <a:t>paragraph</a:t>
            </a:r>
            <a:r>
              <a:rPr lang="es-ES" sz="2400" dirty="0"/>
              <a:t> </a:t>
            </a:r>
            <a:r>
              <a:rPr lang="es-ES" sz="2400" dirty="0" err="1"/>
              <a:t>where</a:t>
            </a:r>
            <a:r>
              <a:rPr lang="es-ES" sz="2400" dirty="0"/>
              <a:t> </a:t>
            </a:r>
            <a:r>
              <a:rPr lang="es-ES" sz="2400" dirty="0" err="1"/>
              <a:t>you</a:t>
            </a:r>
            <a:r>
              <a:rPr lang="es-ES" sz="2400" dirty="0"/>
              <a:t> </a:t>
            </a:r>
            <a:r>
              <a:rPr lang="es-ES" sz="2400" dirty="0" err="1"/>
              <a:t>present</a:t>
            </a:r>
            <a:r>
              <a:rPr lang="es-ES" sz="2400" dirty="0"/>
              <a:t> </a:t>
            </a:r>
            <a:r>
              <a:rPr lang="es-ES" sz="2400" dirty="0" err="1"/>
              <a:t>the</a:t>
            </a:r>
            <a:r>
              <a:rPr lang="es-ES" sz="2400" dirty="0"/>
              <a:t> information </a:t>
            </a:r>
            <a:r>
              <a:rPr lang="es-ES" sz="2400" dirty="0" err="1"/>
              <a:t>which</a:t>
            </a:r>
            <a:r>
              <a:rPr lang="es-ES" sz="2400" dirty="0"/>
              <a:t> </a:t>
            </a:r>
            <a:r>
              <a:rPr lang="es-ES" sz="2400" dirty="0" err="1"/>
              <a:t>is</a:t>
            </a:r>
            <a:r>
              <a:rPr lang="es-ES" sz="2400" dirty="0"/>
              <a:t> </a:t>
            </a:r>
            <a:r>
              <a:rPr lang="es-ES" sz="2400" dirty="0" err="1"/>
              <a:t>not</a:t>
            </a:r>
            <a:r>
              <a:rPr lang="es-ES" sz="2400" dirty="0"/>
              <a:t> </a:t>
            </a:r>
            <a:r>
              <a:rPr lang="es-ES" sz="2400" dirty="0" err="1"/>
              <a:t>your</a:t>
            </a:r>
            <a:r>
              <a:rPr lang="es-ES" sz="2400" dirty="0"/>
              <a:t> </a:t>
            </a:r>
            <a:r>
              <a:rPr lang="es-ES" sz="2400" dirty="0" err="1"/>
              <a:t>own</a:t>
            </a:r>
            <a:r>
              <a:rPr lang="es-ES" sz="2400" dirty="0"/>
              <a:t>.</a:t>
            </a:r>
            <a:endParaRPr lang="en-GB" sz="2400" dirty="0"/>
          </a:p>
          <a:p>
            <a:endParaRPr lang="en-GB" dirty="0"/>
          </a:p>
        </p:txBody>
      </p:sp>
    </p:spTree>
    <p:extLst>
      <p:ext uri="{BB962C8B-B14F-4D97-AF65-F5344CB8AC3E}">
        <p14:creationId xmlns:p14="http://schemas.microsoft.com/office/powerpoint/2010/main" val="29921024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Calibri" panose="020F0502020204030204" pitchFamily="34" charset="0"/>
                <a:cs typeface="Calibri" panose="020F0502020204030204" pitchFamily="34" charset="0"/>
              </a:rPr>
              <a:t>The Basic Ingredients!</a:t>
            </a:r>
          </a:p>
        </p:txBody>
      </p:sp>
      <p:sp>
        <p:nvSpPr>
          <p:cNvPr id="3" name="Content Placeholder 2"/>
          <p:cNvSpPr>
            <a:spLocks noGrp="1"/>
          </p:cNvSpPr>
          <p:nvPr>
            <p:ph idx="1"/>
          </p:nvPr>
        </p:nvSpPr>
        <p:spPr>
          <a:xfrm>
            <a:off x="576774" y="1167618"/>
            <a:ext cx="8110025" cy="4349615"/>
          </a:xfrm>
        </p:spPr>
        <p:txBody>
          <a:bodyPr>
            <a:normAutofit lnSpcReduction="10000"/>
          </a:bodyPr>
          <a:lstStyle/>
          <a:p>
            <a:pPr marL="0" indent="0" algn="just">
              <a:buNone/>
            </a:pPr>
            <a:r>
              <a:rPr lang="en-GB" sz="2200" b="1" dirty="0">
                <a:latin typeface="Calibri" panose="020F0502020204030204" pitchFamily="34" charset="0"/>
                <a:cs typeface="Calibri" panose="020F0502020204030204" pitchFamily="34" charset="0"/>
              </a:rPr>
              <a:t>Citations</a:t>
            </a:r>
            <a:r>
              <a:rPr lang="en-GB" sz="2200" dirty="0">
                <a:latin typeface="Calibri" panose="020F0502020204030204" pitchFamily="34" charset="0"/>
                <a:cs typeface="Calibri" panose="020F0502020204030204" pitchFamily="34" charset="0"/>
              </a:rPr>
              <a:t> </a:t>
            </a:r>
            <a:r>
              <a:rPr lang="en-GB" sz="2200" i="1" dirty="0">
                <a:latin typeface="Calibri" panose="020F0502020204030204" pitchFamily="34" charset="0"/>
                <a:cs typeface="Calibri" panose="020F0502020204030204" pitchFamily="34" charset="0"/>
              </a:rPr>
              <a:t>normally</a:t>
            </a:r>
            <a:r>
              <a:rPr lang="en-GB" sz="2200" dirty="0">
                <a:latin typeface="Calibri" panose="020F0502020204030204" pitchFamily="34" charset="0"/>
                <a:cs typeface="Calibri" panose="020F0502020204030204" pitchFamily="34" charset="0"/>
              </a:rPr>
              <a:t> include 3 elements:</a:t>
            </a:r>
          </a:p>
          <a:p>
            <a:pPr>
              <a:lnSpc>
                <a:spcPct val="150000"/>
              </a:lnSpc>
            </a:pPr>
            <a:r>
              <a:rPr lang="en-GB" sz="2200" dirty="0">
                <a:latin typeface="Calibri" panose="020F0502020204030204" pitchFamily="34" charset="0"/>
                <a:cs typeface="Calibri" panose="020F0502020204030204" pitchFamily="34" charset="0"/>
              </a:rPr>
              <a:t>Author’s surname/Name of organisation</a:t>
            </a:r>
          </a:p>
          <a:p>
            <a:pPr>
              <a:lnSpc>
                <a:spcPct val="150000"/>
              </a:lnSpc>
            </a:pPr>
            <a:r>
              <a:rPr lang="en-GB" sz="2200" dirty="0">
                <a:latin typeface="Calibri" panose="020F0502020204030204" pitchFamily="34" charset="0"/>
                <a:cs typeface="Calibri" panose="020F0502020204030204" pitchFamily="34" charset="0"/>
              </a:rPr>
              <a:t>Year of publication</a:t>
            </a:r>
          </a:p>
          <a:p>
            <a:pPr>
              <a:lnSpc>
                <a:spcPct val="150000"/>
              </a:lnSpc>
            </a:pPr>
            <a:r>
              <a:rPr lang="en-GB" sz="2200" dirty="0">
                <a:latin typeface="Calibri" panose="020F0502020204030204" pitchFamily="34" charset="0"/>
                <a:cs typeface="Calibri" panose="020F0502020204030204" pitchFamily="34" charset="0"/>
              </a:rPr>
              <a:t>Page number(s)  if you include a quotation, or paraphrased text from a chapter in an edited book </a:t>
            </a:r>
          </a:p>
          <a:p>
            <a:pPr marL="0" indent="0">
              <a:lnSpc>
                <a:spcPct val="150000"/>
              </a:lnSpc>
              <a:buNone/>
            </a:pPr>
            <a:endParaRPr lang="en-GB" sz="2200" dirty="0">
              <a:latin typeface="Calibri" panose="020F0502020204030204" pitchFamily="34" charset="0"/>
              <a:cs typeface="Calibri" panose="020F0502020204030204" pitchFamily="34" charset="0"/>
            </a:endParaRPr>
          </a:p>
          <a:p>
            <a:pPr marL="0" indent="0">
              <a:buNone/>
            </a:pPr>
            <a:r>
              <a:rPr lang="en-GB" sz="2200" dirty="0">
                <a:latin typeface="Calibri" panose="020F0502020204030204" pitchFamily="34" charset="0"/>
                <a:cs typeface="Calibri" panose="020F0502020204030204" pitchFamily="34" charset="0"/>
              </a:rPr>
              <a:t>*</a:t>
            </a:r>
            <a:r>
              <a:rPr lang="en-GB" sz="2400" dirty="0">
                <a:latin typeface="Calibri" panose="020F0502020204030204" pitchFamily="34" charset="0"/>
                <a:cs typeface="Calibri" panose="020F0502020204030204" pitchFamily="34" charset="0"/>
              </a:rPr>
              <a:t>For more information, please refer to the Harvard Referencing Guide and the Cite Them Right Tutorial within the Module Information tab on our Business Skills Moodle Page.</a:t>
            </a:r>
          </a:p>
          <a:p>
            <a:pPr marL="0" indent="0">
              <a:buNone/>
            </a:pPr>
            <a:endParaRPr lang="en-GB" sz="2200" dirty="0">
              <a:latin typeface="Calibri" panose="020F0502020204030204" pitchFamily="34" charset="0"/>
              <a:cs typeface="Calibri" panose="020F0502020204030204" pitchFamily="34" charset="0"/>
            </a:endParaRPr>
          </a:p>
          <a:p>
            <a:endParaRPr lang="en-GB" sz="2200" dirty="0">
              <a:latin typeface="Calibri" panose="020F0502020204030204" pitchFamily="34" charset="0"/>
              <a:cs typeface="Calibri" panose="020F0502020204030204" pitchFamily="34" charset="0"/>
            </a:endParaRPr>
          </a:p>
          <a:p>
            <a:pPr marL="0" indent="0">
              <a:lnSpc>
                <a:spcPct val="150000"/>
              </a:lnSpc>
              <a:buNone/>
            </a:pPr>
            <a:endParaRPr lang="en-GB" sz="6000" dirty="0"/>
          </a:p>
        </p:txBody>
      </p:sp>
    </p:spTree>
    <p:extLst>
      <p:ext uri="{BB962C8B-B14F-4D97-AF65-F5344CB8AC3E}">
        <p14:creationId xmlns:p14="http://schemas.microsoft.com/office/powerpoint/2010/main" val="5698649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FA515-3097-4B01-AD09-F105A4848747}"/>
              </a:ext>
            </a:extLst>
          </p:cNvPr>
          <p:cNvSpPr>
            <a:spLocks noGrp="1"/>
          </p:cNvSpPr>
          <p:nvPr>
            <p:ph type="title"/>
          </p:nvPr>
        </p:nvSpPr>
        <p:spPr/>
        <p:txBody>
          <a:bodyPr>
            <a:normAutofit/>
          </a:bodyPr>
          <a:lstStyle/>
          <a:p>
            <a:r>
              <a:rPr lang="en-GB" sz="4000" dirty="0">
                <a:latin typeface="Calibri" panose="020F0502020204030204" pitchFamily="34" charset="0"/>
                <a:cs typeface="Calibri" panose="020F0502020204030204" pitchFamily="34" charset="0"/>
              </a:rPr>
              <a:t>In Text Citation when Paraphrasing</a:t>
            </a:r>
            <a:r>
              <a:rPr lang="en-GB" dirty="0"/>
              <a:t>:</a:t>
            </a: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pPr marL="0" indent="0">
              <a:buNone/>
            </a:pPr>
            <a:r>
              <a:rPr lang="en-GB" sz="2800" dirty="0">
                <a:latin typeface="Calibri" panose="020F0502020204030204" pitchFamily="34" charset="0"/>
                <a:cs typeface="Calibri" panose="020F0502020204030204" pitchFamily="34" charset="0"/>
              </a:rPr>
              <a:t>Williams (2019) argues that while the web can be a highly valuable source of information it is crucial to evaluate the information you uncover.</a:t>
            </a:r>
          </a:p>
          <a:p>
            <a:pPr marL="0" indent="0">
              <a:buNone/>
            </a:pPr>
            <a:r>
              <a:rPr lang="en-GB" sz="2800" dirty="0">
                <a:solidFill>
                  <a:srgbClr val="FF0000"/>
                </a:solidFill>
                <a:latin typeface="Calibri" panose="020F0502020204030204" pitchFamily="34" charset="0"/>
                <a:cs typeface="Calibri" panose="020F0502020204030204" pitchFamily="34" charset="0"/>
              </a:rPr>
              <a:t>If you use the author’s surname in your sentence, just include year of publication in brackets. </a:t>
            </a:r>
          </a:p>
          <a:p>
            <a:pPr marL="0" indent="0" algn="just">
              <a:buNone/>
            </a:pPr>
            <a:endParaRPr lang="en-GB" sz="2800" dirty="0">
              <a:latin typeface="Calibri" panose="020F0502020204030204" pitchFamily="34" charset="0"/>
              <a:cs typeface="Calibri" panose="020F0502020204030204" pitchFamily="34" charset="0"/>
            </a:endParaRPr>
          </a:p>
          <a:p>
            <a:pPr marL="0" indent="0">
              <a:buNone/>
            </a:pPr>
            <a:r>
              <a:rPr lang="en-GB" sz="2800" dirty="0">
                <a:latin typeface="Calibri" panose="020F0502020204030204" pitchFamily="34" charset="0"/>
                <a:cs typeface="Calibri" panose="020F0502020204030204" pitchFamily="34" charset="0"/>
              </a:rPr>
              <a:t>It has been suggested that while the web can be an invaluable source of information, the user needs to assess its value (Williams, 2019).</a:t>
            </a:r>
          </a:p>
          <a:p>
            <a:pPr marL="0" indent="0">
              <a:buNone/>
            </a:pPr>
            <a:r>
              <a:rPr lang="en-GB" sz="2800" dirty="0">
                <a:solidFill>
                  <a:srgbClr val="FF0000"/>
                </a:solidFill>
                <a:latin typeface="Calibri" panose="020F0502020204030204" pitchFamily="34" charset="0"/>
                <a:cs typeface="Calibri" panose="020F0502020204030204" pitchFamily="34" charset="0"/>
              </a:rPr>
              <a:t>If you don’t use the author’s surname in the sentence, then include it in brackets as well.</a:t>
            </a:r>
          </a:p>
          <a:p>
            <a:pPr marL="0" indent="0">
              <a:buNone/>
            </a:pPr>
            <a:endParaRPr lang="en-GB" sz="2800" dirty="0">
              <a:solidFill>
                <a:srgbClr val="FF0000"/>
              </a:solidFill>
              <a:latin typeface="Calibri" panose="020F0502020204030204" pitchFamily="34" charset="0"/>
              <a:cs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val="23487514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1099A-93B7-48AE-8403-B28FEEC46B8A}"/>
              </a:ext>
            </a:extLst>
          </p:cNvPr>
          <p:cNvSpPr>
            <a:spLocks noGrp="1"/>
          </p:cNvSpPr>
          <p:nvPr>
            <p:ph type="title"/>
          </p:nvPr>
        </p:nvSpPr>
        <p:spPr/>
        <p:txBody>
          <a:bodyPr>
            <a:normAutofit/>
          </a:bodyPr>
          <a:lstStyle/>
          <a:p>
            <a:pPr algn="l"/>
            <a:r>
              <a:rPr lang="en-GB" sz="4000" dirty="0">
                <a:latin typeface="Calibri" panose="020F0502020204030204" pitchFamily="34" charset="0"/>
                <a:cs typeface="Calibri" panose="020F0502020204030204" pitchFamily="34" charset="0"/>
              </a:rPr>
              <a:t>In Text Citation when Quoting:</a:t>
            </a:r>
          </a:p>
        </p:txBody>
      </p:sp>
      <p:sp>
        <p:nvSpPr>
          <p:cNvPr id="3" name="Content Placeholder 2"/>
          <p:cNvSpPr>
            <a:spLocks noGrp="1"/>
          </p:cNvSpPr>
          <p:nvPr>
            <p:ph idx="1"/>
          </p:nvPr>
        </p:nvSpPr>
        <p:spPr/>
        <p:txBody>
          <a:bodyPr>
            <a:normAutofit/>
          </a:bodyPr>
          <a:lstStyle/>
          <a:p>
            <a:pPr marL="0" indent="0">
              <a:buNone/>
            </a:pPr>
            <a:r>
              <a:rPr lang="en-GB" sz="2400" dirty="0">
                <a:latin typeface="Calibri" panose="020F0502020204030204" pitchFamily="34" charset="0"/>
                <a:cs typeface="Calibri" panose="020F0502020204030204" pitchFamily="34" charset="0"/>
              </a:rPr>
              <a:t>Williams (2019, p.17) states that a “critical approach to reading starts before you have read anything.”</a:t>
            </a:r>
          </a:p>
          <a:p>
            <a:pPr marL="0" indent="0" algn="just">
              <a:buNone/>
            </a:pPr>
            <a:endParaRPr lang="en-GB" sz="2400" dirty="0">
              <a:latin typeface="Calibri" panose="020F0502020204030204" pitchFamily="34" charset="0"/>
              <a:cs typeface="Calibri" panose="020F0502020204030204" pitchFamily="34" charset="0"/>
            </a:endParaRPr>
          </a:p>
          <a:p>
            <a:r>
              <a:rPr lang="en-GB" sz="2400" dirty="0">
                <a:solidFill>
                  <a:srgbClr val="FF0000"/>
                </a:solidFill>
                <a:latin typeface="Calibri" panose="020F0502020204030204" pitchFamily="34" charset="0"/>
                <a:cs typeface="Calibri" panose="020F0502020204030204" pitchFamily="34" charset="0"/>
              </a:rPr>
              <a:t>You need a citation regardless of whether you are paraphrasing or quoting </a:t>
            </a:r>
          </a:p>
          <a:p>
            <a:pPr marL="0" indent="0">
              <a:buNone/>
            </a:pPr>
            <a:endParaRPr lang="en-GB" dirty="0">
              <a:solidFill>
                <a:srgbClr val="FF0000"/>
              </a:solidFill>
            </a:endParaRPr>
          </a:p>
          <a:p>
            <a:pPr algn="just"/>
            <a:endParaRPr lang="en-GB" dirty="0"/>
          </a:p>
          <a:p>
            <a:pPr marL="0" indent="0">
              <a:buNone/>
            </a:pPr>
            <a:endParaRPr lang="en-GB" dirty="0"/>
          </a:p>
        </p:txBody>
      </p:sp>
    </p:spTree>
    <p:extLst>
      <p:ext uri="{BB962C8B-B14F-4D97-AF65-F5344CB8AC3E}">
        <p14:creationId xmlns:p14="http://schemas.microsoft.com/office/powerpoint/2010/main" val="18650934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The Reference list</a:t>
            </a:r>
          </a:p>
        </p:txBody>
      </p:sp>
      <p:sp>
        <p:nvSpPr>
          <p:cNvPr id="3" name="Content Placeholder 2"/>
          <p:cNvSpPr>
            <a:spLocks noGrp="1"/>
          </p:cNvSpPr>
          <p:nvPr>
            <p:ph idx="1"/>
          </p:nvPr>
        </p:nvSpPr>
        <p:spPr/>
        <p:txBody>
          <a:bodyPr>
            <a:normAutofit/>
          </a:bodyPr>
          <a:lstStyle/>
          <a:p>
            <a:r>
              <a:rPr lang="en-GB" sz="2800" dirty="0"/>
              <a:t>The reference list is presented in </a:t>
            </a:r>
            <a:r>
              <a:rPr lang="en-GB" sz="2800" b="1" dirty="0"/>
              <a:t>alphabetical order </a:t>
            </a:r>
            <a:r>
              <a:rPr lang="en-GB" sz="2800" dirty="0"/>
              <a:t>(by author’s surname or organisation)</a:t>
            </a:r>
          </a:p>
          <a:p>
            <a:endParaRPr lang="en-GB" sz="2800" dirty="0"/>
          </a:p>
          <a:p>
            <a:r>
              <a:rPr lang="en-GB" dirty="0"/>
              <a:t>W</a:t>
            </a:r>
            <a:r>
              <a:rPr lang="en-GB" sz="2800" dirty="0"/>
              <a:t>ithin it you will </a:t>
            </a:r>
            <a:r>
              <a:rPr lang="en-GB" sz="2800" b="1" dirty="0"/>
              <a:t>complete</a:t>
            </a:r>
            <a:r>
              <a:rPr lang="en-GB" sz="2800" dirty="0"/>
              <a:t> the </a:t>
            </a:r>
            <a:r>
              <a:rPr lang="en-GB" sz="2800" b="1" dirty="0"/>
              <a:t>information</a:t>
            </a:r>
            <a:r>
              <a:rPr lang="en-GB" sz="2800" dirty="0"/>
              <a:t> provided in the citations, so that the reader has all the </a:t>
            </a:r>
            <a:r>
              <a:rPr lang="en-GB" sz="2800" b="1" dirty="0"/>
              <a:t>necessary information </a:t>
            </a:r>
            <a:r>
              <a:rPr lang="en-GB" sz="2800" dirty="0"/>
              <a:t>to find the </a:t>
            </a:r>
            <a:r>
              <a:rPr lang="en-GB" sz="2800" b="1" dirty="0"/>
              <a:t>original </a:t>
            </a:r>
            <a:r>
              <a:rPr lang="en-GB" sz="2800" dirty="0"/>
              <a:t>sources.</a:t>
            </a:r>
          </a:p>
          <a:p>
            <a:pPr marL="0" indent="0">
              <a:buNone/>
            </a:pPr>
            <a:endParaRPr lang="en-GB" dirty="0"/>
          </a:p>
        </p:txBody>
      </p:sp>
    </p:spTree>
    <p:extLst>
      <p:ext uri="{BB962C8B-B14F-4D97-AF65-F5344CB8AC3E}">
        <p14:creationId xmlns:p14="http://schemas.microsoft.com/office/powerpoint/2010/main" val="8881251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01F61-BBD3-4B1A-BD1F-D9BA05908F8A}"/>
              </a:ext>
            </a:extLst>
          </p:cNvPr>
          <p:cNvSpPr>
            <a:spLocks noGrp="1"/>
          </p:cNvSpPr>
          <p:nvPr>
            <p:ph type="title"/>
          </p:nvPr>
        </p:nvSpPr>
        <p:spPr/>
        <p:txBody>
          <a:bodyPr/>
          <a:lstStyle/>
          <a:p>
            <a:r>
              <a:rPr lang="en-GB" sz="4000" b="1" dirty="0"/>
              <a:t>What information should I include?</a:t>
            </a:r>
            <a:endParaRPr lang="en-GB" sz="4000" dirty="0"/>
          </a:p>
        </p:txBody>
      </p:sp>
      <p:sp>
        <p:nvSpPr>
          <p:cNvPr id="3" name="Content Placeholder 2">
            <a:extLst>
              <a:ext uri="{FF2B5EF4-FFF2-40B4-BE49-F238E27FC236}">
                <a16:creationId xmlns:a16="http://schemas.microsoft.com/office/drawing/2014/main" id="{19012739-AEB1-4351-BBB0-85F41B00A59E}"/>
              </a:ext>
            </a:extLst>
          </p:cNvPr>
          <p:cNvSpPr>
            <a:spLocks noGrp="1"/>
          </p:cNvSpPr>
          <p:nvPr>
            <p:ph idx="1"/>
          </p:nvPr>
        </p:nvSpPr>
        <p:spPr>
          <a:xfrm>
            <a:off x="628650" y="1136619"/>
            <a:ext cx="7886700" cy="4968759"/>
          </a:xfrm>
        </p:spPr>
        <p:txBody>
          <a:bodyPr/>
          <a:lstStyle/>
          <a:p>
            <a:pPr marL="0" indent="0">
              <a:lnSpc>
                <a:spcPct val="107000"/>
              </a:lnSpc>
              <a:spcAft>
                <a:spcPts val="30"/>
              </a:spcAft>
              <a:buNone/>
            </a:pPr>
            <a:r>
              <a:rPr lang="en-GB" sz="2400" dirty="0"/>
              <a:t>A reference should include the following information, to enable the reader to locate the original source.</a:t>
            </a:r>
          </a:p>
          <a:p>
            <a:pPr lvl="0">
              <a:lnSpc>
                <a:spcPct val="107000"/>
              </a:lnSpc>
              <a:spcAft>
                <a:spcPts val="800"/>
              </a:spcAft>
            </a:pPr>
            <a:r>
              <a:rPr lang="en-GB" sz="2000" dirty="0"/>
              <a:t>Authors/editors</a:t>
            </a:r>
          </a:p>
          <a:p>
            <a:pPr lvl="0">
              <a:lnSpc>
                <a:spcPct val="107000"/>
              </a:lnSpc>
              <a:spcAft>
                <a:spcPts val="800"/>
              </a:spcAft>
            </a:pPr>
            <a:r>
              <a:rPr lang="en-GB" sz="2000" dirty="0"/>
              <a:t>Year of publication</a:t>
            </a:r>
          </a:p>
          <a:p>
            <a:pPr lvl="0">
              <a:lnSpc>
                <a:spcPct val="107000"/>
              </a:lnSpc>
              <a:spcAft>
                <a:spcPts val="800"/>
              </a:spcAft>
            </a:pPr>
            <a:r>
              <a:rPr lang="en-GB" sz="2000" dirty="0"/>
              <a:t>Title</a:t>
            </a:r>
          </a:p>
          <a:p>
            <a:pPr lvl="0">
              <a:lnSpc>
                <a:spcPct val="107000"/>
              </a:lnSpc>
              <a:spcAft>
                <a:spcPts val="800"/>
              </a:spcAft>
            </a:pPr>
            <a:r>
              <a:rPr lang="en-GB" sz="2000" dirty="0"/>
              <a:t>Publisher information</a:t>
            </a:r>
          </a:p>
          <a:p>
            <a:pPr>
              <a:lnSpc>
                <a:spcPct val="107000"/>
              </a:lnSpc>
              <a:spcAft>
                <a:spcPts val="800"/>
              </a:spcAft>
            </a:pPr>
            <a:r>
              <a:rPr lang="en-GB" sz="2000" dirty="0"/>
              <a:t> URL and date of access when referencing an online resource. </a:t>
            </a:r>
          </a:p>
          <a:p>
            <a:pPr marL="0" indent="0">
              <a:buNone/>
            </a:pPr>
            <a:r>
              <a:rPr lang="en-GB" sz="2000" dirty="0">
                <a:latin typeface="Calibri" panose="020F0502020204030204" pitchFamily="34" charset="0"/>
                <a:cs typeface="Calibri" panose="020F0502020204030204" pitchFamily="34" charset="0"/>
              </a:rPr>
              <a:t>*For more information, please refer to the Harvard Referencing Guide and the Cite Them Right Tutorial within the Module Information tab on our Business Skills Moodle Page.</a:t>
            </a:r>
          </a:p>
          <a:p>
            <a:endParaRPr lang="en-GB" dirty="0"/>
          </a:p>
        </p:txBody>
      </p:sp>
    </p:spTree>
    <p:extLst>
      <p:ext uri="{BB962C8B-B14F-4D97-AF65-F5344CB8AC3E}">
        <p14:creationId xmlns:p14="http://schemas.microsoft.com/office/powerpoint/2010/main" val="32076219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For example:</a:t>
            </a:r>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pPr marL="0" indent="0" algn="just">
              <a:buNone/>
            </a:pPr>
            <a:r>
              <a:rPr lang="en-GB" sz="2600" b="1" dirty="0">
                <a:latin typeface="Calibri" panose="020F0502020204030204" pitchFamily="34" charset="0"/>
                <a:cs typeface="Calibri" panose="020F0502020204030204" pitchFamily="34" charset="0"/>
              </a:rPr>
              <a:t>A Text Book:</a:t>
            </a:r>
          </a:p>
          <a:p>
            <a:pPr marL="0" indent="0" algn="just">
              <a:buNone/>
            </a:pPr>
            <a:r>
              <a:rPr lang="en-GB" sz="2600" dirty="0">
                <a:latin typeface="Calibri" panose="020F0502020204030204" pitchFamily="34" charset="0"/>
                <a:cs typeface="Calibri" panose="020F0502020204030204" pitchFamily="34" charset="0"/>
              </a:rPr>
              <a:t>Williams, M. (2019) </a:t>
            </a:r>
            <a:r>
              <a:rPr lang="en-GB" sz="2600" i="1" dirty="0">
                <a:latin typeface="Calibri" panose="020F0502020204030204" pitchFamily="34" charset="0"/>
                <a:cs typeface="Calibri" panose="020F0502020204030204" pitchFamily="34" charset="0"/>
              </a:rPr>
              <a:t>Referencing today</a:t>
            </a:r>
            <a:r>
              <a:rPr lang="en-GB" sz="2600" dirty="0">
                <a:latin typeface="Calibri" panose="020F0502020204030204" pitchFamily="34" charset="0"/>
                <a:cs typeface="Calibri" panose="020F0502020204030204" pitchFamily="34" charset="0"/>
              </a:rPr>
              <a:t>. London: Pavilion Press.</a:t>
            </a:r>
          </a:p>
          <a:p>
            <a:pPr marL="0" indent="0" algn="just">
              <a:buNone/>
            </a:pPr>
            <a:endParaRPr lang="en-GB" sz="2600" dirty="0">
              <a:latin typeface="Calibri" panose="020F0502020204030204" pitchFamily="34" charset="0"/>
              <a:cs typeface="Calibri" panose="020F0502020204030204" pitchFamily="34" charset="0"/>
            </a:endParaRPr>
          </a:p>
          <a:p>
            <a:pPr marL="0" indent="0" algn="just">
              <a:buNone/>
            </a:pPr>
            <a:r>
              <a:rPr lang="en-GB" sz="2600" b="1" dirty="0">
                <a:latin typeface="Calibri" panose="020F0502020204030204" pitchFamily="34" charset="0"/>
                <a:cs typeface="Calibri" panose="020F0502020204030204" pitchFamily="34" charset="0"/>
              </a:rPr>
              <a:t>An Online Source:</a:t>
            </a:r>
          </a:p>
          <a:p>
            <a:pPr marL="0" indent="0">
              <a:buNone/>
            </a:pPr>
            <a:r>
              <a:rPr lang="en-GB" sz="2600" dirty="0" err="1">
                <a:effectLst/>
                <a:latin typeface="Calibri" panose="020F0502020204030204" pitchFamily="34" charset="0"/>
                <a:ea typeface="Calibri" panose="020F0502020204030204" pitchFamily="34" charset="0"/>
                <a:cs typeface="Times New Roman" panose="02020603050405020304" pitchFamily="18" charset="0"/>
              </a:rPr>
              <a:t>Makortoff</a:t>
            </a:r>
            <a:r>
              <a:rPr lang="en-GB" sz="2600" dirty="0">
                <a:effectLst/>
                <a:latin typeface="Calibri" panose="020F0502020204030204" pitchFamily="34" charset="0"/>
                <a:ea typeface="Calibri" panose="020F0502020204030204" pitchFamily="34" charset="0"/>
                <a:cs typeface="Times New Roman" panose="02020603050405020304" pitchFamily="18" charset="0"/>
              </a:rPr>
              <a:t>, K. (2019) ‘Lidl attains its biggest UK grocery market share at 5.9%: Sales at discount German retailer jump after burst of store openings’, </a:t>
            </a:r>
            <a:r>
              <a:rPr lang="en-GB" sz="2600" i="1" dirty="0">
                <a:effectLst/>
                <a:latin typeface="Calibri" panose="020F0502020204030204" pitchFamily="34" charset="0"/>
                <a:ea typeface="Calibri" panose="020F0502020204030204" pitchFamily="34" charset="0"/>
                <a:cs typeface="Times New Roman" panose="02020603050405020304" pitchFamily="18" charset="0"/>
              </a:rPr>
              <a:t>The Guardian</a:t>
            </a:r>
            <a:r>
              <a:rPr lang="en-GB" sz="2600" dirty="0">
                <a:effectLst/>
                <a:latin typeface="Calibri" panose="020F0502020204030204" pitchFamily="34" charset="0"/>
                <a:ea typeface="Calibri" panose="020F0502020204030204" pitchFamily="34" charset="0"/>
                <a:cs typeface="Times New Roman" panose="02020603050405020304" pitchFamily="18" charset="0"/>
              </a:rPr>
              <a:t>, 20 August. Available at: </a:t>
            </a:r>
            <a:r>
              <a:rPr lang="en-GB" sz="26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https://www.theguardian.com/business/2019/aug/20/lidl-attains-biggest-uk-market-share</a:t>
            </a:r>
            <a:r>
              <a:rPr lang="en-GB" sz="2600" dirty="0">
                <a:effectLst/>
                <a:latin typeface="Calibri" panose="020F0502020204030204" pitchFamily="34" charset="0"/>
                <a:ea typeface="Calibri" panose="020F0502020204030204" pitchFamily="34" charset="0"/>
                <a:cs typeface="Times New Roman" panose="02020603050405020304" pitchFamily="18" charset="0"/>
              </a:rPr>
              <a:t> (Accessed: 19 June 2022).</a:t>
            </a:r>
          </a:p>
          <a:p>
            <a:pPr marL="0" indent="0">
              <a:buNone/>
            </a:pPr>
            <a:endParaRPr lang="en-GB" sz="2600" dirty="0">
              <a:latin typeface="Calibri" panose="020F0502020204030204" pitchFamily="34" charset="0"/>
              <a:cs typeface="Calibri" panose="020F0502020204030204" pitchFamily="34" charset="0"/>
            </a:endParaRPr>
          </a:p>
          <a:p>
            <a:pPr marL="0" indent="0">
              <a:buNone/>
            </a:pPr>
            <a:r>
              <a:rPr lang="es-ES" sz="2800" dirty="0" err="1">
                <a:latin typeface="Calibri" panose="020F0502020204030204" pitchFamily="34" charset="0"/>
                <a:cs typeface="Calibri" panose="020F0502020204030204" pitchFamily="34" charset="0"/>
              </a:rPr>
              <a:t>Providing</a:t>
            </a:r>
            <a:r>
              <a:rPr lang="es-ES" sz="2800" dirty="0">
                <a:latin typeface="Calibri" panose="020F0502020204030204" pitchFamily="34" charset="0"/>
                <a:cs typeface="Calibri" panose="020F0502020204030204" pitchFamily="34" charset="0"/>
              </a:rPr>
              <a:t> full </a:t>
            </a:r>
            <a:r>
              <a:rPr lang="es-ES" sz="2800" dirty="0" err="1">
                <a:latin typeface="Calibri" panose="020F0502020204030204" pitchFamily="34" charset="0"/>
                <a:cs typeface="Calibri" panose="020F0502020204030204" pitchFamily="34" charset="0"/>
              </a:rPr>
              <a:t>details</a:t>
            </a:r>
            <a:r>
              <a:rPr lang="es-ES" sz="2800" dirty="0">
                <a:latin typeface="Calibri" panose="020F0502020204030204" pitchFamily="34" charset="0"/>
                <a:cs typeface="Calibri" panose="020F0502020204030204" pitchFamily="34" charset="0"/>
              </a:rPr>
              <a:t> leads </a:t>
            </a:r>
            <a:r>
              <a:rPr lang="es-ES" sz="2800" dirty="0" err="1">
                <a:latin typeface="Calibri" panose="020F0502020204030204" pitchFamily="34" charset="0"/>
                <a:cs typeface="Calibri" panose="020F0502020204030204" pitchFamily="34" charset="0"/>
              </a:rPr>
              <a:t>the</a:t>
            </a:r>
            <a:r>
              <a:rPr lang="es-ES" sz="2800" dirty="0">
                <a:latin typeface="Calibri" panose="020F0502020204030204" pitchFamily="34" charset="0"/>
                <a:cs typeface="Calibri" panose="020F0502020204030204" pitchFamily="34" charset="0"/>
              </a:rPr>
              <a:t> </a:t>
            </a:r>
            <a:r>
              <a:rPr lang="es-ES" sz="2800" dirty="0" err="1">
                <a:latin typeface="Calibri" panose="020F0502020204030204" pitchFamily="34" charset="0"/>
                <a:cs typeface="Calibri" panose="020F0502020204030204" pitchFamily="34" charset="0"/>
              </a:rPr>
              <a:t>reader</a:t>
            </a:r>
            <a:r>
              <a:rPr lang="es-ES" sz="2800" dirty="0">
                <a:latin typeface="Calibri" panose="020F0502020204030204" pitchFamily="34" charset="0"/>
                <a:cs typeface="Calibri" panose="020F0502020204030204" pitchFamily="34" charset="0"/>
              </a:rPr>
              <a:t> </a:t>
            </a:r>
            <a:r>
              <a:rPr lang="es-ES" sz="2800" dirty="0" err="1">
                <a:latin typeface="Calibri" panose="020F0502020204030204" pitchFamily="34" charset="0"/>
                <a:cs typeface="Calibri" panose="020F0502020204030204" pitchFamily="34" charset="0"/>
              </a:rPr>
              <a:t>to</a:t>
            </a:r>
            <a:r>
              <a:rPr lang="es-ES" sz="2800" dirty="0">
                <a:latin typeface="Calibri" panose="020F0502020204030204" pitchFamily="34" charset="0"/>
                <a:cs typeface="Calibri" panose="020F0502020204030204" pitchFamily="34" charset="0"/>
              </a:rPr>
              <a:t> </a:t>
            </a:r>
            <a:r>
              <a:rPr lang="en-GB" sz="2800" dirty="0">
                <a:latin typeface="Calibri" panose="020F0502020204030204" pitchFamily="34" charset="0"/>
                <a:cs typeface="Calibri" panose="020F0502020204030204" pitchFamily="34" charset="0"/>
              </a:rPr>
              <a:t>the original source.</a:t>
            </a:r>
          </a:p>
          <a:p>
            <a:pPr marL="0" indent="0">
              <a:buNone/>
            </a:pPr>
            <a:endParaRPr lang="en-GB" dirty="0"/>
          </a:p>
        </p:txBody>
      </p:sp>
    </p:spTree>
    <p:extLst>
      <p:ext uri="{BB962C8B-B14F-4D97-AF65-F5344CB8AC3E}">
        <p14:creationId xmlns:p14="http://schemas.microsoft.com/office/powerpoint/2010/main" val="24116568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51544-E164-479F-8ED6-874024D82BDE}"/>
              </a:ext>
            </a:extLst>
          </p:cNvPr>
          <p:cNvSpPr>
            <a:spLocks noGrp="1"/>
          </p:cNvSpPr>
          <p:nvPr>
            <p:ph type="title"/>
          </p:nvPr>
        </p:nvSpPr>
        <p:spPr/>
        <p:txBody>
          <a:bodyPr/>
          <a:lstStyle/>
          <a:p>
            <a:r>
              <a:rPr lang="en-GB" sz="4000" b="1" dirty="0"/>
              <a:t>Top Tip Time!</a:t>
            </a:r>
          </a:p>
        </p:txBody>
      </p:sp>
      <p:sp>
        <p:nvSpPr>
          <p:cNvPr id="3" name="Content Placeholder 2">
            <a:extLst>
              <a:ext uri="{FF2B5EF4-FFF2-40B4-BE49-F238E27FC236}">
                <a16:creationId xmlns:a16="http://schemas.microsoft.com/office/drawing/2014/main" id="{2E24654C-20AE-4474-A747-7F217022304E}"/>
              </a:ext>
            </a:extLst>
          </p:cNvPr>
          <p:cNvSpPr>
            <a:spLocks noGrp="1"/>
          </p:cNvSpPr>
          <p:nvPr>
            <p:ph idx="1"/>
          </p:nvPr>
        </p:nvSpPr>
        <p:spPr>
          <a:xfrm>
            <a:off x="628650" y="1459865"/>
            <a:ext cx="7886700" cy="4351338"/>
          </a:xfrm>
        </p:spPr>
        <p:txBody>
          <a:bodyPr/>
          <a:lstStyle/>
          <a:p>
            <a:pPr marL="0" indent="0">
              <a:buNone/>
            </a:pPr>
            <a:r>
              <a:rPr lang="en-GB" sz="2400" dirty="0"/>
              <a:t>Referencing will get easier, but you must practice, practice, practice!</a:t>
            </a:r>
          </a:p>
          <a:p>
            <a:pPr marL="0" indent="0">
              <a:buNone/>
            </a:pPr>
            <a:endParaRPr lang="en-GB" sz="2400" dirty="0"/>
          </a:p>
          <a:p>
            <a:pPr marL="0" indent="0">
              <a:buNone/>
            </a:pPr>
            <a:r>
              <a:rPr lang="en-GB" sz="2400" dirty="0"/>
              <a:t>Always have your Harvard Referencing Guidebook to hand when working on your assignments so you can check for the correct format.</a:t>
            </a:r>
          </a:p>
          <a:p>
            <a:pPr marL="0" indent="0" algn="ctr">
              <a:buNone/>
            </a:pPr>
            <a:r>
              <a:rPr lang="en-GB" sz="2400" dirty="0"/>
              <a:t>If in doubt…ask! </a:t>
            </a:r>
            <a:r>
              <a:rPr lang="en-GB" sz="2400" dirty="0">
                <a:sym typeface="Wingdings" panose="05000000000000000000" pitchFamily="2" charset="2"/>
              </a:rPr>
              <a:t></a:t>
            </a:r>
            <a:endParaRPr lang="en-GB" sz="2400" dirty="0"/>
          </a:p>
        </p:txBody>
      </p:sp>
    </p:spTree>
    <p:extLst>
      <p:ext uri="{BB962C8B-B14F-4D97-AF65-F5344CB8AC3E}">
        <p14:creationId xmlns:p14="http://schemas.microsoft.com/office/powerpoint/2010/main" val="245158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Avoid Plagiarism: remember to:</a:t>
            </a:r>
          </a:p>
        </p:txBody>
      </p:sp>
      <p:sp>
        <p:nvSpPr>
          <p:cNvPr id="3" name="Content Placeholder 2"/>
          <p:cNvSpPr>
            <a:spLocks noGrp="1"/>
          </p:cNvSpPr>
          <p:nvPr>
            <p:ph idx="1"/>
          </p:nvPr>
        </p:nvSpPr>
        <p:spPr/>
        <p:txBody>
          <a:bodyPr>
            <a:normAutofit/>
          </a:bodyPr>
          <a:lstStyle/>
          <a:p>
            <a:r>
              <a:rPr lang="es-ES" dirty="0" err="1"/>
              <a:t>Include</a:t>
            </a:r>
            <a:r>
              <a:rPr lang="es-ES" dirty="0"/>
              <a:t> </a:t>
            </a:r>
            <a:r>
              <a:rPr lang="es-ES" dirty="0" err="1"/>
              <a:t>citations</a:t>
            </a:r>
            <a:r>
              <a:rPr lang="es-ES" dirty="0"/>
              <a:t> in </a:t>
            </a:r>
            <a:r>
              <a:rPr lang="es-ES" dirty="0" err="1"/>
              <a:t>your</a:t>
            </a:r>
            <a:r>
              <a:rPr lang="es-ES" dirty="0"/>
              <a:t> </a:t>
            </a:r>
            <a:r>
              <a:rPr lang="es-ES" dirty="0" err="1"/>
              <a:t>work</a:t>
            </a:r>
            <a:r>
              <a:rPr lang="es-ES" dirty="0"/>
              <a:t> </a:t>
            </a:r>
            <a:r>
              <a:rPr lang="es-ES" dirty="0" err="1"/>
              <a:t>every</a:t>
            </a:r>
            <a:r>
              <a:rPr lang="es-ES" dirty="0"/>
              <a:t> time </a:t>
            </a:r>
            <a:r>
              <a:rPr lang="es-ES" dirty="0" err="1"/>
              <a:t>you</a:t>
            </a:r>
            <a:r>
              <a:rPr lang="es-ES" dirty="0"/>
              <a:t> use information </a:t>
            </a:r>
            <a:r>
              <a:rPr lang="es-ES" dirty="0" err="1"/>
              <a:t>or</a:t>
            </a:r>
            <a:r>
              <a:rPr lang="es-ES" dirty="0"/>
              <a:t> ideas </a:t>
            </a:r>
            <a:r>
              <a:rPr lang="es-ES" dirty="0" err="1"/>
              <a:t>which</a:t>
            </a:r>
            <a:r>
              <a:rPr lang="es-ES" dirty="0"/>
              <a:t> are </a:t>
            </a:r>
            <a:r>
              <a:rPr lang="es-ES" dirty="0" err="1"/>
              <a:t>not</a:t>
            </a:r>
            <a:r>
              <a:rPr lang="es-ES" dirty="0"/>
              <a:t> </a:t>
            </a:r>
            <a:r>
              <a:rPr lang="es-ES" dirty="0" err="1"/>
              <a:t>your</a:t>
            </a:r>
            <a:r>
              <a:rPr lang="es-ES" dirty="0"/>
              <a:t> </a:t>
            </a:r>
            <a:r>
              <a:rPr lang="es-ES" dirty="0" err="1"/>
              <a:t>own</a:t>
            </a:r>
            <a:r>
              <a:rPr lang="es-ES" dirty="0"/>
              <a:t> and </a:t>
            </a:r>
            <a:r>
              <a:rPr lang="es-ES" dirty="0" err="1"/>
              <a:t>regardless</a:t>
            </a:r>
            <a:r>
              <a:rPr lang="es-ES" dirty="0"/>
              <a:t> </a:t>
            </a:r>
            <a:r>
              <a:rPr lang="es-ES" dirty="0" err="1"/>
              <a:t>of</a:t>
            </a:r>
            <a:r>
              <a:rPr lang="es-ES" dirty="0"/>
              <a:t> </a:t>
            </a:r>
            <a:r>
              <a:rPr lang="es-ES" dirty="0" err="1"/>
              <a:t>whether</a:t>
            </a:r>
            <a:r>
              <a:rPr lang="es-ES" dirty="0"/>
              <a:t> </a:t>
            </a:r>
            <a:r>
              <a:rPr lang="es-ES" dirty="0" err="1"/>
              <a:t>you</a:t>
            </a:r>
            <a:r>
              <a:rPr lang="es-ES" dirty="0"/>
              <a:t> </a:t>
            </a:r>
            <a:r>
              <a:rPr lang="es-ES" dirty="0" err="1"/>
              <a:t>quote</a:t>
            </a:r>
            <a:r>
              <a:rPr lang="es-ES" dirty="0"/>
              <a:t> </a:t>
            </a:r>
            <a:r>
              <a:rPr lang="es-ES" dirty="0" err="1"/>
              <a:t>or</a:t>
            </a:r>
            <a:r>
              <a:rPr lang="es-ES" dirty="0"/>
              <a:t> </a:t>
            </a:r>
            <a:r>
              <a:rPr lang="es-ES" dirty="0" err="1"/>
              <a:t>paraphrase</a:t>
            </a:r>
            <a:r>
              <a:rPr lang="es-ES" dirty="0"/>
              <a:t>.</a:t>
            </a:r>
          </a:p>
          <a:p>
            <a:r>
              <a:rPr lang="en-GB" sz="2800" dirty="0"/>
              <a:t>Include a reference list at the end of your work. This will enable those reading your work to access the resources you have used. </a:t>
            </a:r>
          </a:p>
          <a:p>
            <a:endParaRPr lang="es-ES" dirty="0"/>
          </a:p>
          <a:p>
            <a:endParaRPr lang="es-ES" dirty="0"/>
          </a:p>
          <a:p>
            <a:pPr marL="0" indent="0">
              <a:buNone/>
            </a:pPr>
            <a:endParaRPr lang="en-GB" dirty="0"/>
          </a:p>
        </p:txBody>
      </p:sp>
    </p:spTree>
    <p:extLst>
      <p:ext uri="{BB962C8B-B14F-4D97-AF65-F5344CB8AC3E}">
        <p14:creationId xmlns:p14="http://schemas.microsoft.com/office/powerpoint/2010/main" val="37888945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1D1B9-D2AA-4B60-A73A-EF0F64B6CB48}"/>
              </a:ext>
            </a:extLst>
          </p:cNvPr>
          <p:cNvSpPr>
            <a:spLocks noGrp="1"/>
          </p:cNvSpPr>
          <p:nvPr>
            <p:ph type="title"/>
          </p:nvPr>
        </p:nvSpPr>
        <p:spPr/>
        <p:txBody>
          <a:bodyPr/>
          <a:lstStyle/>
          <a:p>
            <a:r>
              <a:rPr lang="en-GB" sz="4000" b="1" dirty="0"/>
              <a:t>Group Activity</a:t>
            </a:r>
          </a:p>
        </p:txBody>
      </p:sp>
      <p:sp>
        <p:nvSpPr>
          <p:cNvPr id="3" name="Content Placeholder 2">
            <a:extLst>
              <a:ext uri="{FF2B5EF4-FFF2-40B4-BE49-F238E27FC236}">
                <a16:creationId xmlns:a16="http://schemas.microsoft.com/office/drawing/2014/main" id="{5FEEFCAC-0921-49FD-AB11-731FFE567425}"/>
              </a:ext>
            </a:extLst>
          </p:cNvPr>
          <p:cNvSpPr>
            <a:spLocks noGrp="1"/>
          </p:cNvSpPr>
          <p:nvPr>
            <p:ph idx="1"/>
          </p:nvPr>
        </p:nvSpPr>
        <p:spPr>
          <a:xfrm>
            <a:off x="628650" y="1533377"/>
            <a:ext cx="7886700" cy="4207487"/>
          </a:xfrm>
        </p:spPr>
        <p:txBody>
          <a:bodyPr/>
          <a:lstStyle/>
          <a:p>
            <a:r>
              <a:rPr lang="en-GB" dirty="0"/>
              <a:t>Let’s take a look at the Harvard Referencing Guide on Moodle.</a:t>
            </a:r>
          </a:p>
          <a:p>
            <a:r>
              <a:rPr lang="en-GB" dirty="0"/>
              <a:t>We will then practice as a group</a:t>
            </a:r>
          </a:p>
        </p:txBody>
      </p:sp>
    </p:spTree>
    <p:extLst>
      <p:ext uri="{BB962C8B-B14F-4D97-AF65-F5344CB8AC3E}">
        <p14:creationId xmlns:p14="http://schemas.microsoft.com/office/powerpoint/2010/main" val="26958194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89D0D-226F-4E88-BB20-E378D0E4EFCB}"/>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33BFE2AE-3D3D-4555-91FB-C4D1F6F346FA}"/>
              </a:ext>
            </a:extLst>
          </p:cNvPr>
          <p:cNvSpPr>
            <a:spLocks noGrp="1"/>
          </p:cNvSpPr>
          <p:nvPr>
            <p:ph idx="1"/>
          </p:nvPr>
        </p:nvSpPr>
        <p:spPr/>
        <p:txBody>
          <a:bodyPr>
            <a:normAutofit/>
          </a:bodyPr>
          <a:lstStyle/>
          <a:p>
            <a:pPr marL="0" indent="0">
              <a:buNone/>
            </a:pPr>
            <a:r>
              <a:rPr lang="en-GB" dirty="0"/>
              <a:t>Correct the following in-text citation and reference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400" dirty="0"/>
              <a:t>Some managers believe that selling is the most important part of marketing. However, marketing is more about understanding the needs and wants of customers to the extent that the product or service sells itself (P, Kotler and G, Armstrong 2018).</a:t>
            </a:r>
          </a:p>
          <a:p>
            <a:r>
              <a:rPr lang="en-GB" sz="2400" dirty="0"/>
              <a:t>Kotler, P. and Armstrong, G. 2018 Principles of marketing. 17th Ed. Pearson Education: Harlow.</a:t>
            </a:r>
          </a:p>
          <a:p>
            <a:endParaRPr lang="en-GB" sz="2400" dirty="0"/>
          </a:p>
        </p:txBody>
      </p:sp>
    </p:spTree>
    <p:extLst>
      <p:ext uri="{BB962C8B-B14F-4D97-AF65-F5344CB8AC3E}">
        <p14:creationId xmlns:p14="http://schemas.microsoft.com/office/powerpoint/2010/main" val="330685458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A865-9D70-4808-9E4B-A9CC096CAA1D}"/>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E920CAA6-50D2-46DB-854C-86CEDDEDB051}"/>
              </a:ext>
            </a:extLst>
          </p:cNvPr>
          <p:cNvSpPr>
            <a:spLocks noGrp="1"/>
          </p:cNvSpPr>
          <p:nvPr>
            <p:ph idx="1"/>
          </p:nvPr>
        </p:nvSpPr>
        <p:spPr/>
        <p:txBody>
          <a:bodyPr>
            <a:normAutofit/>
          </a:bodyPr>
          <a:lstStyle/>
          <a:p>
            <a:pPr marL="0" indent="0">
              <a:lnSpc>
                <a:spcPct val="107000"/>
              </a:lnSpc>
              <a:spcAft>
                <a:spcPts val="800"/>
              </a:spcAft>
              <a:buNone/>
            </a:pPr>
            <a:r>
              <a:rPr lang="en-GB" sz="2400" dirty="0"/>
              <a:t>Which one of the following is correct </a:t>
            </a:r>
            <a:r>
              <a:rPr lang="en-GB" sz="2400" dirty="0" err="1"/>
              <a:t>a,b,c</a:t>
            </a:r>
            <a:r>
              <a:rPr lang="en-GB" sz="2400" dirty="0"/>
              <a:t> or d?</a:t>
            </a:r>
          </a:p>
          <a:p>
            <a:pPr marL="0" indent="0">
              <a:lnSpc>
                <a:spcPct val="107000"/>
              </a:lnSpc>
              <a:spcAft>
                <a:spcPts val="800"/>
              </a:spcAft>
              <a:buNone/>
            </a:pPr>
            <a:r>
              <a:rPr lang="en-GB" sz="2400" dirty="0"/>
              <a:t>A Harvard reference list must be ordered:</a:t>
            </a:r>
          </a:p>
          <a:p>
            <a:pPr marL="457200" indent="-457200">
              <a:lnSpc>
                <a:spcPct val="107000"/>
              </a:lnSpc>
              <a:spcAft>
                <a:spcPts val="800"/>
              </a:spcAft>
              <a:buAutoNum type="alphaLcParenR"/>
            </a:pPr>
            <a:r>
              <a:rPr lang="en-GB" sz="2400" dirty="0"/>
              <a:t>Alphabetically, by author surname</a:t>
            </a:r>
          </a:p>
          <a:p>
            <a:pPr marL="457200" indent="-457200">
              <a:lnSpc>
                <a:spcPct val="107000"/>
              </a:lnSpc>
              <a:spcAft>
                <a:spcPts val="800"/>
              </a:spcAft>
              <a:buAutoNum type="alphaLcParenR"/>
            </a:pPr>
            <a:r>
              <a:rPr lang="en-GB" sz="2400" dirty="0"/>
              <a:t>Alphabetically, by author’s first initial</a:t>
            </a:r>
          </a:p>
          <a:p>
            <a:pPr marL="457200" indent="-457200">
              <a:lnSpc>
                <a:spcPct val="107000"/>
              </a:lnSpc>
              <a:spcAft>
                <a:spcPts val="800"/>
              </a:spcAft>
              <a:buAutoNum type="alphaLcParenR"/>
            </a:pPr>
            <a:r>
              <a:rPr lang="en-GB" sz="2400" dirty="0"/>
              <a:t>Alphabetically, by title</a:t>
            </a:r>
          </a:p>
          <a:p>
            <a:pPr marL="457200" indent="-457200">
              <a:lnSpc>
                <a:spcPct val="107000"/>
              </a:lnSpc>
              <a:spcAft>
                <a:spcPts val="800"/>
              </a:spcAft>
              <a:buAutoNum type="alphaLcParenR"/>
            </a:pPr>
            <a:r>
              <a:rPr lang="en-GB" sz="2400" dirty="0"/>
              <a:t>By year</a:t>
            </a:r>
          </a:p>
          <a:p>
            <a:endParaRPr lang="en-GB" dirty="0"/>
          </a:p>
        </p:txBody>
      </p:sp>
    </p:spTree>
    <p:extLst>
      <p:ext uri="{BB962C8B-B14F-4D97-AF65-F5344CB8AC3E}">
        <p14:creationId xmlns:p14="http://schemas.microsoft.com/office/powerpoint/2010/main" val="20411999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6A470-5022-49BD-873C-1C97813B9F52}"/>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1B1B8FE8-31FD-41C1-8C70-A2E8F6D9DFC9}"/>
              </a:ext>
            </a:extLst>
          </p:cNvPr>
          <p:cNvSpPr>
            <a:spLocks noGrp="1"/>
          </p:cNvSpPr>
          <p:nvPr>
            <p:ph idx="1"/>
          </p:nvPr>
        </p:nvSpPr>
        <p:spPr/>
        <p:txBody>
          <a:bodyPr>
            <a:normAutofit/>
          </a:bodyPr>
          <a:lstStyle/>
          <a:p>
            <a:pPr marL="0" indent="0">
              <a:lnSpc>
                <a:spcPct val="107000"/>
              </a:lnSpc>
              <a:spcAft>
                <a:spcPts val="800"/>
              </a:spcAft>
              <a:buNone/>
            </a:pPr>
            <a:r>
              <a:rPr lang="en-GB" sz="2400" dirty="0"/>
              <a:t>Which one of the following is correct </a:t>
            </a:r>
            <a:r>
              <a:rPr lang="en-GB" sz="2400" dirty="0" err="1"/>
              <a:t>a,b,c</a:t>
            </a:r>
            <a:r>
              <a:rPr lang="en-GB" sz="2400" dirty="0"/>
              <a:t> or d?</a:t>
            </a:r>
          </a:p>
          <a:p>
            <a:pPr marL="0" indent="0">
              <a:lnSpc>
                <a:spcPct val="107000"/>
              </a:lnSpc>
              <a:spcAft>
                <a:spcPts val="800"/>
              </a:spcAft>
              <a:buNone/>
            </a:pPr>
            <a:r>
              <a:rPr lang="en-GB" sz="2400" dirty="0"/>
              <a:t>When using quotations, in-text citations should include</a:t>
            </a:r>
          </a:p>
          <a:p>
            <a:pPr marL="457200" indent="-457200">
              <a:lnSpc>
                <a:spcPct val="107000"/>
              </a:lnSpc>
              <a:spcAft>
                <a:spcPts val="800"/>
              </a:spcAft>
              <a:buAutoNum type="alphaLcParenR"/>
            </a:pPr>
            <a:r>
              <a:rPr lang="en-GB" sz="2400" dirty="0"/>
              <a:t>Author</a:t>
            </a:r>
          </a:p>
          <a:p>
            <a:pPr marL="457200" indent="-457200">
              <a:lnSpc>
                <a:spcPct val="107000"/>
              </a:lnSpc>
              <a:spcAft>
                <a:spcPts val="800"/>
              </a:spcAft>
              <a:buAutoNum type="alphaLcParenR"/>
            </a:pPr>
            <a:r>
              <a:rPr lang="en-GB" sz="2400" dirty="0"/>
              <a:t>Publication Year</a:t>
            </a:r>
          </a:p>
          <a:p>
            <a:pPr marL="457200" indent="-457200">
              <a:lnSpc>
                <a:spcPct val="107000"/>
              </a:lnSpc>
              <a:spcAft>
                <a:spcPts val="800"/>
              </a:spcAft>
              <a:buAutoNum type="alphaLcParenR"/>
            </a:pPr>
            <a:r>
              <a:rPr lang="en-GB" sz="2400" dirty="0"/>
              <a:t>Page number (or equivalent)</a:t>
            </a:r>
          </a:p>
          <a:p>
            <a:pPr marL="457200" indent="-457200">
              <a:lnSpc>
                <a:spcPct val="107000"/>
              </a:lnSpc>
              <a:spcAft>
                <a:spcPts val="800"/>
              </a:spcAft>
              <a:buAutoNum type="alphaLcParenR"/>
            </a:pPr>
            <a:r>
              <a:rPr lang="en-GB" sz="2400" dirty="0"/>
              <a:t>All of the above </a:t>
            </a:r>
          </a:p>
          <a:p>
            <a:endParaRPr lang="en-GB" dirty="0"/>
          </a:p>
        </p:txBody>
      </p:sp>
    </p:spTree>
    <p:extLst>
      <p:ext uri="{BB962C8B-B14F-4D97-AF65-F5344CB8AC3E}">
        <p14:creationId xmlns:p14="http://schemas.microsoft.com/office/powerpoint/2010/main" val="34570321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CA9C6-6C9C-4E61-9887-9184F4665153}"/>
              </a:ext>
            </a:extLst>
          </p:cNvPr>
          <p:cNvSpPr>
            <a:spLocks noGrp="1"/>
          </p:cNvSpPr>
          <p:nvPr>
            <p:ph type="title"/>
          </p:nvPr>
        </p:nvSpPr>
        <p:spPr/>
        <p:txBody>
          <a:bodyPr/>
          <a:lstStyle/>
          <a:p>
            <a:r>
              <a:rPr lang="en-GB" sz="4000" b="1" dirty="0"/>
              <a:t>Let’s Practice!</a:t>
            </a:r>
          </a:p>
        </p:txBody>
      </p:sp>
      <p:sp>
        <p:nvSpPr>
          <p:cNvPr id="3" name="Content Placeholder 2">
            <a:extLst>
              <a:ext uri="{FF2B5EF4-FFF2-40B4-BE49-F238E27FC236}">
                <a16:creationId xmlns:a16="http://schemas.microsoft.com/office/drawing/2014/main" id="{44C0FD82-060D-4AE5-AE58-D22CD916D013}"/>
              </a:ext>
            </a:extLst>
          </p:cNvPr>
          <p:cNvSpPr>
            <a:spLocks noGrp="1"/>
          </p:cNvSpPr>
          <p:nvPr>
            <p:ph idx="1"/>
          </p:nvPr>
        </p:nvSpPr>
        <p:spPr/>
        <p:txBody>
          <a:bodyPr>
            <a:normAutofit/>
          </a:bodyPr>
          <a:lstStyle/>
          <a:p>
            <a:pPr marL="0" indent="0">
              <a:buNone/>
            </a:pPr>
            <a:r>
              <a:rPr lang="en-GB" sz="2400" dirty="0">
                <a:ea typeface="+mn-lt"/>
                <a:cs typeface="+mn-lt"/>
              </a:rPr>
              <a:t>Fill in the missing word</a:t>
            </a:r>
          </a:p>
          <a:p>
            <a:r>
              <a:rPr lang="en-GB" sz="2400" dirty="0">
                <a:ea typeface="+mn-lt"/>
                <a:cs typeface="+mn-lt"/>
              </a:rPr>
              <a:t>If you fail to reference, this may be treated as --------- which means taking somebody else’s work or ideas and passing them off as your own. This is a serious offence in academic and professional contexts. </a:t>
            </a:r>
          </a:p>
          <a:p>
            <a:r>
              <a:rPr lang="en-GB" sz="2400" dirty="0"/>
              <a:t>The </a:t>
            </a:r>
            <a:r>
              <a:rPr lang="en-GB" sz="2400" b="1" dirty="0"/>
              <a:t>purpose</a:t>
            </a:r>
            <a:r>
              <a:rPr lang="en-GB" sz="2400" dirty="0"/>
              <a:t> of </a:t>
            </a:r>
            <a:r>
              <a:rPr lang="en-GB" sz="2400" b="1" dirty="0"/>
              <a:t>--------- </a:t>
            </a:r>
            <a:r>
              <a:rPr lang="en-GB" sz="2400" dirty="0"/>
              <a:t>is to provide basic information about your sources </a:t>
            </a:r>
            <a:r>
              <a:rPr lang="en-GB" sz="2400" b="1" dirty="0"/>
              <a:t>within</a:t>
            </a:r>
            <a:r>
              <a:rPr lang="en-GB" sz="2400" dirty="0"/>
              <a:t> your work.</a:t>
            </a:r>
          </a:p>
          <a:p>
            <a:r>
              <a:rPr lang="en-GB" sz="2400" dirty="0"/>
              <a:t>The purpose of a ----------- list is to provide details that will enable those reading your work to access the resources you have used. </a:t>
            </a:r>
          </a:p>
          <a:p>
            <a:endParaRPr lang="en-GB" sz="2400" dirty="0"/>
          </a:p>
          <a:p>
            <a:endParaRPr lang="en-GB" dirty="0"/>
          </a:p>
        </p:txBody>
      </p:sp>
    </p:spTree>
    <p:extLst>
      <p:ext uri="{BB962C8B-B14F-4D97-AF65-F5344CB8AC3E}">
        <p14:creationId xmlns:p14="http://schemas.microsoft.com/office/powerpoint/2010/main" val="159839340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1D1BB-9C63-47B5-9610-6B1E2256BC1D}"/>
              </a:ext>
            </a:extLst>
          </p:cNvPr>
          <p:cNvSpPr>
            <a:spLocks noGrp="1"/>
          </p:cNvSpPr>
          <p:nvPr>
            <p:ph type="title"/>
          </p:nvPr>
        </p:nvSpPr>
        <p:spPr/>
        <p:txBody>
          <a:bodyPr/>
          <a:lstStyle/>
          <a:p>
            <a:r>
              <a:rPr lang="en-GB" sz="4000" b="1" dirty="0"/>
              <a:t>Going Forward…</a:t>
            </a:r>
          </a:p>
        </p:txBody>
      </p:sp>
      <p:sp>
        <p:nvSpPr>
          <p:cNvPr id="3" name="Content Placeholder 2">
            <a:extLst>
              <a:ext uri="{FF2B5EF4-FFF2-40B4-BE49-F238E27FC236}">
                <a16:creationId xmlns:a16="http://schemas.microsoft.com/office/drawing/2014/main" id="{1F997D68-E0DF-4BE8-AD57-A3F612C03C74}"/>
              </a:ext>
            </a:extLst>
          </p:cNvPr>
          <p:cNvSpPr>
            <a:spLocks noGrp="1"/>
          </p:cNvSpPr>
          <p:nvPr>
            <p:ph idx="1"/>
          </p:nvPr>
        </p:nvSpPr>
        <p:spPr>
          <a:xfrm>
            <a:off x="628650" y="1389527"/>
            <a:ext cx="7886700" cy="4351338"/>
          </a:xfrm>
        </p:spPr>
        <p:txBody>
          <a:bodyPr/>
          <a:lstStyle/>
          <a:p>
            <a:r>
              <a:rPr lang="en-GB" sz="2400" dirty="0">
                <a:ea typeface="+mn-lt"/>
                <a:cs typeface="+mn-lt"/>
              </a:rPr>
              <a:t>You will be expected to show some understanding of basic referencing for today’s test. </a:t>
            </a:r>
          </a:p>
          <a:p>
            <a:r>
              <a:rPr lang="en-GB" sz="2400" dirty="0">
                <a:ea typeface="+mn-lt"/>
                <a:cs typeface="+mn-lt"/>
              </a:rPr>
              <a:t>Going forward you will need to develop a much deeper understanding of how to reference specific types </a:t>
            </a:r>
            <a:r>
              <a:rPr lang="en-GB" sz="2400">
                <a:ea typeface="+mn-lt"/>
                <a:cs typeface="+mn-lt"/>
              </a:rPr>
              <a:t>of resources.</a:t>
            </a:r>
            <a:endParaRPr lang="en-GB" sz="2400" b="1" dirty="0">
              <a:ea typeface="+mn-lt"/>
              <a:cs typeface="+mn-lt"/>
            </a:endParaRPr>
          </a:p>
          <a:p>
            <a:pPr marL="0" indent="0">
              <a:buNone/>
            </a:pPr>
            <a:r>
              <a:rPr lang="en-GB" sz="2400" dirty="0">
                <a:latin typeface="Calibri" panose="020F0502020204030204" pitchFamily="34" charset="0"/>
                <a:cs typeface="Calibri" panose="020F0502020204030204" pitchFamily="34" charset="0"/>
              </a:rPr>
              <a:t>For more information, please refer to the Harvard Referencing Guide and the Cite Them Right Tutorial within the Module Information Tab on our Business Skills Moodle Page.</a:t>
            </a:r>
          </a:p>
          <a:p>
            <a:pPr marL="0" indent="0">
              <a:buNone/>
            </a:pPr>
            <a:r>
              <a:rPr lang="en-GB" sz="2400" dirty="0"/>
              <a:t>Copies can be found in all UWTSD libraries</a:t>
            </a:r>
            <a:endParaRPr lang="en-GB" sz="3600" b="1" dirty="0"/>
          </a:p>
        </p:txBody>
      </p:sp>
    </p:spTree>
    <p:extLst>
      <p:ext uri="{BB962C8B-B14F-4D97-AF65-F5344CB8AC3E}">
        <p14:creationId xmlns:p14="http://schemas.microsoft.com/office/powerpoint/2010/main" val="23424316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829"/>
            <a:ext cx="8229600" cy="1143000"/>
          </a:xfrm>
        </p:spPr>
        <p:txBody>
          <a:bodyPr>
            <a:noAutofit/>
          </a:bodyPr>
          <a:lstStyle/>
          <a:p>
            <a:r>
              <a:rPr lang="en-GB" sz="3600" b="1" dirty="0"/>
              <a:t>Task 2: Test on Paraphrasing, Plagiarism and Referencing </a:t>
            </a:r>
          </a:p>
        </p:txBody>
      </p:sp>
      <p:sp>
        <p:nvSpPr>
          <p:cNvPr id="3" name="Content Placeholder 2"/>
          <p:cNvSpPr>
            <a:spLocks noGrp="1"/>
          </p:cNvSpPr>
          <p:nvPr>
            <p:ph idx="1"/>
          </p:nvPr>
        </p:nvSpPr>
        <p:spPr>
          <a:xfrm>
            <a:off x="419929" y="1620653"/>
            <a:ext cx="8266871" cy="4177934"/>
          </a:xfrm>
        </p:spPr>
        <p:txBody>
          <a:bodyPr vert="horz" lIns="91440" tIns="45720" rIns="91440" bIns="45720" rtlCol="0" anchor="t">
            <a:noAutofit/>
          </a:bodyPr>
          <a:lstStyle/>
          <a:p>
            <a:r>
              <a:rPr lang="en-GB" sz="2400" dirty="0">
                <a:ea typeface="+mn-lt"/>
                <a:cs typeface="+mn-lt"/>
              </a:rPr>
              <a:t>Complete the in-class test provided via Microsoft Forms. The test is based on </a:t>
            </a:r>
            <a:r>
              <a:rPr lang="en-GB" sz="2400" b="1" dirty="0">
                <a:solidFill>
                  <a:srgbClr val="FF0000"/>
                </a:solidFill>
                <a:ea typeface="+mn-lt"/>
                <a:cs typeface="+mn-lt"/>
              </a:rPr>
              <a:t>part 2</a:t>
            </a:r>
            <a:r>
              <a:rPr lang="en-GB" sz="2400" dirty="0">
                <a:ea typeface="+mn-lt"/>
                <a:cs typeface="+mn-lt"/>
              </a:rPr>
              <a:t>: paraphrasing, plagiarism, and referencing covered in this session (week 3).</a:t>
            </a:r>
          </a:p>
          <a:p>
            <a:r>
              <a:rPr lang="en-GB" sz="2400" dirty="0">
                <a:ea typeface="+mn-lt"/>
                <a:cs typeface="+mn-lt"/>
              </a:rPr>
              <a:t>You must be logged in with your student account to access the test. To pass the test, at least 40% of the answers must be correct. You can access your result immediately after submitting the test. </a:t>
            </a:r>
          </a:p>
          <a:p>
            <a:r>
              <a:rPr lang="en-GB" sz="2400" dirty="0"/>
              <a:t>To be completed by 1:00 pm on the day of your class.</a:t>
            </a:r>
          </a:p>
        </p:txBody>
      </p:sp>
    </p:spTree>
    <p:extLst>
      <p:ext uri="{BB962C8B-B14F-4D97-AF65-F5344CB8AC3E}">
        <p14:creationId xmlns:p14="http://schemas.microsoft.com/office/powerpoint/2010/main" val="2174657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DF2D0-BF7C-4738-A41D-4F14A3DB4D9D}"/>
              </a:ext>
            </a:extLst>
          </p:cNvPr>
          <p:cNvSpPr>
            <a:spLocks noGrp="1"/>
          </p:cNvSpPr>
          <p:nvPr>
            <p:ph type="title"/>
          </p:nvPr>
        </p:nvSpPr>
        <p:spPr>
          <a:xfrm>
            <a:off x="457200" y="2145641"/>
            <a:ext cx="8229600" cy="1143000"/>
          </a:xfrm>
        </p:spPr>
        <p:txBody>
          <a:bodyPr/>
          <a:lstStyle/>
          <a:p>
            <a:r>
              <a:rPr lang="en-GB" dirty="0"/>
              <a:t>Any Questions?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0244312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E4C4349-8FBF-4783-A7B9-ACC6CA22C5EF}"/>
              </a:ext>
            </a:extLst>
          </p:cNvPr>
          <p:cNvSpPr>
            <a:spLocks noGrp="1"/>
          </p:cNvSpPr>
          <p:nvPr>
            <p:ph type="title"/>
          </p:nvPr>
        </p:nvSpPr>
        <p:spPr>
          <a:xfrm>
            <a:off x="482600" y="321734"/>
            <a:ext cx="8178799" cy="1135737"/>
          </a:xfrm>
        </p:spPr>
        <p:txBody>
          <a:bodyPr vert="horz" lIns="91440" tIns="45720" rIns="91440" bIns="45720" rtlCol="0" anchor="ctr">
            <a:normAutofit/>
          </a:bodyPr>
          <a:lstStyle/>
          <a:p>
            <a:r>
              <a:rPr lang="en-US" sz="3600" b="1" kern="1200" dirty="0">
                <a:solidFill>
                  <a:schemeClr val="tx1"/>
                </a:solidFill>
                <a:latin typeface="+mj-lt"/>
                <a:ea typeface="+mj-ea"/>
                <a:cs typeface="+mj-cs"/>
              </a:rPr>
              <a:t>The Plagiarism Game</a:t>
            </a:r>
            <a:br>
              <a:rPr lang="en-US" sz="3600" b="1" kern="1200" dirty="0">
                <a:solidFill>
                  <a:schemeClr val="tx1"/>
                </a:solidFill>
                <a:latin typeface="+mj-lt"/>
                <a:ea typeface="+mj-ea"/>
                <a:cs typeface="+mj-cs"/>
              </a:rPr>
            </a:br>
            <a:endParaRPr lang="en-US" sz="3600" b="1" kern="1200" dirty="0">
              <a:solidFill>
                <a:schemeClr val="tx1"/>
              </a:solidFill>
              <a:latin typeface="+mj-lt"/>
              <a:ea typeface="+mj-ea"/>
              <a:cs typeface="+mj-cs"/>
            </a:endParaRPr>
          </a:p>
        </p:txBody>
      </p:sp>
      <p:sp>
        <p:nvSpPr>
          <p:cNvPr id="5" name="TextBox 4">
            <a:extLst>
              <a:ext uri="{FF2B5EF4-FFF2-40B4-BE49-F238E27FC236}">
                <a16:creationId xmlns:a16="http://schemas.microsoft.com/office/drawing/2014/main" id="{9E90411D-329A-4E95-8754-4BB95146D263}"/>
              </a:ext>
            </a:extLst>
          </p:cNvPr>
          <p:cNvSpPr txBox="1"/>
          <p:nvPr/>
        </p:nvSpPr>
        <p:spPr>
          <a:xfrm>
            <a:off x="460808" y="1367275"/>
            <a:ext cx="3488889" cy="439398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defTabSz="914400">
              <a:lnSpc>
                <a:spcPct val="90000"/>
              </a:lnSpc>
              <a:spcBef>
                <a:spcPct val="20000"/>
              </a:spcBef>
              <a:buFont typeface="Arial" panose="020B0604020202020204" pitchFamily="34" charset="0"/>
              <a:buChar char="•"/>
            </a:pPr>
            <a:endParaRPr lang="en-US" sz="1700" dirty="0"/>
          </a:p>
          <a:p>
            <a:pPr indent="-228600" defTabSz="914400">
              <a:lnSpc>
                <a:spcPct val="90000"/>
              </a:lnSpc>
              <a:spcBef>
                <a:spcPct val="20000"/>
              </a:spcBef>
              <a:buFont typeface="Arial" panose="020B0604020202020204" pitchFamily="34" charset="0"/>
              <a:buChar char="•"/>
            </a:pPr>
            <a:endParaRPr lang="en-US" sz="1700" dirty="0"/>
          </a:p>
          <a:p>
            <a:pPr defTabSz="914400">
              <a:lnSpc>
                <a:spcPct val="90000"/>
              </a:lnSpc>
              <a:spcBef>
                <a:spcPct val="20000"/>
              </a:spcBef>
            </a:pPr>
            <a:r>
              <a:rPr lang="en-US" sz="2400" dirty="0"/>
              <a:t>This is a fun game if you’d like to have a go some time. </a:t>
            </a:r>
          </a:p>
          <a:p>
            <a:pPr defTabSz="914400">
              <a:lnSpc>
                <a:spcPct val="90000"/>
              </a:lnSpc>
              <a:spcBef>
                <a:spcPct val="20000"/>
              </a:spcBef>
            </a:pPr>
            <a:r>
              <a:rPr lang="en-US" sz="2400" dirty="0"/>
              <a:t>Take a screen shot at the end and post in the Team chat!</a:t>
            </a:r>
          </a:p>
          <a:p>
            <a:pPr defTabSz="914400">
              <a:lnSpc>
                <a:spcPct val="90000"/>
              </a:lnSpc>
              <a:spcBef>
                <a:spcPct val="20000"/>
              </a:spcBef>
            </a:pPr>
            <a:r>
              <a:rPr lang="en-US" sz="2400" dirty="0">
                <a:hlinkClick r:id="rId2"/>
              </a:rPr>
              <a:t>Plagiarism Game</a:t>
            </a:r>
          </a:p>
        </p:txBody>
      </p:sp>
      <p:grpSp>
        <p:nvGrpSpPr>
          <p:cNvPr id="21" name="Group 13">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760545" cy="2017580"/>
            <a:chOff x="0" y="4601497"/>
            <a:chExt cx="1014060" cy="2017580"/>
          </a:xfrm>
        </p:grpSpPr>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Picture 4" descr="Diagram&#10;&#10;Description automatically generated">
            <a:extLst>
              <a:ext uri="{FF2B5EF4-FFF2-40B4-BE49-F238E27FC236}">
                <a16:creationId xmlns:a16="http://schemas.microsoft.com/office/drawing/2014/main" id="{13A0D85E-521B-421E-974B-E97EF0A5849E}"/>
              </a:ext>
            </a:extLst>
          </p:cNvPr>
          <p:cNvPicPr>
            <a:picLocks noGrp="1" noChangeAspect="1"/>
          </p:cNvPicPr>
          <p:nvPr>
            <p:ph sz="half" idx="1"/>
          </p:nvPr>
        </p:nvPicPr>
        <p:blipFill>
          <a:blip r:embed="rId3"/>
          <a:stretch>
            <a:fillRect/>
          </a:stretch>
        </p:blipFill>
        <p:spPr>
          <a:xfrm>
            <a:off x="4002503" y="1935309"/>
            <a:ext cx="4689909" cy="3569050"/>
          </a:xfrm>
          <a:prstGeom prst="rect">
            <a:avLst/>
          </a:prstGeom>
          <a:noFill/>
        </p:spPr>
      </p:pic>
      <p:grpSp>
        <p:nvGrpSpPr>
          <p:cNvPr id="18" name="Group 17">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14467" y="1"/>
            <a:ext cx="729532" cy="1935307"/>
            <a:chOff x="10918968" y="713127"/>
            <a:chExt cx="1273032" cy="2532832"/>
          </a:xfrm>
        </p:grpSpPr>
        <p:sp>
          <p:nvSpPr>
            <p:cNvPr id="19" name="Rectangle 18">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491251178"/>
      </p:ext>
    </p:extLst>
  </p:cSld>
  <p:clrMapOvr>
    <a:masterClrMapping/>
  </p:clrMapOvr>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F6BE85CC-A63A-4EF8-9D7B-181DFEE081E2}" vid="{8073D62D-11B1-4066-9D9E-06B33118E2B5}"/>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02BADA621A38D4687FF6123381C64DF" ma:contentTypeVersion="12" ma:contentTypeDescription="Create a new document." ma:contentTypeScope="" ma:versionID="faedf56cd05a994d2f671ec779927c37">
  <xsd:schema xmlns:xsd="http://www.w3.org/2001/XMLSchema" xmlns:xs="http://www.w3.org/2001/XMLSchema" xmlns:p="http://schemas.microsoft.com/office/2006/metadata/properties" xmlns:ns2="3e7a15d4-c698-4f99-9f68-49b1414f3841" xmlns:ns3="6e64d6fd-104f-4775-b027-3bb9d4227659" targetNamespace="http://schemas.microsoft.com/office/2006/metadata/properties" ma:root="true" ma:fieldsID="ee7ec26e18f80aac1925d73aaa824f9c" ns2:_="" ns3:_="">
    <xsd:import namespace="3e7a15d4-c698-4f99-9f68-49b1414f3841"/>
    <xsd:import namespace="6e64d6fd-104f-4775-b027-3bb9d422765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7a15d4-c698-4f99-9f68-49b1414f38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e64d6fd-104f-4775-b027-3bb9d422765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928cb23-5615-40cd-b4dc-3e154f2c5758}" ma:internalName="TaxCatchAll" ma:showField="CatchAllData" ma:web="6e64d6fd-104f-4775-b027-3bb9d42276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e64d6fd-104f-4775-b027-3bb9d4227659" xsi:nil="true"/>
    <lcf76f155ced4ddcb4097134ff3c332f xmlns="3e7a15d4-c698-4f99-9f68-49b1414f384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16220FF2-8DD1-4B44-8B89-1A89251F52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7a15d4-c698-4f99-9f68-49b1414f3841"/>
    <ds:schemaRef ds:uri="6e64d6fd-104f-4775-b027-3bb9d42276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211f9404-bca0-4bcf-9c1d-965ccb6f8d2d"/>
    <ds:schemaRef ds:uri="303dbf9b-b85b-46a0-94f1-894078c07ecd"/>
    <ds:schemaRef ds:uri="709101cf-0263-47d1-9b92-1c49f1a7ff8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e64d6fd-104f-4775-b027-3bb9d4227659"/>
    <ds:schemaRef ds:uri="3e7a15d4-c698-4f99-9f68-49b1414f3841"/>
  </ds:schemaRefs>
</ds:datastoreItem>
</file>

<file path=docProps/app.xml><?xml version="1.0" encoding="utf-8"?>
<Properties xmlns="http://schemas.openxmlformats.org/officeDocument/2006/extended-properties" xmlns:vt="http://schemas.openxmlformats.org/officeDocument/2006/docPropsVTypes">
  <Template>Theme1</Template>
  <TotalTime>0</TotalTime>
  <Words>3515</Words>
  <Application>Microsoft Office PowerPoint</Application>
  <PresentationFormat>On-screen Show (4:3)</PresentationFormat>
  <Paragraphs>276</Paragraphs>
  <Slides>65</Slides>
  <Notes>0</Notes>
  <HiddenSlides>0</HiddenSlides>
  <MMClips>2</MMClips>
  <ScaleCrop>false</ScaleCrop>
  <HeadingPairs>
    <vt:vector size="6" baseType="variant">
      <vt:variant>
        <vt:lpstr>Fonts Used</vt:lpstr>
      </vt:variant>
      <vt:variant>
        <vt:i4>5</vt:i4>
      </vt:variant>
      <vt:variant>
        <vt:lpstr>Theme</vt:lpstr>
      </vt:variant>
      <vt:variant>
        <vt:i4>18</vt:i4>
      </vt:variant>
      <vt:variant>
        <vt:lpstr>Slide Titles</vt:lpstr>
      </vt:variant>
      <vt:variant>
        <vt:i4>65</vt:i4>
      </vt:variant>
    </vt:vector>
  </HeadingPairs>
  <TitlesOfParts>
    <vt:vector size="88" baseType="lpstr">
      <vt:lpstr>Myriad Pro</vt:lpstr>
      <vt:lpstr>Arial</vt:lpstr>
      <vt:lpstr>Calibri</vt:lpstr>
      <vt:lpstr>Symbol</vt:lpstr>
      <vt:lpstr>Wingdings</vt:lpstr>
      <vt:lpstr>Theme1</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20140311PresentationUWTSDTemplate</vt:lpstr>
      <vt:lpstr>Text 1</vt:lpstr>
      <vt:lpstr> Business Skills  Week 3 : Becoming an Independent Learner   Part 1: Turnitin  Part 2: Paraphrasing, Plagiarism, and Referencing    </vt:lpstr>
      <vt:lpstr>Week 2: How did it go? </vt:lpstr>
      <vt:lpstr>Learning Objective</vt:lpstr>
      <vt:lpstr>Part 1: Turnitin </vt:lpstr>
      <vt:lpstr>Turnitin </vt:lpstr>
      <vt:lpstr>Features</vt:lpstr>
      <vt:lpstr>Similarity Scores</vt:lpstr>
      <vt:lpstr>How to submit your assignment to Turnitin (Podcast)</vt:lpstr>
      <vt:lpstr>Any Questions? </vt:lpstr>
      <vt:lpstr>Part 2: Paraphrasing, Plagiarism and Referencing  </vt:lpstr>
      <vt:lpstr>Recap:</vt:lpstr>
      <vt:lpstr>Coming up:  </vt:lpstr>
      <vt:lpstr>Part 2: Learning Objectives</vt:lpstr>
      <vt:lpstr>It’s all about the paraphrasing!</vt:lpstr>
      <vt:lpstr>PowerPoint Presentation</vt:lpstr>
      <vt:lpstr>How to Paraphrase (with examples)</vt:lpstr>
      <vt:lpstr>Paraphrasing, Quotations and Synonyms</vt:lpstr>
      <vt:lpstr>Quotations</vt:lpstr>
      <vt:lpstr>Quotations V Paraphrasing</vt:lpstr>
      <vt:lpstr>The Art of Paraphrasing!</vt:lpstr>
      <vt:lpstr>Synonyms – the good the bad and the nonsense!</vt:lpstr>
      <vt:lpstr>Top Tips for help with Grammar and Spelling</vt:lpstr>
      <vt:lpstr>Plagiarism</vt:lpstr>
      <vt:lpstr>What is the difference between plagiarism and paraphrasing? </vt:lpstr>
      <vt:lpstr>Plagiarism</vt:lpstr>
      <vt:lpstr> Intentional plagiarism  </vt:lpstr>
      <vt:lpstr>Unintentional plagiarism </vt:lpstr>
      <vt:lpstr>Self-plagiarism </vt:lpstr>
      <vt:lpstr>The Process  - Poor Practice</vt:lpstr>
      <vt:lpstr>Example of initial poor practice letter:</vt:lpstr>
      <vt:lpstr>The Process – Suspected Academic Misconduct</vt:lpstr>
      <vt:lpstr>More Information…</vt:lpstr>
      <vt:lpstr>Let’s Practice!</vt:lpstr>
      <vt:lpstr>Let’s Practice</vt:lpstr>
      <vt:lpstr>Let’s Practice!</vt:lpstr>
      <vt:lpstr>Paraphrasing and Plagiarism </vt:lpstr>
      <vt:lpstr>Top Tip Time!</vt:lpstr>
      <vt:lpstr>Referencing </vt:lpstr>
      <vt:lpstr>Introduction to Referencing  </vt:lpstr>
      <vt:lpstr>Producing Authentic Work: Academic Honesty/Referencing.</vt:lpstr>
      <vt:lpstr>What is Referencing </vt:lpstr>
      <vt:lpstr>What is Referencing? </vt:lpstr>
      <vt:lpstr>Why Reference?</vt:lpstr>
      <vt:lpstr>The Importance of Referencing </vt:lpstr>
      <vt:lpstr>The Importance of Referencing</vt:lpstr>
      <vt:lpstr>Key Fact!</vt:lpstr>
      <vt:lpstr>What information should I include?</vt:lpstr>
      <vt:lpstr>In Text Citation: </vt:lpstr>
      <vt:lpstr>The Basic Ingredients!</vt:lpstr>
      <vt:lpstr>In Text Citation when Paraphrasing:</vt:lpstr>
      <vt:lpstr>In Text Citation when Quoting:</vt:lpstr>
      <vt:lpstr>The Reference list</vt:lpstr>
      <vt:lpstr>What information should I include?</vt:lpstr>
      <vt:lpstr>For example:</vt:lpstr>
      <vt:lpstr>Top Tip Time!</vt:lpstr>
      <vt:lpstr>Avoid Plagiarism: remember to:</vt:lpstr>
      <vt:lpstr>Group Activity</vt:lpstr>
      <vt:lpstr>Let’s Practice!</vt:lpstr>
      <vt:lpstr>Let’s Practice!</vt:lpstr>
      <vt:lpstr>Let’s Practice!</vt:lpstr>
      <vt:lpstr>Let’s Practice!</vt:lpstr>
      <vt:lpstr>Going Forward…</vt:lpstr>
      <vt:lpstr>Task 2: Test on Paraphrasing, Plagiarism and Referencing </vt:lpstr>
      <vt:lpstr>Any Questions? </vt:lpstr>
      <vt:lpstr>The Plagiarism Game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 Week 3 Paraphrasing Plagiarism and Referencin</dc:title>
  <dc:creator>Deborah Lloyd;Julia Ault</dc:creator>
  <cp:lastModifiedBy>Christopher Wilkin</cp:lastModifiedBy>
  <cp:revision>103</cp:revision>
  <cp:lastPrinted>2020-09-16T11:34:26Z</cp:lastPrinted>
  <dcterms:created xsi:type="dcterms:W3CDTF">2015-04-14T15:21:28Z</dcterms:created>
  <dcterms:modified xsi:type="dcterms:W3CDTF">2024-11-28T09:15:37Z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0x0101006F4C1FB146120944B9FC82FB694135E2</vt:lpwstr>
  </property>
</Properties>
</file>